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5" r:id="rId2"/>
    <p:sldId id="297" r:id="rId3"/>
    <p:sldId id="310" r:id="rId4"/>
    <p:sldId id="256" r:id="rId5"/>
    <p:sldId id="267" r:id="rId6"/>
    <p:sldId id="299" r:id="rId7"/>
    <p:sldId id="269" r:id="rId8"/>
    <p:sldId id="324" r:id="rId9"/>
    <p:sldId id="295" r:id="rId10"/>
    <p:sldId id="307" r:id="rId11"/>
    <p:sldId id="312" r:id="rId12"/>
    <p:sldId id="270" r:id="rId13"/>
    <p:sldId id="262" r:id="rId14"/>
    <p:sldId id="323" r:id="rId15"/>
    <p:sldId id="271" r:id="rId16"/>
    <p:sldId id="311" r:id="rId17"/>
    <p:sldId id="265" r:id="rId18"/>
    <p:sldId id="305" r:id="rId19"/>
    <p:sldId id="294" r:id="rId20"/>
    <p:sldId id="30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6" autoAdjust="0"/>
    <p:restoredTop sz="94660" autoAdjust="0"/>
  </p:normalViewPr>
  <p:slideViewPr>
    <p:cSldViewPr snapToGrid="0">
      <p:cViewPr>
        <p:scale>
          <a:sx n="96" d="100"/>
          <a:sy n="96" d="100"/>
        </p:scale>
        <p:origin x="-125" y="17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216CB3E-20E2-4660-B7B5-5F57C631D699}" type="datetimeFigureOut">
              <a:rPr lang="en-IN" smtClean="0"/>
              <a:pPr/>
              <a:t>29-09-2018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3A3FA7F-4C02-4878-A91C-1E1CD831407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16CB3E-20E2-4660-B7B5-5F57C631D699}" type="datetimeFigureOut">
              <a:rPr lang="en-IN" smtClean="0"/>
              <a:pPr/>
              <a:t>29-09-2018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A3FA7F-4C02-4878-A91C-1E1CD831407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16CB3E-20E2-4660-B7B5-5F57C631D699}" type="datetimeFigureOut">
              <a:rPr lang="en-IN" smtClean="0"/>
              <a:pPr/>
              <a:t>29-09-2018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A3FA7F-4C02-4878-A91C-1E1CD831407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16CB3E-20E2-4660-B7B5-5F57C631D699}" type="datetimeFigureOut">
              <a:rPr lang="en-IN" smtClean="0"/>
              <a:pPr/>
              <a:t>29-09-2018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A3FA7F-4C02-4878-A91C-1E1CD831407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16CB3E-20E2-4660-B7B5-5F57C631D699}" type="datetimeFigureOut">
              <a:rPr lang="en-IN" smtClean="0"/>
              <a:pPr/>
              <a:t>29-09-2018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A3FA7F-4C02-4878-A91C-1E1CD831407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16CB3E-20E2-4660-B7B5-5F57C631D699}" type="datetimeFigureOut">
              <a:rPr lang="en-IN" smtClean="0"/>
              <a:pPr/>
              <a:t>29-09-2018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A3FA7F-4C02-4878-A91C-1E1CD831407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216CB3E-20E2-4660-B7B5-5F57C631D699}" type="datetimeFigureOut">
              <a:rPr lang="en-IN" smtClean="0"/>
              <a:pPr/>
              <a:t>29-09-2018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A3FA7F-4C02-4878-A91C-1E1CD831407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216CB3E-20E2-4660-B7B5-5F57C631D699}" type="datetimeFigureOut">
              <a:rPr lang="en-IN" smtClean="0"/>
              <a:pPr/>
              <a:t>29-09-2018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A3FA7F-4C02-4878-A91C-1E1CD831407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6CB3E-20E2-4660-B7B5-5F57C631D699}" type="datetimeFigureOut">
              <a:rPr lang="en-IN" smtClean="0"/>
              <a:pPr/>
              <a:t>29-09-2018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A3FA7F-4C02-4878-A91C-1E1CD831407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16CB3E-20E2-4660-B7B5-5F57C631D699}" type="datetimeFigureOut">
              <a:rPr lang="en-IN" smtClean="0"/>
              <a:pPr/>
              <a:t>29-09-2018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A3FA7F-4C02-4878-A91C-1E1CD831407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216CB3E-20E2-4660-B7B5-5F57C631D699}" type="datetimeFigureOut">
              <a:rPr lang="en-IN" smtClean="0"/>
              <a:pPr/>
              <a:t>29-09-2018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63A3FA7F-4C02-4878-A91C-1E1CD8314075}"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16CB3E-20E2-4660-B7B5-5F57C631D699}" type="datetimeFigureOut">
              <a:rPr lang="en-IN" smtClean="0"/>
              <a:pPr/>
              <a:t>29-09-2018</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A3FA7F-4C02-4878-A91C-1E1CD8314075}"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55419" y="107740"/>
            <a:ext cx="9103914" cy="1143000"/>
          </a:xfrm>
        </p:spPr>
        <p:txBody>
          <a:bodyPr>
            <a:noAutofit/>
          </a:bodyPr>
          <a:lstStyle/>
          <a:p>
            <a:r>
              <a:rPr lang="en-US" sz="3200" dirty="0" err="1" smtClean="0">
                <a:latin typeface="Times New Roman" pitchFamily="18" charset="0"/>
                <a:cs typeface="Times New Roman" pitchFamily="18" charset="0"/>
              </a:rPr>
              <a:t>Marathwada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Mitra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Mandal</a:t>
            </a:r>
            <a:r>
              <a:rPr lang="en-US" sz="3200" dirty="0" smtClean="0">
                <a:latin typeface="Times New Roman" pitchFamily="18" charset="0"/>
                <a:cs typeface="Times New Roman" pitchFamily="18" charset="0"/>
              </a:rPr>
              <a:t> College Of Engineering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Department of Information Technology</a:t>
            </a:r>
            <a:endParaRPr lang="en-US" sz="3200"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marL="0" indent="0">
              <a:buNone/>
            </a:pPr>
            <a:r>
              <a:rPr lang="en-US" sz="3600" dirty="0" smtClean="0">
                <a:solidFill>
                  <a:schemeClr val="tx2"/>
                </a:solidFill>
                <a:latin typeface="Times New Roman" pitchFamily="18" charset="0"/>
                <a:cs typeface="Times New Roman" pitchFamily="18" charset="0"/>
              </a:rPr>
              <a:t>                    </a:t>
            </a:r>
            <a:r>
              <a:rPr lang="en-US" sz="3600" dirty="0">
                <a:solidFill>
                  <a:schemeClr val="tx2"/>
                </a:solidFill>
                <a:latin typeface="Times New Roman" pitchFamily="18" charset="0"/>
                <a:cs typeface="Times New Roman" pitchFamily="18" charset="0"/>
              </a:rPr>
              <a:t> </a:t>
            </a:r>
            <a:r>
              <a:rPr lang="en-US" sz="3600" dirty="0" smtClean="0">
                <a:solidFill>
                  <a:schemeClr val="tx2"/>
                </a:solidFill>
                <a:latin typeface="Times New Roman" pitchFamily="18" charset="0"/>
                <a:cs typeface="Times New Roman" pitchFamily="18" charset="0"/>
              </a:rPr>
              <a:t>             BEIT Project By</a:t>
            </a:r>
          </a:p>
          <a:p>
            <a:pPr marL="0" indent="0">
              <a:buNone/>
            </a:pPr>
            <a:r>
              <a:rPr lang="en-US" sz="2800" dirty="0">
                <a:solidFill>
                  <a:schemeClr val="tx2"/>
                </a:solidFill>
                <a:latin typeface="Times New Roman" pitchFamily="18" charset="0"/>
                <a:cs typeface="Times New Roman" pitchFamily="18" charset="0"/>
              </a:rPr>
              <a:t> </a:t>
            </a:r>
            <a:r>
              <a:rPr lang="en-US" sz="2800" dirty="0" smtClean="0">
                <a:solidFill>
                  <a:schemeClr val="tx2"/>
                </a:solidFill>
                <a:latin typeface="Times New Roman" pitchFamily="18" charset="0"/>
                <a:cs typeface="Times New Roman" pitchFamily="18" charset="0"/>
              </a:rPr>
              <a:t>                                               “</a:t>
            </a:r>
            <a:r>
              <a:rPr lang="en-US" sz="2800" dirty="0" err="1" smtClean="0">
                <a:solidFill>
                  <a:schemeClr val="tx2"/>
                </a:solidFill>
                <a:latin typeface="Times New Roman" pitchFamily="18" charset="0"/>
                <a:cs typeface="Times New Roman" pitchFamily="18" charset="0"/>
              </a:rPr>
              <a:t>Manasi</a:t>
            </a:r>
            <a:r>
              <a:rPr lang="en-US" sz="2800" dirty="0" smtClean="0">
                <a:solidFill>
                  <a:schemeClr val="tx2"/>
                </a:solidFill>
                <a:latin typeface="Times New Roman" pitchFamily="18" charset="0"/>
                <a:cs typeface="Times New Roman" pitchFamily="18" charset="0"/>
              </a:rPr>
              <a:t> </a:t>
            </a:r>
            <a:r>
              <a:rPr lang="en-US" sz="2800" dirty="0" err="1" smtClean="0">
                <a:solidFill>
                  <a:schemeClr val="tx2"/>
                </a:solidFill>
                <a:latin typeface="Times New Roman" pitchFamily="18" charset="0"/>
                <a:cs typeface="Times New Roman" pitchFamily="18" charset="0"/>
              </a:rPr>
              <a:t>Pawar</a:t>
            </a:r>
            <a:r>
              <a:rPr lang="en-US" sz="2800" dirty="0" smtClean="0">
                <a:solidFill>
                  <a:schemeClr val="tx2"/>
                </a:solidFill>
                <a:latin typeface="Times New Roman" pitchFamily="18" charset="0"/>
                <a:cs typeface="Times New Roman" pitchFamily="18" charset="0"/>
              </a:rPr>
              <a:t>”</a:t>
            </a:r>
          </a:p>
          <a:p>
            <a:pPr marL="0" indent="0">
              <a:buNone/>
            </a:pPr>
            <a:r>
              <a:rPr lang="en-US" sz="2800" dirty="0" smtClean="0">
                <a:solidFill>
                  <a:schemeClr val="tx2"/>
                </a:solidFill>
                <a:latin typeface="Times New Roman" pitchFamily="18" charset="0"/>
                <a:cs typeface="Times New Roman" pitchFamily="18" charset="0"/>
              </a:rPr>
              <a:t>                                                “</a:t>
            </a:r>
            <a:r>
              <a:rPr lang="en-US" sz="2800" dirty="0" err="1" smtClean="0">
                <a:solidFill>
                  <a:schemeClr val="tx2"/>
                </a:solidFill>
                <a:latin typeface="Times New Roman" pitchFamily="18" charset="0"/>
                <a:cs typeface="Times New Roman" pitchFamily="18" charset="0"/>
              </a:rPr>
              <a:t>Vrushali</a:t>
            </a:r>
            <a:r>
              <a:rPr lang="en-US" sz="2800" dirty="0" smtClean="0">
                <a:solidFill>
                  <a:schemeClr val="tx2"/>
                </a:solidFill>
                <a:latin typeface="Times New Roman" pitchFamily="18" charset="0"/>
                <a:cs typeface="Times New Roman" pitchFamily="18" charset="0"/>
              </a:rPr>
              <a:t> </a:t>
            </a:r>
            <a:r>
              <a:rPr lang="en-US" sz="2800" dirty="0" err="1" smtClean="0">
                <a:solidFill>
                  <a:schemeClr val="tx2"/>
                </a:solidFill>
                <a:latin typeface="Times New Roman" pitchFamily="18" charset="0"/>
                <a:cs typeface="Times New Roman" pitchFamily="18" charset="0"/>
              </a:rPr>
              <a:t>Bijja</a:t>
            </a:r>
            <a:r>
              <a:rPr lang="en-US" sz="2800" dirty="0" smtClean="0">
                <a:solidFill>
                  <a:schemeClr val="tx2"/>
                </a:solidFill>
                <a:latin typeface="Times New Roman" pitchFamily="18" charset="0"/>
                <a:cs typeface="Times New Roman" pitchFamily="18" charset="0"/>
              </a:rPr>
              <a:t>”</a:t>
            </a:r>
          </a:p>
          <a:p>
            <a:pPr marL="0" indent="0">
              <a:buNone/>
            </a:pPr>
            <a:r>
              <a:rPr lang="en-US" sz="2800" dirty="0" smtClean="0">
                <a:solidFill>
                  <a:schemeClr val="tx2"/>
                </a:solidFill>
                <a:latin typeface="Times New Roman" pitchFamily="18" charset="0"/>
                <a:cs typeface="Times New Roman" pitchFamily="18" charset="0"/>
              </a:rPr>
              <a:t>                                                “</a:t>
            </a:r>
            <a:r>
              <a:rPr lang="en-US" sz="2800" dirty="0" err="1" smtClean="0">
                <a:solidFill>
                  <a:schemeClr val="tx2"/>
                </a:solidFill>
                <a:latin typeface="Times New Roman" pitchFamily="18" charset="0"/>
                <a:cs typeface="Times New Roman" pitchFamily="18" charset="0"/>
              </a:rPr>
              <a:t>Ritesh</a:t>
            </a:r>
            <a:r>
              <a:rPr lang="en-US" sz="2800" dirty="0" smtClean="0">
                <a:solidFill>
                  <a:schemeClr val="tx2"/>
                </a:solidFill>
                <a:latin typeface="Times New Roman" pitchFamily="18" charset="0"/>
                <a:cs typeface="Times New Roman" pitchFamily="18" charset="0"/>
              </a:rPr>
              <a:t> </a:t>
            </a:r>
            <a:r>
              <a:rPr lang="en-US" sz="2800" smtClean="0">
                <a:solidFill>
                  <a:schemeClr val="tx2"/>
                </a:solidFill>
                <a:latin typeface="Times New Roman" pitchFamily="18" charset="0"/>
                <a:cs typeface="Times New Roman" pitchFamily="18" charset="0"/>
              </a:rPr>
              <a:t>Varma</a:t>
            </a:r>
            <a:r>
              <a:rPr lang="en-US" sz="2800" dirty="0" smtClean="0">
                <a:solidFill>
                  <a:schemeClr val="tx2"/>
                </a:solidFill>
                <a:latin typeface="Times New Roman" pitchFamily="18" charset="0"/>
                <a:cs typeface="Times New Roman" pitchFamily="18" charset="0"/>
              </a:rPr>
              <a:t>”</a:t>
            </a:r>
          </a:p>
          <a:p>
            <a:pPr marL="0" indent="0">
              <a:buNone/>
            </a:pPr>
            <a:r>
              <a:rPr lang="en-US" sz="2800" dirty="0" smtClean="0">
                <a:solidFill>
                  <a:schemeClr val="tx2"/>
                </a:solidFill>
                <a:latin typeface="Times New Roman" pitchFamily="18" charset="0"/>
                <a:cs typeface="Times New Roman" pitchFamily="18" charset="0"/>
              </a:rPr>
              <a:t>                                                “</a:t>
            </a:r>
            <a:r>
              <a:rPr lang="en-US" sz="2800" dirty="0" err="1" smtClean="0">
                <a:solidFill>
                  <a:schemeClr val="tx2"/>
                </a:solidFill>
                <a:latin typeface="Times New Roman" pitchFamily="18" charset="0"/>
                <a:cs typeface="Times New Roman" pitchFamily="18" charset="0"/>
              </a:rPr>
              <a:t>Akshay</a:t>
            </a:r>
            <a:r>
              <a:rPr lang="en-US" sz="2800" dirty="0" smtClean="0">
                <a:solidFill>
                  <a:schemeClr val="tx2"/>
                </a:solidFill>
                <a:latin typeface="Times New Roman" pitchFamily="18" charset="0"/>
                <a:cs typeface="Times New Roman" pitchFamily="18" charset="0"/>
              </a:rPr>
              <a:t> Sharma”</a:t>
            </a:r>
          </a:p>
          <a:p>
            <a:pPr marL="0" indent="0">
              <a:buNone/>
            </a:pPr>
            <a:r>
              <a:rPr lang="en-US" sz="3200" dirty="0" smtClean="0">
                <a:solidFill>
                  <a:schemeClr val="tx2"/>
                </a:solidFill>
                <a:latin typeface="Times New Roman" pitchFamily="18" charset="0"/>
                <a:cs typeface="Times New Roman" pitchFamily="18" charset="0"/>
              </a:rPr>
              <a:t>                                                 Guide</a:t>
            </a:r>
          </a:p>
          <a:p>
            <a:pPr marL="0" indent="0">
              <a:buNone/>
            </a:pPr>
            <a:r>
              <a:rPr lang="en-US" sz="3200" dirty="0">
                <a:solidFill>
                  <a:schemeClr val="tx2"/>
                </a:solidFill>
                <a:latin typeface="Times New Roman" pitchFamily="18" charset="0"/>
                <a:cs typeface="Times New Roman" pitchFamily="18" charset="0"/>
              </a:rPr>
              <a:t> </a:t>
            </a:r>
            <a:r>
              <a:rPr lang="en-US" sz="3200" dirty="0" smtClean="0">
                <a:solidFill>
                  <a:schemeClr val="tx2"/>
                </a:solidFill>
                <a:latin typeface="Times New Roman" pitchFamily="18" charset="0"/>
                <a:cs typeface="Times New Roman" pitchFamily="18" charset="0"/>
              </a:rPr>
              <a:t>                                 “Prof </a:t>
            </a:r>
            <a:r>
              <a:rPr lang="en-US" sz="3200" dirty="0" err="1" smtClean="0">
                <a:solidFill>
                  <a:schemeClr val="tx2"/>
                </a:solidFill>
                <a:latin typeface="Times New Roman" pitchFamily="18" charset="0"/>
                <a:cs typeface="Times New Roman" pitchFamily="18" charset="0"/>
              </a:rPr>
              <a:t>Sudhanshu</a:t>
            </a:r>
            <a:r>
              <a:rPr lang="en-US" sz="3200" dirty="0" smtClean="0">
                <a:solidFill>
                  <a:schemeClr val="tx2"/>
                </a:solidFill>
                <a:latin typeface="Times New Roman" pitchFamily="18" charset="0"/>
                <a:cs typeface="Times New Roman" pitchFamily="18" charset="0"/>
              </a:rPr>
              <a:t> </a:t>
            </a:r>
            <a:r>
              <a:rPr lang="en-US" sz="3200" dirty="0" err="1" smtClean="0">
                <a:solidFill>
                  <a:schemeClr val="tx2"/>
                </a:solidFill>
                <a:latin typeface="Times New Roman" pitchFamily="18" charset="0"/>
                <a:cs typeface="Times New Roman" pitchFamily="18" charset="0"/>
              </a:rPr>
              <a:t>Gonge</a:t>
            </a:r>
            <a:r>
              <a:rPr lang="en-US" sz="3200" dirty="0" smtClean="0">
                <a:solidFill>
                  <a:schemeClr val="tx2"/>
                </a:solidFill>
                <a:latin typeface="Times New Roman" pitchFamily="18" charset="0"/>
                <a:cs typeface="Times New Roman" pitchFamily="18" charset="0"/>
              </a:rPr>
              <a:t>”</a:t>
            </a:r>
            <a:endParaRPr lang="en-US" sz="3200" dirty="0">
              <a:solidFill>
                <a:schemeClr val="tx2"/>
              </a:solidFill>
              <a:latin typeface="Times New Roman" pitchFamily="18" charset="0"/>
              <a:cs typeface="Times New Roman" pitchFamily="18" charset="0"/>
            </a:endParaRPr>
          </a:p>
        </p:txBody>
      </p:sp>
      <p:pic>
        <p:nvPicPr>
          <p:cNvPr id="6" name="Picture 5" descr="logo"/>
          <p:cNvPicPr/>
          <p:nvPr/>
        </p:nvPicPr>
        <p:blipFill>
          <a:blip r:embed="rId2" cstate="print"/>
          <a:stretch>
            <a:fillRect/>
          </a:stretch>
        </p:blipFill>
        <p:spPr>
          <a:xfrm>
            <a:off x="7620" y="15767"/>
            <a:ext cx="1447799" cy="1219199"/>
          </a:xfrm>
          <a:prstGeom prst="rect">
            <a:avLst/>
          </a:prstGeom>
        </p:spPr>
      </p:pic>
      <p:pic>
        <p:nvPicPr>
          <p:cNvPr id="7" name="Picture 3" descr="G:\Guest Lectures - Seminars - Workshops Conducted\PBS\images.jpg"/>
          <p:cNvPicPr>
            <a:picLocks noChangeAspect="1" noChangeArrowheads="1"/>
          </p:cNvPicPr>
          <p:nvPr/>
        </p:nvPicPr>
        <p:blipFill>
          <a:blip r:embed="rId3" cstate="print"/>
          <a:srcRect/>
          <a:stretch>
            <a:fillRect/>
          </a:stretch>
        </p:blipFill>
        <p:spPr bwMode="auto">
          <a:xfrm>
            <a:off x="10654085" y="35071"/>
            <a:ext cx="1447800" cy="1199895"/>
          </a:xfrm>
          <a:prstGeom prst="rect">
            <a:avLst/>
          </a:prstGeom>
          <a:noFill/>
        </p:spPr>
      </p:pic>
    </p:spTree>
    <p:extLst>
      <p:ext uri="{BB962C8B-B14F-4D97-AF65-F5344CB8AC3E}">
        <p14:creationId xmlns:p14="http://schemas.microsoft.com/office/powerpoint/2010/main" val="3465228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E1899-5BB4-4187-B656-0952607B52AF}"/>
              </a:ext>
            </a:extLst>
          </p:cNvPr>
          <p:cNvSpPr txBox="1"/>
          <p:nvPr/>
        </p:nvSpPr>
        <p:spPr>
          <a:xfrm>
            <a:off x="2203290" y="610827"/>
            <a:ext cx="7031865"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LITERATURE SURVEY </a:t>
            </a:r>
          </a:p>
        </p:txBody>
      </p:sp>
      <p:graphicFrame>
        <p:nvGraphicFramePr>
          <p:cNvPr id="3" name="Table 2">
            <a:extLst>
              <a:ext uri="{FF2B5EF4-FFF2-40B4-BE49-F238E27FC236}">
                <a16:creationId xmlns:a16="http://schemas.microsoft.com/office/drawing/2014/main" xmlns="" id="{3E2BC3BB-B752-4374-B7A9-EAA20DD38EEB}"/>
              </a:ext>
            </a:extLst>
          </p:cNvPr>
          <p:cNvGraphicFramePr>
            <a:graphicFrameLocks noGrp="1"/>
          </p:cNvGraphicFramePr>
          <p:nvPr>
            <p:extLst>
              <p:ext uri="{D42A27DB-BD31-4B8C-83A1-F6EECF244321}">
                <p14:modId xmlns:p14="http://schemas.microsoft.com/office/powerpoint/2010/main" val="1772239358"/>
              </p:ext>
            </p:extLst>
          </p:nvPr>
        </p:nvGraphicFramePr>
        <p:xfrm>
          <a:off x="285009" y="1816925"/>
          <a:ext cx="11542815" cy="4545939"/>
        </p:xfrm>
        <a:graphic>
          <a:graphicData uri="http://schemas.openxmlformats.org/drawingml/2006/table">
            <a:tbl>
              <a:tblPr firstRow="1" bandRow="1">
                <a:tableStyleId>{5C22544A-7EE6-4342-B048-85BDC9FD1C3A}</a:tableStyleId>
              </a:tblPr>
              <a:tblGrid>
                <a:gridCol w="1045028"/>
                <a:gridCol w="2505693">
                  <a:extLst>
                    <a:ext uri="{9D8B030D-6E8A-4147-A177-3AD203B41FA5}">
                      <a16:colId xmlns:a16="http://schemas.microsoft.com/office/drawing/2014/main" xmlns="" val="3298898047"/>
                    </a:ext>
                  </a:extLst>
                </a:gridCol>
                <a:gridCol w="1413164">
                  <a:extLst>
                    <a:ext uri="{9D8B030D-6E8A-4147-A177-3AD203B41FA5}">
                      <a16:colId xmlns:a16="http://schemas.microsoft.com/office/drawing/2014/main" xmlns="" val="3167728056"/>
                    </a:ext>
                  </a:extLst>
                </a:gridCol>
                <a:gridCol w="3336966"/>
                <a:gridCol w="3241964">
                  <a:extLst>
                    <a:ext uri="{9D8B030D-6E8A-4147-A177-3AD203B41FA5}">
                      <a16:colId xmlns:a16="http://schemas.microsoft.com/office/drawing/2014/main" xmlns="" val="2490384684"/>
                    </a:ext>
                  </a:extLst>
                </a:gridCol>
              </a:tblGrid>
              <a:tr h="583014">
                <a:tc>
                  <a:txBody>
                    <a:bodyPr/>
                    <a:lstStyle/>
                    <a:p>
                      <a:pPr algn="ctr"/>
                      <a:r>
                        <a:rPr lang="en-IN" dirty="0" smtClean="0">
                          <a:solidFill>
                            <a:schemeClr val="tx1"/>
                          </a:solidFill>
                          <a:latin typeface="Times New Roman" panose="02020603050405020304" pitchFamily="18" charset="0"/>
                          <a:cs typeface="Times New Roman" panose="02020603050405020304" pitchFamily="18" charset="0"/>
                        </a:rPr>
                        <a:t>SR.NO</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IN" dirty="0">
                          <a:solidFill>
                            <a:schemeClr val="tx1"/>
                          </a:solidFill>
                          <a:latin typeface="Times New Roman" panose="02020603050405020304" pitchFamily="18" charset="0"/>
                          <a:cs typeface="Times New Roman" panose="02020603050405020304" pitchFamily="18" charset="0"/>
                        </a:rPr>
                        <a:t>PAPER NAME</a:t>
                      </a:r>
                    </a:p>
                  </a:txBody>
                  <a:tcPr>
                    <a:solidFill>
                      <a:schemeClr val="bg1">
                        <a:lumMod val="85000"/>
                      </a:schemeClr>
                    </a:solidFill>
                  </a:tcPr>
                </a:tc>
                <a:tc>
                  <a:txBody>
                    <a:bodyPr/>
                    <a:lstStyle/>
                    <a:p>
                      <a:r>
                        <a:rPr lang="en-IN" dirty="0">
                          <a:solidFill>
                            <a:schemeClr val="tx1"/>
                          </a:solidFill>
                          <a:latin typeface="Times New Roman" panose="02020603050405020304" pitchFamily="18" charset="0"/>
                          <a:cs typeface="Times New Roman" panose="02020603050405020304" pitchFamily="18" charset="0"/>
                        </a:rPr>
                        <a:t>AUTHOR NAME</a:t>
                      </a:r>
                    </a:p>
                  </a:txBody>
                  <a:tcPr>
                    <a:solidFill>
                      <a:schemeClr val="bg1"/>
                    </a:solidFill>
                  </a:tcPr>
                </a:tc>
                <a:tc>
                  <a:txBody>
                    <a:bodyPr/>
                    <a:lstStyle/>
                    <a:p>
                      <a:pPr algn="ctr"/>
                      <a:r>
                        <a:rPr lang="en-IN" dirty="0" smtClean="0">
                          <a:solidFill>
                            <a:schemeClr val="tx1"/>
                          </a:solidFill>
                          <a:latin typeface="Times New Roman" panose="02020603050405020304" pitchFamily="18" charset="0"/>
                          <a:cs typeface="Times New Roman" panose="02020603050405020304" pitchFamily="18" charset="0"/>
                        </a:rPr>
                        <a:t>              ADVANTAGES</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algn="ctr"/>
                      <a:r>
                        <a:rPr lang="en-IN" dirty="0" smtClean="0">
                          <a:solidFill>
                            <a:schemeClr val="tx1"/>
                          </a:solidFill>
                          <a:latin typeface="Times New Roman" panose="02020603050405020304" pitchFamily="18" charset="0"/>
                          <a:cs typeface="Times New Roman" panose="02020603050405020304" pitchFamily="18" charset="0"/>
                        </a:rPr>
                        <a:t>DISADVANTAGES</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xmlns="" val="1883172838"/>
                  </a:ext>
                </a:extLst>
              </a:tr>
              <a:tr h="1666837">
                <a:tc>
                  <a:txBody>
                    <a:bodyPr/>
                    <a:lstStyle/>
                    <a:p>
                      <a:pPr marL="0" marR="0" algn="ctr">
                        <a:lnSpc>
                          <a:spcPct val="115000"/>
                        </a:lnSpc>
                        <a:spcBef>
                          <a:spcPts val="0"/>
                        </a:spcBef>
                        <a:spcAft>
                          <a:spcPts val="0"/>
                        </a:spcAft>
                      </a:pPr>
                      <a:r>
                        <a:rPr lang="en-US" sz="1600" b="1" dirty="0" smtClean="0">
                          <a:latin typeface="Times New Roman" pitchFamily="18" charset="0"/>
                          <a:ea typeface="Calibri"/>
                          <a:cs typeface="Times New Roman" pitchFamily="18" charset="0"/>
                        </a:rPr>
                        <a:t>3</a:t>
                      </a:r>
                      <a:endParaRPr lang="en-US" sz="1600" b="1"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b="1" dirty="0">
                          <a:latin typeface="Times New Roman" pitchFamily="18" charset="0"/>
                          <a:ea typeface="Calibri"/>
                          <a:cs typeface="Times New Roman" pitchFamily="18" charset="0"/>
                        </a:rPr>
                        <a:t> Spatial Fuzzy C-Means PET Image</a:t>
                      </a:r>
                      <a:endParaRPr lang="en-US" sz="16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600" b="1" dirty="0">
                          <a:latin typeface="Times New Roman" pitchFamily="18" charset="0"/>
                          <a:ea typeface="Calibri"/>
                          <a:cs typeface="Times New Roman" pitchFamily="18" charset="0"/>
                        </a:rPr>
                        <a:t>Segmentation of Neurodegenerative</a:t>
                      </a:r>
                      <a:endParaRPr lang="en-US" sz="16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600" b="1" dirty="0">
                          <a:latin typeface="Times New Roman" pitchFamily="18" charset="0"/>
                          <a:ea typeface="Calibri"/>
                          <a:cs typeface="Times New Roman" pitchFamily="18" charset="0"/>
                        </a:rPr>
                        <a:t>Disorder. Feb-Mar 2013</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ea typeface="Calibri"/>
                          <a:cs typeface="Times New Roman" pitchFamily="18" charset="0"/>
                        </a:rPr>
                        <a:t>A. Meena, K. Raja</a:t>
                      </a:r>
                    </a:p>
                  </a:txBody>
                  <a:tcPr marL="68580" marR="68580" marT="0" marB="0"/>
                </a:tc>
                <a:tc>
                  <a:txBody>
                    <a:bodyPr/>
                    <a:lstStyle/>
                    <a:p>
                      <a:pPr marL="0" marR="0" algn="just">
                        <a:lnSpc>
                          <a:spcPct val="115000"/>
                        </a:lnSpc>
                        <a:spcBef>
                          <a:spcPts val="0"/>
                        </a:spcBef>
                        <a:spcAft>
                          <a:spcPts val="0"/>
                        </a:spcAft>
                      </a:pPr>
                      <a:r>
                        <a:rPr lang="en-US" sz="1600" dirty="0">
                          <a:latin typeface="Times New Roman" pitchFamily="18" charset="0"/>
                          <a:ea typeface="Calibri"/>
                          <a:cs typeface="Times New Roman" pitchFamily="18" charset="0"/>
                        </a:rPr>
                        <a:t>This system algorithm is implemented and tested on huge data collection of patients with brain </a:t>
                      </a:r>
                      <a:r>
                        <a:rPr lang="en-US" sz="1600" dirty="0" err="1">
                          <a:latin typeface="Times New Roman" pitchFamily="18" charset="0"/>
                          <a:ea typeface="Calibri"/>
                          <a:cs typeface="Times New Roman" pitchFamily="18" charset="0"/>
                        </a:rPr>
                        <a:t>neuro</a:t>
                      </a:r>
                      <a:r>
                        <a:rPr lang="en-US" sz="1600" dirty="0">
                          <a:latin typeface="Times New Roman" pitchFamily="18" charset="0"/>
                          <a:ea typeface="Calibri"/>
                          <a:cs typeface="Times New Roman" pitchFamily="18" charset="0"/>
                        </a:rPr>
                        <a:t> degenerative disorder such as Alzheimer’s disease.</a:t>
                      </a:r>
                    </a:p>
                  </a:txBody>
                  <a:tcPr marL="68580" marR="68580" marT="0" marB="0"/>
                </a:tc>
                <a:tc>
                  <a:txBody>
                    <a:bodyPr/>
                    <a:lstStyle/>
                    <a:p>
                      <a:pPr marL="0" marR="0" algn="just">
                        <a:lnSpc>
                          <a:spcPct val="115000"/>
                        </a:lnSpc>
                        <a:spcBef>
                          <a:spcPts val="0"/>
                        </a:spcBef>
                        <a:spcAft>
                          <a:spcPts val="0"/>
                        </a:spcAft>
                      </a:pPr>
                      <a:r>
                        <a:rPr lang="en-US" sz="1600" dirty="0">
                          <a:latin typeface="Times New Roman" pitchFamily="18" charset="0"/>
                          <a:ea typeface="Calibri"/>
                          <a:cs typeface="Times New Roman" pitchFamily="18" charset="0"/>
                        </a:rPr>
                        <a:t>This system not calculates objective based quality assessment that could analyze images and report their quality without human involvement.</a:t>
                      </a:r>
                    </a:p>
                  </a:txBody>
                  <a:tcPr marL="68580" marR="68580" marT="0" marB="0"/>
                </a:tc>
                <a:extLst>
                  <a:ext uri="{0D108BD9-81ED-4DB2-BD59-A6C34878D82A}">
                    <a16:rowId xmlns:a16="http://schemas.microsoft.com/office/drawing/2014/main" xmlns="" val="2047541378"/>
                  </a:ext>
                </a:extLst>
              </a:tr>
              <a:tr h="2239022">
                <a:tc>
                  <a:txBody>
                    <a:bodyPr/>
                    <a:lstStyle/>
                    <a:p>
                      <a:pPr marL="0" marR="0" algn="ctr">
                        <a:lnSpc>
                          <a:spcPct val="115000"/>
                        </a:lnSpc>
                        <a:spcBef>
                          <a:spcPts val="0"/>
                        </a:spcBef>
                        <a:spcAft>
                          <a:spcPts val="0"/>
                        </a:spcAft>
                      </a:pPr>
                      <a:r>
                        <a:rPr lang="en-US" sz="1600" b="1" dirty="0" smtClean="0">
                          <a:latin typeface="Times New Roman" pitchFamily="18" charset="0"/>
                          <a:ea typeface="Calibri"/>
                          <a:cs typeface="Times New Roman" pitchFamily="18" charset="0"/>
                        </a:rPr>
                        <a:t>4</a:t>
                      </a:r>
                      <a:endParaRPr lang="en-US" sz="1600" b="1" dirty="0">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b="1" dirty="0">
                          <a:solidFill>
                            <a:srgbClr val="000000"/>
                          </a:solidFill>
                          <a:latin typeface="Times New Roman" pitchFamily="18" charset="0"/>
                          <a:ea typeface="Calibri"/>
                          <a:cs typeface="Times New Roman" pitchFamily="18" charset="0"/>
                        </a:rPr>
                        <a:t>An Experimental Analysis of Fuzzy C-Means and K-Means Segmentation Algorithm for Iron Detection in Brain SWI using Matlab. </a:t>
                      </a:r>
                      <a:endParaRPr lang="en-US" sz="1600" dirty="0">
                        <a:solidFill>
                          <a:srgbClr val="000000"/>
                        </a:solidFill>
                        <a:latin typeface="Times New Roman" pitchFamily="18" charset="0"/>
                        <a:ea typeface="Calibri"/>
                        <a:cs typeface="Times New Roman" pitchFamily="18" charset="0"/>
                      </a:endParaRPr>
                    </a:p>
                    <a:p>
                      <a:pPr marL="0" marR="0">
                        <a:lnSpc>
                          <a:spcPct val="115000"/>
                        </a:lnSpc>
                        <a:spcBef>
                          <a:spcPts val="0"/>
                        </a:spcBef>
                        <a:spcAft>
                          <a:spcPts val="0"/>
                        </a:spcAft>
                      </a:pPr>
                      <a:r>
                        <a:rPr lang="en-US" sz="1600" dirty="0">
                          <a:latin typeface="Times New Roman" pitchFamily="18" charset="0"/>
                          <a:ea typeface="Calibri"/>
                          <a:cs typeface="Times New Roman" pitchFamily="18" charset="0"/>
                        </a:rPr>
                        <a:t> </a:t>
                      </a:r>
                      <a:r>
                        <a:rPr lang="en-US" sz="1600" b="1" dirty="0">
                          <a:latin typeface="Times New Roman" pitchFamily="18" charset="0"/>
                          <a:ea typeface="Calibri"/>
                          <a:cs typeface="Times New Roman" pitchFamily="18" charset="0"/>
                        </a:rPr>
                        <a:t>October 2014   </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Calibri"/>
                          <a:cs typeface="Times New Roman" pitchFamily="18" charset="0"/>
                        </a:rPr>
                        <a:t>Beshiba Wilson,</a:t>
                      </a:r>
                      <a:r>
                        <a:rPr lang="en-US" sz="1600" dirty="0">
                          <a:latin typeface="Times New Roman" pitchFamily="18" charset="0"/>
                          <a:ea typeface="Calibri"/>
                          <a:cs typeface="Times New Roman" pitchFamily="18" charset="0"/>
                        </a:rPr>
                        <a:t> Julia Punitha Malar Dhas. </a:t>
                      </a:r>
                    </a:p>
                  </a:txBody>
                  <a:tcPr marL="68580" marR="68580" marT="0" marB="0"/>
                </a:tc>
                <a:tc>
                  <a:txBody>
                    <a:bodyPr/>
                    <a:lstStyle/>
                    <a:p>
                      <a:pPr marL="0" marR="0" algn="just">
                        <a:lnSpc>
                          <a:spcPct val="115000"/>
                        </a:lnSpc>
                        <a:spcBef>
                          <a:spcPts val="0"/>
                        </a:spcBef>
                        <a:spcAft>
                          <a:spcPts val="0"/>
                        </a:spcAft>
                      </a:pPr>
                      <a:r>
                        <a:rPr lang="en-US" sz="1600" dirty="0">
                          <a:latin typeface="Times New Roman" pitchFamily="18" charset="0"/>
                          <a:ea typeface="Calibri"/>
                          <a:cs typeface="Times New Roman" pitchFamily="18" charset="0"/>
                        </a:rPr>
                        <a:t>This works helps in the clinical diagnosis of brain iron in SWI images. </a:t>
                      </a:r>
                    </a:p>
                    <a:p>
                      <a:pPr marL="0" marR="0" algn="just">
                        <a:lnSpc>
                          <a:spcPct val="115000"/>
                        </a:lnSpc>
                        <a:spcBef>
                          <a:spcPts val="0"/>
                        </a:spcBef>
                        <a:spcAft>
                          <a:spcPts val="0"/>
                        </a:spcAft>
                      </a:pPr>
                      <a:r>
                        <a:rPr lang="en-US" sz="1600" dirty="0">
                          <a:latin typeface="Times New Roman" pitchFamily="18" charset="0"/>
                          <a:ea typeface="Calibri"/>
                          <a:cs typeface="Times New Roman" pitchFamily="18" charset="0"/>
                        </a:rPr>
                        <a:t>This decision can assist as a supportive aid which can be used at the doctor’s discretion in finally declaring a decision.</a:t>
                      </a: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ea typeface="Calibri"/>
                          <a:cs typeface="Times New Roman" pitchFamily="18" charset="0"/>
                        </a:rPr>
                        <a:t>This system not calculates objective based quality assessment that could analyze images and report their quality without human involvement.</a:t>
                      </a:r>
                    </a:p>
                  </a:txBody>
                  <a:tcPr marL="68580" marR="68580" marT="0" marB="0"/>
                </a:tc>
                <a:extLst>
                  <a:ext uri="{0D108BD9-81ED-4DB2-BD59-A6C34878D82A}">
                    <a16:rowId xmlns:a16="http://schemas.microsoft.com/office/drawing/2014/main" xmlns="" val="1213002325"/>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38200" y="1825625"/>
            <a:ext cx="10515600" cy="4468297"/>
          </a:xfrm>
          <a:prstGeom prst="rect">
            <a:avLst/>
          </a:prstGeom>
        </p:spPr>
        <p:txBody>
          <a:bodyPr/>
          <a:lstStyle/>
          <a:p>
            <a:pPr algn="just">
              <a:buFont typeface="Wingdings" pitchFamily="2" charset="2"/>
              <a:buChar char="§"/>
            </a:pPr>
            <a:r>
              <a:rPr lang="en-US" sz="2800" dirty="0" smtClean="0">
                <a:latin typeface="Times New Roman" pitchFamily="18" charset="0"/>
                <a:cs typeface="Times New Roman" pitchFamily="18" charset="0"/>
              </a:rPr>
              <a:t>The proposed system has mainly four modules: preprocessing, segmentation, Feature extraction, approximate reasoning and classification. </a:t>
            </a:r>
          </a:p>
          <a:p>
            <a:pPr algn="just">
              <a:buFont typeface="Wingdings" pitchFamily="2" charset="2"/>
              <a:buChar char="§"/>
            </a:pPr>
            <a:r>
              <a:rPr lang="en-US" sz="2800" dirty="0" smtClean="0">
                <a:latin typeface="Times New Roman" pitchFamily="18" charset="0"/>
                <a:cs typeface="Times New Roman" pitchFamily="18" charset="0"/>
              </a:rPr>
              <a:t>Pre processing is done by filtering. Segmentation is carried out by advanced K-means and Fuzzy C-means algorithms.</a:t>
            </a:r>
          </a:p>
          <a:p>
            <a:pPr algn="just">
              <a:buFont typeface="Wingdings" pitchFamily="2" charset="2"/>
              <a:buChar char="§"/>
            </a:pPr>
            <a:r>
              <a:rPr lang="en-US" sz="2800" dirty="0" smtClean="0">
                <a:latin typeface="Times New Roman" pitchFamily="18" charset="0"/>
                <a:cs typeface="Times New Roman" pitchFamily="18" charset="0"/>
              </a:rPr>
              <a:t> Feature extraction is by thresholding and finally, Approximate reasoning method to recognize the tumor shape and position in MRI image and predict the disease risk from result area of brain tumor. </a:t>
            </a:r>
          </a:p>
          <a:p>
            <a:pPr algn="just">
              <a:buFont typeface="Wingdings" pitchFamily="2" charset="2"/>
              <a:buChar char="§"/>
            </a:pPr>
            <a:r>
              <a:rPr lang="en-US" sz="2800" dirty="0" smtClean="0">
                <a:latin typeface="Times New Roman" pitchFamily="18" charset="0"/>
                <a:cs typeface="Times New Roman" pitchFamily="18" charset="0"/>
              </a:rPr>
              <a:t>I.e. finally implement a system to predict Brain tumor risk level which is easier, cost reducible and time savable.</a:t>
            </a:r>
            <a:endParaRPr lang="en-US" sz="2800" dirty="0">
              <a:latin typeface="Times New Roman" pitchFamily="18" charset="0"/>
              <a:cs typeface="Times New Roman" pitchFamily="18" charset="0"/>
            </a:endParaRPr>
          </a:p>
        </p:txBody>
      </p:sp>
      <p:sp>
        <p:nvSpPr>
          <p:cNvPr id="5" name="Title 1"/>
          <p:cNvSpPr txBox="1">
            <a:spLocks/>
          </p:cNvSpPr>
          <p:nvPr/>
        </p:nvSpPr>
        <p:spPr>
          <a:xfrm>
            <a:off x="585850" y="712519"/>
            <a:ext cx="10972800" cy="790183"/>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PROPOSED SYSTEM</a:t>
            </a:r>
            <a:endParaRPr kumimoji="0" lang="en-US" sz="3600" b="1"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685" y="700644"/>
            <a:ext cx="10515600" cy="780425"/>
          </a:xfrm>
        </p:spPr>
        <p:txBody>
          <a:bodyPr>
            <a:normAutofit fontScale="90000"/>
          </a:bodyPr>
          <a:lstStyle/>
          <a:p>
            <a:pPr algn="ctr"/>
            <a:r>
              <a:rPr lang="en-US" b="1" dirty="0">
                <a:latin typeface="Times New Roman" pitchFamily="18" charset="0"/>
                <a:cs typeface="Times New Roman" pitchFamily="18" charset="0"/>
              </a:rPr>
              <a:t>BASIC BLOCK DIAGRAM</a:t>
            </a:r>
            <a:endParaRPr lang="en-IN" dirty="0"/>
          </a:p>
        </p:txBody>
      </p:sp>
      <p:pic>
        <p:nvPicPr>
          <p:cNvPr id="6" name="Content Placeholder 5"/>
          <p:cNvPicPr>
            <a:picLocks noGrp="1"/>
          </p:cNvPicPr>
          <p:nvPr>
            <p:ph idx="1"/>
          </p:nvPr>
        </p:nvPicPr>
        <p:blipFill>
          <a:blip r:embed="rId2"/>
          <a:stretch>
            <a:fillRect/>
          </a:stretch>
        </p:blipFill>
        <p:spPr bwMode="auto">
          <a:xfrm>
            <a:off x="3090269" y="1935163"/>
            <a:ext cx="6011461"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80A97-BF90-4243-87B2-7CEDFD53E40B}"/>
              </a:ext>
            </a:extLst>
          </p:cNvPr>
          <p:cNvSpPr>
            <a:spLocks noGrp="1"/>
          </p:cNvSpPr>
          <p:nvPr>
            <p:ph type="title"/>
          </p:nvPr>
        </p:nvSpPr>
        <p:spPr>
          <a:xfrm>
            <a:off x="609600" y="1033152"/>
            <a:ext cx="10972800" cy="813935"/>
          </a:xfrm>
        </p:spPr>
        <p:txBody>
          <a:bodyPr/>
          <a:lstStyle/>
          <a:p>
            <a:pPr algn="ctr"/>
            <a:r>
              <a:rPr lang="en-IN"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xmlns="" id="{718DDF8F-BB71-4036-8E12-0DC6B0D0F6CF}"/>
              </a:ext>
            </a:extLst>
          </p:cNvPr>
          <p:cNvSpPr>
            <a:spLocks noGrp="1"/>
          </p:cNvSpPr>
          <p:nvPr>
            <p:ph idx="1"/>
          </p:nvPr>
        </p:nvSpPr>
        <p:spPr>
          <a:xfrm>
            <a:off x="609600" y="1935480"/>
            <a:ext cx="10972800" cy="3586546"/>
          </a:xfrm>
        </p:spPr>
        <p:txBody>
          <a:bodyPr>
            <a:normAutofit/>
          </a:bodyPr>
          <a:lstStyle/>
          <a:p>
            <a:pPr lvl="0"/>
            <a:endParaRPr lang="en-US" sz="2400" dirty="0" smtClean="0">
              <a:latin typeface="Times New Roman" pitchFamily="18" charset="0"/>
              <a:cs typeface="Times New Roman" pitchFamily="18" charset="0"/>
            </a:endParaRPr>
          </a:p>
          <a:p>
            <a:pPr lvl="0"/>
            <a:endParaRPr lang="en-US"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It consist two algorithms for clustering and classification which effectively able to extract tumor from image and gives the actual final result.</a:t>
            </a:r>
          </a:p>
          <a:p>
            <a:pPr lvl="0" algn="just"/>
            <a:r>
              <a:rPr lang="en-US" sz="2400" dirty="0" smtClean="0">
                <a:latin typeface="Times New Roman" pitchFamily="18" charset="0"/>
                <a:cs typeface="Times New Roman" pitchFamily="18" charset="0"/>
              </a:rPr>
              <a:t>This proposed system effectively able to extract all the spatial characteristics of an Image.</a:t>
            </a:r>
          </a:p>
          <a:p>
            <a:pPr lvl="0" algn="just"/>
            <a:r>
              <a:rPr lang="en-US" sz="2400" dirty="0" smtClean="0">
                <a:latin typeface="Times New Roman" pitchFamily="18" charset="0"/>
                <a:cs typeface="Times New Roman" pitchFamily="18" charset="0"/>
              </a:rPr>
              <a:t>This proposed system calculates the area of brain tumor and also identify the stage of tumor that helps to predict the accurate disease risks from the given area of tumor.</a:t>
            </a:r>
          </a:p>
          <a:p>
            <a:pPr algn="just">
              <a:lnSpc>
                <a:spcPct val="150000"/>
              </a:lnSpc>
            </a:pPr>
            <a:endParaRPr lang="en-IN" dirty="0"/>
          </a:p>
        </p:txBody>
      </p:sp>
    </p:spTree>
    <p:extLst>
      <p:ext uri="{BB962C8B-B14F-4D97-AF65-F5344CB8AC3E}">
        <p14:creationId xmlns:p14="http://schemas.microsoft.com/office/powerpoint/2010/main" val="120673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8892"/>
            <a:ext cx="10515600" cy="810532"/>
          </a:xfrm>
        </p:spPr>
        <p:txBody>
          <a:bodyPr/>
          <a:lstStyle/>
          <a:p>
            <a:pPr algn="ctr"/>
            <a:r>
              <a:rPr lang="en-US" b="1" dirty="0" smtClean="0">
                <a:latin typeface="Times New Roman" pitchFamily="18" charset="0"/>
                <a:cs typeface="Times New Roman" pitchFamily="18" charset="0"/>
              </a:rPr>
              <a:t>LIMITATIONS</a:t>
            </a:r>
            <a:endParaRPr lang="en-US" b="1" dirty="0"/>
          </a:p>
        </p:txBody>
      </p:sp>
      <p:sp>
        <p:nvSpPr>
          <p:cNvPr id="3" name="Content Placeholder 2"/>
          <p:cNvSpPr>
            <a:spLocks noGrp="1"/>
          </p:cNvSpPr>
          <p:nvPr>
            <p:ph idx="1"/>
          </p:nvPr>
        </p:nvSpPr>
        <p:spPr>
          <a:xfrm>
            <a:off x="826324" y="2383766"/>
            <a:ext cx="10515600" cy="786946"/>
          </a:xfrm>
        </p:spPr>
        <p:txBody>
          <a:bodyPr/>
          <a:lstStyle/>
          <a:p>
            <a:pPr algn="just">
              <a:buNone/>
            </a:pPr>
            <a:r>
              <a:rPr lang="en-US" dirty="0" smtClean="0">
                <a:latin typeface="Times New Roman" pitchFamily="18" charset="0"/>
                <a:cs typeface="Times New Roman" pitchFamily="18" charset="0"/>
              </a:rPr>
              <a:t>In this system, we will use only 2-D </a:t>
            </a:r>
            <a:r>
              <a:rPr lang="en-US" dirty="0" err="1" smtClean="0">
                <a:latin typeface="Times New Roman" pitchFamily="18" charset="0"/>
                <a:cs typeface="Times New Roman" pitchFamily="18" charset="0"/>
              </a:rPr>
              <a:t>Mri</a:t>
            </a:r>
            <a:r>
              <a:rPr lang="en-US" dirty="0" smtClean="0">
                <a:latin typeface="Times New Roman" pitchFamily="18" charset="0"/>
                <a:cs typeface="Times New Roman" pitchFamily="18" charset="0"/>
              </a:rPr>
              <a:t> scan images not 3-D image.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63F0A4-F684-43EE-A4BD-E2025DE97DF3}"/>
              </a:ext>
            </a:extLst>
          </p:cNvPr>
          <p:cNvSpPr>
            <a:spLocks noGrp="1"/>
          </p:cNvSpPr>
          <p:nvPr>
            <p:ph type="title"/>
          </p:nvPr>
        </p:nvSpPr>
        <p:spPr>
          <a:xfrm>
            <a:off x="621475" y="902525"/>
            <a:ext cx="10972800" cy="683306"/>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xmlns="" id="{81DBE7E6-4DEC-4213-B7E0-077FCF65C9C2}"/>
              </a:ext>
            </a:extLst>
          </p:cNvPr>
          <p:cNvSpPr>
            <a:spLocks noGrp="1"/>
          </p:cNvSpPr>
          <p:nvPr>
            <p:ph idx="1"/>
          </p:nvPr>
        </p:nvSpPr>
        <p:spPr>
          <a:xfrm>
            <a:off x="609600" y="1935480"/>
            <a:ext cx="10972800" cy="3277788"/>
          </a:xfrm>
        </p:spPr>
        <p:txBody>
          <a:bodyPr>
            <a:normAutofit/>
          </a:bodyPr>
          <a:lstStyle/>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Hospital. </a:t>
            </a:r>
          </a:p>
          <a:p>
            <a:pPr algn="just"/>
            <a:r>
              <a:rPr lang="en-US" sz="2400" dirty="0" smtClean="0">
                <a:latin typeface="Times New Roman" pitchFamily="18" charset="0"/>
                <a:cs typeface="Times New Roman" pitchFamily="18" charset="0"/>
              </a:rPr>
              <a:t>Using these system doctors are able to easily visualize and locate the particular portion or area where the disease is being affected and finally to detect them.</a:t>
            </a:r>
          </a:p>
          <a:p>
            <a:pPr algn="just"/>
            <a:r>
              <a:rPr lang="en-US" sz="2400" dirty="0" smtClean="0">
                <a:latin typeface="Times New Roman" pitchFamily="18" charset="0"/>
                <a:cs typeface="Times New Roman" pitchFamily="18" charset="0"/>
              </a:rPr>
              <a:t>This would help to make a decision about the appropriate treatment, surgery for radiologist and following-up for a series of disease control measures.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46823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351" y="878773"/>
            <a:ext cx="10972800" cy="813935"/>
          </a:xfrm>
        </p:spPr>
        <p:txBody>
          <a:bodyPr/>
          <a:lstStyle/>
          <a:p>
            <a:pPr algn="ctr"/>
            <a:r>
              <a:rPr lang="en-IN" b="1" dirty="0" smtClean="0">
                <a:latin typeface="Times New Roman" panose="02020603050405020304" pitchFamily="18" charset="0"/>
                <a:cs typeface="Times New Roman" panose="02020603050405020304" pitchFamily="18" charset="0"/>
              </a:rPr>
              <a:t>FUTURE WORK</a:t>
            </a:r>
            <a:endParaRPr lang="en-US" b="1" dirty="0"/>
          </a:p>
        </p:txBody>
      </p:sp>
      <p:sp>
        <p:nvSpPr>
          <p:cNvPr id="3" name="Content Placeholder 2"/>
          <p:cNvSpPr>
            <a:spLocks noGrp="1"/>
          </p:cNvSpPr>
          <p:nvPr>
            <p:ph idx="1"/>
          </p:nvPr>
        </p:nvSpPr>
        <p:spPr>
          <a:xfrm>
            <a:off x="850076" y="2443142"/>
            <a:ext cx="10515600" cy="1012577"/>
          </a:xfrm>
        </p:spPr>
        <p:txBody>
          <a:bodyPr/>
          <a:lstStyle/>
          <a:p>
            <a:pPr algn="just">
              <a:buNone/>
            </a:pPr>
            <a:r>
              <a:rPr lang="en-US" dirty="0" smtClean="0">
                <a:latin typeface="Times New Roman" pitchFamily="18" charset="0"/>
                <a:cs typeface="Times New Roman" pitchFamily="18" charset="0"/>
              </a:rPr>
              <a:t>         In future , we can expand this work by using In future 3D assessment of brain using 3D slicers  and work on them.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94DF4-1DD5-4C6C-9DEF-B506353822CA}"/>
              </a:ext>
            </a:extLst>
          </p:cNvPr>
          <p:cNvSpPr>
            <a:spLocks noGrp="1"/>
          </p:cNvSpPr>
          <p:nvPr>
            <p:ph type="title"/>
          </p:nvPr>
        </p:nvSpPr>
        <p:spPr>
          <a:xfrm>
            <a:off x="609600" y="855022"/>
            <a:ext cx="10972800" cy="778309"/>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07A37A4D-5DA5-4728-BD86-FFB3E55A5D33}"/>
              </a:ext>
            </a:extLst>
          </p:cNvPr>
          <p:cNvSpPr>
            <a:spLocks noGrp="1"/>
          </p:cNvSpPr>
          <p:nvPr>
            <p:ph idx="1"/>
          </p:nvPr>
        </p:nvSpPr>
        <p:spPr>
          <a:xfrm>
            <a:off x="838200" y="1825625"/>
            <a:ext cx="10515600" cy="3423269"/>
          </a:xfrm>
        </p:spPr>
        <p:txBody>
          <a:bodyPr>
            <a:normAutofit/>
          </a:bodyPr>
          <a:lstStyle/>
          <a:p>
            <a:pPr algn="just"/>
            <a:r>
              <a:rPr lang="en-US" sz="2400" dirty="0" smtClean="0">
                <a:latin typeface="Times New Roman" pitchFamily="18" charset="0"/>
                <a:cs typeface="Times New Roman" pitchFamily="18" charset="0"/>
              </a:rPr>
              <a:t>There are different types of tumors are available. They may be as mass in brain or malignant over the brain. </a:t>
            </a:r>
          </a:p>
          <a:p>
            <a:pPr algn="just"/>
            <a:r>
              <a:rPr lang="en-US" sz="2400" dirty="0" smtClean="0">
                <a:latin typeface="Times New Roman" pitchFamily="18" charset="0"/>
                <a:cs typeface="Times New Roman" pitchFamily="18" charset="0"/>
              </a:rPr>
              <a:t>Suppose if it is a mass then K- means algorithm is enough to extract it from the brain cells. If there is any noise are present in the MR image it is removed before the K-means process. </a:t>
            </a:r>
          </a:p>
          <a:p>
            <a:pPr algn="just"/>
            <a:r>
              <a:rPr lang="en-US" sz="2400" dirty="0" smtClean="0">
                <a:latin typeface="Times New Roman" pitchFamily="18" charset="0"/>
                <a:cs typeface="Times New Roman" pitchFamily="18" charset="0"/>
              </a:rPr>
              <a:t>The noise free image is given as an input to the k-means and tumor is extracted from the MRI image and then segmentation using Fuzzy C means for accurate tumor shape extraction of tumor and thresholding of output in feature extraction. </a:t>
            </a:r>
          </a:p>
          <a:p>
            <a:pPr marL="0" indent="0" algn="just">
              <a:lnSpc>
                <a:spcPct val="170000"/>
              </a:lnSpc>
              <a:buNone/>
            </a:pPr>
            <a:endParaRPr lang="en-IN" dirty="0"/>
          </a:p>
        </p:txBody>
      </p:sp>
    </p:spTree>
    <p:extLst>
      <p:ext uri="{BB962C8B-B14F-4D97-AF65-F5344CB8AC3E}">
        <p14:creationId xmlns:p14="http://schemas.microsoft.com/office/powerpoint/2010/main" val="2589839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475" y="783772"/>
            <a:ext cx="10972800" cy="825810"/>
          </a:xfrm>
        </p:spPr>
        <p:txBody>
          <a:bodyPr/>
          <a:lstStyle/>
          <a:p>
            <a:pPr algn="ctr"/>
            <a:r>
              <a:rPr lang="en-IN" b="1" dirty="0" smtClean="0">
                <a:latin typeface="Times New Roman" panose="02020603050405020304" pitchFamily="18" charset="0"/>
                <a:cs typeface="Times New Roman" panose="02020603050405020304" pitchFamily="18" charset="0"/>
              </a:rPr>
              <a:t>CONCLUSION</a:t>
            </a:r>
            <a:endParaRPr lang="en-US" b="1" dirty="0"/>
          </a:p>
        </p:txBody>
      </p:sp>
      <p:sp>
        <p:nvSpPr>
          <p:cNvPr id="3" name="Content Placeholder 2"/>
          <p:cNvSpPr>
            <a:spLocks noGrp="1"/>
          </p:cNvSpPr>
          <p:nvPr>
            <p:ph idx="1"/>
          </p:nvPr>
        </p:nvSpPr>
        <p:spPr>
          <a:xfrm>
            <a:off x="814450" y="2205635"/>
            <a:ext cx="10515600" cy="2128858"/>
          </a:xfrm>
        </p:spPr>
        <p:txBody>
          <a:bodyPr/>
          <a:lstStyle/>
          <a:p>
            <a:pPr algn="just"/>
            <a:r>
              <a:rPr lang="en-US" sz="2400" dirty="0" smtClean="0">
                <a:latin typeface="Times New Roman" pitchFamily="18" charset="0"/>
                <a:cs typeface="Times New Roman" pitchFamily="18" charset="0"/>
              </a:rPr>
              <a:t>In approximate reasoning for calculating tumor shape and position calculation.</a:t>
            </a:r>
          </a:p>
          <a:p>
            <a:pPr algn="just"/>
            <a:r>
              <a:rPr lang="en-US" sz="2400" dirty="0" smtClean="0">
                <a:latin typeface="Times New Roman" pitchFamily="18" charset="0"/>
                <a:cs typeface="Times New Roman" pitchFamily="18" charset="0"/>
              </a:rPr>
              <a:t>Finally predict the disease risk from resultant area of tumor. I.e. predict Brain tumor risk level which is easier, cost reducible and time savable.</a:t>
            </a:r>
          </a:p>
          <a:p>
            <a:pPr algn="just"/>
            <a:r>
              <a:rPr lang="en-US" sz="2400" dirty="0" smtClean="0">
                <a:latin typeface="Times New Roman" pitchFamily="18" charset="0"/>
                <a:cs typeface="Times New Roman" pitchFamily="18" charset="0"/>
              </a:rPr>
              <a:t>The experimental results are compared with other algorithms. The proposed method gives more accurate result.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F98ED9-3CFB-4E24-98C1-58A190F4CE13}"/>
              </a:ext>
            </a:extLst>
          </p:cNvPr>
          <p:cNvSpPr>
            <a:spLocks noGrp="1"/>
          </p:cNvSpPr>
          <p:nvPr>
            <p:ph type="title"/>
          </p:nvPr>
        </p:nvSpPr>
        <p:spPr>
          <a:xfrm>
            <a:off x="826325" y="878774"/>
            <a:ext cx="10515600" cy="866900"/>
          </a:xfrm>
        </p:spPr>
        <p:txBody>
          <a:bodyPr/>
          <a:lstStyle/>
          <a:p>
            <a:pPr algn="ctr"/>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DBF422CB-F010-47EC-B899-480E1E9BA040}"/>
              </a:ext>
            </a:extLst>
          </p:cNvPr>
          <p:cNvSpPr>
            <a:spLocks noGrp="1"/>
          </p:cNvSpPr>
          <p:nvPr>
            <p:ph idx="1"/>
          </p:nvPr>
        </p:nvSpPr>
        <p:spPr/>
        <p:txBody>
          <a:bodyPr>
            <a:normAutofit/>
          </a:bodyPr>
          <a:lstStyle/>
          <a:p>
            <a:pPr algn="just">
              <a:buNone/>
            </a:pPr>
            <a:r>
              <a:rPr lang="en-US" sz="2400" dirty="0" smtClean="0">
                <a:latin typeface="Times New Roman" pitchFamily="18" charset="0"/>
                <a:cs typeface="Times New Roman" pitchFamily="18" charset="0"/>
              </a:rPr>
              <a:t>[1] Vignesh Rajesh, Bharathan Venkat, Vikesh Karan and M. Poonkodi, “Brain Tumor Segmentation and its Area Calculation in Brain MR Images Using K-Mean Clustering and Fuzzy C-Mean Algorithm”, Department of Computer Science and Engineering, SRM University.</a:t>
            </a:r>
          </a:p>
          <a:p>
            <a:pPr algn="just">
              <a:buNone/>
            </a:pPr>
            <a:r>
              <a:rPr lang="en-US" sz="2400" dirty="0" smtClean="0">
                <a:latin typeface="Times New Roman" pitchFamily="18" charset="0"/>
                <a:cs typeface="Times New Roman" pitchFamily="18" charset="0"/>
              </a:rPr>
              <a:t>[2] Samir Kumar Bandhyopadhyay and Tuhin Utsab Paul, “Automatic Segmentation of Brain Tumor from Multiple Images of Brain MRI” International Journal of Application or Innovation in Engineering &amp; Management (IJAIEM),</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Volume 2, Issue 1, January 2013.</a:t>
            </a:r>
          </a:p>
          <a:p>
            <a:pPr marL="0" indent="0" algn="just">
              <a:lnSpc>
                <a:spcPct val="110000"/>
              </a:lnSpc>
              <a:buNone/>
            </a:pPr>
            <a:r>
              <a:rPr lang="en-US" sz="2400" dirty="0" smtClean="0">
                <a:latin typeface="Times New Roman" pitchFamily="18" charset="0"/>
                <a:cs typeface="Times New Roman" pitchFamily="18" charset="0"/>
              </a:rPr>
              <a:t>[3] A. Meena, “Spatial Fuzzy C-Means PET Image Segmentation of Neurodegenerative Disorder” , A. Meena et.al / Indian Journal of Computer Science and Engineering (IJCSE).</a:t>
            </a:r>
          </a:p>
          <a:p>
            <a:pPr marL="0" indent="0" algn="just">
              <a:lnSpc>
                <a:spcPct val="110000"/>
              </a:lnSpc>
              <a:buNone/>
            </a:pPr>
            <a:endParaRPr lang="en-US" sz="2400" dirty="0" smtClean="0">
              <a:latin typeface="Times New Roman" pitchFamily="18" charset="0"/>
              <a:cs typeface="Times New Roman" pitchFamily="18" charset="0"/>
            </a:endParaRPr>
          </a:p>
          <a:p>
            <a:pPr marL="0" indent="0">
              <a:lnSpc>
                <a:spcPct val="150000"/>
              </a:lnSpc>
              <a:buNone/>
            </a:pPr>
            <a:endParaRPr lang="en-IN" dirty="0"/>
          </a:p>
        </p:txBody>
      </p:sp>
    </p:spTree>
    <p:extLst>
      <p:ext uri="{BB962C8B-B14F-4D97-AF65-F5344CB8AC3E}">
        <p14:creationId xmlns:p14="http://schemas.microsoft.com/office/powerpoint/2010/main" val="2441676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A77AEC-D6F4-432E-9688-4E6FF0366B7F}"/>
              </a:ext>
            </a:extLst>
          </p:cNvPr>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PROJECT</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A79B13FE-A5A3-4B2B-B674-C67A0416CAE8}"/>
              </a:ext>
            </a:extLst>
          </p:cNvPr>
          <p:cNvSpPr txBox="1"/>
          <p:nvPr/>
        </p:nvSpPr>
        <p:spPr>
          <a:xfrm>
            <a:off x="438886" y="2575106"/>
            <a:ext cx="11222682" cy="954107"/>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Performance and Enhancement in Brain Tumor Detection Using Fuzzy C-Means and K-Means Segmentation</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268557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B6F98ED9-3CFB-4E24-98C1-58A190F4CE13}"/>
              </a:ext>
            </a:extLst>
          </p:cNvPr>
          <p:cNvSpPr>
            <a:spLocks noGrp="1"/>
          </p:cNvSpPr>
          <p:nvPr>
            <p:ph type="title"/>
          </p:nvPr>
        </p:nvSpPr>
        <p:spPr>
          <a:xfrm>
            <a:off x="692727" y="843148"/>
            <a:ext cx="10972800" cy="825810"/>
          </a:xfrm>
        </p:spPr>
        <p:txBody>
          <a:bodyPr/>
          <a:lstStyle/>
          <a:p>
            <a:pPr algn="ctr"/>
            <a:r>
              <a:rPr lang="en-IN"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algn="just">
              <a:buNone/>
            </a:pPr>
            <a:r>
              <a:rPr lang="en-US" sz="2400" dirty="0" smtClean="0">
                <a:latin typeface="Times New Roman" pitchFamily="18" charset="0"/>
                <a:cs typeface="Times New Roman" pitchFamily="18" charset="0"/>
              </a:rPr>
              <a:t>[4] Beshiba Wilson and  Julia Punitha Malar Dhas, “ An Experimental Analysis of Fuzzy C-Means and K-Means Segmentation Algorithm for Iron Detection in Brain SWI using Matlab”,  International Journal of Computer Applications (0975 – 8887) Volume 104 – No 15, October 2014.</a:t>
            </a:r>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6A77AEC-D6F4-432E-9688-4E6FF0366B7F}"/>
              </a:ext>
            </a:extLst>
          </p:cNvPr>
          <p:cNvSpPr>
            <a:spLocks noGrp="1"/>
          </p:cNvSpPr>
          <p:nvPr>
            <p:ph type="title"/>
          </p:nvPr>
        </p:nvSpPr>
        <p:spPr>
          <a:xfrm>
            <a:off x="766949" y="296882"/>
            <a:ext cx="10515600" cy="705036"/>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CONTENTS</a:t>
            </a:r>
          </a:p>
        </p:txBody>
      </p:sp>
      <p:sp>
        <p:nvSpPr>
          <p:cNvPr id="4" name="Rectangle 3"/>
          <p:cNvSpPr/>
          <p:nvPr/>
        </p:nvSpPr>
        <p:spPr>
          <a:xfrm>
            <a:off x="3059876" y="1170571"/>
            <a:ext cx="6096000" cy="3416320"/>
          </a:xfrm>
          <a:prstGeom prst="rect">
            <a:avLst/>
          </a:prstGeom>
        </p:spPr>
        <p:txBody>
          <a:bodyPr>
            <a:spAutoFit/>
          </a:bodyPr>
          <a:lstStyle/>
          <a:p>
            <a:r>
              <a:rPr lang="en-US" sz="2400" dirty="0" smtClean="0">
                <a:latin typeface="Times New Roman" pitchFamily="18" charset="0"/>
                <a:cs typeface="Times New Roman" pitchFamily="18" charset="0"/>
              </a:rPr>
              <a:t>·        Introduction</a:t>
            </a:r>
          </a:p>
          <a:p>
            <a:r>
              <a:rPr lang="en-US" sz="2400" dirty="0" smtClean="0">
                <a:latin typeface="Times New Roman" pitchFamily="18" charset="0"/>
                <a:cs typeface="Times New Roman" pitchFamily="18" charset="0"/>
              </a:rPr>
              <a:t>·        Motivation</a:t>
            </a:r>
          </a:p>
          <a:p>
            <a:r>
              <a:rPr lang="en-US" sz="2400" dirty="0" smtClean="0">
                <a:latin typeface="Times New Roman" pitchFamily="18" charset="0"/>
                <a:cs typeface="Times New Roman" pitchFamily="18" charset="0"/>
              </a:rPr>
              <a:t>·        Literature Survey</a:t>
            </a:r>
          </a:p>
          <a:p>
            <a:r>
              <a:rPr lang="en-US" sz="2400" dirty="0" smtClean="0">
                <a:latin typeface="Times New Roman" pitchFamily="18" charset="0"/>
                <a:cs typeface="Times New Roman" pitchFamily="18" charset="0"/>
              </a:rPr>
              <a:t>·        Proposed System</a:t>
            </a:r>
          </a:p>
          <a:p>
            <a:r>
              <a:rPr lang="en-US" sz="2400" dirty="0" smtClean="0">
                <a:latin typeface="Times New Roman" pitchFamily="18" charset="0"/>
                <a:cs typeface="Times New Roman" pitchFamily="18" charset="0"/>
              </a:rPr>
              <a:t>·        System Architecture</a:t>
            </a:r>
          </a:p>
          <a:p>
            <a:r>
              <a:rPr lang="en-US" sz="2400" dirty="0" smtClean="0">
                <a:latin typeface="Times New Roman" pitchFamily="18" charset="0"/>
                <a:cs typeface="Times New Roman" pitchFamily="18" charset="0"/>
              </a:rPr>
              <a:t>·        Advantages</a:t>
            </a:r>
          </a:p>
          <a:p>
            <a:r>
              <a:rPr lang="en-US" sz="2400" dirty="0" smtClean="0">
                <a:latin typeface="Times New Roman" pitchFamily="18" charset="0"/>
                <a:cs typeface="Times New Roman" pitchFamily="18" charset="0"/>
              </a:rPr>
              <a:t>·        Limitations</a:t>
            </a:r>
          </a:p>
          <a:p>
            <a:r>
              <a:rPr lang="en-US" sz="2400" dirty="0" smtClean="0">
                <a:latin typeface="Times New Roman" pitchFamily="18" charset="0"/>
                <a:cs typeface="Times New Roman" pitchFamily="18" charset="0"/>
              </a:rPr>
              <a:t>·        Applications</a:t>
            </a:r>
          </a:p>
          <a:p>
            <a:r>
              <a:rPr lang="en-US" sz="2400" dirty="0" smtClean="0">
                <a:latin typeface="Times New Roman" pitchFamily="18" charset="0"/>
                <a:cs typeface="Times New Roman" pitchFamily="18" charset="0"/>
              </a:rPr>
              <a:t>·        Conclusions &amp; Future Work</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680D007-7BC7-44B3-9B3A-FF866A6800C4}"/>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ABSTRACT</a:t>
            </a:r>
          </a:p>
        </p:txBody>
      </p:sp>
      <p:sp>
        <p:nvSpPr>
          <p:cNvPr id="5" name="Content Placeholder 4">
            <a:extLst>
              <a:ext uri="{FF2B5EF4-FFF2-40B4-BE49-F238E27FC236}">
                <a16:creationId xmlns:a16="http://schemas.microsoft.com/office/drawing/2014/main" xmlns="" id="{718D239E-70C3-482F-B593-E437E386ECED}"/>
              </a:ext>
            </a:extLst>
          </p:cNvPr>
          <p:cNvSpPr>
            <a:spLocks noGrp="1"/>
          </p:cNvSpPr>
          <p:nvPr>
            <p:ph idx="1"/>
          </p:nvPr>
        </p:nvSpPr>
        <p:spPr>
          <a:xfrm>
            <a:off x="838200" y="2146259"/>
            <a:ext cx="10515600" cy="4408920"/>
          </a:xfrm>
        </p:spPr>
        <p:txBody>
          <a:bodyPr>
            <a:noAutofit/>
          </a:bodyPr>
          <a:lstStyle/>
          <a:p>
            <a:pPr algn="just">
              <a:buFont typeface="Wingdings" pitchFamily="2" charset="2"/>
              <a:buChar char="§"/>
            </a:pPr>
            <a:r>
              <a:rPr lang="en-US" sz="2400" dirty="0" smtClean="0">
                <a:latin typeface="Times New Roman" pitchFamily="18" charset="0"/>
                <a:cs typeface="Times New Roman" pitchFamily="18" charset="0"/>
              </a:rPr>
              <a:t>The development of technology in science day night tries to develop new methods of treatment. </a:t>
            </a:r>
          </a:p>
          <a:p>
            <a:pPr algn="just">
              <a:buFont typeface="Wingdings" pitchFamily="2" charset="2"/>
              <a:buChar char="§"/>
            </a:pPr>
            <a:r>
              <a:rPr lang="en-US" sz="2400" dirty="0" smtClean="0">
                <a:latin typeface="Times New Roman" pitchFamily="18" charset="0"/>
                <a:cs typeface="Times New Roman" pitchFamily="18" charset="0"/>
              </a:rPr>
              <a:t>This work uses segmentation of brain tumor based on the k-means and fuzzy c-means algorithms. </a:t>
            </a:r>
          </a:p>
          <a:p>
            <a:pPr algn="just">
              <a:buFont typeface="Wingdings" pitchFamily="2" charset="2"/>
              <a:buChar char="§"/>
            </a:pPr>
            <a:r>
              <a:rPr lang="en-US" sz="2400" dirty="0" smtClean="0">
                <a:latin typeface="Times New Roman" pitchFamily="18" charset="0"/>
                <a:cs typeface="Times New Roman" pitchFamily="18" charset="0"/>
              </a:rPr>
              <a:t>This method allows the segmentation of tumor tissue with accuracy and reproducibility comparable to manual segmentation. </a:t>
            </a:r>
          </a:p>
          <a:p>
            <a:pPr algn="just">
              <a:buFont typeface="Wingdings" pitchFamily="2" charset="2"/>
              <a:buChar char="§"/>
            </a:pPr>
            <a:r>
              <a:rPr lang="en-US" sz="2400" dirty="0" smtClean="0">
                <a:latin typeface="Times New Roman" pitchFamily="18" charset="0"/>
                <a:cs typeface="Times New Roman" pitchFamily="18" charset="0"/>
              </a:rPr>
              <a:t>In addition, it also reduces the time for analysis and predicts the disease details from the given area of tumor. </a:t>
            </a:r>
          </a:p>
          <a:p>
            <a:pPr algn="just">
              <a:buFont typeface="Wingdings" pitchFamily="2" charset="2"/>
              <a:buChar char="§"/>
            </a:pPr>
            <a:r>
              <a:rPr lang="en-US" sz="2400" dirty="0" smtClean="0">
                <a:latin typeface="Times New Roman" pitchFamily="18" charset="0"/>
                <a:cs typeface="Times New Roman" pitchFamily="18" charset="0"/>
              </a:rPr>
              <a:t>Finally implement a system using java to predict Brain tumor risk level which is easier, cost reducible and time savable.</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858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452" y="475014"/>
            <a:ext cx="10515600" cy="719921"/>
          </a:xfrm>
        </p:spPr>
        <p:txBody>
          <a:bodyPr>
            <a:normAutofit/>
          </a:bodyPr>
          <a:lstStyle/>
          <a:p>
            <a:pPr algn="ctr"/>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295211" y="1265393"/>
            <a:ext cx="11070465" cy="4862275"/>
          </a:xfrm>
        </p:spPr>
        <p:txBody>
          <a:bodyPr>
            <a:noAutofit/>
          </a:bodyPr>
          <a:lstStyle/>
          <a:p>
            <a:pPr marL="0" indent="0" algn="just">
              <a:lnSpc>
                <a:spcPct val="100000"/>
              </a:lnSpc>
            </a:pPr>
            <a:r>
              <a:rPr lang="en-US" sz="2400" dirty="0" smtClean="0">
                <a:latin typeface="Times New Roman" pitchFamily="18" charset="0"/>
                <a:cs typeface="Times New Roman" pitchFamily="18" charset="0"/>
              </a:rPr>
              <a:t>The tumor may be primary or secondary. If it is an origin, then it is known as primary. If the part of the tumor is spread to another place and grown as its own then it is known as secondary. </a:t>
            </a:r>
          </a:p>
          <a:p>
            <a:pPr marL="0" indent="0" algn="just">
              <a:lnSpc>
                <a:spcPct val="100000"/>
              </a:lnSpc>
            </a:pPr>
            <a:r>
              <a:rPr lang="en-US" sz="2400" dirty="0" smtClean="0">
                <a:latin typeface="Times New Roman" pitchFamily="18" charset="0"/>
                <a:cs typeface="Times New Roman" pitchFamily="18" charset="0"/>
              </a:rPr>
              <a:t>Normally brain tumor affects CSF (Cerebral Spinal Fluid). It causes for strokes. The physician gives the treatment for the strokes rather than the treatment for tumor. So detection of tumor is important for that treatment. The lifetime of the person who affected by the brain tumor will increase if it is detected at current stage. That will increase the lifetime about 1 to 2 years.</a:t>
            </a:r>
          </a:p>
          <a:p>
            <a:pPr marL="0" indent="0" algn="just">
              <a:lnSpc>
                <a:spcPct val="100000"/>
              </a:lnSpc>
            </a:pPr>
            <a:r>
              <a:rPr lang="en-US" sz="2400" dirty="0" smtClean="0">
                <a:latin typeface="Times New Roman" pitchFamily="18" charset="0"/>
                <a:cs typeface="Times New Roman" pitchFamily="18" charset="0"/>
              </a:rPr>
              <a:t>Normally tumor cells are of two types. They are Mass and Malignant. The detection of the malignant tumor is somewhat difficult to mass tumor. In this paper we focused on detection of brain tumor with the help of Brain MRI images and predict the disease details from the given area of tumor. </a:t>
            </a:r>
          </a:p>
          <a:p>
            <a:pPr marL="0" indent="0" algn="just">
              <a:lnSpc>
                <a:spcPct val="100000"/>
              </a:lnSpc>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075" y="0"/>
            <a:ext cx="10515600" cy="1325563"/>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INTRODUCTION</a:t>
            </a:r>
            <a:endParaRPr lang="en-US" sz="3600" dirty="0"/>
          </a:p>
        </p:txBody>
      </p:sp>
      <p:sp>
        <p:nvSpPr>
          <p:cNvPr id="3" name="Content Placeholder 2"/>
          <p:cNvSpPr>
            <a:spLocks noGrp="1"/>
          </p:cNvSpPr>
          <p:nvPr>
            <p:ph idx="1"/>
          </p:nvPr>
        </p:nvSpPr>
        <p:spPr>
          <a:xfrm>
            <a:off x="225631" y="1377538"/>
            <a:ext cx="11614068" cy="4799425"/>
          </a:xfrm>
        </p:spPr>
        <p:txBody>
          <a:bodyPr>
            <a:normAutofit/>
          </a:bodyPr>
          <a:lstStyle/>
          <a:p>
            <a:pPr algn="just"/>
            <a:r>
              <a:rPr lang="en-US" sz="2400" dirty="0" smtClean="0">
                <a:latin typeface="Times New Roman" pitchFamily="18" charset="0"/>
                <a:cs typeface="Times New Roman" pitchFamily="18" charset="0"/>
              </a:rPr>
              <a:t>Treatment for brain tumor depends on the type and stage of the disease, the size and place of the tumor, and your general health and medical history. In most cases, the goal of treatment is to remove or destroy the tumor completely. Most brain tumor can be cured if found and treated early.</a:t>
            </a:r>
          </a:p>
          <a:p>
            <a:pPr algn="just"/>
            <a:r>
              <a:rPr lang="en-US" sz="2400" dirty="0" smtClean="0">
                <a:latin typeface="Times New Roman" pitchFamily="18" charset="0"/>
                <a:cs typeface="Times New Roman" pitchFamily="18" charset="0"/>
              </a:rPr>
              <a:t>A person who was affected by any kind of tumor has an increased risk of developing another brain tumor of any type. A person who has two or more close relatives (mother, father, sister, brother, or child) who are responsible for developing brain tumor  has a risk factor of developing brain tumor for his own.</a:t>
            </a:r>
          </a:p>
          <a:p>
            <a:pPr algn="just"/>
            <a:r>
              <a:rPr lang="en-US" sz="2400" dirty="0" smtClean="0">
                <a:latin typeface="Times New Roman" pitchFamily="18" charset="0"/>
                <a:cs typeface="Times New Roman" pitchFamily="18" charset="0"/>
              </a:rPr>
              <a:t>The Objective of this work is to contract such a tool which can tell people about his/her approximate condition about brain tumor ,that is he or she in risk or not and how much? So, we are providing systems that detect the tumor and its shape and disease details from the given area of tumor.</a:t>
            </a: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849" y="878774"/>
            <a:ext cx="10972800" cy="683305"/>
          </a:xfrm>
        </p:spPr>
        <p:txBody>
          <a:bodyPr>
            <a:normAutofit/>
          </a:bodyPr>
          <a:lstStyle/>
          <a:p>
            <a:pPr algn="ctr"/>
            <a:r>
              <a:rPr lang="en-US" sz="3600" b="1" dirty="0" smtClean="0">
                <a:latin typeface="Times New Roman" pitchFamily="18" charset="0"/>
                <a:cs typeface="Times New Roman" pitchFamily="18" charset="0"/>
              </a:rPr>
              <a:t>MOTIVATION</a:t>
            </a:r>
            <a:endParaRPr lang="en-IN" sz="3600" b="1" dirty="0"/>
          </a:p>
        </p:txBody>
      </p:sp>
      <p:sp>
        <p:nvSpPr>
          <p:cNvPr id="3" name="Content Placeholder 2"/>
          <p:cNvSpPr>
            <a:spLocks noGrp="1"/>
          </p:cNvSpPr>
          <p:nvPr>
            <p:ph idx="1"/>
          </p:nvPr>
        </p:nvSpPr>
        <p:spPr>
          <a:xfrm>
            <a:off x="609600" y="2291939"/>
            <a:ext cx="10972800" cy="2671948"/>
          </a:xfrm>
        </p:spPr>
        <p:txBody>
          <a:bodyPr>
            <a:normAutofit lnSpcReduction="10000"/>
          </a:bodyPr>
          <a:lstStyle/>
          <a:p>
            <a:pPr>
              <a:buNone/>
            </a:pPr>
            <a:r>
              <a:rPr lang="en-US" dirty="0" smtClean="0">
                <a:latin typeface="Times New Roman" pitchFamily="18" charset="0"/>
                <a:cs typeface="Times New Roman" pitchFamily="18" charset="0"/>
              </a:rPr>
              <a:t>MOTIVATION:</a:t>
            </a:r>
          </a:p>
          <a:p>
            <a:pPr algn="just"/>
            <a:r>
              <a:rPr lang="en-AU" sz="2400" dirty="0" smtClean="0">
                <a:latin typeface="Times New Roman" pitchFamily="18" charset="0"/>
                <a:cs typeface="Times New Roman" pitchFamily="18" charset="0"/>
              </a:rPr>
              <a:t>A reliable method for segmenting tumor would clearly be a useful tool. Currently, however, there is no method widely accepted in clinical practice for quantitating tumor volumes from MR images.</a:t>
            </a:r>
          </a:p>
          <a:p>
            <a:pPr algn="just"/>
            <a:r>
              <a:rPr lang="en-AU" sz="2400" dirty="0" smtClean="0">
                <a:latin typeface="Times New Roman" pitchFamily="18" charset="0"/>
                <a:cs typeface="Times New Roman" pitchFamily="18" charset="0"/>
              </a:rPr>
              <a:t>The main goal of this work is to detect the brain tumor of MRI image and calculating its area and predict Brain tumor risk level which is easier, cost reducible and time saveable.</a:t>
            </a:r>
            <a:endParaRPr lang="en-US" sz="2400" dirty="0" smtClean="0">
              <a:latin typeface="Times New Roman" pitchFamily="18" charset="0"/>
              <a:cs typeface="Times New Roman" pitchFamily="18" charset="0"/>
            </a:endParaRPr>
          </a:p>
          <a:p>
            <a:pPr>
              <a:buNone/>
            </a:pPr>
            <a:endParaRPr lang="en-AU" dirty="0" smtClean="0"/>
          </a:p>
          <a:p>
            <a:pPr>
              <a:buNone/>
            </a:pP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850" y="712519"/>
            <a:ext cx="10972800" cy="790183"/>
          </a:xfrm>
        </p:spPr>
        <p:txBody>
          <a:bodyPr>
            <a:normAutofit/>
          </a:bodyPr>
          <a:lstStyle/>
          <a:p>
            <a:pPr algn="ctr"/>
            <a:r>
              <a:rPr lang="en-US" sz="3600" b="1" dirty="0" smtClean="0">
                <a:latin typeface="Times New Roman" pitchFamily="18" charset="0"/>
                <a:cs typeface="Times New Roman" pitchFamily="18" charset="0"/>
              </a:rPr>
              <a:t>OBJECTIVES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935480"/>
            <a:ext cx="10972800" cy="2648395"/>
          </a:xfrm>
        </p:spPr>
        <p:txBody>
          <a:bodyPr/>
          <a:lstStyle/>
          <a:p>
            <a:pPr algn="just">
              <a:buNone/>
            </a:pPr>
            <a:r>
              <a:rPr lang="en-US" dirty="0" smtClean="0">
                <a:latin typeface="Times New Roman" pitchFamily="18" charset="0"/>
                <a:cs typeface="Times New Roman" pitchFamily="18" charset="0"/>
              </a:rPr>
              <a:t>1. Identify the brain tumor on given image.</a:t>
            </a:r>
          </a:p>
          <a:p>
            <a:pPr algn="just">
              <a:buNone/>
            </a:pPr>
            <a:r>
              <a:rPr lang="en-US" dirty="0" smtClean="0">
                <a:latin typeface="Times New Roman" pitchFamily="18" charset="0"/>
                <a:cs typeface="Times New Roman" pitchFamily="18" charset="0"/>
              </a:rPr>
              <a:t>2. Detect the brain tumor part in given image.</a:t>
            </a:r>
          </a:p>
          <a:p>
            <a:pPr algn="just">
              <a:buNone/>
            </a:pPr>
            <a:r>
              <a:rPr lang="en-US" dirty="0" smtClean="0">
                <a:latin typeface="Times New Roman" pitchFamily="18" charset="0"/>
                <a:cs typeface="Times New Roman" pitchFamily="18" charset="0"/>
              </a:rPr>
              <a:t>3. Calculate the area of brain tumor.</a:t>
            </a:r>
          </a:p>
          <a:p>
            <a:pPr algn="just">
              <a:buNone/>
            </a:pPr>
            <a:r>
              <a:rPr lang="en-US" dirty="0" smtClean="0">
                <a:latin typeface="Times New Roman" pitchFamily="18" charset="0"/>
                <a:cs typeface="Times New Roman" pitchFamily="18" charset="0"/>
              </a:rPr>
              <a:t>4. Identify the stage of tumor.</a:t>
            </a:r>
          </a:p>
          <a:p>
            <a:pPr algn="just">
              <a:buNone/>
            </a:pPr>
            <a:r>
              <a:rPr lang="en-US" dirty="0" smtClean="0">
                <a:latin typeface="Times New Roman" pitchFamily="18" charset="0"/>
                <a:cs typeface="Times New Roman" pitchFamily="18" charset="0"/>
              </a:rPr>
              <a:t>5. Predict the accurate disease from the given area of tumor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3E2BC3BB-B752-4374-B7A9-EAA20DD38EEB}"/>
              </a:ext>
            </a:extLst>
          </p:cNvPr>
          <p:cNvGraphicFramePr>
            <a:graphicFrameLocks noGrp="1"/>
          </p:cNvGraphicFramePr>
          <p:nvPr>
            <p:extLst>
              <p:ext uri="{D42A27DB-BD31-4B8C-83A1-F6EECF244321}">
                <p14:modId xmlns:p14="http://schemas.microsoft.com/office/powerpoint/2010/main" val="1772239358"/>
              </p:ext>
            </p:extLst>
          </p:nvPr>
        </p:nvGraphicFramePr>
        <p:xfrm>
          <a:off x="356258" y="1508501"/>
          <a:ext cx="11281562" cy="5004884"/>
        </p:xfrm>
        <a:graphic>
          <a:graphicData uri="http://schemas.openxmlformats.org/drawingml/2006/table">
            <a:tbl>
              <a:tblPr firstRow="1" bandRow="1">
                <a:tableStyleId>{5C22544A-7EE6-4342-B048-85BDC9FD1C3A}</a:tableStyleId>
              </a:tblPr>
              <a:tblGrid>
                <a:gridCol w="1009405"/>
                <a:gridCol w="2529444">
                  <a:extLst>
                    <a:ext uri="{9D8B030D-6E8A-4147-A177-3AD203B41FA5}">
                      <a16:colId xmlns:a16="http://schemas.microsoft.com/office/drawing/2014/main" xmlns="" val="3298898047"/>
                    </a:ext>
                  </a:extLst>
                </a:gridCol>
                <a:gridCol w="1876301">
                  <a:extLst>
                    <a:ext uri="{9D8B030D-6E8A-4147-A177-3AD203B41FA5}">
                      <a16:colId xmlns:a16="http://schemas.microsoft.com/office/drawing/2014/main" xmlns="" val="3167728056"/>
                    </a:ext>
                  </a:extLst>
                </a:gridCol>
                <a:gridCol w="3004457"/>
                <a:gridCol w="2861955">
                  <a:extLst>
                    <a:ext uri="{9D8B030D-6E8A-4147-A177-3AD203B41FA5}">
                      <a16:colId xmlns:a16="http://schemas.microsoft.com/office/drawing/2014/main" xmlns="" val="2490384684"/>
                    </a:ext>
                  </a:extLst>
                </a:gridCol>
              </a:tblGrid>
              <a:tr h="616571">
                <a:tc>
                  <a:txBody>
                    <a:bodyPr/>
                    <a:lstStyle/>
                    <a:p>
                      <a:r>
                        <a:rPr lang="en-IN" dirty="0" smtClean="0">
                          <a:solidFill>
                            <a:schemeClr val="tx1"/>
                          </a:solidFill>
                          <a:latin typeface="Times New Roman" panose="02020603050405020304" pitchFamily="18" charset="0"/>
                          <a:cs typeface="Times New Roman" panose="02020603050405020304" pitchFamily="18" charset="0"/>
                        </a:rPr>
                        <a:t>    SR.NO</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IN" dirty="0">
                          <a:solidFill>
                            <a:schemeClr val="tx1"/>
                          </a:solidFill>
                          <a:latin typeface="Times New Roman" panose="02020603050405020304" pitchFamily="18" charset="0"/>
                          <a:cs typeface="Times New Roman" panose="02020603050405020304" pitchFamily="18" charset="0"/>
                        </a:rPr>
                        <a:t>PAPER NAME</a:t>
                      </a:r>
                    </a:p>
                  </a:txBody>
                  <a:tcPr>
                    <a:solidFill>
                      <a:schemeClr val="bg1">
                        <a:lumMod val="85000"/>
                      </a:schemeClr>
                    </a:solidFill>
                  </a:tcPr>
                </a:tc>
                <a:tc>
                  <a:txBody>
                    <a:bodyPr/>
                    <a:lstStyle/>
                    <a:p>
                      <a:r>
                        <a:rPr lang="en-IN" dirty="0">
                          <a:solidFill>
                            <a:schemeClr val="tx1"/>
                          </a:solidFill>
                          <a:latin typeface="Times New Roman" panose="02020603050405020304" pitchFamily="18" charset="0"/>
                          <a:cs typeface="Times New Roman" panose="02020603050405020304" pitchFamily="18" charset="0"/>
                        </a:rPr>
                        <a:t>AUTHOR NAME</a:t>
                      </a:r>
                    </a:p>
                  </a:txBody>
                  <a:tcPr>
                    <a:solidFill>
                      <a:schemeClr val="bg1"/>
                    </a:solidFill>
                  </a:tcPr>
                </a:tc>
                <a:tc>
                  <a:txBody>
                    <a:bodyPr/>
                    <a:lstStyle/>
                    <a:p>
                      <a:pPr algn="ctr"/>
                      <a:r>
                        <a:rPr lang="en-IN" dirty="0" smtClean="0">
                          <a:solidFill>
                            <a:schemeClr val="tx1"/>
                          </a:solidFill>
                          <a:latin typeface="Times New Roman" panose="02020603050405020304" pitchFamily="18" charset="0"/>
                          <a:cs typeface="Times New Roman" panose="02020603050405020304" pitchFamily="18" charset="0"/>
                        </a:rPr>
                        <a:t>              ADVANTAGES</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algn="ctr"/>
                      <a:r>
                        <a:rPr lang="en-IN" dirty="0" smtClean="0">
                          <a:solidFill>
                            <a:schemeClr val="tx1"/>
                          </a:solidFill>
                          <a:latin typeface="Times New Roman" panose="02020603050405020304" pitchFamily="18" charset="0"/>
                          <a:cs typeface="Times New Roman" panose="02020603050405020304" pitchFamily="18" charset="0"/>
                        </a:rPr>
                        <a:t>DISADVANTAGES</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xmlns="" val="1883172838"/>
                  </a:ext>
                </a:extLst>
              </a:tr>
              <a:tr h="2185913">
                <a:tc>
                  <a:txBody>
                    <a:bodyPr/>
                    <a:lstStyle/>
                    <a:p>
                      <a:pPr marL="0" marR="0" algn="ctr">
                        <a:spcBef>
                          <a:spcPts val="0"/>
                        </a:spcBef>
                        <a:spcAft>
                          <a:spcPts val="0"/>
                        </a:spcAft>
                      </a:pPr>
                      <a:r>
                        <a:rPr lang="en-US" sz="1600" b="1" dirty="0" smtClean="0">
                          <a:latin typeface="Times New Roman" pitchFamily="18" charset="0"/>
                          <a:ea typeface="Calibri"/>
                          <a:cs typeface="Times New Roman" pitchFamily="18" charset="0"/>
                        </a:rPr>
                        <a:t>1</a:t>
                      </a:r>
                      <a:endParaRPr lang="en-US" sz="1600" b="1" dirty="0">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b="1" dirty="0">
                          <a:latin typeface="Times New Roman" pitchFamily="18" charset="0"/>
                          <a:ea typeface="Calibri"/>
                          <a:cs typeface="Times New Roman" pitchFamily="18" charset="0"/>
                        </a:rPr>
                        <a:t>Brain Tumor Segmentation And Its</a:t>
                      </a:r>
                      <a:endParaRPr lang="en-US" sz="1600" dirty="0">
                        <a:latin typeface="Times New Roman" pitchFamily="18" charset="0"/>
                        <a:ea typeface="Calibri"/>
                        <a:cs typeface="Times New Roman" pitchFamily="18" charset="0"/>
                      </a:endParaRPr>
                    </a:p>
                    <a:p>
                      <a:pPr marL="0" marR="0">
                        <a:spcBef>
                          <a:spcPts val="0"/>
                        </a:spcBef>
                        <a:spcAft>
                          <a:spcPts val="0"/>
                        </a:spcAft>
                      </a:pPr>
                      <a:r>
                        <a:rPr lang="en-US" sz="1600" b="1" dirty="0">
                          <a:latin typeface="Times New Roman" pitchFamily="18" charset="0"/>
                          <a:ea typeface="Calibri"/>
                          <a:cs typeface="Times New Roman" pitchFamily="18" charset="0"/>
                        </a:rPr>
                        <a:t>Area Calculation In Brain MRI Images</a:t>
                      </a:r>
                      <a:endParaRPr lang="en-US" sz="1600" dirty="0">
                        <a:latin typeface="Times New Roman" pitchFamily="18" charset="0"/>
                        <a:ea typeface="Calibri"/>
                        <a:cs typeface="Times New Roman" pitchFamily="18" charset="0"/>
                      </a:endParaRPr>
                    </a:p>
                    <a:p>
                      <a:pPr marL="0" marR="0">
                        <a:spcBef>
                          <a:spcPts val="0"/>
                        </a:spcBef>
                        <a:spcAft>
                          <a:spcPts val="0"/>
                        </a:spcAft>
                      </a:pPr>
                      <a:r>
                        <a:rPr lang="en-US" sz="1600" b="1" dirty="0">
                          <a:latin typeface="Times New Roman" pitchFamily="18" charset="0"/>
                          <a:ea typeface="Calibri"/>
                          <a:cs typeface="Times New Roman" pitchFamily="18" charset="0"/>
                        </a:rPr>
                        <a:t>Using K-Mean Clustering And Fuzzy C Mean</a:t>
                      </a:r>
                      <a:endParaRPr lang="en-US" sz="1600" dirty="0">
                        <a:latin typeface="Times New Roman" pitchFamily="18" charset="0"/>
                        <a:ea typeface="Calibri"/>
                        <a:cs typeface="Times New Roman" pitchFamily="18" charset="0"/>
                      </a:endParaRPr>
                    </a:p>
                    <a:p>
                      <a:pPr marL="0" marR="0">
                        <a:spcBef>
                          <a:spcPts val="0"/>
                        </a:spcBef>
                        <a:spcAft>
                          <a:spcPts val="0"/>
                        </a:spcAft>
                      </a:pPr>
                      <a:r>
                        <a:rPr lang="en-US" sz="1600" b="1" dirty="0">
                          <a:latin typeface="Times New Roman" pitchFamily="18" charset="0"/>
                          <a:ea typeface="Calibri"/>
                          <a:cs typeface="Times New Roman" pitchFamily="18" charset="0"/>
                        </a:rPr>
                        <a:t>Algorithm. October 2015</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just">
                        <a:lnSpc>
                          <a:spcPct val="115000"/>
                        </a:lnSpc>
                        <a:spcBef>
                          <a:spcPts val="0"/>
                        </a:spcBef>
                        <a:spcAft>
                          <a:spcPts val="0"/>
                        </a:spcAft>
                      </a:pPr>
                      <a:r>
                        <a:rPr lang="en-US" sz="1600" dirty="0">
                          <a:latin typeface="Times New Roman" pitchFamily="18" charset="0"/>
                          <a:ea typeface="Calibri"/>
                          <a:cs typeface="Times New Roman" pitchFamily="18" charset="0"/>
                        </a:rPr>
                        <a:t>Vignesh Rajesh, Bharathan Venkat, Vikesh Karan, M. Poonkodi</a:t>
                      </a:r>
                    </a:p>
                  </a:txBody>
                  <a:tcPr marL="68580" marR="68580" marT="0" marB="0"/>
                </a:tc>
                <a:tc>
                  <a:txBody>
                    <a:bodyPr/>
                    <a:lstStyle/>
                    <a:p>
                      <a:pPr marL="0" marR="0" algn="just">
                        <a:lnSpc>
                          <a:spcPct val="115000"/>
                        </a:lnSpc>
                        <a:spcBef>
                          <a:spcPts val="0"/>
                        </a:spcBef>
                        <a:spcAft>
                          <a:spcPts val="0"/>
                        </a:spcAft>
                      </a:pPr>
                      <a:r>
                        <a:rPr lang="en-US" sz="1600" dirty="0">
                          <a:latin typeface="Times New Roman" pitchFamily="18" charset="0"/>
                          <a:ea typeface="Calibri"/>
                          <a:cs typeface="Times New Roman" pitchFamily="18" charset="0"/>
                        </a:rPr>
                        <a:t>This paper has suggested a synergistic and an effective algorithm for the detection of brain tumors based on Median filtering, K Means Segmentation, FCM Segmentation, and finally, threshold segmentation.</a:t>
                      </a:r>
                    </a:p>
                  </a:txBody>
                  <a:tcPr marL="68580" marR="68580" marT="0" marB="0"/>
                </a:tc>
                <a:tc>
                  <a:txBody>
                    <a:bodyPr/>
                    <a:lstStyle/>
                    <a:p>
                      <a:pPr marL="0" marR="0" algn="just">
                        <a:lnSpc>
                          <a:spcPct val="115000"/>
                        </a:lnSpc>
                        <a:spcBef>
                          <a:spcPts val="0"/>
                        </a:spcBef>
                        <a:spcAft>
                          <a:spcPts val="0"/>
                        </a:spcAft>
                      </a:pPr>
                      <a:r>
                        <a:rPr lang="en-US" sz="1600" dirty="0">
                          <a:latin typeface="Times New Roman" pitchFamily="18" charset="0"/>
                          <a:ea typeface="Calibri"/>
                          <a:cs typeface="Times New Roman" pitchFamily="18" charset="0"/>
                        </a:rPr>
                        <a:t>This system not works on volume analysis of brain and tumor and classification of tumor based on this segmentation.</a:t>
                      </a:r>
                    </a:p>
                  </a:txBody>
                  <a:tcPr marL="68580" marR="68580" marT="0" marB="0"/>
                </a:tc>
                <a:extLst>
                  <a:ext uri="{0D108BD9-81ED-4DB2-BD59-A6C34878D82A}">
                    <a16:rowId xmlns:a16="http://schemas.microsoft.com/office/drawing/2014/main" xmlns="" val="2047541378"/>
                  </a:ext>
                </a:extLst>
              </a:tr>
              <a:tr h="2178891">
                <a:tc>
                  <a:txBody>
                    <a:bodyPr/>
                    <a:lstStyle/>
                    <a:p>
                      <a:pPr marL="0" marR="0" algn="ctr">
                        <a:lnSpc>
                          <a:spcPct val="115000"/>
                        </a:lnSpc>
                        <a:spcBef>
                          <a:spcPts val="0"/>
                        </a:spcBef>
                        <a:spcAft>
                          <a:spcPts val="0"/>
                        </a:spcAft>
                      </a:pPr>
                      <a:r>
                        <a:rPr lang="en-US" sz="1600" b="1" dirty="0" smtClean="0">
                          <a:latin typeface="Times New Roman" pitchFamily="18" charset="0"/>
                          <a:ea typeface="Calibri"/>
                          <a:cs typeface="Times New Roman" pitchFamily="18" charset="0"/>
                        </a:rPr>
                        <a:t>2</a:t>
                      </a:r>
                      <a:endParaRPr lang="en-US" sz="1600" b="1"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b="1">
                          <a:latin typeface="Times New Roman" pitchFamily="18" charset="0"/>
                          <a:ea typeface="Calibri"/>
                          <a:cs typeface="Times New Roman" pitchFamily="18" charset="0"/>
                        </a:rPr>
                        <a:t>Automatic Segmentation of Brain Tumor from</a:t>
                      </a:r>
                      <a:endParaRPr lang="en-US" sz="1600">
                        <a:latin typeface="Times New Roman" pitchFamily="18" charset="0"/>
                        <a:ea typeface="Calibri"/>
                        <a:cs typeface="Times New Roman" pitchFamily="18" charset="0"/>
                      </a:endParaRPr>
                    </a:p>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Multiple Images of Brain MRI. January 2013</a:t>
                      </a:r>
                      <a:endParaRPr lang="en-US" sz="160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600" dirty="0">
                          <a:latin typeface="Times New Roman" pitchFamily="18" charset="0"/>
                          <a:ea typeface="Calibri"/>
                          <a:cs typeface="Times New Roman" pitchFamily="18" charset="0"/>
                        </a:rPr>
                        <a:t>Samir Kumar Bandhyopadhyay, Tuhin Utsab Paul</a:t>
                      </a:r>
                    </a:p>
                  </a:txBody>
                  <a:tcPr marL="68580" marR="68580" marT="0" marB="0"/>
                </a:tc>
                <a:tc>
                  <a:txBody>
                    <a:bodyPr/>
                    <a:lstStyle/>
                    <a:p>
                      <a:pPr marL="0" marR="0" algn="just">
                        <a:spcBef>
                          <a:spcPts val="0"/>
                        </a:spcBef>
                        <a:spcAft>
                          <a:spcPts val="0"/>
                        </a:spcAft>
                      </a:pPr>
                      <a:r>
                        <a:rPr lang="en-US" sz="1600" dirty="0">
                          <a:latin typeface="Times New Roman" pitchFamily="18" charset="0"/>
                          <a:ea typeface="Calibri"/>
                          <a:cs typeface="Times New Roman" pitchFamily="18" charset="0"/>
                        </a:rPr>
                        <a:t>This system provides an efficient and fast way for diagnosis of the brain tumor called K-means algorithm. </a:t>
                      </a:r>
                    </a:p>
                  </a:txBody>
                  <a:tcPr marL="68580" marR="68580" marT="0" marB="0"/>
                </a:tc>
                <a:tc>
                  <a:txBody>
                    <a:bodyPr/>
                    <a:lstStyle/>
                    <a:p>
                      <a:pPr marL="0" marR="0" algn="just">
                        <a:lnSpc>
                          <a:spcPct val="115000"/>
                        </a:lnSpc>
                        <a:spcBef>
                          <a:spcPts val="0"/>
                        </a:spcBef>
                        <a:spcAft>
                          <a:spcPts val="0"/>
                        </a:spcAft>
                      </a:pPr>
                      <a:r>
                        <a:rPr lang="en-US" sz="1600" dirty="0">
                          <a:latin typeface="Times New Roman" pitchFamily="18" charset="0"/>
                          <a:ea typeface="Calibri"/>
                          <a:cs typeface="Times New Roman" pitchFamily="18" charset="0"/>
                        </a:rPr>
                        <a:t>This system not works on volume analysis of brain and tumor and classification of tumor based on this segmentation.</a:t>
                      </a:r>
                    </a:p>
                  </a:txBody>
                  <a:tcPr marL="68580" marR="68580" marT="0" marB="0"/>
                </a:tc>
                <a:extLst>
                  <a:ext uri="{0D108BD9-81ED-4DB2-BD59-A6C34878D82A}">
                    <a16:rowId xmlns:a16="http://schemas.microsoft.com/office/drawing/2014/main" xmlns="" val="1213002325"/>
                  </a:ext>
                </a:extLst>
              </a:tr>
            </a:tbl>
          </a:graphicData>
        </a:graphic>
      </p:graphicFrame>
      <p:sp>
        <p:nvSpPr>
          <p:cNvPr id="4" name="TextBox 3">
            <a:extLst>
              <a:ext uri="{FF2B5EF4-FFF2-40B4-BE49-F238E27FC236}">
                <a16:creationId xmlns:a16="http://schemas.microsoft.com/office/drawing/2014/main" xmlns="" id="{AFAE1899-5BB4-4187-B656-0952607B52AF}"/>
              </a:ext>
            </a:extLst>
          </p:cNvPr>
          <p:cNvSpPr txBox="1"/>
          <p:nvPr/>
        </p:nvSpPr>
        <p:spPr>
          <a:xfrm>
            <a:off x="2227040" y="397070"/>
            <a:ext cx="7031865"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LITERATURE SURVEY </a:t>
            </a:r>
          </a:p>
        </p:txBody>
      </p:sp>
    </p:spTree>
    <p:extLst>
      <p:ext uri="{BB962C8B-B14F-4D97-AF65-F5344CB8AC3E}">
        <p14:creationId xmlns:p14="http://schemas.microsoft.com/office/powerpoint/2010/main" val="39590729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1549</TotalTime>
  <Words>1556</Words>
  <Application>Microsoft Office PowerPoint</Application>
  <PresentationFormat>Custom</PresentationFormat>
  <Paragraphs>121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Marathwada Mitra Mandal College Of Engineering  Department of Information Technology</vt:lpstr>
      <vt:lpstr>PROJECT</vt:lpstr>
      <vt:lpstr>CONTENTS</vt:lpstr>
      <vt:lpstr>ABSTRACT</vt:lpstr>
      <vt:lpstr>INTRODUCTION</vt:lpstr>
      <vt:lpstr>INTRODUCTION</vt:lpstr>
      <vt:lpstr>MOTIVATION</vt:lpstr>
      <vt:lpstr>OBJECTIVES</vt:lpstr>
      <vt:lpstr>PowerPoint Presentation</vt:lpstr>
      <vt:lpstr>PowerPoint Presentation</vt:lpstr>
      <vt:lpstr>PowerPoint Presentation</vt:lpstr>
      <vt:lpstr>BASIC BLOCK DIAGRAM</vt:lpstr>
      <vt:lpstr>ADVANTAGES</vt:lpstr>
      <vt:lpstr>LIMITATIONS</vt:lpstr>
      <vt:lpstr>APPLICATIONS</vt:lpstr>
      <vt:lpstr>FUTURE WORK</vt:lpstr>
      <vt:lpstr>CONCLUSION</vt:lpstr>
      <vt:lpstr>CONCLUSION</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saumya</dc:creator>
  <cp:lastModifiedBy>HP</cp:lastModifiedBy>
  <cp:revision>161</cp:revision>
  <dcterms:created xsi:type="dcterms:W3CDTF">2017-08-20T12:34:31Z</dcterms:created>
  <dcterms:modified xsi:type="dcterms:W3CDTF">2018-09-29T08:09:15Z</dcterms:modified>
</cp:coreProperties>
</file>