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7F8560-B28C-42AA-B2A9-9EFF77CCC755}" type="datetimeFigureOut">
              <a:rPr lang="en-US" smtClean="0"/>
              <a:pPr/>
              <a:t>8/24/2018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7F8560-B28C-42AA-B2A9-9EFF77CCC755}" type="datetimeFigureOut">
              <a:rPr lang="en-US" smtClean="0"/>
              <a:pPr/>
              <a:t>8/24/2018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7F8560-B28C-42AA-B2A9-9EFF77CCC755}" type="datetimeFigureOut">
              <a:rPr lang="en-US" smtClean="0"/>
              <a:pPr/>
              <a:t>8/24/2018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7F8560-B28C-42AA-B2A9-9EFF77CCC755}" type="datetimeFigureOut">
              <a:rPr lang="en-US" smtClean="0"/>
              <a:pPr/>
              <a:t>8/24/2018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F8560-B28C-42AA-B2A9-9EFF77CCC755}" type="datetimeFigureOut">
              <a:rPr lang="en-US" smtClean="0"/>
              <a:pPr/>
              <a:t>8/24/2018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7F8560-B28C-42AA-B2A9-9EFF77CCC755}" type="datetimeFigureOut">
              <a:rPr lang="en-US" smtClean="0"/>
              <a:pPr/>
              <a:t>8/24/2018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7F8560-B28C-42AA-B2A9-9EFF77CCC755}" type="datetimeFigureOut">
              <a:rPr lang="en-US" smtClean="0"/>
              <a:pPr/>
              <a:t>8/24/2018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7F8560-B28C-42AA-B2A9-9EFF77CCC755}" type="datetimeFigureOut">
              <a:rPr lang="en-US" smtClean="0"/>
              <a:pPr/>
              <a:t>8/24/2018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8560-B28C-42AA-B2A9-9EFF77CCC755}" type="datetimeFigureOut">
              <a:rPr lang="en-US" smtClean="0"/>
              <a:pPr/>
              <a:t>8/24/2018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F8560-B28C-42AA-B2A9-9EFF77CCC755}" type="datetimeFigureOut">
              <a:rPr lang="en-US" smtClean="0"/>
              <a:pPr/>
              <a:t>8/24/2018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F8560-B28C-42AA-B2A9-9EFF77CCC755}" type="datetimeFigureOut">
              <a:rPr lang="en-US" smtClean="0"/>
              <a:pPr/>
              <a:t>8/24/2018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5D760-A71D-4ECA-97A7-AB41DD4C6CD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8560-B28C-42AA-B2A9-9EFF77CCC755}" type="datetimeFigureOut">
              <a:rPr lang="en-US" smtClean="0"/>
              <a:pPr/>
              <a:t>8/24/2018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5D760-A71D-4ECA-97A7-AB41DD4C6CD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latin typeface="Times New Roman" pitchFamily="18" charset="0"/>
                <a:cs typeface="Times New Roman" pitchFamily="18" charset="0"/>
              </a:rPr>
              <a:t>Location </a:t>
            </a:r>
            <a:r>
              <a:rPr lang="en-US" b="1" dirty="0" smtClean="0">
                <a:latin typeface="Times New Roman" pitchFamily="18" charset="0"/>
                <a:cs typeface="Times New Roman" pitchFamily="18" charset="0"/>
              </a:rPr>
              <a:t>Recommendation To Cold-Start Users </a:t>
            </a:r>
            <a:r>
              <a:rPr lang="en-US" b="1" dirty="0" smtClean="0">
                <a:latin typeface="Times New Roman" pitchFamily="18" charset="0"/>
                <a:cs typeface="Times New Roman" pitchFamily="18" charset="0"/>
              </a:rPr>
              <a:t>Using </a:t>
            </a:r>
            <a:r>
              <a:rPr lang="en-US" b="1" dirty="0" smtClean="0">
                <a:latin typeface="Times New Roman" pitchFamily="18" charset="0"/>
                <a:cs typeface="Times New Roman" pitchFamily="18" charset="0"/>
              </a:rPr>
              <a:t>Collaborative </a:t>
            </a:r>
            <a:r>
              <a:rPr lang="en-US" b="1" dirty="0" smtClean="0">
                <a:latin typeface="Times New Roman" pitchFamily="18" charset="0"/>
                <a:cs typeface="Times New Roman" pitchFamily="18" charset="0"/>
              </a:rPr>
              <a:t>Filtering </a:t>
            </a:r>
            <a:r>
              <a:rPr lang="en-US" b="1" dirty="0" smtClean="0"/>
              <a:t/>
            </a:r>
            <a:br>
              <a:rPr lang="en-US" b="1" dirty="0" smtClean="0"/>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sz="5400" b="1" dirty="0" smtClean="0">
                <a:latin typeface="Times New Roman" panose="02020603050405020304" pitchFamily="18" charset="0"/>
                <a:cs typeface="Times New Roman" panose="02020603050405020304" pitchFamily="18" charset="0"/>
              </a:rPr>
              <a:t/>
            </a:r>
            <a:br>
              <a:rPr lang="en-US" sz="5400" b="1" dirty="0" smtClean="0">
                <a:latin typeface="Times New Roman" panose="02020603050405020304" pitchFamily="18" charset="0"/>
                <a:cs typeface="Times New Roman" panose="02020603050405020304"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t/>
            </a:r>
            <a:br>
              <a:rPr lang="en-US" b="1"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sz="3600" b="1" dirty="0" smtClean="0">
                <a:latin typeface="Times New Roman" pitchFamily="18" charset="0"/>
                <a:cs typeface="Times New Roman" pitchFamily="18" charset="0"/>
              </a:rPr>
              <a:t>Software Requirement Specification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229600" cy="5214974"/>
          </a:xfrm>
        </p:spPr>
        <p:txBody>
          <a:bodyPr>
            <a:noAutofit/>
          </a:bodyPr>
          <a:lstStyle/>
          <a:p>
            <a:pPr marL="0" lvl="1" indent="0" algn="just">
              <a:spcBef>
                <a:spcPts val="1000"/>
              </a:spcBef>
              <a:buNone/>
            </a:pPr>
            <a:r>
              <a:rPr lang="en-US" sz="2400" b="1" u="sng" dirty="0" smtClean="0">
                <a:latin typeface="Times New Roman" pitchFamily="18" charset="0"/>
                <a:cs typeface="Times New Roman" pitchFamily="18" charset="0"/>
              </a:rPr>
              <a:t>Functional Requirements:</a:t>
            </a:r>
            <a:r>
              <a:rPr lang="en-US" sz="2000" b="1" dirty="0" smtClean="0">
                <a:latin typeface="Times New Roman" pitchFamily="18" charset="0"/>
                <a:cs typeface="Times New Roman" pitchFamily="18" charset="0"/>
              </a:rPr>
              <a:t> </a:t>
            </a:r>
          </a:p>
          <a:p>
            <a:pPr marL="0" indent="0" algn="just">
              <a:lnSpc>
                <a:spcPct val="120000"/>
              </a:lnSpc>
              <a:buNone/>
            </a:pPr>
            <a:r>
              <a:rPr lang="en-US" sz="2000" b="1" dirty="0" smtClean="0">
                <a:latin typeface="Times New Roman" pitchFamily="18" charset="0"/>
                <a:cs typeface="Times New Roman" pitchFamily="18" charset="0"/>
              </a:rPr>
              <a:t>System Features:</a:t>
            </a:r>
            <a:endParaRPr lang="en-US" sz="2000" dirty="0" smtClean="0">
              <a:latin typeface="Times New Roman" pitchFamily="18" charset="0"/>
              <a:cs typeface="Times New Roman" pitchFamily="18" charset="0"/>
            </a:endParaRPr>
          </a:p>
          <a:p>
            <a:pPr marL="0" indent="0" algn="just">
              <a:lnSpc>
                <a:spcPct val="120000"/>
              </a:lnSpc>
              <a:buNone/>
            </a:pPr>
            <a:r>
              <a:rPr lang="en-US" sz="2400" dirty="0" smtClean="0">
                <a:latin typeface="Times New Roman" pitchFamily="18" charset="0"/>
                <a:cs typeface="Times New Roman" pitchFamily="18" charset="0"/>
              </a:rPr>
              <a:t>Here we propose a Location Recommendation framework using, namely Location Recommendation Using Scalable Content-Aware Collaborative Filtering  </a:t>
            </a:r>
            <a:r>
              <a:rPr lang="en-US" sz="2000" dirty="0" smtClean="0">
                <a:latin typeface="Times New Roman" pitchFamily="18" charset="0"/>
                <a:cs typeface="Times New Roman" pitchFamily="18" charset="0"/>
              </a:rPr>
              <a:t>for top rated Location Recommendations.</a:t>
            </a:r>
          </a:p>
          <a:p>
            <a:pPr marL="0" indent="0" algn="just">
              <a:lnSpc>
                <a:spcPct val="120000"/>
              </a:lnSpc>
              <a:buNone/>
            </a:pPr>
            <a:r>
              <a:rPr lang="en-US" sz="2000" b="1" dirty="0" smtClean="0">
                <a:latin typeface="Times New Roman" panose="02020603050405020304" pitchFamily="18" charset="0"/>
                <a:cs typeface="Times New Roman" panose="02020603050405020304" pitchFamily="18" charset="0"/>
              </a:rPr>
              <a:t>External Interface Requirements:</a:t>
            </a:r>
            <a:endParaRPr lang="en-US" sz="20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smtClean="0">
                <a:latin typeface="Times New Roman" panose="02020603050405020304" pitchFamily="18" charset="0"/>
                <a:cs typeface="Times New Roman" panose="02020603050405020304" pitchFamily="18" charset="0"/>
              </a:rPr>
              <a:t>1) User Interface</a:t>
            </a:r>
            <a:endParaRPr lang="en-US" sz="20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Home page </a:t>
            </a:r>
          </a:p>
          <a:p>
            <a:pPr marL="0" lvl="0" indent="0" algn="just">
              <a:lnSpc>
                <a:spcPct val="120000"/>
              </a:lnSpc>
              <a:buNone/>
            </a:pPr>
            <a:r>
              <a:rPr lang="en-US" sz="2000" dirty="0" smtClean="0">
                <a:latin typeface="Times New Roman" panose="02020603050405020304" pitchFamily="18" charset="0"/>
                <a:cs typeface="Times New Roman" panose="02020603050405020304" pitchFamily="18" charset="0"/>
              </a:rPr>
              <a:t>User </a:t>
            </a:r>
            <a:r>
              <a:rPr lang="en-US" sz="2000" dirty="0" err="1" smtClean="0">
                <a:latin typeface="Times New Roman" panose="02020603050405020304" pitchFamily="18" charset="0"/>
                <a:cs typeface="Times New Roman" panose="02020603050405020304" pitchFamily="18" charset="0"/>
              </a:rPr>
              <a:t>Facebook</a:t>
            </a:r>
            <a:r>
              <a:rPr lang="en-US" sz="2000" dirty="0" smtClean="0">
                <a:latin typeface="Times New Roman" panose="02020603050405020304" pitchFamily="18" charset="0"/>
                <a:cs typeface="Times New Roman" panose="02020603050405020304" pitchFamily="18" charset="0"/>
              </a:rPr>
              <a:t>  Posts</a:t>
            </a:r>
          </a:p>
          <a:p>
            <a:pPr marL="0" lvl="0" indent="0" algn="just">
              <a:lnSpc>
                <a:spcPct val="120000"/>
              </a:lnSpc>
              <a:buNone/>
            </a:pPr>
            <a:r>
              <a:rPr lang="en-US" sz="2000" dirty="0" smtClean="0">
                <a:latin typeface="Times New Roman" panose="02020603050405020304" pitchFamily="18" charset="0"/>
                <a:cs typeface="Times New Roman" panose="02020603050405020304" pitchFamily="18" charset="0"/>
              </a:rPr>
              <a:t>Hotels and Places Recommendation</a:t>
            </a:r>
          </a:p>
          <a:p>
            <a:pPr marL="0" lvl="0" indent="0" algn="just">
              <a:lnSpc>
                <a:spcPct val="120000"/>
              </a:lnSpc>
              <a:buNone/>
            </a:pPr>
            <a:r>
              <a:rPr lang="en-US" sz="2000" dirty="0" smtClean="0">
                <a:latin typeface="Times New Roman" panose="02020603050405020304" pitchFamily="18" charset="0"/>
                <a:cs typeface="Times New Roman" panose="02020603050405020304" pitchFamily="18" charset="0"/>
              </a:rPr>
              <a:t>View Distance, Time and Route on Map.</a:t>
            </a:r>
          </a:p>
          <a:p>
            <a:pPr marL="0" lvl="1" indent="0" algn="just">
              <a:spcBef>
                <a:spcPts val="1000"/>
              </a:spcBef>
              <a:buNone/>
            </a:pPr>
            <a:endParaRPr lang="en-US" sz="2000" dirty="0" smtClean="0">
              <a:latin typeface="Times New Roman" panose="02020603050405020304" pitchFamily="18" charset="0"/>
              <a:cs typeface="Times New Roman" panose="02020603050405020304" pitchFamily="18" charset="0"/>
            </a:endParaRPr>
          </a:p>
          <a:p>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marL="0" indent="0" algn="just">
              <a:lnSpc>
                <a:spcPct val="120000"/>
              </a:lnSpc>
              <a:buNone/>
            </a:pPr>
            <a:r>
              <a:rPr lang="en-US" sz="2400" b="1" dirty="0" smtClean="0">
                <a:latin typeface="Times New Roman" panose="02020603050405020304" pitchFamily="18" charset="0"/>
                <a:cs typeface="Times New Roman" panose="02020603050405020304" pitchFamily="18" charset="0"/>
              </a:rPr>
              <a:t>2) Hardware Interfaces</a:t>
            </a:r>
            <a:endParaRPr lang="en-US" sz="24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400" dirty="0" smtClean="0">
                <a:latin typeface="Times New Roman" panose="02020603050405020304" pitchFamily="18" charset="0"/>
                <a:cs typeface="Times New Roman" panose="02020603050405020304" pitchFamily="18" charset="0"/>
              </a:rPr>
              <a:t>The entire software requires a completely equipped computer system including monitor, keyboard, and other input output devices.</a:t>
            </a:r>
          </a:p>
          <a:p>
            <a:pPr marL="0" indent="0" algn="just">
              <a:lnSpc>
                <a:spcPct val="120000"/>
              </a:lnSpc>
              <a:buNone/>
            </a:pPr>
            <a:r>
              <a:rPr lang="en-US" sz="2400" b="1" dirty="0" smtClean="0">
                <a:latin typeface="Times New Roman" panose="02020603050405020304" pitchFamily="18" charset="0"/>
                <a:cs typeface="Times New Roman" panose="02020603050405020304" pitchFamily="18" charset="0"/>
              </a:rPr>
              <a:t>3) Software Interfaces</a:t>
            </a:r>
            <a:endParaRPr lang="en-US" sz="2400"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2400" dirty="0" smtClean="0">
                <a:latin typeface="Times New Roman" panose="02020603050405020304" pitchFamily="18" charset="0"/>
                <a:cs typeface="Times New Roman" panose="02020603050405020304" pitchFamily="18" charset="0"/>
              </a:rPr>
              <a:t>The system can use Microsoft as the operating system platform. System also makes use of certain GUI tools. To run this application we need JDK 1.8 and above as java platform and Apache tomcat as server. To store data we need  </a:t>
            </a:r>
            <a:r>
              <a:rPr lang="en-US" sz="2400" dirty="0" err="1" smtClean="0">
                <a:latin typeface="Times New Roman" panose="02020603050405020304" pitchFamily="18" charset="0"/>
                <a:cs typeface="Times New Roman" panose="02020603050405020304" pitchFamily="18" charset="0"/>
              </a:rPr>
              <a:t>MySQL</a:t>
            </a:r>
            <a:r>
              <a:rPr lang="en-US" sz="2400" dirty="0" smtClean="0">
                <a:latin typeface="Times New Roman" panose="02020603050405020304" pitchFamily="18" charset="0"/>
                <a:cs typeface="Times New Roman" panose="02020603050405020304" pitchFamily="18" charset="0"/>
              </a:rPr>
              <a:t> database.</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txBody>
          <a:bodyPr>
            <a:normAutofit/>
          </a:bodyPr>
          <a:lstStyle/>
          <a:p>
            <a:pPr marL="0" lvl="1" indent="0" algn="just">
              <a:spcBef>
                <a:spcPts val="1000"/>
              </a:spcBef>
              <a:buNone/>
            </a:pPr>
            <a:r>
              <a:rPr lang="en-US" b="1" u="sng" dirty="0" smtClean="0">
                <a:latin typeface="Times New Roman" pitchFamily="18" charset="0"/>
                <a:cs typeface="Times New Roman" pitchFamily="18" charset="0"/>
              </a:rPr>
              <a:t>Non-Functional Requirements:</a:t>
            </a:r>
            <a:r>
              <a:rPr lang="en-US" sz="2400" b="1" dirty="0" smtClean="0">
                <a:latin typeface="Times New Roman" pitchFamily="18" charset="0"/>
                <a:cs typeface="Times New Roman" pitchFamily="18" charset="0"/>
              </a:rPr>
              <a:t> </a:t>
            </a:r>
          </a:p>
          <a:p>
            <a:pPr marL="0" lvl="0" indent="0" algn="just">
              <a:buNone/>
            </a:pPr>
            <a:endParaRPr lang="en-US" sz="2400" b="1" dirty="0" smtClean="0">
              <a:latin typeface="Times New Roman" pitchFamily="18" charset="0"/>
              <a:cs typeface="Times New Roman" pitchFamily="18" charset="0"/>
            </a:endParaRPr>
          </a:p>
          <a:p>
            <a:pPr marL="0" lvl="0" indent="0" algn="just">
              <a:buNone/>
            </a:pPr>
            <a:r>
              <a:rPr lang="en-US" sz="2400" b="1" dirty="0" smtClean="0">
                <a:latin typeface="Times New Roman" pitchFamily="18" charset="0"/>
                <a:cs typeface="Times New Roman" pitchFamily="18" charset="0"/>
              </a:rPr>
              <a:t>Accuracy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Proposed Framework will give Proper Recommendation to user if  data available on database . </a:t>
            </a:r>
          </a:p>
          <a:p>
            <a:pPr marL="0" lvl="0" indent="0" algn="just">
              <a:buNone/>
            </a:pPr>
            <a:r>
              <a:rPr lang="en-US" sz="2400" b="1" dirty="0" smtClean="0">
                <a:latin typeface="Times New Roman" pitchFamily="18" charset="0"/>
                <a:cs typeface="Times New Roman" pitchFamily="18" charset="0"/>
              </a:rPr>
              <a:t>Failure handling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System components may fail independently of others. Therefore, system components must be built so they can handle failure of other components they depend on. </a:t>
            </a:r>
          </a:p>
          <a:p>
            <a:pPr marL="0" lvl="0" indent="0" algn="just">
              <a:buNone/>
            </a:pPr>
            <a:r>
              <a:rPr lang="en-US" sz="2400" b="1" dirty="0" smtClean="0">
                <a:latin typeface="Times New Roman" pitchFamily="18" charset="0"/>
                <a:cs typeface="Times New Roman" pitchFamily="18" charset="0"/>
              </a:rPr>
              <a:t>Openness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It supports Online Data Streaming.</a:t>
            </a:r>
          </a:p>
          <a:p>
            <a:pPr marL="0" lvl="1" indent="0" algn="just">
              <a:spcBef>
                <a:spcPts val="1000"/>
              </a:spcBef>
              <a:buNone/>
            </a:pPr>
            <a:endParaRPr lang="en-US" sz="2400" dirty="0" smtClean="0">
              <a:latin typeface="Times New Roman" pitchFamily="18" charset="0"/>
              <a:cs typeface="Times New Roman" pitchFamily="18" charset="0"/>
            </a:endParaRPr>
          </a:p>
          <a:p>
            <a:endParaRPr lang="en-I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marL="0" indent="0" algn="just">
              <a:buNone/>
            </a:pPr>
            <a:r>
              <a:rPr lang="en-US" sz="2400" b="1" dirty="0" smtClean="0">
                <a:latin typeface="Times New Roman" pitchFamily="18" charset="0"/>
                <a:cs typeface="Times New Roman" pitchFamily="18" charset="0"/>
              </a:rPr>
              <a:t>Security requirements</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Private links can send on users mail id.</a:t>
            </a:r>
          </a:p>
          <a:p>
            <a:pPr marL="0" indent="0" algn="just">
              <a:buNone/>
            </a:pPr>
            <a:r>
              <a:rPr lang="en-US" sz="2400" b="1" dirty="0" smtClean="0">
                <a:latin typeface="Times New Roman" pitchFamily="18" charset="0"/>
                <a:cs typeface="Times New Roman" pitchFamily="18" charset="0"/>
              </a:rPr>
              <a:t>Software quality attributes</a:t>
            </a:r>
            <a:r>
              <a:rPr lang="en-US" sz="2400" dirty="0" smtClean="0">
                <a:latin typeface="Times New Roman" pitchFamily="18" charset="0"/>
                <a:cs typeface="Times New Roman" pitchFamily="18" charset="0"/>
              </a:rPr>
              <a:t> </a:t>
            </a:r>
          </a:p>
          <a:p>
            <a:pPr marL="0" lvl="0" indent="0" algn="just">
              <a:buNone/>
            </a:pPr>
            <a:r>
              <a:rPr lang="en-US" sz="2400" dirty="0" smtClean="0">
                <a:latin typeface="Times New Roman" pitchFamily="18" charset="0"/>
                <a:cs typeface="Times New Roman" pitchFamily="18" charset="0"/>
              </a:rPr>
              <a:t>Usability :</a:t>
            </a:r>
          </a:p>
          <a:p>
            <a:pPr marL="0" indent="0" algn="just">
              <a:buNone/>
            </a:pPr>
            <a:r>
              <a:rPr lang="en-US" sz="2400" dirty="0" smtClean="0">
                <a:latin typeface="Times New Roman" pitchFamily="18" charset="0"/>
                <a:cs typeface="Times New Roman" pitchFamily="18" charset="0"/>
              </a:rPr>
              <a:t>The software will be embedded in a website. It should be scalable designed to be easily adopted by a system. Any user can handle system user friendly.</a:t>
            </a:r>
          </a:p>
          <a:p>
            <a:pPr marL="0" lvl="0" indent="0" algn="just">
              <a:buNone/>
            </a:pPr>
            <a:r>
              <a:rPr lang="en-US" sz="2400" dirty="0" smtClean="0">
                <a:latin typeface="Times New Roman" pitchFamily="18" charset="0"/>
                <a:cs typeface="Times New Roman" pitchFamily="18" charset="0"/>
              </a:rPr>
              <a:t>Reliability :</a:t>
            </a:r>
          </a:p>
          <a:p>
            <a:pPr marL="0" indent="0" algn="just">
              <a:buNone/>
            </a:pPr>
            <a:r>
              <a:rPr lang="en-US" sz="2400" dirty="0" smtClean="0">
                <a:latin typeface="Times New Roman" pitchFamily="18" charset="0"/>
                <a:cs typeface="Times New Roman" pitchFamily="18" charset="0"/>
              </a:rPr>
              <a:t>The system should have accurate results and fast responses to user’s changing habits.</a:t>
            </a:r>
            <a:endParaRPr lang="en-US" sz="2400" dirty="0" smtClean="0">
              <a:solidFill>
                <a:schemeClr val="bg2">
                  <a:lumMod val="50000"/>
                </a:schemeClr>
              </a:solidFill>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714620"/>
            <a:ext cx="8229600" cy="1185858"/>
          </a:xfrm>
        </p:spPr>
        <p:txBody>
          <a:bodyPr>
            <a:normAutofit lnSpcReduction="10000"/>
          </a:bodyPr>
          <a:lstStyle/>
          <a:p>
            <a:pPr algn="ctr">
              <a:buNone/>
            </a:pPr>
            <a:r>
              <a:rPr lang="en-IN" sz="7200" dirty="0" smtClean="0">
                <a:latin typeface="Times New Roman" pitchFamily="18" charset="0"/>
                <a:cs typeface="Times New Roman" pitchFamily="18" charset="0"/>
              </a:rPr>
              <a:t>Thank You</a:t>
            </a:r>
            <a:endParaRPr lang="en-IN" sz="7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100</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Location Recommendation To Cold-Start Users Using Collaborative Filtering         </vt:lpstr>
      <vt:lpstr>Software Requirement Specification</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Location Recommendation Using Scalable Content-Aware Collaborative Filtering         </dc:title>
  <dc:creator>Windows User</dc:creator>
  <cp:lastModifiedBy>Windows User</cp:lastModifiedBy>
  <cp:revision>10</cp:revision>
  <dcterms:created xsi:type="dcterms:W3CDTF">2018-08-22T05:49:38Z</dcterms:created>
  <dcterms:modified xsi:type="dcterms:W3CDTF">2018-08-24T14:22:57Z</dcterms:modified>
</cp:coreProperties>
</file>