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Google Shape;10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2" name="Google Shape;11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8" name="Google Shape;118;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4" name="Google Shape;124;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0" name="Google Shape;13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 name="Google Shape;13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0871526f3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0871526f3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0" name="Google Shape;40;p11"/>
          <p:cNvSpPr txBox="1"/>
          <p:nvPr>
            <p:ph idx="1" type="body"/>
          </p:nvPr>
        </p:nvSpPr>
        <p:spPr>
          <a:xfrm>
            <a:off x="457200" y="120348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11"/>
          <p:cNvSpPr txBox="1"/>
          <p:nvPr>
            <p:ph idx="2"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4" name="Google Shape;44;p12"/>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5" name="Google Shape;45;p12"/>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Google Shape;46;p12"/>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4"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0" name="Google Shape;50;p13"/>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13"/>
          <p:cNvSpPr txBox="1"/>
          <p:nvPr>
            <p:ph idx="2"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2" name="Google Shape;52;p13"/>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53" name="Google Shape;53;p13"/>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Google Shape;62;p17"/>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7"/>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Google Shape;65;p1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8"/>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7" name="Google Shape;67;p18"/>
          <p:cNvSpPr txBox="1"/>
          <p:nvPr>
            <p:ph idx="2"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19"/>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Google Shape;71;p20"/>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4" name="Google Shape;74;p21"/>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5" name="Google Shape;75;p21"/>
          <p:cNvSpPr txBox="1"/>
          <p:nvPr>
            <p:ph idx="2"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6" name="Google Shape;76;p21"/>
          <p:cNvSpPr txBox="1"/>
          <p:nvPr>
            <p:ph idx="3"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22"/>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9" name="Google Shape;79;p22"/>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0" name="Google Shape;80;p22"/>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2"/>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4" name="Google Shape;84;p23"/>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5" name="Google Shape;85;p23"/>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3"/>
          <p:cNvSpPr txBox="1"/>
          <p:nvPr>
            <p:ph idx="3"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Google Shape;88;p2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9" name="Google Shape;89;p24"/>
          <p:cNvSpPr txBox="1"/>
          <p:nvPr>
            <p:ph idx="1" type="body"/>
          </p:nvPr>
        </p:nvSpPr>
        <p:spPr>
          <a:xfrm>
            <a:off x="457200" y="120348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0" name="Google Shape;90;p24"/>
          <p:cNvSpPr txBox="1"/>
          <p:nvPr>
            <p:ph idx="2"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Google Shape;92;p2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3" name="Google Shape;93;p25"/>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4" name="Google Shape;94;p25"/>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5" name="Google Shape;95;p25"/>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5"/>
          <p:cNvSpPr txBox="1"/>
          <p:nvPr>
            <p:ph idx="4"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Google Shape;98;p2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9" name="Google Shape;99;p26"/>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6"/>
          <p:cNvSpPr txBox="1"/>
          <p:nvPr>
            <p:ph idx="2"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1" name="Google Shape;101;p26"/>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102" name="Google Shape;102;p26"/>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4"/>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5"/>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 name="Google Shape;18;p5"/>
          <p:cNvSpPr txBox="1"/>
          <p:nvPr>
            <p:ph idx="2"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 name="Google Shape;25;p8"/>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 name="Google Shape;26;p8"/>
          <p:cNvSpPr txBox="1"/>
          <p:nvPr>
            <p:ph idx="2"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 name="Google Shape;27;p8"/>
          <p:cNvSpPr txBox="1"/>
          <p:nvPr>
            <p:ph idx="3"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Google Shape;30;p9"/>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Google Shape;31;p9"/>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Google Shape;32;p9"/>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Google Shape;35;p10"/>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Google Shape;36;p10"/>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Google Shape;37;p10"/>
          <p:cNvSpPr txBox="1"/>
          <p:nvPr>
            <p:ph idx="3"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14"/>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7"/>
          <p:cNvSpPr/>
          <p:nvPr/>
        </p:nvSpPr>
        <p:spPr>
          <a:xfrm>
            <a:off x="311760" y="744480"/>
            <a:ext cx="8519040" cy="20512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lang="en-IN" sz="5200"/>
              <a:t>To </a:t>
            </a:r>
            <a:r>
              <a:rPr b="0" i="0" lang="en-IN" sz="5200" u="none" cap="none" strike="noStrike">
                <a:solidFill>
                  <a:srgbClr val="000000"/>
                </a:solidFill>
                <a:latin typeface="Arial"/>
                <a:ea typeface="Arial"/>
                <a:cs typeface="Arial"/>
                <a:sym typeface="Arial"/>
              </a:rPr>
              <a:t>Identify the Person behind a</a:t>
            </a:r>
            <a:r>
              <a:rPr lang="en-IN" sz="5200"/>
              <a:t> </a:t>
            </a:r>
            <a:r>
              <a:rPr b="0" i="0" lang="en-IN" sz="5200" u="none" cap="none" strike="noStrike">
                <a:solidFill>
                  <a:srgbClr val="000000"/>
                </a:solidFill>
                <a:latin typeface="Arial"/>
                <a:ea typeface="Arial"/>
                <a:cs typeface="Arial"/>
                <a:sym typeface="Arial"/>
              </a:rPr>
              <a:t>Tweet</a:t>
            </a:r>
            <a:endParaRPr b="0" i="0" sz="1800" u="none" cap="none" strike="noStrike">
              <a:solidFill>
                <a:srgbClr val="000000"/>
              </a:solidFill>
              <a:latin typeface="Arial"/>
              <a:ea typeface="Arial"/>
              <a:cs typeface="Arial"/>
              <a:sym typeface="Arial"/>
            </a:endParaRPr>
          </a:p>
        </p:txBody>
      </p:sp>
      <p:sp>
        <p:nvSpPr>
          <p:cNvPr id="108" name="Google Shape;108;p27"/>
          <p:cNvSpPr/>
          <p:nvPr/>
        </p:nvSpPr>
        <p:spPr>
          <a:xfrm>
            <a:off x="311760" y="2834280"/>
            <a:ext cx="8519040" cy="79128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27"/>
          <p:cNvSpPr txBox="1"/>
          <p:nvPr/>
        </p:nvSpPr>
        <p:spPr>
          <a:xfrm>
            <a:off x="6012175" y="3669025"/>
            <a:ext cx="2114700" cy="76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IN"/>
              <a:t>Vishal Marhatta</a:t>
            </a:r>
            <a:endParaRPr/>
          </a:p>
          <a:p>
            <a:pPr indent="0" lvl="0" marL="0">
              <a:spcBef>
                <a:spcPts val="0"/>
              </a:spcBef>
              <a:spcAft>
                <a:spcPts val="0"/>
              </a:spcAft>
              <a:buNone/>
            </a:pPr>
            <a:r>
              <a:rPr lang="en-IN"/>
              <a:t>Manoj Baviskar</a:t>
            </a:r>
            <a:endParaRPr/>
          </a:p>
          <a:p>
            <a:pPr indent="0" lvl="0" marL="0">
              <a:spcBef>
                <a:spcPts val="0"/>
              </a:spcBef>
              <a:spcAft>
                <a:spcPts val="0"/>
              </a:spcAft>
              <a:buNone/>
            </a:pPr>
            <a:r>
              <a:rPr lang="en-IN"/>
              <a:t>Akmal Ziyad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8"/>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Functional Specification</a:t>
            </a:r>
            <a:endParaRPr b="0" i="0" sz="1800" u="none" cap="none" strike="noStrike">
              <a:solidFill>
                <a:srgbClr val="000000"/>
              </a:solidFill>
              <a:latin typeface="Arial"/>
              <a:ea typeface="Arial"/>
              <a:cs typeface="Arial"/>
              <a:sym typeface="Arial"/>
            </a:endParaRPr>
          </a:p>
        </p:txBody>
      </p:sp>
      <p:sp>
        <p:nvSpPr>
          <p:cNvPr id="115" name="Google Shape;115;p28"/>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0" lvl="0" marL="457200" marR="0" rtl="0" algn="l">
              <a:lnSpc>
                <a:spcPct val="100000"/>
              </a:lnSpc>
              <a:spcBef>
                <a:spcPts val="0"/>
              </a:spcBef>
              <a:spcAft>
                <a:spcPts val="0"/>
              </a:spcAft>
              <a:buNone/>
            </a:pPr>
            <a:r>
              <a:t/>
            </a:r>
            <a:endParaRPr b="1" sz="1800"/>
          </a:p>
          <a:p>
            <a:pPr indent="-328940" lvl="0" marL="457200" marR="0" rtl="0" algn="l">
              <a:lnSpc>
                <a:spcPct val="100000"/>
              </a:lnSpc>
              <a:spcBef>
                <a:spcPts val="0"/>
              </a:spcBef>
              <a:spcAft>
                <a:spcPts val="0"/>
              </a:spcAft>
              <a:buClr>
                <a:srgbClr val="000000"/>
              </a:buClr>
              <a:buSzPts val="1600"/>
              <a:buFont typeface="Arial"/>
              <a:buChar char="●"/>
            </a:pPr>
            <a:r>
              <a:rPr b="0" i="0" lang="en-IN" sz="1600" u="none" cap="none" strike="noStrike">
                <a:latin typeface="Arial"/>
                <a:ea typeface="Arial"/>
                <a:cs typeface="Arial"/>
                <a:sym typeface="Arial"/>
              </a:rPr>
              <a:t>Upload the dataset to predict(tweets).</a:t>
            </a:r>
            <a:endParaRPr b="0" i="0" sz="1600" u="none" cap="none" strike="noStrike">
              <a:latin typeface="Arial"/>
              <a:ea typeface="Arial"/>
              <a:cs typeface="Arial"/>
              <a:sym typeface="Arial"/>
            </a:endParaRPr>
          </a:p>
          <a:p>
            <a:pPr indent="-328940" lvl="0" marL="457200" marR="0" rtl="0" algn="l">
              <a:lnSpc>
                <a:spcPct val="100000"/>
              </a:lnSpc>
              <a:spcBef>
                <a:spcPts val="0"/>
              </a:spcBef>
              <a:spcAft>
                <a:spcPts val="0"/>
              </a:spcAft>
              <a:buClr>
                <a:srgbClr val="000000"/>
              </a:buClr>
              <a:buSzPts val="1600"/>
              <a:buFont typeface="Arial"/>
              <a:buChar char="●"/>
            </a:pPr>
            <a:r>
              <a:rPr b="0" i="0" lang="en-IN" sz="1600" u="none" cap="none" strike="noStrike">
                <a:latin typeface="Arial"/>
                <a:ea typeface="Arial"/>
                <a:cs typeface="Arial"/>
                <a:sym typeface="Arial"/>
              </a:rPr>
              <a:t>User will enter the anonymous tweet to predict the actual author behind it.</a:t>
            </a:r>
            <a:endParaRPr b="0" i="0" sz="1600" u="none" cap="none" strike="noStrike">
              <a:latin typeface="Arial"/>
              <a:ea typeface="Arial"/>
              <a:cs typeface="Arial"/>
              <a:sym typeface="Arial"/>
            </a:endParaRPr>
          </a:p>
          <a:p>
            <a:pPr indent="-328940" lvl="0" marL="457200" marR="0" rtl="0" algn="l">
              <a:lnSpc>
                <a:spcPct val="100000"/>
              </a:lnSpc>
              <a:spcBef>
                <a:spcPts val="0"/>
              </a:spcBef>
              <a:spcAft>
                <a:spcPts val="0"/>
              </a:spcAft>
              <a:buClr>
                <a:srgbClr val="000000"/>
              </a:buClr>
              <a:buSzPts val="1600"/>
              <a:buFont typeface="Arial"/>
              <a:buChar char="●"/>
            </a:pPr>
            <a:r>
              <a:rPr b="0" i="0" lang="en-IN" sz="1600" u="none" cap="none" strike="noStrike">
                <a:latin typeface="Arial"/>
                <a:ea typeface="Arial"/>
                <a:cs typeface="Arial"/>
                <a:sym typeface="Arial"/>
              </a:rPr>
              <a:t>User will get to know the percentage based upon which user will decide that the tweet belongs to wh</a:t>
            </a:r>
            <a:r>
              <a:rPr lang="en-IN" sz="1600"/>
              <a:t>ich author</a:t>
            </a:r>
            <a:r>
              <a:rPr b="0" i="0" lang="en-IN" sz="1600" u="none" cap="none" strike="noStrike">
                <a:latin typeface="Arial"/>
                <a:ea typeface="Arial"/>
                <a:cs typeface="Arial"/>
                <a:sym typeface="Arial"/>
              </a:rPr>
              <a:t>.</a:t>
            </a:r>
            <a:endParaRPr b="0" i="0" sz="16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9"/>
          <p:cNvSpPr/>
          <p:nvPr/>
        </p:nvSpPr>
        <p:spPr>
          <a:xfrm>
            <a:off x="311750" y="1152349"/>
            <a:ext cx="8519100" cy="3876900"/>
          </a:xfrm>
          <a:prstGeom prst="rect">
            <a:avLst/>
          </a:prstGeom>
          <a:noFill/>
          <a:ln>
            <a:noFill/>
          </a:ln>
        </p:spPr>
        <p:txBody>
          <a:bodyPr anchorCtr="0" anchor="t" bIns="91425" lIns="90000" spcFirstLastPara="1" rIns="90000" wrap="square" tIns="91425">
            <a:noAutofit/>
          </a:bodyPr>
          <a:lstStyle/>
          <a:p>
            <a:pPr indent="-316240" lvl="0" marL="457200" marR="0" rtl="0" algn="l">
              <a:lnSpc>
                <a:spcPct val="100000"/>
              </a:lnSpc>
              <a:spcBef>
                <a:spcPts val="0"/>
              </a:spcBef>
              <a:spcAft>
                <a:spcPts val="0"/>
              </a:spcAft>
              <a:buClr>
                <a:srgbClr val="000000"/>
              </a:buClr>
              <a:buSzPts val="1400"/>
              <a:buFont typeface="Arial"/>
              <a:buChar char="●"/>
            </a:pPr>
            <a:r>
              <a:rPr b="1" i="0" lang="en-IN" u="none" cap="none" strike="noStrike"/>
              <a:t>Processor</a:t>
            </a:r>
            <a:r>
              <a:rPr b="0" i="0" lang="en-IN" u="none" cap="none" strike="noStrike">
                <a:latin typeface="Arial"/>
                <a:ea typeface="Arial"/>
                <a:cs typeface="Arial"/>
                <a:sym typeface="Arial"/>
              </a:rPr>
              <a:t>: Quad Core</a:t>
            </a:r>
            <a:endParaRPr b="0" i="0" u="none" cap="none" strike="noStrike">
              <a:latin typeface="Arial"/>
              <a:ea typeface="Arial"/>
              <a:cs typeface="Arial"/>
              <a:sym typeface="Arial"/>
            </a:endParaRPr>
          </a:p>
          <a:p>
            <a:pPr indent="-316240" lvl="0" marL="457200" marR="0" rtl="0" algn="l">
              <a:lnSpc>
                <a:spcPct val="100000"/>
              </a:lnSpc>
              <a:spcBef>
                <a:spcPts val="0"/>
              </a:spcBef>
              <a:spcAft>
                <a:spcPts val="0"/>
              </a:spcAft>
              <a:buClr>
                <a:srgbClr val="000000"/>
              </a:buClr>
              <a:buSzPts val="1400"/>
              <a:buFont typeface="Arial"/>
              <a:buChar char="●"/>
            </a:pPr>
            <a:r>
              <a:rPr b="1" i="0" lang="en-IN" u="none" cap="none" strike="noStrike"/>
              <a:t>RAM</a:t>
            </a:r>
            <a:r>
              <a:rPr b="0" i="0" lang="en-IN" u="none" cap="none" strike="noStrike">
                <a:latin typeface="Arial"/>
                <a:ea typeface="Arial"/>
                <a:cs typeface="Arial"/>
                <a:sym typeface="Arial"/>
              </a:rPr>
              <a:t>:2GB</a:t>
            </a:r>
            <a:endParaRPr/>
          </a:p>
          <a:p>
            <a:pPr indent="-316240" lvl="0" marL="457200" marR="0" rtl="0" algn="l">
              <a:lnSpc>
                <a:spcPct val="100000"/>
              </a:lnSpc>
              <a:spcBef>
                <a:spcPts val="0"/>
              </a:spcBef>
              <a:spcAft>
                <a:spcPts val="0"/>
              </a:spcAft>
              <a:buClr>
                <a:srgbClr val="000000"/>
              </a:buClr>
              <a:buSzPts val="1400"/>
              <a:buFont typeface="Arial"/>
              <a:buChar char="●"/>
            </a:pPr>
            <a:r>
              <a:rPr b="1" i="0" lang="en-IN" u="none" cap="none" strike="noStrike"/>
              <a:t>Tweet format</a:t>
            </a:r>
            <a:r>
              <a:rPr b="0" i="0" lang="en-IN" sz="1800" u="none" cap="none" strike="noStrike">
                <a:latin typeface="Arial"/>
                <a:ea typeface="Arial"/>
                <a:cs typeface="Arial"/>
                <a:sym typeface="Arial"/>
              </a:rPr>
              <a:t>:</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400" u="none" cap="none" strike="noStrike">
                <a:latin typeface="Arial"/>
                <a:ea typeface="Arial"/>
                <a:cs typeface="Arial"/>
                <a:sym typeface="Arial"/>
              </a:rPr>
              <a:t>   </a:t>
            </a:r>
            <a:r>
              <a:rPr b="0" i="0" lang="en-IN" u="none" cap="none" strike="noStrike">
                <a:latin typeface="Arial"/>
                <a:ea typeface="Arial"/>
                <a:cs typeface="Arial"/>
                <a:sym typeface="Arial"/>
              </a:rPr>
              <a:t>	</a:t>
            </a:r>
            <a:r>
              <a:rPr b="0" i="0" lang="en-IN" sz="1300" u="none" cap="none" strike="noStrike">
                <a:latin typeface="Arial"/>
                <a:ea typeface="Arial"/>
                <a:cs typeface="Arial"/>
                <a:sym typeface="Arial"/>
              </a:rPr>
              <a:t>[Twitter username] [timestamp] [Tweet id] {</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[Tweet message (multiline allowed)]</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#POS [POS Tag data] #POS</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Example:-</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a:t>
            </a:r>
            <a:r>
              <a:rPr b="0" i="0" lang="en-IN" sz="1300" u="none" cap="none" strike="noStrike">
                <a:latin typeface="Arial"/>
                <a:ea typeface="Arial"/>
                <a:cs typeface="Arial"/>
                <a:sym typeface="Arial"/>
              </a:rPr>
              <a:t> </a:t>
            </a:r>
            <a:r>
              <a:rPr b="0" i="0" lang="en-IN" sz="1300" u="none" cap="none" strike="noStrike">
                <a:latin typeface="Arial"/>
                <a:ea typeface="Arial"/>
                <a:cs typeface="Arial"/>
                <a:sym typeface="Arial"/>
              </a:rPr>
              <a:t>	author_nickname 2016-03-28 20:52:53 091294878667731987 {</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@Friend Im gonna bring beans</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#POS I L V V#POS</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a:t>
            </a:r>
            <a:endParaRPr b="0" i="0" sz="1300" u="none" cap="none" strike="noStrike">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1" lang="en-IN"/>
              <a:t>Programing Languages</a:t>
            </a:r>
            <a:r>
              <a:rPr lang="en-IN"/>
              <a:t> : Python , javaScript </a:t>
            </a:r>
            <a:endParaRPr/>
          </a:p>
          <a:p>
            <a:pPr indent="-317500" lvl="0" marL="457200" marR="0" rtl="0" algn="l">
              <a:lnSpc>
                <a:spcPct val="100000"/>
              </a:lnSpc>
              <a:spcBef>
                <a:spcPts val="0"/>
              </a:spcBef>
              <a:spcAft>
                <a:spcPts val="0"/>
              </a:spcAft>
              <a:buSzPts val="1400"/>
              <a:buChar char="●"/>
            </a:pPr>
            <a:r>
              <a:rPr b="1" lang="en-IN"/>
              <a:t>Frameworks </a:t>
            </a:r>
            <a:r>
              <a:rPr lang="en-IN"/>
              <a:t>:ExpressJS,Mongoose</a:t>
            </a:r>
            <a:endParaRPr/>
          </a:p>
          <a:p>
            <a:pPr indent="-317500" lvl="0" marL="457200" marR="0" rtl="0" algn="l">
              <a:lnSpc>
                <a:spcPct val="100000"/>
              </a:lnSpc>
              <a:spcBef>
                <a:spcPts val="0"/>
              </a:spcBef>
              <a:spcAft>
                <a:spcPts val="0"/>
              </a:spcAft>
              <a:buSzPts val="1400"/>
              <a:buChar char="●"/>
            </a:pPr>
            <a:r>
              <a:rPr b="1" lang="en-IN"/>
              <a:t>Libraries</a:t>
            </a:r>
            <a:r>
              <a:rPr lang="en-IN"/>
              <a:t> : ReactJS</a:t>
            </a:r>
            <a:endParaRPr/>
          </a:p>
          <a:p>
            <a:pPr indent="-317500" lvl="0" marL="457200" marR="0" rtl="0" algn="l">
              <a:lnSpc>
                <a:spcPct val="100000"/>
              </a:lnSpc>
              <a:spcBef>
                <a:spcPts val="0"/>
              </a:spcBef>
              <a:spcAft>
                <a:spcPts val="0"/>
              </a:spcAft>
              <a:buSzPts val="1400"/>
              <a:buChar char="●"/>
            </a:pPr>
            <a:r>
              <a:rPr b="1" lang="en-IN"/>
              <a:t>Runtime Environment </a:t>
            </a:r>
            <a:r>
              <a:rPr lang="en-IN"/>
              <a:t>: nodeJS </a:t>
            </a:r>
            <a:endParaRPr/>
          </a:p>
          <a:p>
            <a:pPr indent="-317500" lvl="0" marL="457200" marR="0" rtl="0" algn="l">
              <a:lnSpc>
                <a:spcPct val="100000"/>
              </a:lnSpc>
              <a:spcBef>
                <a:spcPts val="0"/>
              </a:spcBef>
              <a:spcAft>
                <a:spcPts val="0"/>
              </a:spcAft>
              <a:buSzPts val="1400"/>
              <a:buChar char="●"/>
            </a:pPr>
            <a:r>
              <a:rPr b="1" lang="en-IN"/>
              <a:t>Database </a:t>
            </a:r>
            <a:r>
              <a:rPr lang="en-IN"/>
              <a:t>: MongoDB</a:t>
            </a:r>
            <a:endParaRPr/>
          </a:p>
        </p:txBody>
      </p:sp>
      <p:sp>
        <p:nvSpPr>
          <p:cNvPr id="121" name="Google Shape;121;p29"/>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Technical Specification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30"/>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Design Specification</a:t>
            </a:r>
            <a:endParaRPr b="0" i="0" sz="1800" u="none" cap="none" strike="noStrike">
              <a:solidFill>
                <a:srgbClr val="000000"/>
              </a:solidFill>
              <a:latin typeface="Arial"/>
              <a:ea typeface="Arial"/>
              <a:cs typeface="Arial"/>
              <a:sym typeface="Arial"/>
            </a:endParaRPr>
          </a:p>
        </p:txBody>
      </p:sp>
      <p:sp>
        <p:nvSpPr>
          <p:cNvPr id="127" name="Google Shape;127;p30"/>
          <p:cNvSpPr/>
          <p:nvPr/>
        </p:nvSpPr>
        <p:spPr>
          <a:xfrm>
            <a:off x="311760" y="1152360"/>
            <a:ext cx="8519040" cy="341496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rgbClr val="000000"/>
              </a:buClr>
              <a:buSzPts val="1800"/>
              <a:buFont typeface="Arial"/>
              <a:buChar char="●"/>
            </a:pPr>
            <a:r>
              <a:rPr b="1" lang="en-IN" sz="1800"/>
              <a:t>Front End</a:t>
            </a:r>
            <a:endParaRPr b="1" sz="1800"/>
          </a:p>
          <a:p>
            <a:pPr indent="-317500" lvl="1" marL="914400" marR="0" rtl="0" algn="l">
              <a:lnSpc>
                <a:spcPct val="100000"/>
              </a:lnSpc>
              <a:spcBef>
                <a:spcPts val="0"/>
              </a:spcBef>
              <a:spcAft>
                <a:spcPts val="0"/>
              </a:spcAft>
              <a:buSzPts val="1400"/>
              <a:buChar char="○"/>
            </a:pPr>
            <a:r>
              <a:rPr lang="en-IN"/>
              <a:t>Uploading dataset using button click</a:t>
            </a:r>
            <a:endParaRPr/>
          </a:p>
          <a:p>
            <a:pPr indent="-317500" lvl="1" marL="914400" marR="0" rtl="0" algn="l">
              <a:lnSpc>
                <a:spcPct val="100000"/>
              </a:lnSpc>
              <a:spcBef>
                <a:spcPts val="0"/>
              </a:spcBef>
              <a:spcAft>
                <a:spcPts val="0"/>
              </a:spcAft>
              <a:buSzPts val="1400"/>
              <a:buChar char="○"/>
            </a:pPr>
            <a:r>
              <a:rPr lang="en-IN"/>
              <a:t>Display Results</a:t>
            </a:r>
            <a:endParaRPr/>
          </a:p>
          <a:p>
            <a:pPr indent="0" lvl="0" marL="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SzPts val="1800"/>
              <a:buChar char="●"/>
            </a:pPr>
            <a:r>
              <a:rPr b="1" lang="en-IN" sz="1800"/>
              <a:t>Backend</a:t>
            </a:r>
            <a:endParaRPr b="1" sz="1800"/>
          </a:p>
          <a:p>
            <a:pPr indent="-317500" lvl="1" marL="914400" marR="0" rtl="0" algn="l">
              <a:lnSpc>
                <a:spcPct val="100000"/>
              </a:lnSpc>
              <a:spcBef>
                <a:spcPts val="0"/>
              </a:spcBef>
              <a:spcAft>
                <a:spcPts val="0"/>
              </a:spcAft>
              <a:buSzPts val="1400"/>
              <a:buChar char="○"/>
            </a:pPr>
            <a:r>
              <a:rPr lang="en-IN"/>
              <a:t>Dataset Preprocessing</a:t>
            </a:r>
            <a:endParaRPr/>
          </a:p>
          <a:p>
            <a:pPr indent="-317500" lvl="1" marL="914400" marR="0" rtl="0" algn="l">
              <a:lnSpc>
                <a:spcPct val="100000"/>
              </a:lnSpc>
              <a:spcBef>
                <a:spcPts val="0"/>
              </a:spcBef>
              <a:spcAft>
                <a:spcPts val="0"/>
              </a:spcAft>
              <a:buSzPts val="1400"/>
              <a:buChar char="○"/>
            </a:pPr>
            <a:r>
              <a:rPr lang="en-IN"/>
              <a:t>Filter Retweets</a:t>
            </a:r>
            <a:endParaRPr/>
          </a:p>
          <a:p>
            <a:pPr indent="-317500" lvl="1" marL="914400" marR="0" rtl="0" algn="l">
              <a:lnSpc>
                <a:spcPct val="100000"/>
              </a:lnSpc>
              <a:spcBef>
                <a:spcPts val="0"/>
              </a:spcBef>
              <a:spcAft>
                <a:spcPts val="0"/>
              </a:spcAft>
              <a:buSzPts val="1400"/>
              <a:buChar char="○"/>
            </a:pPr>
            <a:r>
              <a:rPr lang="en-IN"/>
              <a:t>Remove irrelevant data</a:t>
            </a:r>
            <a:endParaRPr/>
          </a:p>
          <a:p>
            <a:pPr indent="-317500" lvl="1" marL="914400" marR="0" rtl="0" algn="l">
              <a:lnSpc>
                <a:spcPct val="100000"/>
              </a:lnSpc>
              <a:spcBef>
                <a:spcPts val="0"/>
              </a:spcBef>
              <a:spcAft>
                <a:spcPts val="0"/>
              </a:spcAft>
              <a:buSzPts val="1400"/>
              <a:buChar char="○"/>
            </a:pPr>
            <a:r>
              <a:rPr lang="en-IN"/>
              <a:t>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31"/>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External Interface Specification</a:t>
            </a:r>
            <a:endParaRPr b="0" i="0" sz="1800" u="none" cap="none" strike="noStrike">
              <a:solidFill>
                <a:srgbClr val="000000"/>
              </a:solidFill>
              <a:latin typeface="Arial"/>
              <a:ea typeface="Arial"/>
              <a:cs typeface="Arial"/>
              <a:sym typeface="Arial"/>
            </a:endParaRPr>
          </a:p>
        </p:txBody>
      </p:sp>
      <p:sp>
        <p:nvSpPr>
          <p:cNvPr id="133" name="Google Shape;133;p31"/>
          <p:cNvSpPr/>
          <p:nvPr/>
        </p:nvSpPr>
        <p:spPr>
          <a:xfrm>
            <a:off x="311750" y="1152355"/>
            <a:ext cx="8519100" cy="1602300"/>
          </a:xfrm>
          <a:prstGeom prst="rect">
            <a:avLst/>
          </a:prstGeom>
          <a:noFill/>
          <a:ln>
            <a:noFill/>
          </a:ln>
        </p:spPr>
        <p:txBody>
          <a:bodyPr anchorCtr="0" anchor="ctr" bIns="91425" lIns="91425" spcFirstLastPara="1" rIns="91425" wrap="square" tIns="91425">
            <a:noAutofit/>
          </a:bodyPr>
          <a:lstStyle/>
          <a:p>
            <a:pPr indent="0" lvl="0" marL="457200" rtl="0">
              <a:spcBef>
                <a:spcPts val="0"/>
              </a:spcBef>
              <a:spcAft>
                <a:spcPts val="0"/>
              </a:spcAft>
              <a:buNone/>
            </a:pPr>
            <a:r>
              <a:rPr b="1" lang="en-IN"/>
              <a:t>Website</a:t>
            </a:r>
            <a:endParaRPr b="1"/>
          </a:p>
          <a:p>
            <a:pPr indent="-317500" lvl="0" marL="457200" rtl="0">
              <a:spcBef>
                <a:spcPts val="0"/>
              </a:spcBef>
              <a:spcAft>
                <a:spcPts val="0"/>
              </a:spcAft>
              <a:buSzPts val="1400"/>
              <a:buChar char="●"/>
            </a:pPr>
            <a:r>
              <a:rPr lang="en-IN"/>
              <a:t>Upload button to browse and upload the data</a:t>
            </a:r>
            <a:endParaRPr/>
          </a:p>
          <a:p>
            <a:pPr indent="-317500" lvl="0" marL="457200" rtl="0">
              <a:spcBef>
                <a:spcPts val="0"/>
              </a:spcBef>
              <a:spcAft>
                <a:spcPts val="0"/>
              </a:spcAft>
              <a:buSzPts val="1400"/>
              <a:buChar char="●"/>
            </a:pPr>
            <a:r>
              <a:rPr lang="en-IN"/>
              <a:t>Training time will be displayed</a:t>
            </a:r>
            <a:endParaRPr/>
          </a:p>
          <a:p>
            <a:pPr indent="-317500" lvl="0" marL="457200" rtl="0">
              <a:spcBef>
                <a:spcPts val="0"/>
              </a:spcBef>
              <a:spcAft>
                <a:spcPts val="0"/>
              </a:spcAft>
              <a:buSzPts val="1400"/>
              <a:buChar char="●"/>
            </a:pPr>
            <a:r>
              <a:rPr lang="en-IN"/>
              <a:t>Notification when Training completes</a:t>
            </a:r>
            <a:endParaRPr/>
          </a:p>
          <a:p>
            <a:pPr indent="-317500" lvl="0" marL="457200" rtl="0">
              <a:spcBef>
                <a:spcPts val="0"/>
              </a:spcBef>
              <a:spcAft>
                <a:spcPts val="0"/>
              </a:spcAft>
              <a:buSzPts val="1400"/>
              <a:buChar char="●"/>
            </a:pPr>
            <a:r>
              <a:rPr lang="en-IN"/>
              <a:t>Text box to enter tweet of person to be checked</a:t>
            </a:r>
            <a:endParaRPr/>
          </a:p>
          <a:p>
            <a:pPr indent="-317500" lvl="0" marL="457200">
              <a:spcBef>
                <a:spcPts val="0"/>
              </a:spcBef>
              <a:spcAft>
                <a:spcPts val="0"/>
              </a:spcAft>
              <a:buSzPts val="1400"/>
              <a:buChar char="●"/>
            </a:pPr>
            <a:r>
              <a:rPr lang="en-IN"/>
              <a:t>Display the results in intuitive manner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2"/>
          <p:cNvSpPr/>
          <p:nvPr/>
        </p:nvSpPr>
        <p:spPr>
          <a:xfrm>
            <a:off x="311760" y="444960"/>
            <a:ext cx="8519040" cy="571320"/>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None/>
            </a:pPr>
            <a:r>
              <a:rPr b="0" i="0" lang="en-IN" sz="1400" u="none" cap="none" strike="noStrike">
                <a:solidFill>
                  <a:srgbClr val="000000"/>
                </a:solidFill>
                <a:latin typeface="Arial"/>
                <a:ea typeface="Arial"/>
                <a:cs typeface="Arial"/>
                <a:sym typeface="Arial"/>
              </a:rPr>
              <a:t>								</a:t>
            </a:r>
            <a:r>
              <a:rPr b="1" i="0" lang="en-IN" sz="1400" u="none" cap="none" strike="noStrike">
                <a:solidFill>
                  <a:srgbClr val="000000"/>
                </a:solidFill>
                <a:latin typeface="Arial"/>
                <a:ea typeface="Arial"/>
                <a:cs typeface="Arial"/>
                <a:sym typeface="Arial"/>
              </a:rPr>
              <a:t>Persona</a:t>
            </a:r>
            <a:endParaRPr b="0" i="0" sz="1800" u="none" cap="none" strike="noStrike">
              <a:solidFill>
                <a:srgbClr val="000000"/>
              </a:solidFill>
              <a:latin typeface="Arial"/>
              <a:ea typeface="Arial"/>
              <a:cs typeface="Arial"/>
              <a:sym typeface="Arial"/>
            </a:endParaRPr>
          </a:p>
        </p:txBody>
      </p:sp>
      <p:sp>
        <p:nvSpPr>
          <p:cNvPr id="139" name="Google Shape;139;p32"/>
          <p:cNvSpPr/>
          <p:nvPr/>
        </p:nvSpPr>
        <p:spPr>
          <a:xfrm>
            <a:off x="311760" y="1152360"/>
            <a:ext cx="8519040" cy="3414960"/>
          </a:xfrm>
          <a:prstGeom prst="rect">
            <a:avLst/>
          </a:prstGeom>
          <a:noFill/>
          <a:ln>
            <a:noFill/>
          </a:ln>
        </p:spPr>
        <p:txBody>
          <a:bodyPr anchorCtr="0" anchor="t" bIns="0" lIns="0" spcFirstLastPara="1" rIns="0" wrap="square" tIns="0">
            <a:noAutofit/>
          </a:bodyPr>
          <a:lstStyle/>
          <a:p>
            <a:pPr indent="-384515" lvl="0" marL="432000" marR="0" rtl="0" algn="l">
              <a:lnSpc>
                <a:spcPct val="100000"/>
              </a:lnSpc>
              <a:spcBef>
                <a:spcPts val="0"/>
              </a:spcBef>
              <a:spcAft>
                <a:spcPts val="0"/>
              </a:spcAft>
              <a:buClr>
                <a:srgbClr val="000000"/>
              </a:buClr>
              <a:buSzPts val="1600"/>
              <a:buFont typeface="Noto Sans Symbols"/>
              <a:buChar char="●"/>
            </a:pPr>
            <a:r>
              <a:rPr lang="en-IN" sz="1600"/>
              <a:t>Mukesh</a:t>
            </a:r>
            <a:r>
              <a:rPr b="0" i="0" lang="en-IN" sz="1600" u="none" cap="none" strike="noStrike">
                <a:solidFill>
                  <a:srgbClr val="000000"/>
                </a:solidFill>
                <a:latin typeface="Arial"/>
                <a:ea typeface="Arial"/>
                <a:cs typeface="Arial"/>
                <a:sym typeface="Arial"/>
              </a:rPr>
              <a:t> is a forensic investigator and is 30 years old.</a:t>
            </a:r>
            <a:r>
              <a:rPr lang="en-IN" sz="1600"/>
              <a:t>Mukesh</a:t>
            </a:r>
            <a:r>
              <a:rPr b="0" i="0" lang="en-IN" sz="1600" u="none" cap="none" strike="noStrike">
                <a:solidFill>
                  <a:srgbClr val="000000"/>
                </a:solidFill>
                <a:latin typeface="Arial"/>
                <a:ea typeface="Arial"/>
                <a:cs typeface="Arial"/>
                <a:sym typeface="Arial"/>
              </a:rPr>
              <a:t> is given a job to find out the author behind an anonymous tweet .</a:t>
            </a:r>
            <a:r>
              <a:rPr lang="en-IN" sz="1600"/>
              <a:t>Mukesh</a:t>
            </a:r>
            <a:r>
              <a:rPr b="0" i="0" lang="en-IN" sz="1600" u="none" cap="none" strike="noStrike">
                <a:solidFill>
                  <a:srgbClr val="000000"/>
                </a:solidFill>
                <a:latin typeface="Arial"/>
                <a:ea typeface="Arial"/>
                <a:cs typeface="Arial"/>
                <a:sym typeface="Arial"/>
              </a:rPr>
              <a:t> is confused between some authors.So he decides to use XYZ  system in order to find out the suspect .He inputs the tweet to the system and the system replied with the percentage match with suspected authors.</a:t>
            </a:r>
            <a:r>
              <a:rPr lang="en-IN" sz="1600"/>
              <a:t>Mukesh</a:t>
            </a:r>
            <a:r>
              <a:rPr b="0" i="0" lang="en-IN" sz="1600" u="none" cap="none" strike="noStrike">
                <a:solidFill>
                  <a:srgbClr val="000000"/>
                </a:solidFill>
                <a:latin typeface="Arial"/>
                <a:ea typeface="Arial"/>
                <a:cs typeface="Arial"/>
                <a:sym typeface="Arial"/>
              </a:rPr>
              <a:t> found that the tweet matches 70% with the author A’s tweets.He found the suspect and solved the case.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3"/>
          <p:cNvSpPr txBox="1"/>
          <p:nvPr/>
        </p:nvSpPr>
        <p:spPr>
          <a:xfrm>
            <a:off x="1954525" y="1817375"/>
            <a:ext cx="6583800" cy="69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IN" sz="6000"/>
              <a:t>THANK YOU !!</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