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80" r:id="rId6"/>
    <p:sldId id="272" r:id="rId7"/>
    <p:sldId id="263" r:id="rId8"/>
    <p:sldId id="288" r:id="rId9"/>
    <p:sldId id="287" r:id="rId10"/>
    <p:sldId id="286" r:id="rId11"/>
    <p:sldId id="289" r:id="rId12"/>
    <p:sldId id="285" r:id="rId13"/>
    <p:sldId id="284" r:id="rId14"/>
    <p:sldId id="283" r:id="rId15"/>
    <p:sldId id="282" r:id="rId16"/>
    <p:sldId id="281" r:id="rId17"/>
    <p:sldId id="274" r:id="rId18"/>
    <p:sldId id="275" r:id="rId19"/>
    <p:sldId id="276"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2" d="100"/>
          <a:sy n="62" d="100"/>
        </p:scale>
        <p:origin x="-1596" y="-2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09F94E-23B2-4C86-BCCD-2EE1B633C7EB}"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1593394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9F94E-23B2-4C86-BCCD-2EE1B633C7EB}"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1234228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9F94E-23B2-4C86-BCCD-2EE1B633C7EB}"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68841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9F94E-23B2-4C86-BCCD-2EE1B633C7EB}"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123838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09F94E-23B2-4C86-BCCD-2EE1B633C7EB}"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2496978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09F94E-23B2-4C86-BCCD-2EE1B633C7EB}" type="datetimeFigureOut">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321272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09F94E-23B2-4C86-BCCD-2EE1B633C7EB}" type="datetimeFigureOut">
              <a:rPr lang="en-US" smtClean="0"/>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57586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09F94E-23B2-4C86-BCCD-2EE1B633C7EB}" type="datetimeFigureOut">
              <a:rPr lang="en-US" smtClean="0"/>
              <a:t>5/30/2019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57342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9F94E-23B2-4C86-BCCD-2EE1B633C7EB}" type="datetimeFigureOut">
              <a:rPr lang="en-US" smtClean="0"/>
              <a:t>5/30/2019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286116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9F94E-23B2-4C86-BCCD-2EE1B633C7EB}" type="datetimeFigureOut">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149110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9F94E-23B2-4C86-BCCD-2EE1B633C7EB}" type="datetimeFigureOut">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D1533-50C7-4A15-ABFC-1DD294ABE7B1}" type="slidenum">
              <a:rPr lang="en-US" smtClean="0"/>
              <a:t>‹#›</a:t>
            </a:fld>
            <a:endParaRPr lang="en-US"/>
          </a:p>
        </p:txBody>
      </p:sp>
    </p:spTree>
    <p:extLst>
      <p:ext uri="{BB962C8B-B14F-4D97-AF65-F5344CB8AC3E}">
        <p14:creationId xmlns:p14="http://schemas.microsoft.com/office/powerpoint/2010/main" val="361885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9F94E-23B2-4C86-BCCD-2EE1B633C7EB}" type="datetimeFigureOut">
              <a:rPr lang="en-US" smtClean="0"/>
              <a:t>5/30/2019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D1533-50C7-4A15-ABFC-1DD294ABE7B1}" type="slidenum">
              <a:rPr lang="en-US" smtClean="0"/>
              <a:t>‹#›</a:t>
            </a:fld>
            <a:endParaRPr lang="en-US"/>
          </a:p>
        </p:txBody>
      </p:sp>
    </p:spTree>
    <p:extLst>
      <p:ext uri="{BB962C8B-B14F-4D97-AF65-F5344CB8AC3E}">
        <p14:creationId xmlns:p14="http://schemas.microsoft.com/office/powerpoint/2010/main" val="29219790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980728"/>
            <a:ext cx="7772400" cy="1470025"/>
          </a:xfrm>
        </p:spPr>
        <p:txBody>
          <a:bodyPr>
            <a:normAutofit fontScale="90000"/>
          </a:bodyPr>
          <a:lstStyle/>
          <a:p>
            <a:r>
              <a:rPr lang="en-IN" u="sng" dirty="0" smtClean="0"/>
              <a:t/>
            </a:r>
            <a:br>
              <a:rPr lang="en-IN" u="sng" dirty="0" smtClean="0"/>
            </a:br>
            <a:r>
              <a:rPr lang="en-IN" u="sng" dirty="0"/>
              <a:t/>
            </a:r>
            <a:br>
              <a:rPr lang="en-IN" u="sng" dirty="0"/>
            </a:br>
            <a:r>
              <a:rPr lang="en-IN" u="sng" dirty="0" smtClean="0"/>
              <a:t/>
            </a:r>
            <a:br>
              <a:rPr lang="en-IN" u="sng" dirty="0" smtClean="0"/>
            </a:br>
            <a:r>
              <a:rPr lang="en-IN" u="sng" dirty="0"/>
              <a:t/>
            </a:r>
            <a:br>
              <a:rPr lang="en-IN" u="sng" dirty="0"/>
            </a:br>
            <a:endParaRPr lang="en-US" sz="3600" dirty="0"/>
          </a:p>
        </p:txBody>
      </p:sp>
      <p:sp>
        <p:nvSpPr>
          <p:cNvPr id="3" name="Subtitle 2"/>
          <p:cNvSpPr>
            <a:spLocks noGrp="1"/>
          </p:cNvSpPr>
          <p:nvPr>
            <p:ph type="subTitle" idx="1"/>
          </p:nvPr>
        </p:nvSpPr>
        <p:spPr>
          <a:xfrm>
            <a:off x="2483768" y="3933056"/>
            <a:ext cx="6480048" cy="1752600"/>
          </a:xfrm>
        </p:spPr>
        <p:txBody>
          <a:bodyPr>
            <a:noAutofit/>
          </a:bodyPr>
          <a:lstStyle/>
          <a:p>
            <a:pPr algn="l"/>
            <a:r>
              <a:rPr lang="en-US" sz="2400" dirty="0" err="1" smtClean="0">
                <a:solidFill>
                  <a:schemeClr val="tx1"/>
                </a:solidFill>
              </a:rPr>
              <a:t>Mohit</a:t>
            </a:r>
            <a:r>
              <a:rPr lang="en-US" sz="2400" dirty="0" smtClean="0">
                <a:solidFill>
                  <a:schemeClr val="tx1"/>
                </a:solidFill>
              </a:rPr>
              <a:t> </a:t>
            </a:r>
            <a:r>
              <a:rPr lang="en-US" sz="2400" dirty="0" err="1" smtClean="0">
                <a:solidFill>
                  <a:schemeClr val="tx1"/>
                </a:solidFill>
              </a:rPr>
              <a:t>Patil</a:t>
            </a:r>
            <a:r>
              <a:rPr lang="en-US" sz="2400" dirty="0" smtClean="0">
                <a:solidFill>
                  <a:schemeClr val="tx1"/>
                </a:solidFill>
              </a:rPr>
              <a:t>  		B150458534</a:t>
            </a:r>
          </a:p>
          <a:p>
            <a:pPr algn="l"/>
            <a:r>
              <a:rPr lang="en-US" sz="2400" dirty="0" err="1" smtClean="0">
                <a:solidFill>
                  <a:schemeClr val="tx1"/>
                </a:solidFill>
              </a:rPr>
              <a:t>Aditya</a:t>
            </a:r>
            <a:r>
              <a:rPr lang="en-US" sz="2400" dirty="0" smtClean="0">
                <a:solidFill>
                  <a:schemeClr val="tx1"/>
                </a:solidFill>
              </a:rPr>
              <a:t> </a:t>
            </a:r>
            <a:r>
              <a:rPr lang="en-US" sz="2400" dirty="0" err="1" smtClean="0">
                <a:solidFill>
                  <a:schemeClr val="tx1"/>
                </a:solidFill>
              </a:rPr>
              <a:t>Shelar</a:t>
            </a:r>
            <a:r>
              <a:rPr lang="en-US" sz="2400" dirty="0" smtClean="0">
                <a:solidFill>
                  <a:schemeClr val="tx1"/>
                </a:solidFill>
              </a:rPr>
              <a:t>		B150458547</a:t>
            </a:r>
          </a:p>
          <a:p>
            <a:pPr algn="l"/>
            <a:r>
              <a:rPr lang="en-US" sz="2400" dirty="0" smtClean="0">
                <a:solidFill>
                  <a:schemeClr val="tx1"/>
                </a:solidFill>
              </a:rPr>
              <a:t>Siddhi </a:t>
            </a:r>
            <a:r>
              <a:rPr lang="en-US" sz="2400" dirty="0" err="1" smtClean="0">
                <a:solidFill>
                  <a:schemeClr val="tx1"/>
                </a:solidFill>
              </a:rPr>
              <a:t>Bendkhale</a:t>
            </a:r>
            <a:r>
              <a:rPr lang="en-US" sz="2400" dirty="0" smtClean="0">
                <a:solidFill>
                  <a:schemeClr val="tx1"/>
                </a:solidFill>
              </a:rPr>
              <a:t>	B150458506</a:t>
            </a:r>
          </a:p>
          <a:p>
            <a:pPr algn="l"/>
            <a:r>
              <a:rPr lang="en-US" sz="2400" dirty="0" err="1" smtClean="0">
                <a:solidFill>
                  <a:schemeClr val="tx1"/>
                </a:solidFill>
              </a:rPr>
              <a:t>Sushmita</a:t>
            </a:r>
            <a:r>
              <a:rPr lang="en-US" sz="2400" dirty="0" smtClean="0">
                <a:solidFill>
                  <a:schemeClr val="tx1"/>
                </a:solidFill>
              </a:rPr>
              <a:t> </a:t>
            </a:r>
            <a:r>
              <a:rPr lang="en-US" sz="2400" dirty="0" err="1" smtClean="0">
                <a:solidFill>
                  <a:schemeClr val="tx1"/>
                </a:solidFill>
              </a:rPr>
              <a:t>Gatne</a:t>
            </a:r>
            <a:r>
              <a:rPr lang="en-US" sz="2400" dirty="0" smtClean="0">
                <a:solidFill>
                  <a:schemeClr val="tx1"/>
                </a:solidFill>
              </a:rPr>
              <a:t>	B150458517</a:t>
            </a:r>
            <a:endParaRPr lang="en-US" sz="2400" dirty="0">
              <a:solidFill>
                <a:schemeClr val="tx1"/>
              </a:solidFill>
            </a:endParaRPr>
          </a:p>
        </p:txBody>
      </p:sp>
      <p:sp>
        <p:nvSpPr>
          <p:cNvPr id="4" name="TextBox 3"/>
          <p:cNvSpPr txBox="1"/>
          <p:nvPr/>
        </p:nvSpPr>
        <p:spPr>
          <a:xfrm>
            <a:off x="1259632" y="1268760"/>
            <a:ext cx="6408712" cy="2769989"/>
          </a:xfrm>
          <a:prstGeom prst="rect">
            <a:avLst/>
          </a:prstGeom>
          <a:noFill/>
        </p:spPr>
        <p:txBody>
          <a:bodyPr wrap="square" rtlCol="0">
            <a:spAutoFit/>
          </a:bodyPr>
          <a:lstStyle/>
          <a:p>
            <a:pPr lvl="3"/>
            <a:r>
              <a:rPr lang="en-IN" sz="5400" u="sng" dirty="0" smtClean="0"/>
              <a:t>PRESENTATION </a:t>
            </a:r>
          </a:p>
          <a:p>
            <a:r>
              <a:rPr lang="en-IN" u="sng" dirty="0"/>
              <a:t/>
            </a:r>
            <a:br>
              <a:rPr lang="en-IN" u="sng" dirty="0"/>
            </a:br>
            <a:r>
              <a:rPr lang="en-IN" dirty="0"/>
              <a:t>	</a:t>
            </a:r>
            <a:r>
              <a:rPr lang="en-IN" dirty="0" smtClean="0"/>
              <a:t>	                        </a:t>
            </a:r>
            <a:r>
              <a:rPr lang="en-IN" sz="3200" dirty="0" smtClean="0"/>
              <a:t>By</a:t>
            </a:r>
          </a:p>
          <a:p>
            <a:r>
              <a:rPr lang="en-IN" sz="1200" dirty="0"/>
              <a:t/>
            </a:r>
            <a:br>
              <a:rPr lang="en-IN" sz="1200" dirty="0"/>
            </a:br>
            <a:r>
              <a:rPr lang="en-IN" sz="1200" dirty="0" smtClean="0"/>
              <a:t>                                                       </a:t>
            </a:r>
            <a:r>
              <a:rPr lang="en-IN" sz="4000" dirty="0" smtClean="0"/>
              <a:t>Group </a:t>
            </a:r>
            <a:r>
              <a:rPr lang="en-IN" sz="4000" dirty="0"/>
              <a:t>no:- 3</a:t>
            </a:r>
            <a:r>
              <a:rPr lang="en-IN" sz="1100" dirty="0"/>
              <a:t/>
            </a:r>
            <a:br>
              <a:rPr lang="en-IN" sz="1100" dirty="0"/>
            </a:br>
            <a:endParaRPr lang="en-US" dirty="0"/>
          </a:p>
        </p:txBody>
      </p:sp>
    </p:spTree>
    <p:extLst>
      <p:ext uri="{BB962C8B-B14F-4D97-AF65-F5344CB8AC3E}">
        <p14:creationId xmlns:p14="http://schemas.microsoft.com/office/powerpoint/2010/main" val="1699870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16632"/>
            <a:ext cx="8424936" cy="6597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401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dirty="0" smtClean="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5720"/>
            <a:ext cx="8280920" cy="66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286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640960"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9907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568952"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216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568952"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2944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568952"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731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496944"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109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u="sng" dirty="0" smtClean="0"/>
              <a:t>Conclusion</a:t>
            </a:r>
            <a:endParaRPr lang="en-IN" u="sng" dirty="0"/>
          </a:p>
        </p:txBody>
      </p:sp>
      <p:sp>
        <p:nvSpPr>
          <p:cNvPr id="3" name="Content Placeholder 2"/>
          <p:cNvSpPr>
            <a:spLocks noGrp="1"/>
          </p:cNvSpPr>
          <p:nvPr>
            <p:ph idx="1"/>
          </p:nvPr>
        </p:nvSpPr>
        <p:spPr/>
        <p:txBody>
          <a:bodyPr>
            <a:normAutofit/>
          </a:bodyPr>
          <a:lstStyle/>
          <a:p>
            <a:pPr algn="just"/>
            <a:r>
              <a:rPr lang="en-IN" sz="2200" dirty="0"/>
              <a:t>Present study shows that academic performance  of the  students  are primarily dependent  on their  past performances. Past Performance indeed  got a significant influence over  students’ performance . Machine Learning  has come  far from its nascent stages ,  and can prove  to be a powerful tool in Academic </a:t>
            </a:r>
            <a:r>
              <a:rPr lang="en-IN" sz="2200" b="1" dirty="0"/>
              <a:t> </a:t>
            </a:r>
            <a:r>
              <a:rPr lang="en-IN" sz="2200" dirty="0"/>
              <a:t>In this we propose new method by using </a:t>
            </a:r>
            <a:r>
              <a:rPr lang="en-IN" sz="2200" dirty="0" smtClean="0"/>
              <a:t>Simple exponential smoothing.</a:t>
            </a:r>
          </a:p>
          <a:p>
            <a:pPr marL="0" indent="0" algn="just">
              <a:buNone/>
            </a:pPr>
            <a:endParaRPr lang="en-IN" sz="2200" dirty="0"/>
          </a:p>
          <a:p>
            <a:pPr algn="just"/>
            <a:r>
              <a:rPr lang="en-IN" sz="2200" dirty="0" smtClean="0"/>
              <a:t>Algorithm </a:t>
            </a:r>
            <a:r>
              <a:rPr lang="en-IN" sz="2200" dirty="0"/>
              <a:t>for predicting Students Performance  using their current as well as Past Academic records And taking an input of behavioural based questions which helps to know behaviour or the attitude of the Student towards particular thing .</a:t>
            </a:r>
          </a:p>
          <a:p>
            <a:pPr marL="0" indent="0">
              <a:buNone/>
            </a:pPr>
            <a:endParaRPr lang="en-IN" dirty="0"/>
          </a:p>
          <a:p>
            <a:endParaRPr lang="en-IN" dirty="0"/>
          </a:p>
        </p:txBody>
      </p:sp>
    </p:spTree>
    <p:extLst>
      <p:ext uri="{BB962C8B-B14F-4D97-AF65-F5344CB8AC3E}">
        <p14:creationId xmlns:p14="http://schemas.microsoft.com/office/powerpoint/2010/main" val="707380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u="sng" dirty="0" smtClean="0"/>
              <a:t>References</a:t>
            </a:r>
            <a:endParaRPr lang="en-IN" u="sng" dirty="0"/>
          </a:p>
        </p:txBody>
      </p:sp>
      <p:sp>
        <p:nvSpPr>
          <p:cNvPr id="3" name="Content Placeholder 2"/>
          <p:cNvSpPr>
            <a:spLocks noGrp="1"/>
          </p:cNvSpPr>
          <p:nvPr>
            <p:ph idx="1"/>
          </p:nvPr>
        </p:nvSpPr>
        <p:spPr/>
        <p:txBody>
          <a:bodyPr>
            <a:normAutofit fontScale="70000" lnSpcReduction="20000"/>
          </a:bodyPr>
          <a:lstStyle/>
          <a:p>
            <a:r>
              <a:rPr lang="en-IN" b="1" dirty="0" smtClean="0"/>
              <a:t> </a:t>
            </a:r>
            <a:r>
              <a:rPr lang="en-IN" dirty="0"/>
              <a:t>J. Xu is with the Department of Electrical and Computer </a:t>
            </a:r>
            <a:r>
              <a:rPr lang="en-IN" dirty="0" err="1" smtClean="0"/>
              <a:t>Engineering,University</a:t>
            </a:r>
            <a:r>
              <a:rPr lang="en-IN" dirty="0" smtClean="0"/>
              <a:t> </a:t>
            </a:r>
            <a:r>
              <a:rPr lang="en-IN" dirty="0"/>
              <a:t>of Miami, Coral Gables, FL, USA</a:t>
            </a:r>
            <a:r>
              <a:rPr lang="en-IN" b="1" dirty="0"/>
              <a:t>.“ </a:t>
            </a:r>
            <a:r>
              <a:rPr lang="en-IN" dirty="0"/>
              <a:t>A Machine Learning     Approach for Tracking and  Predicting Student Performance in Degree Programs” IEEE, and </a:t>
            </a:r>
            <a:r>
              <a:rPr lang="en-IN" dirty="0" err="1"/>
              <a:t>Mihaela</a:t>
            </a:r>
            <a:r>
              <a:rPr lang="en-IN" dirty="0"/>
              <a:t> van der </a:t>
            </a:r>
            <a:r>
              <a:rPr lang="en-IN" dirty="0" err="1"/>
              <a:t>Schaar</a:t>
            </a:r>
            <a:r>
              <a:rPr lang="en-IN" dirty="0"/>
              <a:t>, Fellow, IEEE </a:t>
            </a:r>
            <a:r>
              <a:rPr lang="en-IN" dirty="0" smtClean="0"/>
              <a:t>2017</a:t>
            </a:r>
          </a:p>
          <a:p>
            <a:pPr marL="514350" indent="-514350">
              <a:buFont typeface="+mj-lt"/>
              <a:buAutoNum type="arabicPeriod"/>
            </a:pPr>
            <a:endParaRPr lang="en-IN" dirty="0"/>
          </a:p>
          <a:p>
            <a:r>
              <a:rPr lang="en-IN" dirty="0" smtClean="0"/>
              <a:t>Prediction </a:t>
            </a:r>
            <a:r>
              <a:rPr lang="en-IN" dirty="0"/>
              <a:t>by Exponentially Weighted Moving Averages and Related  </a:t>
            </a:r>
            <a:r>
              <a:rPr lang="en-IN" dirty="0" smtClean="0"/>
              <a:t>D</a:t>
            </a:r>
            <a:r>
              <a:rPr lang="en-IN" dirty="0"/>
              <a:t>. R. Cox Journal of the Royal Statistical Society. </a:t>
            </a:r>
            <a:r>
              <a:rPr lang="en-IN" dirty="0" err="1"/>
              <a:t>SeriesB</a:t>
            </a:r>
            <a:r>
              <a:rPr lang="en-IN" dirty="0"/>
              <a:t>(methodological)     Vol. 23, No. 2(1961), pp. 414-422 , </a:t>
            </a:r>
            <a:r>
              <a:rPr lang="en-IN" dirty="0" smtClean="0"/>
              <a:t>2017.</a:t>
            </a:r>
          </a:p>
          <a:p>
            <a:pPr marL="514350" indent="-514350">
              <a:buFont typeface="+mj-lt"/>
              <a:buAutoNum type="arabicPeriod"/>
            </a:pPr>
            <a:endParaRPr lang="en-IN" dirty="0" smtClean="0"/>
          </a:p>
          <a:p>
            <a:r>
              <a:rPr lang="en-IN" dirty="0" smtClean="0"/>
              <a:t>The </a:t>
            </a:r>
            <a:r>
              <a:rPr lang="en-IN" dirty="0"/>
              <a:t>Utility of Clustering in Prediction Tasks, </a:t>
            </a:r>
            <a:r>
              <a:rPr lang="en-IN" dirty="0" err="1"/>
              <a:t>Shubhendu</a:t>
            </a:r>
            <a:r>
              <a:rPr lang="en-IN" dirty="0"/>
              <a:t> Trivedi, Zachary A. </a:t>
            </a:r>
            <a:r>
              <a:rPr lang="en-IN" dirty="0" err="1" smtClean="0"/>
              <a:t>Pardos</a:t>
            </a:r>
            <a:r>
              <a:rPr lang="en-IN" dirty="0" smtClean="0"/>
              <a:t> </a:t>
            </a:r>
            <a:r>
              <a:rPr lang="en-IN" dirty="0"/>
              <a:t>and Neil T. </a:t>
            </a:r>
            <a:r>
              <a:rPr lang="en-IN" dirty="0" err="1"/>
              <a:t>Haffernan</a:t>
            </a:r>
            <a:r>
              <a:rPr lang="en-IN" dirty="0"/>
              <a:t>, e Department of Education IES Math Centre     for Mathematics and Cognition grant. Report Date: 05 September 2011.</a:t>
            </a:r>
          </a:p>
          <a:p>
            <a:endParaRPr lang="en-IN" dirty="0"/>
          </a:p>
          <a:p>
            <a:endParaRPr lang="en-IN" dirty="0"/>
          </a:p>
        </p:txBody>
      </p:sp>
    </p:spTree>
    <p:extLst>
      <p:ext uri="{BB962C8B-B14F-4D97-AF65-F5344CB8AC3E}">
        <p14:creationId xmlns:p14="http://schemas.microsoft.com/office/powerpoint/2010/main" val="1205261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References</a:t>
            </a:r>
            <a:endParaRPr lang="en-IN" u="sng" dirty="0"/>
          </a:p>
        </p:txBody>
      </p:sp>
      <p:sp>
        <p:nvSpPr>
          <p:cNvPr id="3" name="Content Placeholder 2"/>
          <p:cNvSpPr>
            <a:spLocks noGrp="1"/>
          </p:cNvSpPr>
          <p:nvPr>
            <p:ph idx="1"/>
          </p:nvPr>
        </p:nvSpPr>
        <p:spPr/>
        <p:txBody>
          <a:bodyPr>
            <a:normAutofit fontScale="77500" lnSpcReduction="20000"/>
          </a:bodyPr>
          <a:lstStyle/>
          <a:p>
            <a:r>
              <a:rPr lang="en-IN" dirty="0" smtClean="0"/>
              <a:t>Student </a:t>
            </a:r>
            <a:r>
              <a:rPr lang="en-IN" dirty="0"/>
              <a:t>Performance Prediction using Machine Learning, </a:t>
            </a:r>
            <a:r>
              <a:rPr lang="en-IN" dirty="0" err="1"/>
              <a:t>Havan</a:t>
            </a:r>
            <a:r>
              <a:rPr lang="en-IN" dirty="0"/>
              <a:t> Agarwal , </a:t>
            </a:r>
            <a:r>
              <a:rPr lang="en-IN" dirty="0" smtClean="0"/>
              <a:t> </a:t>
            </a:r>
            <a:r>
              <a:rPr lang="en-IN" dirty="0" err="1"/>
              <a:t>Harshil</a:t>
            </a:r>
            <a:r>
              <a:rPr lang="en-IN" dirty="0"/>
              <a:t> </a:t>
            </a:r>
            <a:r>
              <a:rPr lang="en-IN" dirty="0" err="1"/>
              <a:t>Mavani</a:t>
            </a:r>
            <a:r>
              <a:rPr lang="en-IN" dirty="0"/>
              <a:t> </a:t>
            </a:r>
            <a:r>
              <a:rPr lang="en-IN" dirty="0" err="1"/>
              <a:t>Dept</a:t>
            </a:r>
            <a:r>
              <a:rPr lang="en-IN" dirty="0"/>
              <a:t> of Information Technology </a:t>
            </a:r>
            <a:r>
              <a:rPr lang="en-IN" dirty="0" err="1"/>
              <a:t>K.J.Somaiya</a:t>
            </a:r>
            <a:r>
              <a:rPr lang="en-IN" dirty="0"/>
              <a:t> College of  </a:t>
            </a:r>
            <a:r>
              <a:rPr lang="en-IN" dirty="0" err="1" smtClean="0"/>
              <a:t>Engineering,Mumbai</a:t>
            </a:r>
            <a:r>
              <a:rPr lang="en-IN" dirty="0"/>
              <a:t>, IJERT -2015</a:t>
            </a:r>
            <a:r>
              <a:rPr lang="en-IN" dirty="0" smtClean="0"/>
              <a:t>.</a:t>
            </a:r>
          </a:p>
          <a:p>
            <a:endParaRPr lang="en-IN" dirty="0" smtClean="0"/>
          </a:p>
          <a:p>
            <a:r>
              <a:rPr lang="en-IN" dirty="0" smtClean="0"/>
              <a:t>Early </a:t>
            </a:r>
            <a:r>
              <a:rPr lang="en-IN" dirty="0"/>
              <a:t>Prediction of Students Performance using Machine Learning </a:t>
            </a:r>
            <a:r>
              <a:rPr lang="en-IN" dirty="0" smtClean="0"/>
              <a:t> </a:t>
            </a:r>
            <a:r>
              <a:rPr lang="en-IN" dirty="0"/>
              <a:t>Techniques, </a:t>
            </a:r>
            <a:r>
              <a:rPr lang="en-IN" dirty="0" smtClean="0"/>
              <a:t>Anal </a:t>
            </a:r>
            <a:r>
              <a:rPr lang="en-IN" dirty="0" err="1" smtClean="0"/>
              <a:t>Acharya,Department</a:t>
            </a:r>
            <a:r>
              <a:rPr lang="en-IN" dirty="0" smtClean="0"/>
              <a:t> </a:t>
            </a:r>
            <a:r>
              <a:rPr lang="en-IN" dirty="0"/>
              <a:t>of Computer </a:t>
            </a:r>
            <a:r>
              <a:rPr lang="en-IN" dirty="0" err="1"/>
              <a:t>Science,St</a:t>
            </a:r>
            <a:r>
              <a:rPr lang="en-IN" dirty="0"/>
              <a:t> Xavier’s  </a:t>
            </a:r>
            <a:r>
              <a:rPr lang="en-IN" dirty="0" smtClean="0"/>
              <a:t>College</a:t>
            </a:r>
            <a:r>
              <a:rPr lang="en-IN" dirty="0"/>
              <a:t>, </a:t>
            </a:r>
            <a:r>
              <a:rPr lang="en-IN" dirty="0" err="1"/>
              <a:t>Kolkata,India</a:t>
            </a:r>
            <a:r>
              <a:rPr lang="en-IN" dirty="0"/>
              <a:t>. , </a:t>
            </a:r>
            <a:r>
              <a:rPr lang="en-IN" dirty="0" err="1"/>
              <a:t>Devadatta</a:t>
            </a:r>
            <a:r>
              <a:rPr lang="en-IN" dirty="0"/>
              <a:t> Sinha, Department of Computer </a:t>
            </a:r>
            <a:r>
              <a:rPr lang="en-IN" dirty="0" err="1" smtClean="0"/>
              <a:t>Science,and</a:t>
            </a:r>
            <a:r>
              <a:rPr lang="en-IN" dirty="0" smtClean="0"/>
              <a:t> </a:t>
            </a:r>
            <a:r>
              <a:rPr lang="en-IN" dirty="0"/>
              <a:t>Engineering University of Calcutta, Kolkata, </a:t>
            </a:r>
            <a:r>
              <a:rPr lang="en-IN" dirty="0" smtClean="0"/>
              <a:t>India. International </a:t>
            </a:r>
            <a:r>
              <a:rPr lang="en-IN" dirty="0"/>
              <a:t>Journal </a:t>
            </a:r>
            <a:r>
              <a:rPr lang="en-IN" dirty="0" smtClean="0"/>
              <a:t>of </a:t>
            </a:r>
            <a:r>
              <a:rPr lang="en-IN" dirty="0"/>
              <a:t>Computer Applications , 2014</a:t>
            </a:r>
            <a:r>
              <a:rPr lang="en-IN" dirty="0" smtClean="0"/>
              <a:t>.</a:t>
            </a:r>
          </a:p>
          <a:p>
            <a:pPr marL="0" indent="0">
              <a:buNone/>
            </a:pPr>
            <a:r>
              <a:rPr lang="en-IN" dirty="0"/>
              <a:t> </a:t>
            </a:r>
          </a:p>
        </p:txBody>
      </p:sp>
    </p:spTree>
    <p:extLst>
      <p:ext uri="{BB962C8B-B14F-4D97-AF65-F5344CB8AC3E}">
        <p14:creationId xmlns:p14="http://schemas.microsoft.com/office/powerpoint/2010/main" val="4075834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u="sng" dirty="0" smtClean="0"/>
              <a:t>Introduction</a:t>
            </a:r>
            <a:endParaRPr lang="en-US" u="sng" dirty="0"/>
          </a:p>
        </p:txBody>
      </p:sp>
      <p:sp>
        <p:nvSpPr>
          <p:cNvPr id="3" name="Content Placeholder 2"/>
          <p:cNvSpPr>
            <a:spLocks noGrp="1"/>
          </p:cNvSpPr>
          <p:nvPr>
            <p:ph idx="1"/>
          </p:nvPr>
        </p:nvSpPr>
        <p:spPr/>
        <p:txBody>
          <a:bodyPr>
            <a:normAutofit/>
          </a:bodyPr>
          <a:lstStyle/>
          <a:p>
            <a:endParaRPr lang="en-US" sz="2000" dirty="0" smtClean="0"/>
          </a:p>
          <a:p>
            <a:pPr algn="just"/>
            <a:r>
              <a:rPr lang="en-US" sz="2000" dirty="0" smtClean="0"/>
              <a:t>Predicting </a:t>
            </a:r>
            <a:r>
              <a:rPr lang="en-US" sz="2000" dirty="0"/>
              <a:t>students performance accurately is very challenging and important in terms of their further Education and to find their area of interests that will help them improve their weak sections</a:t>
            </a:r>
            <a:r>
              <a:rPr lang="en-US" sz="2000" dirty="0" smtClean="0"/>
              <a:t>.</a:t>
            </a:r>
          </a:p>
          <a:p>
            <a:endParaRPr lang="en-US" sz="2000" dirty="0" smtClean="0"/>
          </a:p>
          <a:p>
            <a:pPr algn="just"/>
            <a:r>
              <a:rPr lang="en-US" sz="2000" dirty="0" smtClean="0"/>
              <a:t>The challenges faced by existing systems are for the accurate prediction the dependency between subjects must be identified, students evolving progress needs to be incorporated into the prediction.</a:t>
            </a:r>
          </a:p>
          <a:p>
            <a:endParaRPr lang="en-US" sz="2000" dirty="0"/>
          </a:p>
        </p:txBody>
      </p:sp>
    </p:spTree>
    <p:extLst>
      <p:ext uri="{BB962C8B-B14F-4D97-AF65-F5344CB8AC3E}">
        <p14:creationId xmlns:p14="http://schemas.microsoft.com/office/powerpoint/2010/main" val="3928699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1143000"/>
          </a:xfrm>
        </p:spPr>
        <p:txBody>
          <a:bodyPr>
            <a:noAutofit/>
          </a:bodyPr>
          <a:lstStyle/>
          <a:p>
            <a:r>
              <a:rPr lang="en-IN" dirty="0" smtClean="0"/>
              <a:t> </a:t>
            </a:r>
            <a:r>
              <a:rPr lang="en-IN" u="sng" dirty="0" smtClean="0"/>
              <a:t>Thank You !!!</a:t>
            </a:r>
            <a:r>
              <a:rPr lang="en-US" u="sng" dirty="0" smtClean="0"/>
              <a:t/>
            </a:r>
            <a:br>
              <a:rPr lang="en-US" u="sng" dirty="0" smtClean="0"/>
            </a:br>
            <a:endParaRPr lang="en-US" u="sng" dirty="0"/>
          </a:p>
        </p:txBody>
      </p:sp>
    </p:spTree>
    <p:extLst>
      <p:ext uri="{BB962C8B-B14F-4D97-AF65-F5344CB8AC3E}">
        <p14:creationId xmlns:p14="http://schemas.microsoft.com/office/powerpoint/2010/main" val="3657758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u="sng" dirty="0" smtClean="0"/>
              <a:t>Problem Statement</a:t>
            </a:r>
            <a:endParaRPr lang="en-US" u="sng" dirty="0"/>
          </a:p>
        </p:txBody>
      </p:sp>
      <p:sp>
        <p:nvSpPr>
          <p:cNvPr id="3" name="Content Placeholder 2"/>
          <p:cNvSpPr>
            <a:spLocks noGrp="1"/>
          </p:cNvSpPr>
          <p:nvPr>
            <p:ph idx="1"/>
          </p:nvPr>
        </p:nvSpPr>
        <p:spPr/>
        <p:txBody>
          <a:bodyPr/>
          <a:lstStyle/>
          <a:p>
            <a:pPr marL="0" indent="0">
              <a:buNone/>
            </a:pPr>
            <a:endParaRPr lang="en-IN" dirty="0" smtClean="0"/>
          </a:p>
          <a:p>
            <a:pPr algn="just"/>
            <a:r>
              <a:rPr lang="en-IN" sz="2000" dirty="0" smtClean="0"/>
              <a:t>Student Performance Prediction based on academic performance and analysing  behavioural pattern to improve results.</a:t>
            </a:r>
            <a:endParaRPr lang="en-US" sz="2000" dirty="0" smtClean="0"/>
          </a:p>
          <a:p>
            <a:endParaRPr lang="en-US" dirty="0"/>
          </a:p>
        </p:txBody>
      </p:sp>
    </p:spTree>
    <p:extLst>
      <p:ext uri="{BB962C8B-B14F-4D97-AF65-F5344CB8AC3E}">
        <p14:creationId xmlns:p14="http://schemas.microsoft.com/office/powerpoint/2010/main" val="1090960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u="sng" dirty="0"/>
              <a:t/>
            </a:r>
            <a:br>
              <a:rPr lang="en-IN" u="sng" dirty="0"/>
            </a:br>
            <a:r>
              <a:rPr lang="en-IN" u="sng" dirty="0" smtClean="0"/>
              <a:t/>
            </a:r>
            <a:br>
              <a:rPr lang="en-IN" u="sng" dirty="0" smtClean="0"/>
            </a:br>
            <a:r>
              <a:rPr lang="en-IN" u="sng" dirty="0"/>
              <a:t/>
            </a:r>
            <a:br>
              <a:rPr lang="en-IN" u="sng" dirty="0"/>
            </a:br>
            <a:r>
              <a:rPr lang="en-IN" u="sng" dirty="0" smtClean="0"/>
              <a:t/>
            </a:r>
            <a:br>
              <a:rPr lang="en-IN" u="sng" dirty="0" smtClean="0"/>
            </a:br>
            <a:r>
              <a:rPr lang="en-IN" u="sng" dirty="0"/>
              <a:t/>
            </a:r>
            <a:br>
              <a:rPr lang="en-IN" u="sng" dirty="0"/>
            </a:br>
            <a:r>
              <a:rPr lang="en-IN" u="sng" dirty="0"/>
              <a:t/>
            </a:r>
            <a:br>
              <a:rPr lang="en-IN" u="sng" dirty="0"/>
            </a:br>
            <a:r>
              <a:rPr lang="en-IN" dirty="0" smtClean="0"/>
              <a:t>  </a:t>
            </a:r>
            <a:r>
              <a:rPr lang="en-IN" u="sng" dirty="0" smtClean="0"/>
              <a:t>Literature Survey</a:t>
            </a:r>
            <a:endParaRPr lang="en-US" u="sng" dirty="0"/>
          </a:p>
        </p:txBody>
      </p:sp>
    </p:spTree>
    <p:extLst>
      <p:ext uri="{BB962C8B-B14F-4D97-AF65-F5344CB8AC3E}">
        <p14:creationId xmlns:p14="http://schemas.microsoft.com/office/powerpoint/2010/main" val="2541871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7964540"/>
              </p:ext>
            </p:extLst>
          </p:nvPr>
        </p:nvGraphicFramePr>
        <p:xfrm>
          <a:off x="0" y="-27384"/>
          <a:ext cx="9036496" cy="6415849"/>
        </p:xfrm>
        <a:graphic>
          <a:graphicData uri="http://schemas.openxmlformats.org/drawingml/2006/table">
            <a:tbl>
              <a:tblPr firstRow="1" bandRow="1">
                <a:tableStyleId>{5C22544A-7EE6-4342-B048-85BDC9FD1C3A}</a:tableStyleId>
              </a:tblPr>
              <a:tblGrid>
                <a:gridCol w="1021517"/>
                <a:gridCol w="2357347"/>
                <a:gridCol w="1178673"/>
                <a:gridCol w="1335830"/>
                <a:gridCol w="3143129"/>
              </a:tblGrid>
              <a:tr h="824583">
                <a:tc>
                  <a:txBody>
                    <a:bodyPr/>
                    <a:lstStyle/>
                    <a:p>
                      <a:r>
                        <a:rPr lang="en-IN" dirty="0" smtClean="0"/>
                        <a:t>SR</a:t>
                      </a:r>
                    </a:p>
                    <a:p>
                      <a:r>
                        <a:rPr lang="en-IN" dirty="0" smtClean="0"/>
                        <a:t>NO</a:t>
                      </a:r>
                      <a:endParaRPr lang="en-US" dirty="0"/>
                    </a:p>
                  </a:txBody>
                  <a:tcPr/>
                </a:tc>
                <a:tc>
                  <a:txBody>
                    <a:bodyPr/>
                    <a:lstStyle/>
                    <a:p>
                      <a:endParaRPr lang="en-IN" dirty="0" smtClean="0"/>
                    </a:p>
                    <a:p>
                      <a:r>
                        <a:rPr lang="en-IN" dirty="0" smtClean="0"/>
                        <a:t>        TITLE</a:t>
                      </a:r>
                      <a:endParaRPr lang="en-US" dirty="0"/>
                    </a:p>
                  </a:txBody>
                  <a:tcPr/>
                </a:tc>
                <a:tc>
                  <a:txBody>
                    <a:bodyPr/>
                    <a:lstStyle/>
                    <a:p>
                      <a:endParaRPr lang="en-IN" dirty="0" smtClean="0"/>
                    </a:p>
                    <a:p>
                      <a:r>
                        <a:rPr lang="en-IN" dirty="0" smtClean="0"/>
                        <a:t>Year</a:t>
                      </a:r>
                      <a:endParaRPr lang="en-US" dirty="0"/>
                    </a:p>
                  </a:txBody>
                  <a:tcPr/>
                </a:tc>
                <a:tc>
                  <a:txBody>
                    <a:bodyPr/>
                    <a:lstStyle/>
                    <a:p>
                      <a:endParaRPr lang="en-IN" dirty="0" smtClean="0"/>
                    </a:p>
                    <a:p>
                      <a:r>
                        <a:rPr lang="en-IN" dirty="0" smtClean="0"/>
                        <a:t>Journal</a:t>
                      </a:r>
                      <a:endParaRPr lang="en-US" dirty="0"/>
                    </a:p>
                  </a:txBody>
                  <a:tcPr/>
                </a:tc>
                <a:tc>
                  <a:txBody>
                    <a:bodyPr/>
                    <a:lstStyle/>
                    <a:p>
                      <a:r>
                        <a:rPr lang="en-IN" dirty="0" smtClean="0"/>
                        <a:t>   </a:t>
                      </a:r>
                    </a:p>
                    <a:p>
                      <a:r>
                        <a:rPr lang="en-IN" dirty="0" smtClean="0"/>
                        <a:t>          Description</a:t>
                      </a:r>
                      <a:endParaRPr lang="en-US" dirty="0"/>
                    </a:p>
                  </a:txBody>
                  <a:tcPr/>
                </a:tc>
              </a:tr>
              <a:tr h="1208197">
                <a:tc>
                  <a:txBody>
                    <a:bodyPr/>
                    <a:lstStyle/>
                    <a:p>
                      <a:endParaRPr lang="en-IN" dirty="0" smtClean="0"/>
                    </a:p>
                    <a:p>
                      <a:r>
                        <a:rPr lang="en-IN" dirty="0" smtClean="0"/>
                        <a:t>1</a:t>
                      </a:r>
                      <a:endParaRPr lang="en-US" dirty="0"/>
                    </a:p>
                  </a:txBody>
                  <a:tcPr/>
                </a:tc>
                <a:tc>
                  <a:txBody>
                    <a:bodyPr/>
                    <a:lstStyle/>
                    <a:p>
                      <a:r>
                        <a:rPr lang="en-IN" sz="1400" baseline="0" dirty="0" smtClean="0"/>
                        <a:t> </a:t>
                      </a:r>
                      <a:r>
                        <a:rPr lang="en-US" sz="1400" baseline="0" dirty="0" smtClean="0"/>
                        <a:t>A Machine Learning Approach for Tracking and</a:t>
                      </a:r>
                    </a:p>
                    <a:p>
                      <a:r>
                        <a:rPr lang="en-US" sz="1400" baseline="0" dirty="0" smtClean="0"/>
                        <a:t>Predicting Student Performance in Degree Programs</a:t>
                      </a:r>
                      <a:endParaRPr lang="en-US" sz="1400" dirty="0"/>
                    </a:p>
                  </a:txBody>
                  <a:tcPr/>
                </a:tc>
                <a:tc>
                  <a:txBody>
                    <a:bodyPr/>
                    <a:lstStyle/>
                    <a:p>
                      <a:endParaRPr lang="en-IN" dirty="0" smtClean="0"/>
                    </a:p>
                    <a:p>
                      <a:endParaRPr lang="en-IN" baseline="0" dirty="0" smtClean="0"/>
                    </a:p>
                    <a:p>
                      <a:r>
                        <a:rPr lang="en-IN" baseline="0" dirty="0" smtClean="0"/>
                        <a:t> 2016</a:t>
                      </a:r>
                      <a:endParaRPr lang="en-US" dirty="0"/>
                    </a:p>
                  </a:txBody>
                  <a:tcPr/>
                </a:tc>
                <a:tc>
                  <a:txBody>
                    <a:bodyPr/>
                    <a:lstStyle/>
                    <a:p>
                      <a:endParaRPr lang="en-IN" dirty="0" smtClean="0"/>
                    </a:p>
                    <a:p>
                      <a:r>
                        <a:rPr lang="en-IN" dirty="0" smtClean="0"/>
                        <a:t>   </a:t>
                      </a:r>
                    </a:p>
                    <a:p>
                      <a:r>
                        <a:rPr lang="en-IN" dirty="0" smtClean="0"/>
                        <a:t>     IEE</a:t>
                      </a:r>
                      <a:endParaRPr lang="en-US" dirty="0"/>
                    </a:p>
                  </a:txBody>
                  <a:tcPr/>
                </a:tc>
                <a:tc>
                  <a:txBody>
                    <a:bodyPr/>
                    <a:lstStyle/>
                    <a:p>
                      <a:endParaRPr lang="en-IN" sz="1400" dirty="0" smtClean="0"/>
                    </a:p>
                    <a:p>
                      <a:r>
                        <a:rPr lang="en-IN" sz="1400" dirty="0" smtClean="0"/>
                        <a:t>Predicting Students Performance based on Academic Records using EWAF Algorithm</a:t>
                      </a:r>
                      <a:endParaRPr lang="en-US" sz="1400" dirty="0"/>
                    </a:p>
                  </a:txBody>
                  <a:tcPr/>
                </a:tc>
              </a:tr>
              <a:tr h="1315592">
                <a:tc>
                  <a:txBody>
                    <a:bodyPr/>
                    <a:lstStyle/>
                    <a:p>
                      <a:r>
                        <a:rPr lang="en-IN" dirty="0" smtClean="0"/>
                        <a:t> </a:t>
                      </a:r>
                    </a:p>
                    <a:p>
                      <a:r>
                        <a:rPr lang="en-IN" baseline="0" dirty="0" smtClean="0"/>
                        <a:t> 2</a:t>
                      </a:r>
                      <a:endParaRPr lang="en-US" dirty="0"/>
                    </a:p>
                  </a:txBody>
                  <a:tcPr/>
                </a:tc>
                <a:tc>
                  <a:txBody>
                    <a:bodyPr/>
                    <a:lstStyle/>
                    <a:p>
                      <a:r>
                        <a:rPr lang="en-IN" sz="1400" dirty="0" smtClean="0"/>
                        <a:t>Student Performance Prediction Using Machine Learning</a:t>
                      </a:r>
                      <a:endParaRPr lang="en-US" sz="1400" dirty="0"/>
                    </a:p>
                  </a:txBody>
                  <a:tcPr/>
                </a:tc>
                <a:tc>
                  <a:txBody>
                    <a:bodyPr/>
                    <a:lstStyle/>
                    <a:p>
                      <a:endParaRPr lang="en-IN" dirty="0" smtClean="0"/>
                    </a:p>
                    <a:p>
                      <a:r>
                        <a:rPr lang="en-IN" dirty="0" smtClean="0"/>
                        <a:t>   2015</a:t>
                      </a:r>
                      <a:endParaRPr lang="en-US" dirty="0"/>
                    </a:p>
                  </a:txBody>
                  <a:tcPr/>
                </a:tc>
                <a:tc>
                  <a:txBody>
                    <a:bodyPr/>
                    <a:lstStyle/>
                    <a:p>
                      <a:endParaRPr lang="en-IN" dirty="0" smtClean="0"/>
                    </a:p>
                    <a:p>
                      <a:r>
                        <a:rPr lang="en-IN" dirty="0" smtClean="0"/>
                        <a:t>  IJERT</a:t>
                      </a:r>
                      <a:endParaRPr lang="en-US" dirty="0"/>
                    </a:p>
                  </a:txBody>
                  <a:tcPr/>
                </a:tc>
                <a:tc>
                  <a:txBody>
                    <a:bodyPr/>
                    <a:lstStyle/>
                    <a:p>
                      <a:r>
                        <a:rPr lang="en-IN" dirty="0" smtClean="0"/>
                        <a:t>.</a:t>
                      </a:r>
                      <a:r>
                        <a:rPr lang="en-IN" sz="1400" dirty="0" smtClean="0"/>
                        <a:t>Performance Prediction using neural network.</a:t>
                      </a:r>
                    </a:p>
                    <a:p>
                      <a:r>
                        <a:rPr lang="en-IN" sz="1400" dirty="0" smtClean="0"/>
                        <a:t>.Prediction</a:t>
                      </a:r>
                      <a:r>
                        <a:rPr lang="en-IN" sz="1400" baseline="0" dirty="0" smtClean="0"/>
                        <a:t> </a:t>
                      </a:r>
                      <a:r>
                        <a:rPr lang="en-IN" sz="1400" dirty="0" smtClean="0"/>
                        <a:t>performance</a:t>
                      </a:r>
                      <a:r>
                        <a:rPr lang="en-IN" sz="1400" baseline="0" dirty="0" smtClean="0"/>
                        <a:t> of neural network increases as increase in Dataset. </a:t>
                      </a:r>
                      <a:endParaRPr lang="en-US" sz="1400" dirty="0" smtClean="0"/>
                    </a:p>
                    <a:p>
                      <a:endParaRPr lang="en-US" dirty="0"/>
                    </a:p>
                  </a:txBody>
                  <a:tcPr/>
                </a:tc>
              </a:tr>
              <a:tr h="1073953">
                <a:tc>
                  <a:txBody>
                    <a:bodyPr/>
                    <a:lstStyle/>
                    <a:p>
                      <a:endParaRPr lang="en-IN" dirty="0" smtClean="0"/>
                    </a:p>
                    <a:p>
                      <a:r>
                        <a:rPr lang="en-IN" dirty="0" smtClean="0"/>
                        <a:t>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Early Prediction of Students Performance using Machine</a:t>
                      </a:r>
                      <a:r>
                        <a:rPr lang="en-US" sz="1400" baseline="0" dirty="0" smtClean="0"/>
                        <a:t> </a:t>
                      </a:r>
                      <a:r>
                        <a:rPr lang="en-US" sz="1400" dirty="0" smtClean="0"/>
                        <a:t>Learning Techniques</a:t>
                      </a:r>
                    </a:p>
                    <a:p>
                      <a:endParaRPr lang="en-US" dirty="0"/>
                    </a:p>
                  </a:txBody>
                  <a:tcPr/>
                </a:tc>
                <a:tc>
                  <a:txBody>
                    <a:bodyPr/>
                    <a:lstStyle/>
                    <a:p>
                      <a:endParaRPr lang="en-IN" dirty="0" smtClean="0"/>
                    </a:p>
                    <a:p>
                      <a:r>
                        <a:rPr lang="en-IN" dirty="0" smtClean="0"/>
                        <a:t>   2014</a:t>
                      </a:r>
                      <a:endParaRPr lang="en-US" dirty="0"/>
                    </a:p>
                  </a:txBody>
                  <a:tcPr/>
                </a:tc>
                <a:tc>
                  <a:txBody>
                    <a:bodyPr/>
                    <a:lstStyle/>
                    <a:p>
                      <a:endParaRPr lang="en-IN" dirty="0" smtClean="0"/>
                    </a:p>
                    <a:p>
                      <a:r>
                        <a:rPr lang="en-IN" dirty="0" smtClean="0"/>
                        <a:t>    IJCA</a:t>
                      </a:r>
                      <a:endParaRPr lang="en-US" dirty="0"/>
                    </a:p>
                  </a:txBody>
                  <a:tcPr/>
                </a:tc>
                <a:tc>
                  <a:txBody>
                    <a:bodyPr/>
                    <a:lstStyle/>
                    <a:p>
                      <a:r>
                        <a:rPr lang="en-IN" dirty="0" smtClean="0"/>
                        <a:t>.</a:t>
                      </a:r>
                      <a:r>
                        <a:rPr lang="en-IN" sz="1400" dirty="0" smtClean="0"/>
                        <a:t>For</a:t>
                      </a:r>
                      <a:r>
                        <a:rPr lang="en-IN" sz="1400" baseline="0" dirty="0" smtClean="0"/>
                        <a:t> predicting performance </a:t>
                      </a:r>
                      <a:r>
                        <a:rPr lang="en-US" sz="1400" baseline="0" dirty="0" smtClean="0"/>
                        <a:t>Decision Trees (DT), Bayesian Networks (BN), Artificial Neural Networks (ANN), Support Vector Machines (SVM) is used</a:t>
                      </a:r>
                      <a:endParaRPr lang="en-US" sz="1400" dirty="0"/>
                    </a:p>
                  </a:txBody>
                  <a:tcPr/>
                </a:tc>
              </a:tr>
              <a:tr h="1449836">
                <a:tc>
                  <a:txBody>
                    <a:bodyPr/>
                    <a:lstStyle/>
                    <a:p>
                      <a:r>
                        <a:rPr lang="en-IN" dirty="0" smtClean="0"/>
                        <a:t> </a:t>
                      </a:r>
                    </a:p>
                    <a:p>
                      <a:r>
                        <a:rPr lang="en-IN"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Predicting</a:t>
                      </a:r>
                      <a:r>
                        <a:rPr lang="en-US" sz="1400" baseline="0" dirty="0" smtClean="0"/>
                        <a:t> Students’ GPA and Developing Intervention Strategies Based on Self-Regulatory Learning  Behavior</a:t>
                      </a:r>
                      <a:endParaRPr lang="en-US" sz="140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2017 </a:t>
                      </a:r>
                      <a:endParaRPr lang="en-US" dirty="0" smtClean="0"/>
                    </a:p>
                    <a:p>
                      <a:endParaRPr lang="en-US" dirty="0"/>
                    </a:p>
                  </a:txBody>
                  <a:tcPr/>
                </a:tc>
                <a:tc>
                  <a:txBody>
                    <a:bodyPr/>
                    <a:lstStyle/>
                    <a:p>
                      <a:endParaRPr lang="en-IN" dirty="0" smtClean="0"/>
                    </a:p>
                    <a:p>
                      <a:endParaRPr lang="en-IN" dirty="0" smtClean="0"/>
                    </a:p>
                    <a:p>
                      <a:r>
                        <a:rPr lang="en-IN" baseline="0" dirty="0" smtClean="0"/>
                        <a:t>  IEEE</a:t>
                      </a:r>
                      <a:r>
                        <a:rPr lang="en-IN" dirty="0" smtClean="0"/>
                        <a:t> </a:t>
                      </a:r>
                      <a:endParaRPr lang="en-US" dirty="0"/>
                    </a:p>
                  </a:txBody>
                  <a:tcPr/>
                </a:tc>
                <a:tc>
                  <a:txBody>
                    <a:bodyPr/>
                    <a:lstStyle/>
                    <a:p>
                      <a:r>
                        <a:rPr lang="en-IN" sz="1400" dirty="0" smtClean="0"/>
                        <a:t>Predicting</a:t>
                      </a:r>
                      <a:r>
                        <a:rPr lang="en-IN" sz="1400" baseline="0" dirty="0" smtClean="0"/>
                        <a:t> Students performance using Academic data as well as by using Questionaries‘ .</a:t>
                      </a:r>
                    </a:p>
                    <a:p>
                      <a:r>
                        <a:rPr lang="en-IN" sz="1400" baseline="0" dirty="0" smtClean="0"/>
                        <a:t>.Questions based on Behaviour , extra Activities etc.</a:t>
                      </a:r>
                    </a:p>
                    <a:p>
                      <a:endParaRPr lang="en-US" dirty="0"/>
                    </a:p>
                  </a:txBody>
                  <a:tcPr/>
                </a:tc>
              </a:tr>
              <a:tr h="14973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001739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u="sng" dirty="0" smtClean="0"/>
              <a:t>System Architecture</a:t>
            </a:r>
            <a:endParaRPr lang="en-IN" u="sng" dirty="0"/>
          </a:p>
        </p:txBody>
      </p:sp>
      <p:pic>
        <p:nvPicPr>
          <p:cNvPr id="7" name="Picture 6" descr="architechture"/>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7992888" cy="4968552"/>
          </a:xfrm>
          <a:prstGeom prst="rect">
            <a:avLst/>
          </a:prstGeom>
          <a:noFill/>
          <a:ln>
            <a:noFill/>
          </a:ln>
        </p:spPr>
      </p:pic>
    </p:spTree>
    <p:extLst>
      <p:ext uri="{BB962C8B-B14F-4D97-AF65-F5344CB8AC3E}">
        <p14:creationId xmlns:p14="http://schemas.microsoft.com/office/powerpoint/2010/main" val="4119364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204864"/>
            <a:ext cx="8517632" cy="1143000"/>
          </a:xfrm>
        </p:spPr>
        <p:txBody>
          <a:bodyPr/>
          <a:lstStyle/>
          <a:p>
            <a:r>
              <a:rPr lang="en-IN" u="sng" dirty="0" smtClean="0"/>
              <a:t>Screenshots </a:t>
            </a:r>
            <a:endParaRPr lang="en-US" u="sng" dirty="0"/>
          </a:p>
        </p:txBody>
      </p:sp>
    </p:spTree>
    <p:extLst>
      <p:ext uri="{BB962C8B-B14F-4D97-AF65-F5344CB8AC3E}">
        <p14:creationId xmlns:p14="http://schemas.microsoft.com/office/powerpoint/2010/main" val="1783328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640960" cy="5822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4520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568952" cy="592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7188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TotalTime>
  <Words>548</Words>
  <Application>Microsoft Office PowerPoint</Application>
  <PresentationFormat>On-screen Show (4:3)</PresentationFormat>
  <Paragraphs>86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vt:lpstr>
      <vt:lpstr>   Introduction</vt:lpstr>
      <vt:lpstr> Problem Statement</vt:lpstr>
      <vt:lpstr>        Literature Survey</vt:lpstr>
      <vt:lpstr>PowerPoint Presentation</vt:lpstr>
      <vt:lpstr>   System Architecture</vt:lpstr>
      <vt:lpstr>Screenshots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  References</vt:lpstr>
      <vt:lpstr>References</vt:lpstr>
      <vt:lpstr> Thank You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 I  by</dc:title>
  <dc:creator>admin</dc:creator>
  <cp:lastModifiedBy>admin</cp:lastModifiedBy>
  <cp:revision>51</cp:revision>
  <dcterms:created xsi:type="dcterms:W3CDTF">2018-09-28T17:47:55Z</dcterms:created>
  <dcterms:modified xsi:type="dcterms:W3CDTF">2019-05-30T17:54:39Z</dcterms:modified>
</cp:coreProperties>
</file>