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6" r:id="rId3"/>
    <p:sldId id="260" r:id="rId4"/>
    <p:sldId id="272" r:id="rId5"/>
    <p:sldId id="261" r:id="rId6"/>
    <p:sldId id="257" r:id="rId7"/>
    <p:sldId id="258" r:id="rId8"/>
    <p:sldId id="259" r:id="rId9"/>
    <p:sldId id="270" r:id="rId10"/>
    <p:sldId id="271" r:id="rId11"/>
    <p:sldId id="267" r:id="rId12"/>
    <p:sldId id="262" r:id="rId13"/>
    <p:sldId id="263" r:id="rId14"/>
    <p:sldId id="264" r:id="rId15"/>
    <p:sldId id="268" r:id="rId16"/>
    <p:sldId id="26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895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4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567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832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31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6975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955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511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861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41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384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517864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fontScale="90000"/>
          </a:bodyPr>
          <a:lstStyle/>
          <a:p>
            <a:r>
              <a:rPr lang="en-IN" dirty="0" smtClean="0"/>
              <a:t>FACE DETECTION AND RECOGNITION FOR </a:t>
            </a:r>
            <a:r>
              <a:rPr lang="en-IN" dirty="0" smtClean="0"/>
              <a:t>ACCESS CONTROL</a:t>
            </a:r>
            <a:endParaRPr lang="en-IN" dirty="0"/>
          </a:p>
        </p:txBody>
      </p:sp>
      <p:sp>
        <p:nvSpPr>
          <p:cNvPr id="3" name="Subtitle 2"/>
          <p:cNvSpPr>
            <a:spLocks noGrp="1"/>
          </p:cNvSpPr>
          <p:nvPr>
            <p:ph type="subTitle" idx="1"/>
          </p:nvPr>
        </p:nvSpPr>
        <p:spPr>
          <a:xfrm>
            <a:off x="1295400" y="2743200"/>
            <a:ext cx="6400800" cy="3810000"/>
          </a:xfrm>
        </p:spPr>
        <p:txBody>
          <a:bodyPr>
            <a:normAutofit fontScale="85000" lnSpcReduction="20000"/>
          </a:bodyPr>
          <a:lstStyle/>
          <a:p>
            <a:endParaRPr lang="en-IN" dirty="0" smtClean="0"/>
          </a:p>
          <a:p>
            <a:r>
              <a:rPr lang="en-IN" dirty="0" smtClean="0"/>
              <a:t>Guide:</a:t>
            </a:r>
          </a:p>
          <a:p>
            <a:r>
              <a:rPr lang="en-IN" dirty="0" smtClean="0"/>
              <a:t>Prof. </a:t>
            </a:r>
            <a:r>
              <a:rPr lang="en-IN" dirty="0" err="1" smtClean="0"/>
              <a:t>Sheetal</a:t>
            </a:r>
            <a:r>
              <a:rPr lang="en-IN" dirty="0" smtClean="0"/>
              <a:t> </a:t>
            </a:r>
            <a:r>
              <a:rPr lang="en-IN" dirty="0" err="1" smtClean="0"/>
              <a:t>Kakad</a:t>
            </a:r>
            <a:endParaRPr lang="en-IN" dirty="0" smtClean="0"/>
          </a:p>
          <a:p>
            <a:endParaRPr lang="en-IN" dirty="0" smtClean="0"/>
          </a:p>
          <a:p>
            <a:r>
              <a:rPr lang="en-IN" dirty="0" smtClean="0"/>
              <a:t>By:</a:t>
            </a:r>
          </a:p>
          <a:p>
            <a:r>
              <a:rPr lang="en-IN" dirty="0" err="1" smtClean="0"/>
              <a:t>Dnyanada</a:t>
            </a:r>
            <a:r>
              <a:rPr lang="en-IN" dirty="0" smtClean="0"/>
              <a:t> Kale(BI 10)</a:t>
            </a:r>
          </a:p>
          <a:p>
            <a:r>
              <a:rPr lang="en-IN" dirty="0" err="1" smtClean="0"/>
              <a:t>Sneha</a:t>
            </a:r>
            <a:r>
              <a:rPr lang="en-IN" dirty="0" smtClean="0"/>
              <a:t> More(BI 14)</a:t>
            </a:r>
          </a:p>
          <a:p>
            <a:r>
              <a:rPr lang="en-IN" dirty="0" err="1" smtClean="0"/>
              <a:t>Rini</a:t>
            </a:r>
            <a:r>
              <a:rPr lang="en-IN" dirty="0" smtClean="0"/>
              <a:t> </a:t>
            </a:r>
            <a:r>
              <a:rPr lang="en-IN" dirty="0" err="1" smtClean="0"/>
              <a:t>Dalvi</a:t>
            </a:r>
            <a:r>
              <a:rPr lang="en-IN" dirty="0" smtClean="0"/>
              <a:t>(BI 19)</a:t>
            </a:r>
          </a:p>
          <a:p>
            <a:r>
              <a:rPr lang="en-IN" dirty="0" err="1" smtClean="0"/>
              <a:t>Priti</a:t>
            </a:r>
            <a:r>
              <a:rPr lang="en-IN" dirty="0" smtClean="0"/>
              <a:t> </a:t>
            </a:r>
            <a:r>
              <a:rPr lang="en-IN" dirty="0" err="1" smtClean="0"/>
              <a:t>Sangle</a:t>
            </a:r>
            <a:r>
              <a:rPr lang="en-IN" dirty="0" smtClean="0"/>
              <a:t>(BI 32)</a:t>
            </a:r>
          </a:p>
          <a:p>
            <a:endParaRPr lang="en-IN" dirty="0"/>
          </a:p>
          <a:p>
            <a:endParaRPr lang="en-IN" dirty="0" smtClean="0"/>
          </a:p>
          <a:p>
            <a:endParaRPr lang="en-IN" dirty="0"/>
          </a:p>
        </p:txBody>
      </p:sp>
    </p:spTree>
    <p:extLst>
      <p:ext uri="{BB962C8B-B14F-4D97-AF65-F5344CB8AC3E}">
        <p14:creationId xmlns:p14="http://schemas.microsoft.com/office/powerpoint/2010/main" val="4058840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LBPH Algorithm</a:t>
            </a:r>
            <a:endParaRPr lang="en-IN" dirty="0"/>
          </a:p>
        </p:txBody>
      </p:sp>
      <p:sp>
        <p:nvSpPr>
          <p:cNvPr id="3" name="Content Placeholder 2"/>
          <p:cNvSpPr>
            <a:spLocks noGrp="1"/>
          </p:cNvSpPr>
          <p:nvPr>
            <p:ph idx="1"/>
          </p:nvPr>
        </p:nvSpPr>
        <p:spPr/>
        <p:txBody>
          <a:bodyPr>
            <a:normAutofit fontScale="92500" lnSpcReduction="20000"/>
          </a:bodyPr>
          <a:lstStyle/>
          <a:p>
            <a:endParaRPr lang="en-GB" dirty="0"/>
          </a:p>
          <a:p>
            <a:r>
              <a:rPr lang="en-GB" dirty="0" smtClean="0"/>
              <a:t>Verification </a:t>
            </a:r>
            <a:r>
              <a:rPr lang="en-GB" dirty="0"/>
              <a:t>or authentication of a facial image: it basically compares the input facial image with the facial image related to the user which is requiring the authentication. It is basically a 1x1 comparison</a:t>
            </a:r>
            <a:r>
              <a:rPr lang="en-GB" dirty="0" smtClean="0"/>
              <a:t>.</a:t>
            </a:r>
          </a:p>
          <a:p>
            <a:r>
              <a:rPr lang="en-GB" dirty="0" smtClean="0"/>
              <a:t>Identification </a:t>
            </a:r>
            <a:r>
              <a:rPr lang="en-GB" dirty="0"/>
              <a:t>or facial recognition: it basically compares the input facial image with all facial images from a dataset with the aim to find the user that matches that face. It is basically a 1xN comparison.</a:t>
            </a:r>
            <a:endParaRPr lang="en-IN" dirty="0"/>
          </a:p>
        </p:txBody>
      </p:sp>
    </p:spTree>
    <p:extLst>
      <p:ext uri="{BB962C8B-B14F-4D97-AF65-F5344CB8AC3E}">
        <p14:creationId xmlns:p14="http://schemas.microsoft.com/office/powerpoint/2010/main" val="4155582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UML diagram</a:t>
            </a:r>
            <a:br>
              <a:rPr lang="en-IN" dirty="0" smtClean="0"/>
            </a:br>
            <a:r>
              <a:rPr lang="en-IN" dirty="0" smtClean="0"/>
              <a:t>(Sequence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00200"/>
            <a:ext cx="6364635" cy="4668982"/>
          </a:xfrm>
        </p:spPr>
      </p:pic>
    </p:spTree>
    <p:extLst>
      <p:ext uri="{BB962C8B-B14F-4D97-AF65-F5344CB8AC3E}">
        <p14:creationId xmlns:p14="http://schemas.microsoft.com/office/powerpoint/2010/main" val="4079932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a:t>Face detection is a computer technology that determines the location and size of human face in arbitrary (digital) image. Face recognition is one of the few biometric methods that possess the merits of both high accuracy and low intrusiveness.</a:t>
            </a:r>
          </a:p>
          <a:p>
            <a:pPr lvl="0"/>
            <a:r>
              <a:rPr lang="en-IN" dirty="0"/>
              <a:t>Face recognition technology is well advance that can applied for many commercial applications such as personal identification, security system, image-film processing, psychology, computer interaction, entertainment system, smart card, law enforcement, surveillance and so on.  </a:t>
            </a:r>
          </a:p>
          <a:p>
            <a:endParaRPr lang="en-IN" dirty="0"/>
          </a:p>
        </p:txBody>
      </p:sp>
    </p:spTree>
    <p:extLst>
      <p:ext uri="{BB962C8B-B14F-4D97-AF65-F5344CB8AC3E}">
        <p14:creationId xmlns:p14="http://schemas.microsoft.com/office/powerpoint/2010/main" val="1088377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a:t>Reference [1] proposes a system, where the PIR sensor detects the movement which is captured by the camera. Then, computer vision module is applied to the captured images to detect and recognize the human faces. This message will be sent to a smartphone.</a:t>
            </a:r>
          </a:p>
          <a:p>
            <a:pPr lvl="0"/>
            <a:r>
              <a:rPr lang="en-IN" dirty="0"/>
              <a:t>Reference [2] proposes a computer-based face detection and recognition system. The Raspberry Pi is programmed to stream live video. Faces of selected people will be detected, saved on Raspberry Pi and forwarded to selected computer.</a:t>
            </a:r>
          </a:p>
          <a:p>
            <a:endParaRPr lang="en-IN" dirty="0"/>
          </a:p>
        </p:txBody>
      </p:sp>
    </p:spTree>
    <p:extLst>
      <p:ext uri="{BB962C8B-B14F-4D97-AF65-F5344CB8AC3E}">
        <p14:creationId xmlns:p14="http://schemas.microsoft.com/office/powerpoint/2010/main" val="2841758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p:txBody>
          <a:bodyPr/>
          <a:lstStyle/>
          <a:p>
            <a:pPr lvl="0"/>
            <a:r>
              <a:rPr lang="en-IN" dirty="0"/>
              <a:t>In reference [3] an </a:t>
            </a:r>
            <a:r>
              <a:rPr lang="en-IN" dirty="0" err="1"/>
              <a:t>IoT</a:t>
            </a:r>
            <a:r>
              <a:rPr lang="en-IN" dirty="0"/>
              <a:t>-based face detection system is proposed, where the camera attached to the Raspberry Pi will capture the image which is processed by the raspberry pi. The faces will be send to the users’ device.  </a:t>
            </a:r>
          </a:p>
          <a:p>
            <a:endParaRPr lang="en-IN" dirty="0"/>
          </a:p>
        </p:txBody>
      </p:sp>
    </p:spTree>
    <p:extLst>
      <p:ext uri="{BB962C8B-B14F-4D97-AF65-F5344CB8AC3E}">
        <p14:creationId xmlns:p14="http://schemas.microsoft.com/office/powerpoint/2010/main" val="785811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a:bodyPr>
          <a:lstStyle/>
          <a:p>
            <a:r>
              <a:rPr lang="en-IN" dirty="0" smtClean="0"/>
              <a:t>The security system explained is low cost, low power consuming system.</a:t>
            </a:r>
          </a:p>
          <a:p>
            <a:r>
              <a:rPr lang="en-IN" dirty="0" smtClean="0"/>
              <a:t>The system can easily provide high level of security as it combines two modern technologies together that is face recognition and </a:t>
            </a:r>
            <a:r>
              <a:rPr lang="en-IN" dirty="0" err="1" smtClean="0"/>
              <a:t>IoT</a:t>
            </a:r>
            <a:r>
              <a:rPr lang="en-IN" dirty="0" smtClean="0"/>
              <a:t>.</a:t>
            </a:r>
          </a:p>
          <a:p>
            <a:r>
              <a:rPr lang="en-IN" dirty="0" smtClean="0"/>
              <a:t>These are rapidly growing technologies and scientists are still searching on it. So these have made important impact on security system development.</a:t>
            </a:r>
            <a:endParaRPr lang="en-IN" dirty="0"/>
          </a:p>
        </p:txBody>
      </p:sp>
    </p:spTree>
    <p:extLst>
      <p:ext uri="{BB962C8B-B14F-4D97-AF65-F5344CB8AC3E}">
        <p14:creationId xmlns:p14="http://schemas.microsoft.com/office/powerpoint/2010/main" val="3789224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Remote monitoring and controlling is possible because of using </a:t>
            </a:r>
            <a:r>
              <a:rPr lang="en-IN" dirty="0" err="1" smtClean="0"/>
              <a:t>IoT</a:t>
            </a:r>
            <a:r>
              <a:rPr lang="en-IN" dirty="0" smtClean="0"/>
              <a:t> and Face recognition.</a:t>
            </a:r>
          </a:p>
          <a:p>
            <a:r>
              <a:rPr lang="en-IN" dirty="0" smtClean="0"/>
              <a:t>These technologies have made this system almost impossible to hack.</a:t>
            </a:r>
            <a:endParaRPr lang="en-IN" dirty="0"/>
          </a:p>
        </p:txBody>
      </p:sp>
    </p:spTree>
    <p:extLst>
      <p:ext uri="{BB962C8B-B14F-4D97-AF65-F5344CB8AC3E}">
        <p14:creationId xmlns:p14="http://schemas.microsoft.com/office/powerpoint/2010/main" val="3920856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10000"/>
          </a:bodyPr>
          <a:lstStyle/>
          <a:p>
            <a:pPr marL="514350" lvl="0" indent="-514350">
              <a:buFont typeface="+mj-lt"/>
              <a:buAutoNum type="arabicPeriod"/>
            </a:pPr>
            <a:r>
              <a:rPr lang="en-IN" dirty="0" smtClean="0"/>
              <a:t>N.A</a:t>
            </a:r>
            <a:r>
              <a:rPr lang="en-IN" dirty="0"/>
              <a:t>. Othman, I. </a:t>
            </a:r>
            <a:r>
              <a:rPr lang="en-IN" dirty="0" err="1"/>
              <a:t>Aydin</a:t>
            </a:r>
            <a:r>
              <a:rPr lang="en-IN" dirty="0"/>
              <a:t> “A Face Recognition Method in the </a:t>
            </a:r>
            <a:r>
              <a:rPr lang="en-IN" dirty="0" err="1"/>
              <a:t>IoT</a:t>
            </a:r>
            <a:r>
              <a:rPr lang="en-IN" dirty="0"/>
              <a:t> for Security Applications in Smart Homes and </a:t>
            </a:r>
            <a:r>
              <a:rPr lang="en-IN" dirty="0" smtClean="0"/>
              <a:t>Cities”</a:t>
            </a:r>
          </a:p>
          <a:p>
            <a:pPr marL="514350" lvl="0" indent="-514350">
              <a:buFont typeface="+mj-lt"/>
              <a:buAutoNum type="arabicPeriod"/>
            </a:pPr>
            <a:r>
              <a:rPr lang="en-IN" dirty="0" smtClean="0"/>
              <a:t>A.A</a:t>
            </a:r>
            <a:r>
              <a:rPr lang="en-IN" dirty="0"/>
              <a:t>. </a:t>
            </a:r>
            <a:r>
              <a:rPr lang="en-IN" dirty="0" err="1"/>
              <a:t>Wazwaz</a:t>
            </a:r>
            <a:r>
              <a:rPr lang="en-IN" dirty="0"/>
              <a:t>, Amir O. </a:t>
            </a:r>
            <a:r>
              <a:rPr lang="en-IN" dirty="0" err="1"/>
              <a:t>Herbawi</a:t>
            </a:r>
            <a:r>
              <a:rPr lang="en-IN" dirty="0"/>
              <a:t>, Mohammad J. </a:t>
            </a:r>
            <a:r>
              <a:rPr lang="en-IN" dirty="0" err="1"/>
              <a:t>Teeti</a:t>
            </a:r>
            <a:r>
              <a:rPr lang="en-IN" dirty="0"/>
              <a:t>, </a:t>
            </a:r>
            <a:r>
              <a:rPr lang="en-IN" dirty="0" err="1"/>
              <a:t>Sajed</a:t>
            </a:r>
            <a:r>
              <a:rPr lang="en-IN" dirty="0"/>
              <a:t> Y. </a:t>
            </a:r>
            <a:r>
              <a:rPr lang="en-IN" dirty="0" err="1"/>
              <a:t>Hmeed</a:t>
            </a:r>
            <a:r>
              <a:rPr lang="en-IN" dirty="0"/>
              <a:t> “Raspberry Pi and Computers-Based Face Detection and Recognition </a:t>
            </a:r>
            <a:r>
              <a:rPr lang="en-IN" dirty="0" smtClean="0"/>
              <a:t>System”</a:t>
            </a:r>
          </a:p>
          <a:p>
            <a:pPr marL="514350" lvl="0" indent="-514350">
              <a:buFont typeface="+mj-lt"/>
              <a:buAutoNum type="arabicPeriod"/>
            </a:pPr>
            <a:r>
              <a:rPr lang="en-IN" dirty="0" smtClean="0"/>
              <a:t>Jiang </a:t>
            </a:r>
            <a:r>
              <a:rPr lang="en-IN" dirty="0"/>
              <a:t>Lu, </a:t>
            </a:r>
            <a:r>
              <a:rPr lang="en-IN" dirty="0" err="1"/>
              <a:t>Xingang</a:t>
            </a:r>
            <a:r>
              <a:rPr lang="en-IN" dirty="0"/>
              <a:t> Fu, Ting Zhang “A Smart System for Face Detection with Spatial Correlation Improvement in </a:t>
            </a:r>
            <a:r>
              <a:rPr lang="en-IN" dirty="0" err="1"/>
              <a:t>IoT</a:t>
            </a:r>
            <a:r>
              <a:rPr lang="en-IN" dirty="0"/>
              <a:t> Environment”</a:t>
            </a:r>
          </a:p>
          <a:p>
            <a:endParaRPr lang="en-IN" dirty="0"/>
          </a:p>
        </p:txBody>
      </p:sp>
    </p:spTree>
    <p:extLst>
      <p:ext uri="{BB962C8B-B14F-4D97-AF65-F5344CB8AC3E}">
        <p14:creationId xmlns:p14="http://schemas.microsoft.com/office/powerpoint/2010/main" val="13306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normAutofit fontScale="92500" lnSpcReduction="20000"/>
          </a:bodyPr>
          <a:lstStyle/>
          <a:p>
            <a:r>
              <a:rPr lang="en-IN" dirty="0"/>
              <a:t>Problem </a:t>
            </a:r>
            <a:r>
              <a:rPr lang="en-IN" dirty="0" smtClean="0"/>
              <a:t>statement</a:t>
            </a:r>
          </a:p>
          <a:p>
            <a:r>
              <a:rPr lang="en-IN" dirty="0" smtClean="0"/>
              <a:t>Persona</a:t>
            </a:r>
            <a:endParaRPr lang="en-IN" dirty="0"/>
          </a:p>
          <a:p>
            <a:r>
              <a:rPr lang="en-IN" dirty="0" smtClean="0"/>
              <a:t>Introduction</a:t>
            </a:r>
          </a:p>
          <a:p>
            <a:r>
              <a:rPr lang="en-IN" dirty="0"/>
              <a:t>Design components</a:t>
            </a:r>
          </a:p>
          <a:p>
            <a:r>
              <a:rPr lang="en-IN" dirty="0"/>
              <a:t>LBPH algorithm</a:t>
            </a:r>
          </a:p>
          <a:p>
            <a:r>
              <a:rPr lang="en-IN" dirty="0"/>
              <a:t>UML </a:t>
            </a:r>
            <a:r>
              <a:rPr lang="en-IN" dirty="0" smtClean="0"/>
              <a:t>diagram</a:t>
            </a:r>
          </a:p>
          <a:p>
            <a:r>
              <a:rPr lang="en-IN" dirty="0" smtClean="0"/>
              <a:t>Literature survey</a:t>
            </a:r>
          </a:p>
          <a:p>
            <a:r>
              <a:rPr lang="en-IN" dirty="0" smtClean="0"/>
              <a:t>Conclusion</a:t>
            </a:r>
          </a:p>
          <a:p>
            <a:r>
              <a:rPr lang="en-IN" dirty="0"/>
              <a:t>References</a:t>
            </a:r>
          </a:p>
          <a:p>
            <a:endParaRPr lang="en-IN" dirty="0"/>
          </a:p>
        </p:txBody>
      </p:sp>
    </p:spTree>
    <p:extLst>
      <p:ext uri="{BB962C8B-B14F-4D97-AF65-F5344CB8AC3E}">
        <p14:creationId xmlns:p14="http://schemas.microsoft.com/office/powerpoint/2010/main" val="244922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 Statement</a:t>
            </a:r>
            <a:endParaRPr lang="en-IN" b="1" dirty="0"/>
          </a:p>
        </p:txBody>
      </p:sp>
      <p:sp>
        <p:nvSpPr>
          <p:cNvPr id="3" name="Content Placeholder 2"/>
          <p:cNvSpPr>
            <a:spLocks noGrp="1"/>
          </p:cNvSpPr>
          <p:nvPr>
            <p:ph idx="1"/>
          </p:nvPr>
        </p:nvSpPr>
        <p:spPr/>
        <p:txBody>
          <a:bodyPr>
            <a:normAutofit/>
          </a:bodyPr>
          <a:lstStyle/>
          <a:p>
            <a:pPr marL="0" indent="0">
              <a:buNone/>
            </a:pPr>
            <a:r>
              <a:rPr lang="en-IN" sz="3600" dirty="0" smtClean="0"/>
              <a:t>Security of confidential material is a complex problem. To overcome this, we propose face detection and recognition system which gives the user control over the people who are trying to enter into the room.                                                                                     </a:t>
            </a:r>
            <a:endParaRPr lang="en-IN" sz="3600" dirty="0"/>
          </a:p>
        </p:txBody>
      </p:sp>
    </p:spTree>
    <p:extLst>
      <p:ext uri="{BB962C8B-B14F-4D97-AF65-F5344CB8AC3E}">
        <p14:creationId xmlns:p14="http://schemas.microsoft.com/office/powerpoint/2010/main" val="538278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PERSONA</a:t>
            </a:r>
            <a:endParaRPr lang="en-IN" b="1" dirty="0"/>
          </a:p>
        </p:txBody>
      </p:sp>
      <p:sp>
        <p:nvSpPr>
          <p:cNvPr id="3" name="Content Placeholder 2"/>
          <p:cNvSpPr>
            <a:spLocks noGrp="1"/>
          </p:cNvSpPr>
          <p:nvPr>
            <p:ph idx="1"/>
          </p:nvPr>
        </p:nvSpPr>
        <p:spPr/>
        <p:txBody>
          <a:bodyPr>
            <a:normAutofit/>
          </a:bodyPr>
          <a:lstStyle/>
          <a:p>
            <a:pPr marL="0" indent="0" algn="just">
              <a:buNone/>
            </a:pPr>
            <a:r>
              <a:rPr lang="en-IN" sz="3600" dirty="0" smtClean="0"/>
              <a:t> </a:t>
            </a:r>
            <a:r>
              <a:rPr lang="en-IN" sz="3600" dirty="0" err="1" smtClean="0"/>
              <a:t>Simica</a:t>
            </a:r>
            <a:r>
              <a:rPr lang="en-IN" sz="3600" dirty="0" smtClean="0"/>
              <a:t> is a </a:t>
            </a:r>
            <a:r>
              <a:rPr lang="en-IN" sz="3600" dirty="0" smtClean="0"/>
              <a:t>t</a:t>
            </a:r>
            <a:r>
              <a:rPr lang="en-IN" sz="3600" dirty="0" smtClean="0"/>
              <a:t>een undercover agent. </a:t>
            </a:r>
            <a:r>
              <a:rPr lang="en-IN" sz="3600" dirty="0" smtClean="0"/>
              <a:t>She works for the CBI. She has all her confidential material kept in her room. She does not want any unknown person to enter her room and steal anything that is valuable to her. She uses a face detection and recognition system to be in control of the people who enter her room.</a:t>
            </a:r>
            <a:r>
              <a:rPr lang="en-IN" sz="3600" dirty="0" smtClean="0"/>
              <a:t>                             </a:t>
            </a:r>
            <a:endParaRPr lang="en-IN" sz="3600" dirty="0"/>
          </a:p>
        </p:txBody>
      </p:sp>
    </p:spTree>
    <p:extLst>
      <p:ext uri="{BB962C8B-B14F-4D97-AF65-F5344CB8AC3E}">
        <p14:creationId xmlns:p14="http://schemas.microsoft.com/office/powerpoint/2010/main" val="1358981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lvl="0"/>
            <a:r>
              <a:rPr lang="en-IN" dirty="0"/>
              <a:t>The PIR sensor in the system detects the movement.</a:t>
            </a:r>
          </a:p>
          <a:p>
            <a:pPr lvl="0"/>
            <a:r>
              <a:rPr lang="en-IN" dirty="0"/>
              <a:t>The raspberry pi camera captures the image, and sends it to the application.</a:t>
            </a:r>
          </a:p>
          <a:p>
            <a:pPr lvl="0"/>
            <a:r>
              <a:rPr lang="en-IN" dirty="0"/>
              <a:t>The application checks for the image in the database.</a:t>
            </a:r>
          </a:p>
          <a:p>
            <a:pPr lvl="0"/>
            <a:r>
              <a:rPr lang="en-IN" dirty="0"/>
              <a:t>If match is found, the door will be unlocked.</a:t>
            </a:r>
          </a:p>
          <a:p>
            <a:endParaRPr lang="en-IN" dirty="0"/>
          </a:p>
        </p:txBody>
      </p:sp>
    </p:spTree>
    <p:extLst>
      <p:ext uri="{BB962C8B-B14F-4D97-AF65-F5344CB8AC3E}">
        <p14:creationId xmlns:p14="http://schemas.microsoft.com/office/powerpoint/2010/main" val="3754791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Design Components(Hardware)</a:t>
            </a: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838200" y="1877291"/>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PIR Sensor</a:t>
            </a:r>
            <a:endParaRPr lang="en-IN" sz="2400" b="1" dirty="0"/>
          </a:p>
        </p:txBody>
      </p:sp>
      <p:sp>
        <p:nvSpPr>
          <p:cNvPr id="5" name="Rectangle 4"/>
          <p:cNvSpPr/>
          <p:nvPr/>
        </p:nvSpPr>
        <p:spPr>
          <a:xfrm>
            <a:off x="3657600" y="1877291"/>
            <a:ext cx="1905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Raspberry Pi </a:t>
            </a:r>
          </a:p>
          <a:p>
            <a:pPr algn="ctr"/>
            <a:r>
              <a:rPr lang="en-IN" sz="2400" b="1" dirty="0" smtClean="0"/>
              <a:t>Camera</a:t>
            </a:r>
            <a:endParaRPr lang="en-IN" sz="2400" b="1" dirty="0"/>
          </a:p>
        </p:txBody>
      </p:sp>
      <p:sp>
        <p:nvSpPr>
          <p:cNvPr id="8" name="Rectangle 7"/>
          <p:cNvSpPr/>
          <p:nvPr/>
        </p:nvSpPr>
        <p:spPr>
          <a:xfrm>
            <a:off x="6400800" y="1877291"/>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Raspberry Pi</a:t>
            </a:r>
          </a:p>
        </p:txBody>
      </p:sp>
      <p:sp>
        <p:nvSpPr>
          <p:cNvPr id="9" name="Rectangle 8"/>
          <p:cNvSpPr/>
          <p:nvPr/>
        </p:nvSpPr>
        <p:spPr>
          <a:xfrm>
            <a:off x="3543300" y="3581400"/>
            <a:ext cx="2133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Stepper Motor</a:t>
            </a:r>
          </a:p>
          <a:p>
            <a:pPr algn="ctr"/>
            <a:endParaRPr lang="en-IN" dirty="0"/>
          </a:p>
          <a:p>
            <a:pPr algn="ctr"/>
            <a:endParaRPr lang="en-IN" dirty="0" smtClean="0"/>
          </a:p>
          <a:p>
            <a:pPr algn="ctr"/>
            <a:r>
              <a:rPr lang="en-IN" dirty="0" smtClean="0"/>
              <a:t>(Unlock Door)</a:t>
            </a:r>
            <a:endParaRPr lang="en-IN" dirty="0"/>
          </a:p>
        </p:txBody>
      </p:sp>
      <p:cxnSp>
        <p:nvCxnSpPr>
          <p:cNvPr id="11" name="Straight Arrow Connector 10"/>
          <p:cNvCxnSpPr>
            <a:endCxn id="5" idx="1"/>
          </p:cNvCxnSpPr>
          <p:nvPr/>
        </p:nvCxnSpPr>
        <p:spPr>
          <a:xfrm>
            <a:off x="2895600" y="2448791"/>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8" idx="1"/>
          </p:cNvCxnSpPr>
          <p:nvPr/>
        </p:nvCxnSpPr>
        <p:spPr>
          <a:xfrm>
            <a:off x="5562600" y="2448791"/>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V="1">
            <a:off x="5562600" y="2819400"/>
            <a:ext cx="838200" cy="762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54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Design Component(Software)</a:t>
            </a: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2777836" y="1676400"/>
            <a:ext cx="32004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Mobile</a:t>
            </a:r>
          </a:p>
          <a:p>
            <a:pPr algn="ctr"/>
            <a:r>
              <a:rPr lang="en-IN" dirty="0" smtClean="0"/>
              <a:t>Application</a:t>
            </a:r>
            <a:endParaRPr lang="en-IN" dirty="0"/>
          </a:p>
        </p:txBody>
      </p:sp>
      <p:sp>
        <p:nvSpPr>
          <p:cNvPr id="5" name="Rectangle 4"/>
          <p:cNvSpPr/>
          <p:nvPr/>
        </p:nvSpPr>
        <p:spPr>
          <a:xfrm>
            <a:off x="3235036" y="4807527"/>
            <a:ext cx="2286000" cy="8382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Add photo</a:t>
            </a:r>
          </a:p>
          <a:p>
            <a:pPr algn="ctr"/>
            <a:r>
              <a:rPr lang="en-IN" sz="2000" b="1" dirty="0" smtClean="0"/>
              <a:t>(Database)</a:t>
            </a:r>
          </a:p>
        </p:txBody>
      </p:sp>
      <p:sp>
        <p:nvSpPr>
          <p:cNvPr id="6" name="Rectangle 5"/>
          <p:cNvSpPr/>
          <p:nvPr/>
        </p:nvSpPr>
        <p:spPr>
          <a:xfrm>
            <a:off x="3214254" y="1981200"/>
            <a:ext cx="2175164" cy="1066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Face Detection</a:t>
            </a:r>
          </a:p>
          <a:p>
            <a:pPr algn="ctr"/>
            <a:r>
              <a:rPr lang="en-IN" b="1" dirty="0" smtClean="0"/>
              <a:t>Face Recognition</a:t>
            </a:r>
            <a:endParaRPr lang="en-IN" b="1" dirty="0"/>
          </a:p>
        </p:txBody>
      </p:sp>
    </p:spTree>
    <p:extLst>
      <p:ext uri="{BB962C8B-B14F-4D97-AF65-F5344CB8AC3E}">
        <p14:creationId xmlns:p14="http://schemas.microsoft.com/office/powerpoint/2010/main" val="4213255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Component</a:t>
            </a: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1143000" y="2743200"/>
            <a:ext cx="2209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Raspberry Pi</a:t>
            </a:r>
            <a:endParaRPr lang="en-IN" sz="2400" b="1" dirty="0"/>
          </a:p>
        </p:txBody>
      </p:sp>
      <p:sp>
        <p:nvSpPr>
          <p:cNvPr id="5" name="Rectangle 4"/>
          <p:cNvSpPr/>
          <p:nvPr/>
        </p:nvSpPr>
        <p:spPr>
          <a:xfrm>
            <a:off x="5410200" y="2029691"/>
            <a:ext cx="24384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Mobile </a:t>
            </a:r>
          </a:p>
          <a:p>
            <a:pPr algn="ctr"/>
            <a:r>
              <a:rPr lang="en-IN" sz="2800" b="1" dirty="0" smtClean="0"/>
              <a:t>Application</a:t>
            </a:r>
            <a:endParaRPr lang="en-IN" sz="2800" b="1" dirty="0"/>
          </a:p>
        </p:txBody>
      </p:sp>
      <p:sp>
        <p:nvSpPr>
          <p:cNvPr id="7" name="Right Arrow 6"/>
          <p:cNvSpPr/>
          <p:nvPr/>
        </p:nvSpPr>
        <p:spPr>
          <a:xfrm>
            <a:off x="3352800" y="2971800"/>
            <a:ext cx="2057400" cy="1219200"/>
          </a:xfrm>
          <a:prstGeom prst="rightArrow">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Captured</a:t>
            </a:r>
          </a:p>
          <a:p>
            <a:pPr algn="ctr"/>
            <a:r>
              <a:rPr lang="en-IN" b="1" dirty="0" smtClean="0"/>
              <a:t>Image</a:t>
            </a:r>
            <a:endParaRPr lang="en-IN" b="1" dirty="0"/>
          </a:p>
        </p:txBody>
      </p:sp>
    </p:spTree>
    <p:extLst>
      <p:ext uri="{BB962C8B-B14F-4D97-AF65-F5344CB8AC3E}">
        <p14:creationId xmlns:p14="http://schemas.microsoft.com/office/powerpoint/2010/main" val="534381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LBPH Algorithm</a:t>
            </a:r>
            <a:endParaRPr lang="en-IN" dirty="0"/>
          </a:p>
        </p:txBody>
      </p:sp>
      <p:sp>
        <p:nvSpPr>
          <p:cNvPr id="3" name="Content Placeholder 2"/>
          <p:cNvSpPr>
            <a:spLocks noGrp="1"/>
          </p:cNvSpPr>
          <p:nvPr>
            <p:ph idx="1"/>
          </p:nvPr>
        </p:nvSpPr>
        <p:spPr/>
        <p:txBody>
          <a:bodyPr>
            <a:normAutofit fontScale="92500" lnSpcReduction="20000"/>
          </a:bodyPr>
          <a:lstStyle/>
          <a:p>
            <a:r>
              <a:rPr lang="en-GB" dirty="0"/>
              <a:t>Local Binary Pattern (LBP) is a simple yet very efficient texture operator which labels the pixels of an image by thresholding the </a:t>
            </a:r>
            <a:r>
              <a:rPr lang="en-GB" dirty="0" smtClean="0"/>
              <a:t>neighbourhood </a:t>
            </a:r>
            <a:r>
              <a:rPr lang="en-GB" dirty="0"/>
              <a:t>of each pixel and considers the result as a binary number.</a:t>
            </a:r>
          </a:p>
          <a:p>
            <a:r>
              <a:rPr lang="en-IN" dirty="0" smtClean="0"/>
              <a:t>Parameters:</a:t>
            </a:r>
          </a:p>
          <a:p>
            <a:pPr>
              <a:buFont typeface="Wingdings" pitchFamily="2" charset="2"/>
              <a:buChar char="ü"/>
            </a:pPr>
            <a:r>
              <a:rPr lang="en-IN" dirty="0" smtClean="0"/>
              <a:t>Radius</a:t>
            </a:r>
            <a:endParaRPr lang="en-IN" dirty="0"/>
          </a:p>
          <a:p>
            <a:pPr>
              <a:buFont typeface="Wingdings" pitchFamily="2" charset="2"/>
              <a:buChar char="ü"/>
            </a:pPr>
            <a:r>
              <a:rPr lang="en-IN" dirty="0" smtClean="0"/>
              <a:t>Neighbours</a:t>
            </a:r>
          </a:p>
          <a:p>
            <a:pPr>
              <a:buFont typeface="Wingdings" pitchFamily="2" charset="2"/>
              <a:buChar char="ü"/>
            </a:pPr>
            <a:r>
              <a:rPr lang="en-IN" dirty="0" smtClean="0"/>
              <a:t>Grid X</a:t>
            </a:r>
          </a:p>
          <a:p>
            <a:pPr>
              <a:buFont typeface="Wingdings" pitchFamily="2" charset="2"/>
              <a:buChar char="ü"/>
            </a:pPr>
            <a:r>
              <a:rPr lang="en-IN" dirty="0" smtClean="0"/>
              <a:t>Grid Y</a:t>
            </a:r>
          </a:p>
        </p:txBody>
      </p:sp>
    </p:spTree>
    <p:extLst>
      <p:ext uri="{BB962C8B-B14F-4D97-AF65-F5344CB8AC3E}">
        <p14:creationId xmlns:p14="http://schemas.microsoft.com/office/powerpoint/2010/main" val="2185147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1064</TotalTime>
  <Words>754</Words>
  <Application>Microsoft Office PowerPoint</Application>
  <PresentationFormat>On-screen Show (4:3)</PresentationFormat>
  <Paragraphs>83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FACE DETECTION AND RECOGNITION FOR ACCESS CONTROL</vt:lpstr>
      <vt:lpstr>Contents</vt:lpstr>
      <vt:lpstr>Problem Statement</vt:lpstr>
      <vt:lpstr>PERSONA</vt:lpstr>
      <vt:lpstr>Introduction</vt:lpstr>
      <vt:lpstr> Design Components(Hardware)</vt:lpstr>
      <vt:lpstr> Design Component(Software)</vt:lpstr>
      <vt:lpstr>Design Component</vt:lpstr>
      <vt:lpstr>LBPH Algorithm</vt:lpstr>
      <vt:lpstr>LBPH Algorithm</vt:lpstr>
      <vt:lpstr>UML diagram (Sequence diagram)</vt:lpstr>
      <vt:lpstr>Literature Survey</vt:lpstr>
      <vt:lpstr>Literature Survey</vt:lpstr>
      <vt:lpstr>Literature Survey</vt:lpstr>
      <vt:lpstr>Conclusion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36</cp:revision>
  <dcterms:created xsi:type="dcterms:W3CDTF">2006-08-16T00:00:00Z</dcterms:created>
  <dcterms:modified xsi:type="dcterms:W3CDTF">2018-10-06T01:33:30Z</dcterms:modified>
</cp:coreProperties>
</file>