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Sans-italic.fntdata"/><Relationship Id="rId14" Type="http://schemas.openxmlformats.org/officeDocument/2006/relationships/font" Target="fonts/NunitoSans-bold.fntdata"/><Relationship Id="rId16" Type="http://schemas.openxmlformats.org/officeDocument/2006/relationships/font" Target="fonts/Nuni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8d0b7f6e_0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8d0b7f6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Dscsdc sdcsd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262768e6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262768e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3a2887b3d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3a2887b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8d0b7f6e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8d0b7f6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8" name="Google Shape;78;p12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6703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 of Machine Learning Algorithms for Cyber Security</a:t>
            </a:r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Google Shape;93;p15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158099" y="2079200"/>
            <a:ext cx="22545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Terms Explained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Detection Layer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Classification Layer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Performance Analysis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</a:t>
            </a:r>
            <a:r>
              <a:rPr lang="en"/>
              <a:t>out the Dataset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Next Steps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30025" y="554200"/>
            <a:ext cx="2046300" cy="4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950" y="-50"/>
            <a:ext cx="7290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Terms Explained</a:t>
            </a:r>
            <a:endParaRPr sz="26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069325" y="1126450"/>
            <a:ext cx="17898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Detection Layer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The Detection Layer trains the classifier for detection of malicious samples in the dataset provided.</a:t>
            </a:r>
            <a:endParaRPr sz="1600"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951002" y="1126450"/>
            <a:ext cx="17898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Classification Layer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The classification layer digs deeper and finds the attack category by taking dataset of only malicious samples from the Detection layer</a:t>
            </a:r>
            <a:endParaRPr sz="1600"/>
          </a:p>
        </p:txBody>
      </p:sp>
      <p:sp>
        <p:nvSpPr>
          <p:cNvPr id="121" name="Google Shape;121;p18"/>
          <p:cNvSpPr txBox="1"/>
          <p:nvPr>
            <p:ph idx="3" type="body"/>
          </p:nvPr>
        </p:nvSpPr>
        <p:spPr>
          <a:xfrm>
            <a:off x="6832679" y="1126450"/>
            <a:ext cx="17898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Performance Analysis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Analysis is done by taking the inputs from prior two layers forming evaluation metrics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(Detection X Evaluation)</a:t>
            </a:r>
            <a:endParaRPr sz="1600"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3596584" y="836781"/>
            <a:ext cx="342882" cy="350068"/>
            <a:chOff x="3951850" y="2985350"/>
            <a:chExt cx="407950" cy="416500"/>
          </a:xfrm>
        </p:grpSpPr>
        <p:sp>
          <p:nvSpPr>
            <p:cNvPr id="124" name="Google Shape;124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solidFill>
              <a:srgbClr val="FF9900"/>
            </a:solidFill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solidFill>
              <a:srgbClr val="FF9900"/>
            </a:solidFill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solidFill>
              <a:srgbClr val="FF9900"/>
            </a:solidFill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solidFill>
              <a:srgbClr val="FF9900"/>
            </a:solidFill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9900"/>
                </a:solidFill>
              </a:endParaRPr>
            </a:p>
          </p:txBody>
        </p:sp>
      </p:grpSp>
      <p:grpSp>
        <p:nvGrpSpPr>
          <p:cNvPr id="128" name="Google Shape;128;p18"/>
          <p:cNvGrpSpPr/>
          <p:nvPr/>
        </p:nvGrpSpPr>
        <p:grpSpPr>
          <a:xfrm>
            <a:off x="5534166" y="877713"/>
            <a:ext cx="369505" cy="268183"/>
            <a:chOff x="4604550" y="3714775"/>
            <a:chExt cx="439625" cy="319075"/>
          </a:xfrm>
        </p:grpSpPr>
        <p:sp>
          <p:nvSpPr>
            <p:cNvPr id="129" name="Google Shape;129;p1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8"/>
          <p:cNvSpPr/>
          <p:nvPr/>
        </p:nvSpPr>
        <p:spPr>
          <a:xfrm>
            <a:off x="7302166" y="841365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234450" y="575500"/>
            <a:ext cx="2046300" cy="4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Algorithms used</a:t>
            </a:r>
            <a:r>
              <a:rPr lang="en" sz="2600"/>
              <a:t> till now - in short</a:t>
            </a:r>
            <a:endParaRPr sz="2600"/>
          </a:p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3090625" y="575500"/>
            <a:ext cx="26262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estimator.LinearClassifier</a:t>
            </a:r>
            <a:endParaRPr sz="1600">
              <a:solidFill>
                <a:srgbClr val="F6703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 train a linear model to classify instances into one of multiple possible classes.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We got the detection accuracy of 75% using Linear Classifier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A86E8"/>
              </a:solidFill>
            </a:endParaRPr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9"/>
          <p:cNvSpPr txBox="1"/>
          <p:nvPr>
            <p:ph idx="2" type="body"/>
          </p:nvPr>
        </p:nvSpPr>
        <p:spPr>
          <a:xfrm>
            <a:off x="5930575" y="575500"/>
            <a:ext cx="26262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estimator.DNNClassifier</a:t>
            </a:r>
            <a:endParaRPr sz="1600">
              <a:solidFill>
                <a:srgbClr val="F6703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Deep Neural network Classifier in Tensorflow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We got the detection accuracy of 98% Deep neural network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UNSW - A network dataset</a:t>
            </a:r>
            <a:endParaRPr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0"/>
          <p:cNvSpPr txBox="1"/>
          <p:nvPr>
            <p:ph idx="2" type="body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</a:t>
            </a:r>
            <a:r>
              <a:rPr lang="en"/>
              <a:t> comprehensive network based data set which can reflect modern network traffic scenarios, vast varieties of low footprint intrusions and depth structured information about the network traffic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Available from: </a:t>
            </a:r>
            <a:r>
              <a:rPr lang="en">
                <a:solidFill>
                  <a:srgbClr val="00FFFF"/>
                </a:solidFill>
              </a:rPr>
              <a:t>https://www.researchgate.net/publication/287330529_UNSW-NB15_a_comprehensive_data_set_for_network_intrusion_detection_systems_UNSW-NB15_network_data_set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498800" y="1743500"/>
            <a:ext cx="2529600" cy="1656600"/>
          </a:xfrm>
          <a:prstGeom prst="chevron">
            <a:avLst>
              <a:gd fmla="val 29853" name="adj"/>
            </a:avLst>
          </a:prstGeom>
          <a:solidFill>
            <a:srgbClr val="F67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Training Neural Nets for Classification</a:t>
            </a:r>
            <a:endParaRPr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6267450" y="1557350"/>
            <a:ext cx="2424600" cy="2028900"/>
          </a:xfrm>
          <a:prstGeom prst="chevron">
            <a:avLst>
              <a:gd fmla="val 29853" name="adj"/>
            </a:avLst>
          </a:prstGeom>
          <a:solidFill>
            <a:srgbClr val="ED0036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Generate Performance Analysis Matrix</a:t>
            </a:r>
            <a:endParaRPr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2884450" y="1903450"/>
            <a:ext cx="2223900" cy="1325100"/>
          </a:xfrm>
          <a:prstGeom prst="chevron">
            <a:avLst>
              <a:gd fmla="val 29853" name="adj"/>
            </a:avLst>
          </a:prstGeom>
          <a:solidFill>
            <a:srgbClr val="FFA400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More Algorithms</a:t>
            </a:r>
            <a:endParaRPr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For Detection</a:t>
            </a:r>
            <a:endParaRPr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703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4294967295" type="title"/>
          </p:nvPr>
        </p:nvSpPr>
        <p:spPr>
          <a:xfrm>
            <a:off x="2592300" y="1306950"/>
            <a:ext cx="3959400" cy="25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Thanks!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