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1" r:id="rId13"/>
    <p:sldId id="272" r:id="rId14"/>
    <p:sldId id="273" r:id="rId15"/>
    <p:sldId id="274" r:id="rId16"/>
    <p:sldId id="264" r:id="rId17"/>
    <p:sldId id="265" r:id="rId18"/>
    <p:sldId id="266" r:id="rId19"/>
    <p:sldId id="267" r:id="rId20"/>
    <p:sldId id="268"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Mitchell Cabral</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855-932F-65A7-9DCB-0792F712B02E}"/>
              </a:ext>
            </a:extLst>
          </p:cNvPr>
          <p:cNvSpPr>
            <a:spLocks noGrp="1"/>
          </p:cNvSpPr>
          <p:nvPr>
            <p:ph type="title"/>
          </p:nvPr>
        </p:nvSpPr>
        <p:spPr>
          <a:xfrm>
            <a:off x="685800" y="1524000"/>
            <a:ext cx="6873240" cy="1600200"/>
          </a:xfrm>
        </p:spPr>
        <p:txBody>
          <a:bodyPr wrap="square" anchor="b">
            <a:normAutofit/>
          </a:bodyPr>
          <a:lstStyle/>
          <a:p>
            <a:r>
              <a:rPr lang="en-US" dirty="0"/>
              <a:t>Verifying that max size is greater than entries</a:t>
            </a:r>
          </a:p>
        </p:txBody>
      </p:sp>
      <p:pic>
        <p:nvPicPr>
          <p:cNvPr id="6" name="Picture 5" descr="A screen shot of a computer program&#10;&#10;Description automatically generated">
            <a:extLst>
              <a:ext uri="{FF2B5EF4-FFF2-40B4-BE49-F238E27FC236}">
                <a16:creationId xmlns:a16="http://schemas.microsoft.com/office/drawing/2014/main" id="{77527A2B-E5C4-0CA4-C4CE-6CB70F5A573B}"/>
              </a:ext>
            </a:extLst>
          </p:cNvPr>
          <p:cNvPicPr>
            <a:picLocks noChangeAspect="1"/>
          </p:cNvPicPr>
          <p:nvPr/>
        </p:nvPicPr>
        <p:blipFill>
          <a:blip r:embed="rId2"/>
          <a:stretch>
            <a:fillRect/>
          </a:stretch>
        </p:blipFill>
        <p:spPr>
          <a:xfrm>
            <a:off x="7861238" y="2482598"/>
            <a:ext cx="3644962" cy="2004728"/>
          </a:xfrm>
          <a:prstGeom prst="rect">
            <a:avLst/>
          </a:prstGeom>
          <a:noFill/>
          <a:ln>
            <a:noFill/>
          </a:ln>
        </p:spPr>
      </p:pic>
      <p:sp>
        <p:nvSpPr>
          <p:cNvPr id="3" name="Text Placeholder 2">
            <a:extLst>
              <a:ext uri="{FF2B5EF4-FFF2-40B4-BE49-F238E27FC236}">
                <a16:creationId xmlns:a16="http://schemas.microsoft.com/office/drawing/2014/main" id="{206E7308-25EB-73B7-7BDE-90A97B3D6334}"/>
              </a:ext>
            </a:extLst>
          </p:cNvPr>
          <p:cNvSpPr>
            <a:spLocks noGrp="1"/>
          </p:cNvSpPr>
          <p:nvPr>
            <p:ph type="body" idx="1"/>
          </p:nvPr>
        </p:nvSpPr>
        <p:spPr>
          <a:xfrm>
            <a:off x="685800" y="3124199"/>
            <a:ext cx="6873240" cy="3094485"/>
          </a:xfrm>
        </p:spPr>
        <p:txBody>
          <a:bodyPr wrap="square" anchor="t">
            <a:normAutofit/>
          </a:bodyPr>
          <a:lstStyle/>
          <a:p>
            <a:r>
              <a:rPr lang="en-US" dirty="0"/>
              <a:t>This is a unit test checking if the max value is greater than the existing entries</a:t>
            </a:r>
          </a:p>
        </p:txBody>
      </p:sp>
    </p:spTree>
    <p:extLst>
      <p:ext uri="{BB962C8B-B14F-4D97-AF65-F5344CB8AC3E}">
        <p14:creationId xmlns:p14="http://schemas.microsoft.com/office/powerpoint/2010/main" val="362905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3D90-AB4D-B920-02E9-99E2A3C1830F}"/>
              </a:ext>
            </a:extLst>
          </p:cNvPr>
          <p:cNvSpPr>
            <a:spLocks noGrp="1"/>
          </p:cNvSpPr>
          <p:nvPr>
            <p:ph type="title"/>
          </p:nvPr>
        </p:nvSpPr>
        <p:spPr>
          <a:xfrm>
            <a:off x="685800" y="1524000"/>
            <a:ext cx="6873240" cy="1600200"/>
          </a:xfrm>
        </p:spPr>
        <p:txBody>
          <a:bodyPr wrap="square" anchor="b">
            <a:normAutofit/>
          </a:bodyPr>
          <a:lstStyle/>
          <a:p>
            <a:r>
              <a:rPr lang="en-US" dirty="0"/>
              <a:t>Verify that resizing increases the collection</a:t>
            </a:r>
          </a:p>
        </p:txBody>
      </p:sp>
      <p:pic>
        <p:nvPicPr>
          <p:cNvPr id="6" name="Picture 5" descr="A computer screen shot of a program code&#10;&#10;Description automatically generated">
            <a:extLst>
              <a:ext uri="{FF2B5EF4-FFF2-40B4-BE49-F238E27FC236}">
                <a16:creationId xmlns:a16="http://schemas.microsoft.com/office/drawing/2014/main" id="{FA5A2443-85A0-86D4-58E1-39C08332F998}"/>
              </a:ext>
            </a:extLst>
          </p:cNvPr>
          <p:cNvPicPr>
            <a:picLocks noChangeAspect="1"/>
          </p:cNvPicPr>
          <p:nvPr/>
        </p:nvPicPr>
        <p:blipFill>
          <a:blip r:embed="rId2"/>
          <a:stretch>
            <a:fillRect/>
          </a:stretch>
        </p:blipFill>
        <p:spPr>
          <a:xfrm>
            <a:off x="7861238" y="2796976"/>
            <a:ext cx="3644962" cy="1375973"/>
          </a:xfrm>
          <a:prstGeom prst="rect">
            <a:avLst/>
          </a:prstGeom>
          <a:noFill/>
          <a:ln>
            <a:noFill/>
          </a:ln>
        </p:spPr>
      </p:pic>
      <p:sp>
        <p:nvSpPr>
          <p:cNvPr id="3" name="Text Placeholder 2">
            <a:extLst>
              <a:ext uri="{FF2B5EF4-FFF2-40B4-BE49-F238E27FC236}">
                <a16:creationId xmlns:a16="http://schemas.microsoft.com/office/drawing/2014/main" id="{35DD6564-6B1C-0EAD-145C-CCCEAFA69DA6}"/>
              </a:ext>
            </a:extLst>
          </p:cNvPr>
          <p:cNvSpPr>
            <a:spLocks noGrp="1"/>
          </p:cNvSpPr>
          <p:nvPr>
            <p:ph type="body" idx="1"/>
          </p:nvPr>
        </p:nvSpPr>
        <p:spPr>
          <a:xfrm>
            <a:off x="685800" y="3124199"/>
            <a:ext cx="6873240" cy="3094485"/>
          </a:xfrm>
        </p:spPr>
        <p:txBody>
          <a:bodyPr wrap="square" anchor="t">
            <a:normAutofit/>
          </a:bodyPr>
          <a:lstStyle/>
          <a:p>
            <a:r>
              <a:rPr lang="en-US" dirty="0"/>
              <a:t>This checks to make sure that resizing increases the collection.</a:t>
            </a:r>
          </a:p>
        </p:txBody>
      </p:sp>
    </p:spTree>
    <p:extLst>
      <p:ext uri="{BB962C8B-B14F-4D97-AF65-F5344CB8AC3E}">
        <p14:creationId xmlns:p14="http://schemas.microsoft.com/office/powerpoint/2010/main" val="179821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3786-8B29-CB56-1497-51C9FD9CC162}"/>
              </a:ext>
            </a:extLst>
          </p:cNvPr>
          <p:cNvSpPr>
            <a:spLocks noGrp="1"/>
          </p:cNvSpPr>
          <p:nvPr>
            <p:ph type="title"/>
          </p:nvPr>
        </p:nvSpPr>
        <p:spPr>
          <a:xfrm>
            <a:off x="685800" y="1524000"/>
            <a:ext cx="6873240" cy="1600200"/>
          </a:xfrm>
        </p:spPr>
        <p:txBody>
          <a:bodyPr wrap="square" anchor="b">
            <a:normAutofit/>
          </a:bodyPr>
          <a:lstStyle/>
          <a:p>
            <a:r>
              <a:rPr lang="en-US" dirty="0"/>
              <a:t>Verify that clear works</a:t>
            </a:r>
          </a:p>
        </p:txBody>
      </p:sp>
      <p:pic>
        <p:nvPicPr>
          <p:cNvPr id="6" name="Picture 5" descr="A screenshot of a computer program&#10;&#10;Description automatically generated">
            <a:extLst>
              <a:ext uri="{FF2B5EF4-FFF2-40B4-BE49-F238E27FC236}">
                <a16:creationId xmlns:a16="http://schemas.microsoft.com/office/drawing/2014/main" id="{15946A05-F050-DC95-AEE9-29CC6A9180D0}"/>
              </a:ext>
            </a:extLst>
          </p:cNvPr>
          <p:cNvPicPr>
            <a:picLocks noChangeAspect="1"/>
          </p:cNvPicPr>
          <p:nvPr/>
        </p:nvPicPr>
        <p:blipFill>
          <a:blip r:embed="rId2"/>
          <a:stretch>
            <a:fillRect/>
          </a:stretch>
        </p:blipFill>
        <p:spPr>
          <a:xfrm>
            <a:off x="7861238" y="2992893"/>
            <a:ext cx="3644962" cy="984139"/>
          </a:xfrm>
          <a:prstGeom prst="rect">
            <a:avLst/>
          </a:prstGeom>
          <a:noFill/>
          <a:ln>
            <a:noFill/>
          </a:ln>
        </p:spPr>
      </p:pic>
      <p:sp>
        <p:nvSpPr>
          <p:cNvPr id="3" name="Text Placeholder 2">
            <a:extLst>
              <a:ext uri="{FF2B5EF4-FFF2-40B4-BE49-F238E27FC236}">
                <a16:creationId xmlns:a16="http://schemas.microsoft.com/office/drawing/2014/main" id="{7775B019-2BA6-7B41-1E14-4E60F283DB64}"/>
              </a:ext>
            </a:extLst>
          </p:cNvPr>
          <p:cNvSpPr>
            <a:spLocks noGrp="1"/>
          </p:cNvSpPr>
          <p:nvPr>
            <p:ph type="body" idx="1"/>
          </p:nvPr>
        </p:nvSpPr>
        <p:spPr>
          <a:xfrm>
            <a:off x="685800" y="3124199"/>
            <a:ext cx="6873240" cy="3094485"/>
          </a:xfrm>
        </p:spPr>
        <p:txBody>
          <a:bodyPr wrap="square" anchor="t">
            <a:normAutofit/>
          </a:bodyPr>
          <a:lstStyle/>
          <a:p>
            <a:r>
              <a:rPr lang="en-US" dirty="0"/>
              <a:t>The following is a unit test checks to make sure that clear erases the collection</a:t>
            </a:r>
          </a:p>
        </p:txBody>
      </p:sp>
    </p:spTree>
    <p:extLst>
      <p:ext uri="{BB962C8B-B14F-4D97-AF65-F5344CB8AC3E}">
        <p14:creationId xmlns:p14="http://schemas.microsoft.com/office/powerpoint/2010/main" val="56251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a integrating security measures into each step of the DevOps toolchain. This will allow security to become an important and key part in an ever-growing technological world. This will also make sure that the company is as protected as possible from outside threats.</a:t>
            </a:r>
          </a:p>
          <a:p>
            <a:pPr marL="685800" lvl="1" indent="-228600" algn="l" rtl="0">
              <a:lnSpc>
                <a:spcPct val="90000"/>
              </a:lnSpc>
              <a:spcBef>
                <a:spcPts val="0"/>
              </a:spcBef>
              <a:spcAft>
                <a:spcPts val="0"/>
              </a:spcAft>
              <a:buClr>
                <a:schemeClr val="lt1"/>
              </a:buClr>
              <a:buSzPts val="2000"/>
              <a:buChar char="•"/>
            </a:pPr>
            <a:endParaRPr lang="en-US" dirty="0"/>
          </a:p>
          <a:p>
            <a:pPr marL="457200" lvl="1" indent="0" algn="l" rtl="0">
              <a:lnSpc>
                <a:spcPct val="90000"/>
              </a:lnSpc>
              <a:spcBef>
                <a:spcPts val="0"/>
              </a:spcBef>
              <a:spcAft>
                <a:spcPts val="0"/>
              </a:spcAft>
              <a:buClr>
                <a:schemeClr val="lt1"/>
              </a:buClr>
              <a:buSzPts val="2000"/>
              <a:buNone/>
            </a:pPr>
            <a:endParaRPr lang="en-US" dirty="0"/>
          </a:p>
          <a:p>
            <a:pPr marL="685800" lvl="1" indent="-228600" algn="l" rtl="0">
              <a:lnSpc>
                <a:spcPct val="90000"/>
              </a:lnSpc>
              <a:spcBef>
                <a:spcPts val="0"/>
              </a:spcBef>
              <a:spcAft>
                <a:spcPts val="0"/>
              </a:spcAft>
              <a:buClr>
                <a:schemeClr val="lt1"/>
              </a:buClr>
              <a:buSzPts val="2000"/>
              <a:buChar char="•"/>
            </a:pPr>
            <a:r>
              <a:rPr lang="en-US" dirty="0"/>
              <a:t>There are a variety of tools that can be used to help with providing security coverage. Google testing framework for unit testing C++ applications. </a:t>
            </a:r>
            <a:r>
              <a:rPr lang="en-US" dirty="0" err="1"/>
              <a:t>CPPChecker</a:t>
            </a:r>
            <a:r>
              <a:rPr lang="en-US" dirty="0"/>
              <a:t> for static code analysis. </a:t>
            </a:r>
            <a:r>
              <a:rPr lang="en-US" dirty="0" err="1"/>
              <a:t>Theseare</a:t>
            </a:r>
            <a:r>
              <a:rPr lang="en-US" dirty="0"/>
              <a:t> just a few of the software tools for development.</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There are many benefits associated with adopting a security first approach. A big benefit is consumer confidence. The more trusting the consumer is to your product the more likely they are to use your company.</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There are many risks involved in adopting a security policy. Just having user authentication isn’t enough. You need be cautious of cyber attacks because in today's world they happen all the time.</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257300" lvl="2" algn="l" rtl="0">
              <a:lnSpc>
                <a:spcPct val="90000"/>
              </a:lnSpc>
              <a:spcBef>
                <a:spcPts val="0"/>
              </a:spcBef>
              <a:spcAft>
                <a:spcPts val="0"/>
              </a:spcAft>
              <a:buClr>
                <a:schemeClr val="lt1"/>
              </a:buClr>
              <a:buSzPts val="1800"/>
              <a:buFont typeface="+mj-lt"/>
              <a:buAutoNum type="arabicPeriod"/>
            </a:pPr>
            <a:r>
              <a:rPr lang="en-US" sz="2000" dirty="0"/>
              <a:t>Check all compiler errors in code and run the code through a static code analysis program. This will verify the risks in the code and help you with fixing them.</a:t>
            </a:r>
          </a:p>
          <a:p>
            <a:pPr marL="1257300" lvl="2" algn="l" rtl="0">
              <a:lnSpc>
                <a:spcPct val="90000"/>
              </a:lnSpc>
              <a:spcBef>
                <a:spcPts val="0"/>
              </a:spcBef>
              <a:spcAft>
                <a:spcPts val="0"/>
              </a:spcAft>
              <a:buClr>
                <a:schemeClr val="lt1"/>
              </a:buClr>
              <a:buSzPts val="1800"/>
              <a:buFont typeface="+mj-lt"/>
              <a:buAutoNum type="arabicPeriod"/>
            </a:pPr>
            <a:endParaRPr lang="en-US" sz="2000" dirty="0"/>
          </a:p>
          <a:p>
            <a:pPr marL="1257300" lvl="2" algn="l" rtl="0">
              <a:lnSpc>
                <a:spcPct val="90000"/>
              </a:lnSpc>
              <a:spcBef>
                <a:spcPts val="0"/>
              </a:spcBef>
              <a:spcAft>
                <a:spcPts val="0"/>
              </a:spcAft>
              <a:buClr>
                <a:schemeClr val="lt1"/>
              </a:buClr>
              <a:buSzPts val="1800"/>
              <a:buFont typeface="+mj-lt"/>
              <a:buAutoNum type="arabicPeriod"/>
            </a:pPr>
            <a:r>
              <a:rPr lang="en-US" sz="2000" dirty="0"/>
              <a:t>Enact account authorization and authentication. This can make sure that when one user is hacked it does not compromise the whole system.</a:t>
            </a:r>
          </a:p>
          <a:p>
            <a:pPr marL="1257300" lvl="2" algn="l" rtl="0">
              <a:lnSpc>
                <a:spcPct val="90000"/>
              </a:lnSpc>
              <a:spcBef>
                <a:spcPts val="0"/>
              </a:spcBef>
              <a:spcAft>
                <a:spcPts val="0"/>
              </a:spcAft>
              <a:buClr>
                <a:schemeClr val="lt1"/>
              </a:buClr>
              <a:buSzPts val="1800"/>
              <a:buFont typeface="+mj-lt"/>
              <a:buAutoNum type="arabicPeriod"/>
            </a:pPr>
            <a:endParaRPr lang="en-US" sz="2000" dirty="0"/>
          </a:p>
          <a:p>
            <a:pPr marL="1257300" lvl="2" algn="l" rtl="0">
              <a:lnSpc>
                <a:spcPct val="90000"/>
              </a:lnSpc>
              <a:spcBef>
                <a:spcPts val="0"/>
              </a:spcBef>
              <a:spcAft>
                <a:spcPts val="0"/>
              </a:spcAft>
              <a:buClr>
                <a:schemeClr val="lt1"/>
              </a:buClr>
              <a:buSzPts val="1800"/>
              <a:buFont typeface="+mj-lt"/>
              <a:buAutoNum type="arabicPeriod"/>
            </a:pPr>
            <a:r>
              <a:rPr lang="en-US" sz="2000" dirty="0"/>
              <a:t>Security training for all employees. Keeping up with training for staff will ensure they know the proper precautions when dealing with possible attacks.</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t>Defense in Depth: This is necessary, having multiple layers of coverage will help prevent attacks and mitigate slight attacks.</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err="1"/>
              <a:t>DevSecOps</a:t>
            </a:r>
            <a:r>
              <a:rPr lang="en-US" sz="2000" dirty="0"/>
              <a:t>: Moving to a </a:t>
            </a:r>
            <a:r>
              <a:rPr lang="en-US" sz="2000" dirty="0" err="1"/>
              <a:t>DevSecOps</a:t>
            </a:r>
            <a:r>
              <a:rPr lang="en-US" sz="2000" dirty="0"/>
              <a:t> model will help ensure that security is a priority in all rollouts and development.</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a:t>Authentication and Authorization: Making sure you validate who uses the systems and what can access are very important for protecting data.</a:t>
            </a:r>
            <a:endParaRPr sz="20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Defense in Depth means to make sure that security is priority and has multiple layers to ensure the best protection possible for the company.</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The following are the major code standards rankings according to how likely it to happen.</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871320204"/>
              </p:ext>
            </p:extLst>
          </p:nvPr>
        </p:nvGraphicFramePr>
        <p:xfrm>
          <a:off x="3171900" y="2468940"/>
          <a:ext cx="7835225" cy="4389060"/>
        </p:xfrm>
        <a:graphic>
          <a:graphicData uri="http://schemas.openxmlformats.org/drawingml/2006/table">
            <a:tbl>
              <a:tblPr firstRow="1" firstCol="1">
                <a:noFill/>
                <a:tableStyleId>{802198C4-3087-4945-87E3-76CBB3509B7E}</a:tableStyleId>
              </a:tblPr>
              <a:tblGrid>
                <a:gridCol w="4005648">
                  <a:extLst>
                    <a:ext uri="{9D8B030D-6E8A-4147-A177-3AD203B41FA5}">
                      <a16:colId xmlns:a16="http://schemas.microsoft.com/office/drawing/2014/main" val="20000"/>
                    </a:ext>
                  </a:extLst>
                </a:gridCol>
                <a:gridCol w="3829577">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600" u="none" strike="noStrike" cap="none" dirty="0">
                          <a:solidFill>
                            <a:srgbClr val="FFD966"/>
                          </a:solidFill>
                        </a:rPr>
                        <a:t>STD-003-CPP, STD-004-CPP, STD-005-CPP, STD-008-CPP, STD-010-CPP</a:t>
                      </a:r>
                      <a:endParaRPr lang="en-US" sz="16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16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16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16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1600" u="none" strike="noStrike" cap="none" dirty="0"/>
                    </a:p>
                    <a:p>
                      <a:pPr marL="0" marR="0" lvl="0" indent="0" algn="ctr" rtl="0">
                        <a:lnSpc>
                          <a:spcPct val="100000"/>
                        </a:lnSpc>
                        <a:spcBef>
                          <a:spcPts val="0"/>
                        </a:spcBef>
                        <a:spcAft>
                          <a:spcPts val="0"/>
                        </a:spcAft>
                        <a:buClr>
                          <a:srgbClr val="000000"/>
                        </a:buClr>
                        <a:buSzPts val="3600"/>
                        <a:buFont typeface="Arial"/>
                        <a:buNone/>
                      </a:pPr>
                      <a:endParaRPr sz="1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ALL</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600" u="none" strike="noStrike" cap="none" dirty="0">
                          <a:solidFill>
                            <a:srgbClr val="FFD966"/>
                          </a:solidFill>
                        </a:rPr>
                        <a:t>STD-002-CPP, STD-007-CPP</a:t>
                      </a:r>
                      <a:endParaRPr lang="en-US" sz="16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1800" u="none" strike="noStrike" cap="none" dirty="0"/>
                    </a:p>
                    <a:p>
                      <a:pPr marL="0" marR="0" lvl="0" indent="0" algn="ctr" rtl="0">
                        <a:lnSpc>
                          <a:spcPct val="100000"/>
                        </a:lnSpc>
                        <a:spcBef>
                          <a:spcPts val="0"/>
                        </a:spcBef>
                        <a:spcAft>
                          <a:spcPts val="0"/>
                        </a:spcAft>
                        <a:buClr>
                          <a:srgbClr val="000000"/>
                        </a:buClr>
                        <a:buSzPts val="3600"/>
                        <a:buFont typeface="Arial"/>
                        <a:buNone/>
                      </a:pPr>
                      <a:endParaRPr sz="1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600" u="none" strike="noStrike" cap="none" dirty="0">
                          <a:solidFill>
                            <a:srgbClr val="FFD966"/>
                          </a:solidFill>
                        </a:rPr>
                        <a:t>STD-001-CPP, STD-006-CPP, STD-009-CPP</a:t>
                      </a:r>
                      <a:endParaRPr lang="en-US" sz="16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16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1600" u="none" strike="noStrike" cap="none" dirty="0"/>
                    </a:p>
                    <a:p>
                      <a:pPr marL="0" marR="0" lvl="0" indent="0" algn="ctr" rtl="0">
                        <a:lnSpc>
                          <a:spcPct val="100000"/>
                        </a:lnSpc>
                        <a:spcBef>
                          <a:spcPts val="0"/>
                        </a:spcBef>
                        <a:spcAft>
                          <a:spcPts val="0"/>
                        </a:spcAft>
                        <a:buClr>
                          <a:srgbClr val="000000"/>
                        </a:buClr>
                        <a:buSzPts val="3600"/>
                        <a:buFont typeface="Arial"/>
                        <a:buNone/>
                      </a:pPr>
                      <a:endParaRPr sz="1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a:t>Validate Input Data: STD-008-CPP</a:t>
            </a:r>
          </a:p>
          <a:p>
            <a:pPr lvl="0" indent="-457200" algn="l" rtl="0">
              <a:lnSpc>
                <a:spcPct val="90000"/>
              </a:lnSpc>
              <a:spcBef>
                <a:spcPts val="0"/>
              </a:spcBef>
              <a:spcAft>
                <a:spcPts val="0"/>
              </a:spcAft>
              <a:buClr>
                <a:schemeClr val="lt1"/>
              </a:buClr>
              <a:buSzPts val="2200"/>
              <a:buFont typeface="+mj-lt"/>
              <a:buAutoNum type="arabicPeriod"/>
            </a:pPr>
            <a:r>
              <a:rPr lang="en-US" dirty="0"/>
              <a:t>Heed Compiler Warnings: STD-002-CPP, STD-006-CPP</a:t>
            </a:r>
          </a:p>
          <a:p>
            <a:pPr lvl="0" indent="-457200" algn="l" rtl="0">
              <a:lnSpc>
                <a:spcPct val="90000"/>
              </a:lnSpc>
              <a:spcBef>
                <a:spcPts val="0"/>
              </a:spcBef>
              <a:spcAft>
                <a:spcPts val="0"/>
              </a:spcAft>
              <a:buClr>
                <a:schemeClr val="lt1"/>
              </a:buClr>
              <a:buSzPts val="2200"/>
              <a:buFont typeface="+mj-lt"/>
              <a:buAutoNum type="arabicPeriod"/>
            </a:pPr>
            <a:r>
              <a:rPr lang="en-US" dirty="0"/>
              <a:t>Architect and Design for Security: STD-003-CPP, STD-004-CPP, STD-010-CPP</a:t>
            </a:r>
          </a:p>
          <a:p>
            <a:pPr lvl="0" indent="-457200" algn="l" rtl="0">
              <a:lnSpc>
                <a:spcPct val="90000"/>
              </a:lnSpc>
              <a:spcBef>
                <a:spcPts val="0"/>
              </a:spcBef>
              <a:spcAft>
                <a:spcPts val="0"/>
              </a:spcAft>
              <a:buClr>
                <a:schemeClr val="lt1"/>
              </a:buClr>
              <a:buSzPts val="2200"/>
              <a:buFont typeface="+mj-lt"/>
              <a:buAutoNum type="arabicPeriod"/>
            </a:pPr>
            <a:r>
              <a:rPr lang="en-US" dirty="0"/>
              <a:t>Keep It Simple: STD-001-CPP, STD-003-CPP</a:t>
            </a:r>
          </a:p>
          <a:p>
            <a:pPr lvl="0" indent="-457200" algn="l" rtl="0">
              <a:lnSpc>
                <a:spcPct val="90000"/>
              </a:lnSpc>
              <a:spcBef>
                <a:spcPts val="0"/>
              </a:spcBef>
              <a:spcAft>
                <a:spcPts val="0"/>
              </a:spcAft>
              <a:buClr>
                <a:schemeClr val="lt1"/>
              </a:buClr>
              <a:buSzPts val="2200"/>
              <a:buFont typeface="+mj-lt"/>
              <a:buAutoNum type="arabicPeriod"/>
            </a:pPr>
            <a:r>
              <a:rPr lang="en-US" dirty="0"/>
              <a:t>Default Deny:</a:t>
            </a:r>
          </a:p>
          <a:p>
            <a:pPr lvl="0" indent="-457200" algn="l" rtl="0">
              <a:lnSpc>
                <a:spcPct val="90000"/>
              </a:lnSpc>
              <a:spcBef>
                <a:spcPts val="0"/>
              </a:spcBef>
              <a:spcAft>
                <a:spcPts val="0"/>
              </a:spcAft>
              <a:buClr>
                <a:schemeClr val="lt1"/>
              </a:buClr>
              <a:buSzPts val="2200"/>
              <a:buFont typeface="+mj-lt"/>
              <a:buAutoNum type="arabicPeriod"/>
            </a:pPr>
            <a:r>
              <a:rPr lang="en-US" dirty="0"/>
              <a:t>Adhere to the Principle of Least Privilege: STD-009-CPP</a:t>
            </a:r>
          </a:p>
          <a:p>
            <a:pPr lvl="0" indent="-457200" algn="l" rtl="0">
              <a:lnSpc>
                <a:spcPct val="90000"/>
              </a:lnSpc>
              <a:spcBef>
                <a:spcPts val="0"/>
              </a:spcBef>
              <a:spcAft>
                <a:spcPts val="0"/>
              </a:spcAft>
              <a:buClr>
                <a:schemeClr val="lt1"/>
              </a:buClr>
              <a:buSzPts val="2200"/>
              <a:buFont typeface="+mj-lt"/>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dirty="0"/>
              <a:t>Practice Defense in Depth: STD-004-CPP</a:t>
            </a:r>
          </a:p>
          <a:p>
            <a:pPr lvl="0" indent="-457200" algn="l" rtl="0">
              <a:lnSpc>
                <a:spcPct val="90000"/>
              </a:lnSpc>
              <a:spcBef>
                <a:spcPts val="0"/>
              </a:spcBef>
              <a:spcAft>
                <a:spcPts val="0"/>
              </a:spcAft>
              <a:buClr>
                <a:schemeClr val="lt1"/>
              </a:buClr>
              <a:buSzPts val="2200"/>
              <a:buFont typeface="+mj-lt"/>
              <a:buAutoNum type="arabicPeriod"/>
            </a:pPr>
            <a:r>
              <a:rPr lang="en-US" dirty="0"/>
              <a:t>Use Effective Quality Assurance Techniques: STD-005-CPP</a:t>
            </a:r>
          </a:p>
          <a:p>
            <a:pPr lvl="0" indent="-457200" algn="l" rtl="0">
              <a:lnSpc>
                <a:spcPct val="90000"/>
              </a:lnSpc>
              <a:spcBef>
                <a:spcPts val="0"/>
              </a:spcBef>
              <a:spcAft>
                <a:spcPts val="0"/>
              </a:spcAft>
              <a:buClr>
                <a:schemeClr val="lt1"/>
              </a:buClr>
              <a:buSzPts val="2200"/>
              <a:buFont typeface="+mj-lt"/>
              <a:buAutoNum type="arabicPeriod"/>
            </a:pPr>
            <a:r>
              <a:rPr lang="en-US" dirty="0"/>
              <a:t> Adopt a Secure Coding Standard: STD-007-CPP</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dirty="0"/>
              <a:t>STD-001-CPP: Obey the one definition rule.</a:t>
            </a:r>
          </a:p>
          <a:p>
            <a:pPr lvl="0" indent="-457200" algn="l" rtl="0">
              <a:lnSpc>
                <a:spcPct val="90000"/>
              </a:lnSpc>
              <a:spcBef>
                <a:spcPts val="0"/>
              </a:spcBef>
              <a:spcAft>
                <a:spcPts val="0"/>
              </a:spcAft>
              <a:buClr>
                <a:schemeClr val="lt1"/>
              </a:buClr>
              <a:buSzPts val="2000"/>
              <a:buFont typeface="+mj-lt"/>
              <a:buAutoNum type="arabicPeriod"/>
            </a:pPr>
            <a:r>
              <a:rPr lang="en-US" dirty="0"/>
              <a:t>STD-002-CPP: Do not declare or define a reserved identifier</a:t>
            </a:r>
          </a:p>
          <a:p>
            <a:pPr lvl="0" indent="-457200" algn="l" rtl="0">
              <a:lnSpc>
                <a:spcPct val="90000"/>
              </a:lnSpc>
              <a:spcBef>
                <a:spcPts val="0"/>
              </a:spcBef>
              <a:spcAft>
                <a:spcPts val="0"/>
              </a:spcAft>
              <a:buClr>
                <a:schemeClr val="lt1"/>
              </a:buClr>
              <a:buSzPts val="2000"/>
              <a:buFont typeface="+mj-lt"/>
              <a:buAutoNum type="arabicPeriod"/>
            </a:pPr>
            <a:r>
              <a:rPr lang="en-US" dirty="0"/>
              <a:t>STD-003-CPP: Do not attempt to create a std::string from front a null pointer.</a:t>
            </a:r>
          </a:p>
          <a:p>
            <a:pPr lvl="0" indent="-457200" algn="l" rtl="0">
              <a:lnSpc>
                <a:spcPct val="90000"/>
              </a:lnSpc>
              <a:spcBef>
                <a:spcPts val="0"/>
              </a:spcBef>
              <a:spcAft>
                <a:spcPts val="0"/>
              </a:spcAft>
              <a:buClr>
                <a:schemeClr val="lt1"/>
              </a:buClr>
              <a:buSzPts val="2000"/>
              <a:buFont typeface="+mj-lt"/>
              <a:buAutoNum type="arabicPeriod"/>
            </a:pPr>
            <a:r>
              <a:rPr lang="en-US" dirty="0"/>
              <a:t>STD-004-CPP: Prevent SQL Injection.</a:t>
            </a:r>
          </a:p>
          <a:p>
            <a:pPr indent="-457200">
              <a:spcBef>
                <a:spcPts val="0"/>
              </a:spcBef>
              <a:buSzPts val="2000"/>
              <a:buFont typeface="+mj-lt"/>
              <a:buAutoNum type="arabicPeriod"/>
            </a:pPr>
            <a:r>
              <a:rPr lang="en-US" dirty="0"/>
              <a:t>STD-005-CPP: Properly deallocate dynamically allocated resources.</a:t>
            </a:r>
          </a:p>
          <a:p>
            <a:pPr indent="-457200">
              <a:spcBef>
                <a:spcPts val="0"/>
              </a:spcBef>
              <a:buSzPts val="2000"/>
              <a:buFont typeface="+mj-lt"/>
              <a:buAutoNum type="arabicPeriod"/>
            </a:pPr>
            <a:r>
              <a:rPr lang="en-US" dirty="0"/>
              <a:t>STD-006-CPP: Use a static assertion to test the value of a constant expression.</a:t>
            </a:r>
          </a:p>
          <a:p>
            <a:pPr indent="-457200">
              <a:spcBef>
                <a:spcPts val="0"/>
              </a:spcBef>
              <a:buSzPts val="2000"/>
              <a:buFont typeface="+mj-lt"/>
              <a:buAutoNum type="arabicPeriod"/>
            </a:pPr>
            <a:r>
              <a:rPr lang="en-US" dirty="0"/>
              <a:t>STD-007-CPP: Honor exception specifications.</a:t>
            </a:r>
          </a:p>
          <a:p>
            <a:pPr indent="-457200">
              <a:spcBef>
                <a:spcPts val="0"/>
              </a:spcBef>
              <a:buSzPts val="2000"/>
              <a:buFont typeface="+mj-lt"/>
              <a:buAutoNum type="arabicPeriod"/>
            </a:pPr>
            <a:r>
              <a:rPr lang="en-US" dirty="0"/>
              <a:t>STD-008-CPP: Use valid references, pointers, and iterators to reference elements of a </a:t>
            </a:r>
            <a:r>
              <a:rPr lang="en-US" dirty="0" err="1"/>
              <a:t>basic_string</a:t>
            </a:r>
            <a:r>
              <a:rPr lang="en-US" dirty="0"/>
              <a:t>.</a:t>
            </a:r>
          </a:p>
          <a:p>
            <a:pPr indent="-457200">
              <a:spcBef>
                <a:spcPts val="0"/>
              </a:spcBef>
              <a:buSzPts val="2000"/>
              <a:buFont typeface="+mj-lt"/>
              <a:buAutoNum type="arabicPeriod"/>
            </a:pPr>
            <a:r>
              <a:rPr lang="en-US" dirty="0"/>
              <a:t>STD-009-CPP: Pass an object of the correct type to </a:t>
            </a:r>
            <a:r>
              <a:rPr lang="en-US" dirty="0" err="1"/>
              <a:t>va_start</a:t>
            </a:r>
            <a:r>
              <a:rPr lang="en-US" dirty="0"/>
              <a:t>.</a:t>
            </a:r>
          </a:p>
          <a:p>
            <a:pPr indent="-457200">
              <a:spcBef>
                <a:spcPts val="0"/>
              </a:spcBef>
              <a:buSzPts val="2000"/>
              <a:buFont typeface="+mj-lt"/>
              <a:buAutoNum type="arabicPeriod"/>
            </a:pPr>
            <a:r>
              <a:rPr lang="en-US" dirty="0"/>
              <a:t>STD-010-CPP: Do not subtract iterators that do not refer to the same container.</a:t>
            </a:r>
          </a:p>
          <a:p>
            <a:pPr indent="-457200">
              <a:spcBef>
                <a:spcPts val="0"/>
              </a:spcBef>
              <a:buSzPts val="2000"/>
              <a:buFont typeface="+mj-lt"/>
              <a:buAutoNum type="arabicPeriod"/>
            </a:pPr>
            <a:endParaRPr lang="en-US" dirty="0"/>
          </a:p>
          <a:p>
            <a:pPr indent="-457200">
              <a:spcBef>
                <a:spcPts val="0"/>
              </a:spcBef>
              <a:buSzPts val="2000"/>
              <a:buFont typeface="+mj-lt"/>
              <a:buAutoNum type="arabicPeriod"/>
            </a:pPr>
            <a:endParaRPr lang="en-US" dirty="0"/>
          </a:p>
          <a:p>
            <a:pPr indent="-457200">
              <a:spcBef>
                <a:spcPts val="0"/>
              </a:spcBef>
              <a:buSzPts val="2000"/>
              <a:buFont typeface="+mj-lt"/>
              <a:buAutoNum type="arabicPeriod"/>
            </a:pPr>
            <a:endParaRPr lang="en-US" dirty="0"/>
          </a:p>
          <a:p>
            <a:pPr indent="-457200">
              <a:spcBef>
                <a:spcPts val="0"/>
              </a:spcBef>
              <a:buSzPts val="2000"/>
              <a:buFont typeface="+mj-lt"/>
              <a:buAutoNum type="arabicPeriod"/>
            </a:pPr>
            <a:endParaRPr lang="en-US" dirty="0"/>
          </a:p>
          <a:p>
            <a:pPr indent="-457200">
              <a:spcBef>
                <a:spcPts val="0"/>
              </a:spcBef>
              <a:buSzPts val="2000"/>
              <a:buFont typeface="+mj-lt"/>
              <a:buAutoNum type="arabicPeriod"/>
            </a:pPr>
            <a:endParaRPr lang="en-US" dirty="0"/>
          </a:p>
          <a:p>
            <a:pPr lvl="0" indent="-457200" algn="l" rtl="0">
              <a:lnSpc>
                <a:spcPct val="90000"/>
              </a:lnSpc>
              <a:spcBef>
                <a:spcPts val="0"/>
              </a:spcBef>
              <a:spcAft>
                <a:spcPts val="0"/>
              </a:spcAft>
              <a:buClr>
                <a:schemeClr val="lt1"/>
              </a:buClr>
              <a:buSzPts val="2000"/>
              <a:buFont typeface="+mj-lt"/>
              <a:buAutoNum type="arabicPeriod"/>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85750" indent="-285750">
              <a:buSzPts val="1600"/>
            </a:pPr>
            <a:r>
              <a:rPr lang="en-US" sz="2400" dirty="0"/>
              <a:t>At Rest: Encryption at rest will protect data while it is stored no matter where that is such as in the cloud, phone, etc.</a:t>
            </a:r>
          </a:p>
          <a:p>
            <a:pPr marL="285750" indent="-285750">
              <a:buSzPts val="1600"/>
            </a:pPr>
            <a:r>
              <a:rPr lang="en-US" sz="2400" dirty="0"/>
              <a:t>In Flight: Encryption in flight is the practice of sending data through a secure channel. Should be used whenever possible for any company information being transferred to prevent leaks or unauthorized access.</a:t>
            </a:r>
          </a:p>
          <a:p>
            <a:pPr marL="285750" indent="-285750">
              <a:buSzPts val="1600"/>
            </a:pPr>
            <a:r>
              <a:rPr lang="en-US" sz="2400" dirty="0"/>
              <a:t>In Use: Encryption in use is the practice of keeping memory data encrypted even while it is being used. This can help prevent forced crashes that cause memory loss. This should be used on all company data.</a:t>
            </a:r>
            <a:endParaRPr sz="24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Authentication verifies a user's identity credentials. There are several ways to implement this such as username/password logins, digital certificates, etc. All users should be verified to prevent theft or unauthorized users.</a:t>
            </a:r>
          </a:p>
          <a:p>
            <a:pPr marL="228600" lvl="0" indent="-228600" algn="l" rtl="0">
              <a:lnSpc>
                <a:spcPct val="90000"/>
              </a:lnSpc>
              <a:spcBef>
                <a:spcPts val="0"/>
              </a:spcBef>
              <a:spcAft>
                <a:spcPts val="0"/>
              </a:spcAft>
              <a:buClr>
                <a:schemeClr val="lt1"/>
              </a:buClr>
              <a:buSzPts val="2400"/>
              <a:buChar char="•"/>
            </a:pPr>
            <a:r>
              <a:rPr lang="en-US" sz="2400" dirty="0"/>
              <a:t>Authorization: Authorization is used to define the level of access to a system of files. Users will be checked for authorization before gaining access to any of the company files.</a:t>
            </a:r>
          </a:p>
          <a:p>
            <a:pPr marL="228600" lvl="0" indent="-228600" algn="l" rtl="0">
              <a:lnSpc>
                <a:spcPct val="90000"/>
              </a:lnSpc>
              <a:spcBef>
                <a:spcPts val="0"/>
              </a:spcBef>
              <a:spcAft>
                <a:spcPts val="0"/>
              </a:spcAft>
              <a:buClr>
                <a:schemeClr val="lt1"/>
              </a:buClr>
              <a:buSzPts val="2400"/>
              <a:buChar char="•"/>
            </a:pPr>
            <a:r>
              <a:rPr lang="en-US" sz="2400" dirty="0"/>
              <a:t>Accounting: Accounting is the records, or log files that detail what users have been doing. This would keep track of what is going on such as when a new user is created, whose accessing what, etc. </a:t>
            </a:r>
            <a:endParaRPr sz="2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following are unit tests that test different properties of a collection object. This will show a variety of examples on how unit test work and why they are effective.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D7D9-51F1-ED1C-5409-C6C0F0EB7B92}"/>
              </a:ext>
            </a:extLst>
          </p:cNvPr>
          <p:cNvSpPr>
            <a:spLocks noGrp="1"/>
          </p:cNvSpPr>
          <p:nvPr>
            <p:ph type="title"/>
          </p:nvPr>
        </p:nvSpPr>
        <p:spPr>
          <a:xfrm>
            <a:off x="685800" y="1524000"/>
            <a:ext cx="6873240" cy="1600200"/>
          </a:xfrm>
        </p:spPr>
        <p:txBody>
          <a:bodyPr wrap="square" anchor="b">
            <a:normAutofit/>
          </a:bodyPr>
          <a:lstStyle/>
          <a:p>
            <a:r>
              <a:rPr lang="en-US" dirty="0"/>
              <a:t>Verify adding a five values to a collection</a:t>
            </a:r>
          </a:p>
        </p:txBody>
      </p:sp>
      <p:pic>
        <p:nvPicPr>
          <p:cNvPr id="6" name="Picture 5" descr="A computer screen shot of a program code&#10;&#10;Description automatically generated">
            <a:extLst>
              <a:ext uri="{FF2B5EF4-FFF2-40B4-BE49-F238E27FC236}">
                <a16:creationId xmlns:a16="http://schemas.microsoft.com/office/drawing/2014/main" id="{2DCC2060-CC62-EC63-8C0B-E85AC0B32BA0}"/>
              </a:ext>
            </a:extLst>
          </p:cNvPr>
          <p:cNvPicPr>
            <a:picLocks noChangeAspect="1"/>
          </p:cNvPicPr>
          <p:nvPr/>
        </p:nvPicPr>
        <p:blipFill>
          <a:blip r:embed="rId2"/>
          <a:stretch>
            <a:fillRect/>
          </a:stretch>
        </p:blipFill>
        <p:spPr>
          <a:xfrm>
            <a:off x="7861238" y="2450704"/>
            <a:ext cx="3644962" cy="2068516"/>
          </a:xfrm>
          <a:prstGeom prst="rect">
            <a:avLst/>
          </a:prstGeom>
          <a:noFill/>
          <a:ln>
            <a:noFill/>
          </a:ln>
        </p:spPr>
      </p:pic>
      <p:sp>
        <p:nvSpPr>
          <p:cNvPr id="3" name="Text Placeholder 2">
            <a:extLst>
              <a:ext uri="{FF2B5EF4-FFF2-40B4-BE49-F238E27FC236}">
                <a16:creationId xmlns:a16="http://schemas.microsoft.com/office/drawing/2014/main" id="{C956100D-72F6-9790-1222-AA043ED9054F}"/>
              </a:ext>
            </a:extLst>
          </p:cNvPr>
          <p:cNvSpPr>
            <a:spLocks noGrp="1"/>
          </p:cNvSpPr>
          <p:nvPr>
            <p:ph type="body" idx="1"/>
          </p:nvPr>
        </p:nvSpPr>
        <p:spPr>
          <a:xfrm>
            <a:off x="685800" y="3124199"/>
            <a:ext cx="6873240" cy="3094485"/>
          </a:xfrm>
        </p:spPr>
        <p:txBody>
          <a:bodyPr wrap="square" anchor="t">
            <a:normAutofit/>
          </a:bodyPr>
          <a:lstStyle/>
          <a:p>
            <a:r>
              <a:rPr lang="en-US" dirty="0"/>
              <a:t>This test here verifies that five values can be added to an empty collection</a:t>
            </a:r>
          </a:p>
          <a:p>
            <a:endParaRPr lang="en-US" dirty="0"/>
          </a:p>
        </p:txBody>
      </p:sp>
    </p:spTree>
    <p:extLst>
      <p:ext uri="{BB962C8B-B14F-4D97-AF65-F5344CB8AC3E}">
        <p14:creationId xmlns:p14="http://schemas.microsoft.com/office/powerpoint/2010/main" val="40199975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338</TotalTime>
  <Words>933</Words>
  <Application>Microsoft Office PowerPoint</Application>
  <PresentationFormat>Widescreen</PresentationFormat>
  <Paragraphs>86</Paragraphs>
  <Slides>17</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Verify adding a five values to a collection</vt:lpstr>
      <vt:lpstr>Verifying that max size is greater than entries</vt:lpstr>
      <vt:lpstr>Verify that resizing increases the collection</vt:lpstr>
      <vt:lpstr>Verify that clear works</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Mitchell Cabral</cp:lastModifiedBy>
  <cp:revision>8</cp:revision>
  <dcterms:created xsi:type="dcterms:W3CDTF">2020-08-19T17:59:24Z</dcterms:created>
  <dcterms:modified xsi:type="dcterms:W3CDTF">2024-04-21T02:47:09Z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