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9" r:id="rId3"/>
    <p:sldId id="260" r:id="rId4"/>
    <p:sldId id="261" r:id="rId5"/>
    <p:sldId id="283" r:id="rId6"/>
    <p:sldId id="284" r:id="rId7"/>
    <p:sldId id="285" r:id="rId8"/>
    <p:sldId id="286" r:id="rId9"/>
    <p:sldId id="270" r:id="rId10"/>
    <p:sldId id="291" r:id="rId11"/>
    <p:sldId id="287" r:id="rId12"/>
    <p:sldId id="288" r:id="rId13"/>
    <p:sldId id="279" r:id="rId14"/>
    <p:sldId id="289" r:id="rId15"/>
    <p:sldId id="290" r:id="rId16"/>
    <p:sldId id="280" r:id="rId17"/>
    <p:sldId id="281"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76545" autoAdjust="0"/>
  </p:normalViewPr>
  <p:slideViewPr>
    <p:cSldViewPr>
      <p:cViewPr varScale="1">
        <p:scale>
          <a:sx n="89" d="100"/>
          <a:sy n="89" d="100"/>
        </p:scale>
        <p:origin x="-22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2E49BE-D5A6-4121-A26B-F12657AC0195}" type="datetimeFigureOut">
              <a:rPr lang="de-DE" smtClean="0"/>
              <a:pPr/>
              <a:t>26.11.2018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DFFF93-9EBF-4647-AEEB-2E18A97A7102}" type="slidenum">
              <a:rPr lang="de-DE" smtClean="0"/>
              <a:pPr/>
              <a:t>‹Nr.›</a:t>
            </a:fld>
            <a:endParaRPr lang="de-DE"/>
          </a:p>
        </p:txBody>
      </p:sp>
    </p:spTree>
    <p:extLst>
      <p:ext uri="{BB962C8B-B14F-4D97-AF65-F5344CB8AC3E}">
        <p14:creationId xmlns:p14="http://schemas.microsoft.com/office/powerpoint/2010/main" val="342982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935F9-976D-4DE2-ABB0-B8F170B79E2D}" type="datetimeFigureOut">
              <a:rPr lang="de-DE" smtClean="0"/>
              <a:pPr/>
              <a:t>26.11.2018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3138-A9F2-4E75-AFA2-57467731C6F2}" type="slidenum">
              <a:rPr lang="de-DE" smtClean="0"/>
              <a:pPr/>
              <a:t>‹Nr.›</a:t>
            </a:fld>
            <a:endParaRPr lang="de-DE"/>
          </a:p>
        </p:txBody>
      </p:sp>
    </p:spTree>
    <p:extLst>
      <p:ext uri="{BB962C8B-B14F-4D97-AF65-F5344CB8AC3E}">
        <p14:creationId xmlns:p14="http://schemas.microsoft.com/office/powerpoint/2010/main" val="18371464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8003138-A9F2-4E75-AFA2-57467731C6F2}" type="slidenum">
              <a:rPr lang="de-DE" smtClean="0"/>
              <a:pPr/>
              <a:t>1</a:t>
            </a:fld>
            <a:endParaRPr lang="de-DE"/>
          </a:p>
        </p:txBody>
      </p:sp>
    </p:spTree>
    <p:extLst>
      <p:ext uri="{BB962C8B-B14F-4D97-AF65-F5344CB8AC3E}">
        <p14:creationId xmlns:p14="http://schemas.microsoft.com/office/powerpoint/2010/main" val="98458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dirty="0" smtClean="0"/>
              <a:t>27.11.2018</a:t>
            </a:r>
            <a:endParaRPr lang="de-DE" dirty="0"/>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dirty="0" smtClean="0"/>
              <a:t>Matthias Mettenleiter</a:t>
            </a:r>
            <a:endParaRPr lang="de-DE" dirty="0"/>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B19EDA2B-D1ED-49F1-A641-C679BE89B1F0}" type="slidenum">
              <a:rPr lang="de-DE" smtClean="0"/>
              <a:pPr/>
              <a:t>‹Nr.›</a:t>
            </a:fld>
            <a:endParaRPr lang="de-DE" dirty="0"/>
          </a:p>
        </p:txBody>
      </p:sp>
    </p:spTree>
    <p:extLst>
      <p:ext uri="{BB962C8B-B14F-4D97-AF65-F5344CB8AC3E}">
        <p14:creationId xmlns:p14="http://schemas.microsoft.com/office/powerpoint/2010/main" val="4580244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‹Nr.›</a:t>
            </a:fld>
            <a:endParaRPr lang="de-DE"/>
          </a:p>
        </p:txBody>
      </p:sp>
      <p:sp>
        <p:nvSpPr>
          <p:cNvPr id="9" name="Textfeld 8"/>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80854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124744"/>
            <a:ext cx="2057400" cy="5001419"/>
          </a:xfrm>
        </p:spPr>
        <p:txBody>
          <a:bodyPr vert="eaVert"/>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457200" y="1124744"/>
            <a:ext cx="6019800" cy="5001419"/>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‹Nr.›</a:t>
            </a:fld>
            <a:endParaRPr lang="de-DE"/>
          </a:p>
        </p:txBody>
      </p:sp>
      <p:sp>
        <p:nvSpPr>
          <p:cNvPr id="9" name="Textfeld 8"/>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479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nchor="t">
            <a:noAutofit/>
          </a:bodyPr>
          <a:lstStyle>
            <a:lvl1pPr algn="l">
              <a:defRPr sz="360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64681" y="2420888"/>
            <a:ext cx="8229600" cy="348925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dirty="0" smtClean="0"/>
              <a:t>Matthias Mettenleiter</a:t>
            </a:r>
            <a:endParaRPr lang="de-DE" dirty="0"/>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B19EDA2B-D1ED-49F1-A641-C679BE89B1F0}" type="slidenum">
              <a:rPr lang="de-DE" smtClean="0"/>
              <a:pPr/>
              <a:t>‹Nr.›</a:t>
            </a:fld>
            <a:endParaRPr lang="de-DE" dirty="0"/>
          </a:p>
        </p:txBody>
      </p:sp>
      <p:sp>
        <p:nvSpPr>
          <p:cNvPr id="8" name="Textfeld 7"/>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5723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‹Nr.›</a:t>
            </a:fld>
            <a:endParaRPr lang="de-DE"/>
          </a:p>
        </p:txBody>
      </p:sp>
      <p:sp>
        <p:nvSpPr>
          <p:cNvPr id="11" name="Textfeld 10"/>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94947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r>
              <a:rPr lang="de-DE" dirty="0" smtClean="0"/>
              <a:t>27.11.2018</a:t>
            </a:r>
            <a:endParaRPr lang="de-DE" dirty="0"/>
          </a:p>
        </p:txBody>
      </p:sp>
      <p:sp>
        <p:nvSpPr>
          <p:cNvPr id="6" name="Fußzeilenplatzhalter 5"/>
          <p:cNvSpPr>
            <a:spLocks noGrp="1"/>
          </p:cNvSpPr>
          <p:nvPr>
            <p:ph type="ftr" sz="quarter" idx="11"/>
          </p:nvPr>
        </p:nvSpPr>
        <p:spPr/>
        <p:txBody>
          <a:bodyPr/>
          <a:lstStyle/>
          <a:p>
            <a:r>
              <a:rPr lang="de-DE" smtClean="0"/>
              <a:t>Matthias Mettenleiter</a:t>
            </a:r>
            <a:endParaRPr lang="de-DE"/>
          </a:p>
        </p:txBody>
      </p:sp>
      <p:sp>
        <p:nvSpPr>
          <p:cNvPr id="7" name="Foliennummernplatzhalter 6"/>
          <p:cNvSpPr>
            <a:spLocks noGrp="1"/>
          </p:cNvSpPr>
          <p:nvPr>
            <p:ph type="sldNum" sz="quarter" idx="12"/>
          </p:nvPr>
        </p:nvSpPr>
        <p:spPr/>
        <p:txBody>
          <a:bodyPr/>
          <a:lstStyle/>
          <a:p>
            <a:fld id="{B19EDA2B-D1ED-49F1-A641-C679BE89B1F0}" type="slidenum">
              <a:rPr lang="de-DE" smtClean="0"/>
              <a:pPr/>
              <a:t>‹Nr.›</a:t>
            </a:fld>
            <a:endParaRPr lang="de-DE"/>
          </a:p>
        </p:txBody>
      </p:sp>
      <p:sp>
        <p:nvSpPr>
          <p:cNvPr id="10" name="Textfeld 9"/>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1801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25732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457200" y="3356992"/>
            <a:ext cx="4040188" cy="276917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25732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3356991"/>
            <a:ext cx="4041775" cy="2769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lvl1pPr>
              <a:defRPr/>
            </a:lvl1pPr>
          </a:lstStyle>
          <a:p>
            <a:r>
              <a:rPr lang="de-DE" dirty="0" smtClean="0"/>
              <a:t>27.11.2018</a:t>
            </a:r>
            <a:endParaRPr lang="de-DE" dirty="0"/>
          </a:p>
        </p:txBody>
      </p:sp>
      <p:sp>
        <p:nvSpPr>
          <p:cNvPr id="8" name="Fußzeilenplatzhalter 7"/>
          <p:cNvSpPr>
            <a:spLocks noGrp="1"/>
          </p:cNvSpPr>
          <p:nvPr>
            <p:ph type="ftr" sz="quarter" idx="11"/>
          </p:nvPr>
        </p:nvSpPr>
        <p:spPr/>
        <p:txBody>
          <a:bodyPr/>
          <a:lstStyle/>
          <a:p>
            <a:r>
              <a:rPr lang="de-DE" smtClean="0"/>
              <a:t>Matthias Mettenleiter</a:t>
            </a:r>
            <a:endParaRPr lang="de-DE"/>
          </a:p>
        </p:txBody>
      </p:sp>
      <p:sp>
        <p:nvSpPr>
          <p:cNvPr id="9" name="Foliennummernplatzhalter 8"/>
          <p:cNvSpPr>
            <a:spLocks noGrp="1"/>
          </p:cNvSpPr>
          <p:nvPr>
            <p:ph type="sldNum" sz="quarter" idx="12"/>
          </p:nvPr>
        </p:nvSpPr>
        <p:spPr/>
        <p:txBody>
          <a:bodyPr/>
          <a:lstStyle/>
          <a:p>
            <a:fld id="{B19EDA2B-D1ED-49F1-A641-C679BE89B1F0}" type="slidenum">
              <a:rPr lang="de-DE" smtClean="0"/>
              <a:pPr/>
              <a:t>‹Nr.›</a:t>
            </a:fld>
            <a:endParaRPr lang="de-DE"/>
          </a:p>
        </p:txBody>
      </p:sp>
      <p:sp>
        <p:nvSpPr>
          <p:cNvPr id="12" name="Textfeld 11"/>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65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r>
              <a:rPr lang="de-DE" dirty="0" smtClean="0"/>
              <a:t>27.11.2018</a:t>
            </a:r>
            <a:endParaRPr lang="de-DE" dirty="0"/>
          </a:p>
        </p:txBody>
      </p:sp>
      <p:sp>
        <p:nvSpPr>
          <p:cNvPr id="4" name="Fußzeilenplatzhalter 3"/>
          <p:cNvSpPr>
            <a:spLocks noGrp="1"/>
          </p:cNvSpPr>
          <p:nvPr>
            <p:ph type="ftr" sz="quarter" idx="11"/>
          </p:nvPr>
        </p:nvSpPr>
        <p:spPr/>
        <p:txBody>
          <a:bodyPr/>
          <a:lstStyle/>
          <a:p>
            <a:r>
              <a:rPr lang="de-DE" smtClean="0"/>
              <a:t>Matthias Mettenleiter</a:t>
            </a:r>
            <a:endParaRPr lang="de-DE"/>
          </a:p>
        </p:txBody>
      </p:sp>
      <p:sp>
        <p:nvSpPr>
          <p:cNvPr id="5" name="Foliennummernplatzhalter 4"/>
          <p:cNvSpPr>
            <a:spLocks noGrp="1"/>
          </p:cNvSpPr>
          <p:nvPr>
            <p:ph type="sldNum" sz="quarter" idx="12"/>
          </p:nvPr>
        </p:nvSpPr>
        <p:spPr/>
        <p:txBody>
          <a:bodyPr/>
          <a:lstStyle/>
          <a:p>
            <a:fld id="{B19EDA2B-D1ED-49F1-A641-C679BE89B1F0}" type="slidenum">
              <a:rPr lang="de-DE" smtClean="0"/>
              <a:pPr/>
              <a:t>‹Nr.›</a:t>
            </a:fld>
            <a:endParaRPr lang="de-DE"/>
          </a:p>
        </p:txBody>
      </p:sp>
      <p:sp>
        <p:nvSpPr>
          <p:cNvPr id="8" name="Textfeld 7"/>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95527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r>
              <a:rPr lang="de-DE" dirty="0" smtClean="0"/>
              <a:t>27.11.2018</a:t>
            </a:r>
            <a:endParaRPr lang="de-DE" dirty="0"/>
          </a:p>
        </p:txBody>
      </p:sp>
      <p:sp>
        <p:nvSpPr>
          <p:cNvPr id="3" name="Fußzeilenplatzhalter 2"/>
          <p:cNvSpPr>
            <a:spLocks noGrp="1"/>
          </p:cNvSpPr>
          <p:nvPr>
            <p:ph type="ftr" sz="quarter" idx="11"/>
          </p:nvPr>
        </p:nvSpPr>
        <p:spPr/>
        <p:txBody>
          <a:bodyPr/>
          <a:lstStyle/>
          <a:p>
            <a:r>
              <a:rPr lang="de-DE" smtClean="0"/>
              <a:t>Matthias Mettenleiter</a:t>
            </a:r>
            <a:endParaRPr lang="de-DE"/>
          </a:p>
        </p:txBody>
      </p:sp>
      <p:sp>
        <p:nvSpPr>
          <p:cNvPr id="4" name="Foliennummernplatzhalter 3"/>
          <p:cNvSpPr>
            <a:spLocks noGrp="1"/>
          </p:cNvSpPr>
          <p:nvPr>
            <p:ph type="sldNum" sz="quarter" idx="12"/>
          </p:nvPr>
        </p:nvSpPr>
        <p:spPr/>
        <p:txBody>
          <a:bodyPr/>
          <a:lstStyle/>
          <a:p>
            <a:fld id="{B19EDA2B-D1ED-49F1-A641-C679BE89B1F0}" type="slidenum">
              <a:rPr lang="de-DE" smtClean="0"/>
              <a:pPr/>
              <a:t>‹Nr.›</a:t>
            </a:fld>
            <a:endParaRPr lang="de-DE"/>
          </a:p>
        </p:txBody>
      </p:sp>
      <p:sp>
        <p:nvSpPr>
          <p:cNvPr id="8" name="Textfeld 7"/>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7313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1114822"/>
            <a:ext cx="3008313" cy="1162050"/>
          </a:xfrm>
        </p:spPr>
        <p:txBody>
          <a:bodyPr anchor="b"/>
          <a:lstStyle>
            <a:lvl1pPr algn="l">
              <a:defRPr sz="20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3575050" y="1124744"/>
            <a:ext cx="5111750"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2420888"/>
            <a:ext cx="3008313" cy="3705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 bearbeiten</a:t>
            </a:r>
          </a:p>
        </p:txBody>
      </p:sp>
      <p:sp>
        <p:nvSpPr>
          <p:cNvPr id="5" name="Datumsplatzhalter 4"/>
          <p:cNvSpPr>
            <a:spLocks noGrp="1"/>
          </p:cNvSpPr>
          <p:nvPr>
            <p:ph type="dt" sz="half" idx="10"/>
          </p:nvPr>
        </p:nvSpPr>
        <p:spPr/>
        <p:txBody>
          <a:bodyPr/>
          <a:lstStyle>
            <a:lvl1pPr>
              <a:defRPr/>
            </a:lvl1pPr>
          </a:lstStyle>
          <a:p>
            <a:r>
              <a:rPr lang="de-DE" dirty="0" smtClean="0"/>
              <a:t>27.11.2018</a:t>
            </a:r>
            <a:endParaRPr lang="de-DE" dirty="0"/>
          </a:p>
        </p:txBody>
      </p:sp>
      <p:sp>
        <p:nvSpPr>
          <p:cNvPr id="6" name="Fußzeilenplatzhalter 5"/>
          <p:cNvSpPr>
            <a:spLocks noGrp="1"/>
          </p:cNvSpPr>
          <p:nvPr>
            <p:ph type="ftr" sz="quarter" idx="11"/>
          </p:nvPr>
        </p:nvSpPr>
        <p:spPr/>
        <p:txBody>
          <a:bodyPr/>
          <a:lstStyle/>
          <a:p>
            <a:r>
              <a:rPr lang="de-DE" smtClean="0"/>
              <a:t>Matthias Mettenleiter</a:t>
            </a:r>
            <a:endParaRPr lang="de-DE"/>
          </a:p>
        </p:txBody>
      </p:sp>
      <p:sp>
        <p:nvSpPr>
          <p:cNvPr id="7" name="Foliennummernplatzhalter 6"/>
          <p:cNvSpPr>
            <a:spLocks noGrp="1"/>
          </p:cNvSpPr>
          <p:nvPr>
            <p:ph type="sldNum" sz="quarter" idx="12"/>
          </p:nvPr>
        </p:nvSpPr>
        <p:spPr/>
        <p:txBody>
          <a:bodyPr/>
          <a:lstStyle/>
          <a:p>
            <a:fld id="{B19EDA2B-D1ED-49F1-A641-C679BE89B1F0}" type="slidenum">
              <a:rPr lang="de-DE" smtClean="0"/>
              <a:pPr/>
              <a:t>‹Nr.›</a:t>
            </a:fld>
            <a:endParaRPr lang="de-DE"/>
          </a:p>
        </p:txBody>
      </p:sp>
      <p:sp>
        <p:nvSpPr>
          <p:cNvPr id="10" name="Textfeld 9"/>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8438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dirty="0" smtClean="0"/>
              <a:t>Titelmasterformat durch Klicken bearbeiten</a:t>
            </a:r>
            <a:endParaRPr lang="de-DE" dirty="0"/>
          </a:p>
        </p:txBody>
      </p:sp>
      <p:sp>
        <p:nvSpPr>
          <p:cNvPr id="3" name="Bildplatzhalter 2"/>
          <p:cNvSpPr>
            <a:spLocks noGrp="1"/>
          </p:cNvSpPr>
          <p:nvPr>
            <p:ph type="pic" idx="1"/>
          </p:nvPr>
        </p:nvSpPr>
        <p:spPr>
          <a:xfrm>
            <a:off x="1792288" y="1196751"/>
            <a:ext cx="5486400" cy="35308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 bearbeiten</a:t>
            </a:r>
          </a:p>
        </p:txBody>
      </p:sp>
      <p:sp>
        <p:nvSpPr>
          <p:cNvPr id="5" name="Datumsplatzhalter 4"/>
          <p:cNvSpPr>
            <a:spLocks noGrp="1"/>
          </p:cNvSpPr>
          <p:nvPr>
            <p:ph type="dt" sz="half" idx="10"/>
          </p:nvPr>
        </p:nvSpPr>
        <p:spPr/>
        <p:txBody>
          <a:bodyPr/>
          <a:lstStyle>
            <a:lvl1pPr>
              <a:defRPr/>
            </a:lvl1pPr>
          </a:lstStyle>
          <a:p>
            <a:r>
              <a:rPr lang="de-DE" dirty="0" smtClean="0"/>
              <a:t>27.11.2018</a:t>
            </a:r>
            <a:endParaRPr lang="de-DE" dirty="0"/>
          </a:p>
        </p:txBody>
      </p:sp>
      <p:sp>
        <p:nvSpPr>
          <p:cNvPr id="6" name="Fußzeilenplatzhalter 5"/>
          <p:cNvSpPr>
            <a:spLocks noGrp="1"/>
          </p:cNvSpPr>
          <p:nvPr>
            <p:ph type="ftr" sz="quarter" idx="11"/>
          </p:nvPr>
        </p:nvSpPr>
        <p:spPr/>
        <p:txBody>
          <a:bodyPr/>
          <a:lstStyle/>
          <a:p>
            <a:r>
              <a:rPr lang="de-DE" smtClean="0"/>
              <a:t>Matthias Mettenleiter</a:t>
            </a:r>
            <a:endParaRPr lang="de-DE"/>
          </a:p>
        </p:txBody>
      </p:sp>
      <p:sp>
        <p:nvSpPr>
          <p:cNvPr id="7" name="Foliennummernplatzhalter 6"/>
          <p:cNvSpPr>
            <a:spLocks noGrp="1"/>
          </p:cNvSpPr>
          <p:nvPr>
            <p:ph type="sldNum" sz="quarter" idx="12"/>
          </p:nvPr>
        </p:nvSpPr>
        <p:spPr/>
        <p:txBody>
          <a:bodyPr/>
          <a:lstStyle/>
          <a:p>
            <a:fld id="{B19EDA2B-D1ED-49F1-A641-C679BE89B1F0}" type="slidenum">
              <a:rPr lang="de-DE" smtClean="0"/>
              <a:pPr/>
              <a:t>‹Nr.›</a:t>
            </a:fld>
            <a:endParaRPr lang="de-DE"/>
          </a:p>
        </p:txBody>
      </p:sp>
      <p:sp>
        <p:nvSpPr>
          <p:cNvPr id="10" name="Textfeld 9"/>
          <p:cNvSpPr txBox="1"/>
          <p:nvPr userDrawn="1"/>
        </p:nvSpPr>
        <p:spPr>
          <a:xfrm>
            <a:off x="2627784" y="188640"/>
            <a:ext cx="6048672" cy="907941"/>
          </a:xfrm>
          <a:prstGeom prst="rect">
            <a:avLst/>
          </a:prstGeom>
          <a:noFill/>
        </p:spPr>
        <p:txBody>
          <a:bodyPr wrap="square" rtlCol="0">
            <a:spAutoFit/>
          </a:bodyPr>
          <a:lstStyle/>
          <a:p>
            <a:r>
              <a:rPr lang="de-DE" sz="1200" baseline="0" dirty="0" smtClean="0">
                <a:latin typeface="Calibri" panose="020F0502020204030204" pitchFamily="34" charset="0"/>
                <a:cs typeface="Calibri" panose="020F0502020204030204" pitchFamily="34" charset="0"/>
              </a:rPr>
              <a:t>Wissenschaftliches Projekt</a:t>
            </a:r>
          </a:p>
          <a:p>
            <a:endParaRPr lang="de-DE" sz="500" baseline="0" dirty="0" smtClean="0">
              <a:latin typeface="Calibri" panose="020F0502020204030204" pitchFamily="34" charset="0"/>
              <a:cs typeface="Calibri" panose="020F0502020204030204" pitchFamily="34" charset="0"/>
            </a:endParaRPr>
          </a:p>
          <a:p>
            <a:r>
              <a:rPr lang="de-DE" sz="1800" kern="1200" baseline="0" dirty="0" smtClean="0">
                <a:solidFill>
                  <a:schemeClr val="tx1"/>
                </a:solidFill>
                <a:latin typeface="+mn-lt"/>
                <a:ea typeface="+mn-ea"/>
                <a:cs typeface="+mn-cs"/>
              </a:rPr>
              <a:t>Eine konstruktive Methode zum Rendern von </a:t>
            </a:r>
            <a:r>
              <a:rPr lang="de-DE" sz="1800" kern="1200" baseline="0" dirty="0" err="1" smtClean="0">
                <a:solidFill>
                  <a:schemeClr val="tx1"/>
                </a:solidFill>
                <a:latin typeface="+mn-lt"/>
                <a:ea typeface="+mn-ea"/>
                <a:cs typeface="+mn-cs"/>
              </a:rPr>
              <a:t>Marching</a:t>
            </a:r>
            <a:r>
              <a:rPr lang="de-DE" sz="1800" kern="1200" baseline="0" dirty="0" smtClean="0">
                <a:solidFill>
                  <a:schemeClr val="tx1"/>
                </a:solidFill>
                <a:latin typeface="+mn-lt"/>
                <a:ea typeface="+mn-ea"/>
                <a:cs typeface="+mn-cs"/>
              </a:rPr>
              <a:t> Cubes </a:t>
            </a:r>
            <a:r>
              <a:rPr lang="de-DE" sz="1800" kern="1200" baseline="0" dirty="0" err="1" smtClean="0">
                <a:solidFill>
                  <a:schemeClr val="tx1"/>
                </a:solidFill>
                <a:latin typeface="+mn-lt"/>
                <a:ea typeface="+mn-ea"/>
                <a:cs typeface="+mn-cs"/>
              </a:rPr>
              <a:t>Voxeln</a:t>
            </a:r>
            <a:r>
              <a:rPr lang="de-DE" sz="1800" kern="1200" baseline="0" dirty="0" smtClean="0">
                <a:solidFill>
                  <a:schemeClr val="tx1"/>
                </a:solidFill>
                <a:latin typeface="+mn-lt"/>
                <a:ea typeface="+mn-ea"/>
                <a:cs typeface="+mn-cs"/>
              </a:rPr>
              <a:t> mit unterschiedlichen Füllmengen und Materialien</a:t>
            </a:r>
            <a:endParaRPr lang="de-DE"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7520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eck 8"/>
          <p:cNvSpPr/>
          <p:nvPr userDrawn="1"/>
        </p:nvSpPr>
        <p:spPr>
          <a:xfrm>
            <a:off x="0" y="6165304"/>
            <a:ext cx="9144000" cy="692696"/>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0"/>
            <a:ext cx="9144000" cy="1124744"/>
          </a:xfrm>
          <a:prstGeom prst="rect">
            <a:avLst/>
          </a:prstGeom>
          <a:gradFill flip="none" rotWithShape="1">
            <a:gsLst>
              <a:gs pos="0">
                <a:srgbClr val="5E9EFF"/>
              </a:gs>
              <a:gs pos="39999">
                <a:srgbClr val="85C2FF"/>
              </a:gs>
              <a:gs pos="70000">
                <a:srgbClr val="C4D6EB"/>
              </a:gs>
              <a:gs pos="100000">
                <a:srgbClr val="FFEBFA"/>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1268760"/>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2636912"/>
            <a:ext cx="8229600" cy="3489251"/>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lumMod val="85000"/>
                    <a:lumOff val="15000"/>
                  </a:schemeClr>
                </a:solidFill>
              </a:defRPr>
            </a:lvl1pPr>
          </a:lstStyle>
          <a:p>
            <a:r>
              <a:rPr lang="de-DE" dirty="0" smtClean="0"/>
              <a:t>27.11.2018</a:t>
            </a:r>
            <a:endParaRPr lang="de-DE" dirty="0"/>
          </a:p>
        </p:txBody>
      </p:sp>
      <p:sp>
        <p:nvSpPr>
          <p:cNvPr id="5" name="Fußzeilenplatzhalter 4"/>
          <p:cNvSpPr>
            <a:spLocks noGrp="1"/>
          </p:cNvSpPr>
          <p:nvPr>
            <p:ph type="ftr" sz="quarter" idx="3"/>
          </p:nvPr>
        </p:nvSpPr>
        <p:spPr>
          <a:xfrm>
            <a:off x="2843808" y="6356350"/>
            <a:ext cx="3384376" cy="365125"/>
          </a:xfrm>
          <a:prstGeom prst="rect">
            <a:avLst/>
          </a:prstGeom>
        </p:spPr>
        <p:txBody>
          <a:bodyPr vert="horz" lIns="91440" tIns="45720" rIns="91440" bIns="45720" rtlCol="0" anchor="ctr"/>
          <a:lstStyle>
            <a:lvl1pPr algn="ctr">
              <a:defRPr sz="1200">
                <a:solidFill>
                  <a:schemeClr val="tx1">
                    <a:lumMod val="85000"/>
                    <a:lumOff val="15000"/>
                  </a:schemeClr>
                </a:solidFill>
              </a:defRPr>
            </a:lvl1pPr>
          </a:lstStyle>
          <a:p>
            <a:r>
              <a:rPr lang="de-DE" dirty="0" smtClean="0"/>
              <a:t>Matthias Mettenleiter</a:t>
            </a:r>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lumMod val="85000"/>
                    <a:lumOff val="15000"/>
                  </a:schemeClr>
                </a:solidFill>
              </a:defRPr>
            </a:lvl1pPr>
          </a:lstStyle>
          <a:p>
            <a:fld id="{B19EDA2B-D1ED-49F1-A641-C679BE89B1F0}" type="slidenum">
              <a:rPr lang="de-DE" smtClean="0"/>
              <a:pPr/>
              <a:t>‹Nr.›</a:t>
            </a:fld>
            <a:endParaRPr lang="de-DE" dirty="0"/>
          </a:p>
        </p:txBody>
      </p:sp>
      <p:pic>
        <p:nvPicPr>
          <p:cNvPr id="1026" name="Picture 2" descr="C:\Users\Matze\Downloads\HS_RV_Elektr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67544" y="287418"/>
            <a:ext cx="1872208" cy="69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0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1.bp.blogspot.com/-MPQU-iZaAWE/U3PV7DgIYuI/AAAAAAAAAJs/3nCm8f9KE4w/s1600/doesItBlend.jpg" TargetMode="External"/><Relationship Id="rId3" Type="http://schemas.openxmlformats.org/officeDocument/2006/relationships/hyperlink" Target="http://www.cs.carleton.edu/cs_comps/0405/shape/images/connectedobj.jpg" TargetMode="External"/><Relationship Id="rId7" Type="http://schemas.openxmlformats.org/officeDocument/2006/relationships/hyperlink" Target="http://3.bp.blogspot.com/-aNniGiuNEZM/U3PH6S4fkUI/AAAAAAAAAJg/xv-LmW2Gnds/s1600/triangleCorrected.png" TargetMode="External"/><Relationship Id="rId2" Type="http://schemas.openxmlformats.org/officeDocument/2006/relationships/hyperlink" Target="http://www.cs.unc.edu/~marc/tutorial/img801.png" TargetMode="External"/><Relationship Id="rId1" Type="http://schemas.openxmlformats.org/officeDocument/2006/relationships/slideLayout" Target="../slideLayouts/slideLayout2.xml"/><Relationship Id="rId6" Type="http://schemas.openxmlformats.org/officeDocument/2006/relationships/hyperlink" Target="http://www.cs.carleton.edu/cs_comps/0405/shape/images/intersectedfoot.jpg" TargetMode="External"/><Relationship Id="rId5" Type="http://schemas.openxmlformats.org/officeDocument/2006/relationships/hyperlink" Target="http://www.cs.carleton.edu/cs_comps/0405/shape/images/blockyfoot1.jpg" TargetMode="External"/><Relationship Id="rId10" Type="http://schemas.openxmlformats.org/officeDocument/2006/relationships/hyperlink" Target="http://www.martinpalko.com/wp-content/uploads/2014/03/TriplanarMapped-680x325.jpg" TargetMode="External"/><Relationship Id="rId4" Type="http://schemas.openxmlformats.org/officeDocument/2006/relationships/hyperlink" Target="http://www.cs.carleton.edu/cs_comps/0405/shape/images/2Dintersected.jpg" TargetMode="External"/><Relationship Id="rId9" Type="http://schemas.openxmlformats.org/officeDocument/2006/relationships/hyperlink" Target="http://www.martinpalko.com/wp-content/uploads/2014/03/3PlanarMaps-680x456.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sz="3200" dirty="0" smtClean="0"/>
              <a:t>Eine konstruktive Methode zum Rendern von </a:t>
            </a:r>
            <a:r>
              <a:rPr lang="de-DE" sz="3200" dirty="0" err="1" smtClean="0"/>
              <a:t>Marching</a:t>
            </a:r>
            <a:r>
              <a:rPr lang="de-DE" sz="3200" dirty="0" smtClean="0"/>
              <a:t> Cubes </a:t>
            </a:r>
            <a:r>
              <a:rPr lang="de-DE" sz="3200" dirty="0" err="1" smtClean="0"/>
              <a:t>Voxeln</a:t>
            </a:r>
            <a:r>
              <a:rPr lang="de-DE" sz="3200" dirty="0" smtClean="0"/>
              <a:t> mit unterschiedlichen</a:t>
            </a:r>
            <a:br>
              <a:rPr lang="de-DE" sz="3200" dirty="0" smtClean="0"/>
            </a:br>
            <a:r>
              <a:rPr lang="de-DE" sz="3200" dirty="0" smtClean="0"/>
              <a:t>Füllmengen und Materialien</a:t>
            </a:r>
            <a:endParaRPr lang="de-DE" sz="3200" dirty="0">
              <a:latin typeface="Calibri" panose="020F0502020204030204" pitchFamily="34" charset="0"/>
              <a:cs typeface="Calibri" panose="020F0502020204030204" pitchFamily="34" charset="0"/>
            </a:endParaRPr>
          </a:p>
        </p:txBody>
      </p:sp>
      <p:sp>
        <p:nvSpPr>
          <p:cNvPr id="3" name="Untertitel 2"/>
          <p:cNvSpPr>
            <a:spLocks noGrp="1"/>
          </p:cNvSpPr>
          <p:nvPr>
            <p:ph type="subTitle" idx="1"/>
          </p:nvPr>
        </p:nvSpPr>
        <p:spPr>
          <a:xfrm>
            <a:off x="1371600" y="4340696"/>
            <a:ext cx="6400800" cy="1248544"/>
          </a:xfrm>
        </p:spPr>
        <p:txBody>
          <a:bodyPr>
            <a:normAutofit/>
          </a:bodyPr>
          <a:lstStyle/>
          <a:p>
            <a:r>
              <a:rPr lang="de-DE" dirty="0" smtClean="0"/>
              <a:t>Wissenschaftliches Projekt von</a:t>
            </a:r>
          </a:p>
          <a:p>
            <a:r>
              <a:rPr lang="de-DE" dirty="0" smtClean="0"/>
              <a:t>Matthias Mettenleiter</a:t>
            </a:r>
            <a:endParaRPr lang="de-DE" dirty="0"/>
          </a:p>
        </p:txBody>
      </p:sp>
      <p:sp>
        <p:nvSpPr>
          <p:cNvPr id="4" name="Textfeld 3"/>
          <p:cNvSpPr txBox="1"/>
          <p:nvPr/>
        </p:nvSpPr>
        <p:spPr>
          <a:xfrm>
            <a:off x="2227327" y="5517232"/>
            <a:ext cx="4608512" cy="646331"/>
          </a:xfrm>
          <a:prstGeom prst="rect">
            <a:avLst/>
          </a:prstGeom>
          <a:noFill/>
        </p:spPr>
        <p:txBody>
          <a:bodyPr wrap="square" rtlCol="0">
            <a:spAutoFit/>
          </a:bodyPr>
          <a:lstStyle/>
          <a:p>
            <a:pPr algn="ctr"/>
            <a:r>
              <a:rPr lang="de-DE" dirty="0" smtClean="0">
                <a:solidFill>
                  <a:schemeClr val="bg1">
                    <a:lumMod val="65000"/>
                  </a:schemeClr>
                </a:solidFill>
              </a:rPr>
              <a:t>Betreut durch</a:t>
            </a:r>
          </a:p>
          <a:p>
            <a:pPr algn="ctr"/>
            <a:r>
              <a:rPr lang="de-DE" dirty="0" smtClean="0">
                <a:solidFill>
                  <a:schemeClr val="bg1">
                    <a:lumMod val="65000"/>
                  </a:schemeClr>
                </a:solidFill>
              </a:rPr>
              <a:t>Prof. Dr. Daniel Scherzer</a:t>
            </a:r>
            <a:endParaRPr lang="de-DE" dirty="0">
              <a:solidFill>
                <a:schemeClr val="bg1">
                  <a:lumMod val="65000"/>
                </a:schemeClr>
              </a:solidFill>
            </a:endParaRPr>
          </a:p>
        </p:txBody>
      </p:sp>
    </p:spTree>
    <p:extLst>
      <p:ext uri="{BB962C8B-B14F-4D97-AF65-F5344CB8AC3E}">
        <p14:creationId xmlns:p14="http://schemas.microsoft.com/office/powerpoint/2010/main" val="3521295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Zielsetzung</a:t>
            </a:r>
            <a:endParaRPr lang="de-DE" dirty="0"/>
          </a:p>
        </p:txBody>
      </p:sp>
      <p:sp>
        <p:nvSpPr>
          <p:cNvPr id="3" name="Inhaltsplatzhalter 2"/>
          <p:cNvSpPr>
            <a:spLocks noGrp="1"/>
          </p:cNvSpPr>
          <p:nvPr>
            <p:ph idx="1"/>
          </p:nvPr>
        </p:nvSpPr>
        <p:spPr>
          <a:xfrm>
            <a:off x="464681" y="2348880"/>
            <a:ext cx="8229600" cy="3489251"/>
          </a:xfrm>
        </p:spPr>
        <p:txBody>
          <a:bodyPr>
            <a:normAutofit/>
          </a:bodyPr>
          <a:lstStyle/>
          <a:p>
            <a:pPr>
              <a:lnSpc>
                <a:spcPct val="120000"/>
              </a:lnSpc>
            </a:pPr>
            <a:r>
              <a:rPr lang="de-DE" sz="1600" dirty="0"/>
              <a:t>Da durch die Skalierung der Marching Cubes unterschiedlich große Flächen in den Meshes entstehen, wird Solid Texturing verwendet, um unterschiedliche Detailgrade zu vermeiden.</a:t>
            </a:r>
          </a:p>
          <a:p>
            <a:pPr>
              <a:lnSpc>
                <a:spcPct val="120000"/>
              </a:lnSpc>
            </a:pPr>
            <a:r>
              <a:rPr lang="de-DE" sz="1600" dirty="0"/>
              <a:t>Es werden fließende Übergänge zwischen den Texturen der verschiedenen Materialien gerendert. Dabei werden ebenfalls nur die Daten der acht Voxel verwendet, die zum Finden der </a:t>
            </a:r>
            <a:r>
              <a:rPr lang="en-US" sz="1600" dirty="0"/>
              <a:t>Marching Cubes </a:t>
            </a:r>
            <a:r>
              <a:rPr lang="en-US" sz="1600" dirty="0" err="1"/>
              <a:t>Variante</a:t>
            </a:r>
            <a:r>
              <a:rPr lang="en-US" sz="1600" dirty="0"/>
              <a:t> in der Lookup-Table </a:t>
            </a:r>
            <a:r>
              <a:rPr lang="de-DE" sz="1600" dirty="0"/>
              <a:t>benötigt werden.</a:t>
            </a:r>
          </a:p>
          <a:p>
            <a:pPr>
              <a:lnSpc>
                <a:spcPct val="120000"/>
              </a:lnSpc>
            </a:pPr>
            <a:r>
              <a:rPr lang="de-DE" sz="1600" dirty="0"/>
              <a:t> Die Füllmenge eines Voxels beeinflusst auch, wie das Material des Voxels im Verhältnis  zu den Materialien der Nachbarn in den Texturübergängen gemischt wird.</a:t>
            </a:r>
          </a:p>
          <a:p>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10</a:t>
            </a:fld>
            <a:endParaRPr lang="de-DE"/>
          </a:p>
        </p:txBody>
      </p:sp>
    </p:spTree>
    <p:extLst>
      <p:ext uri="{BB962C8B-B14F-4D97-AF65-F5344CB8AC3E}">
        <p14:creationId xmlns:p14="http://schemas.microsoft.com/office/powerpoint/2010/main" val="247328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Umsetzung der Oberflächengenerierung</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46856" y="1883965"/>
                <a:ext cx="8229600" cy="3993307"/>
              </a:xfrm>
            </p:spPr>
            <p:txBody>
              <a:bodyPr>
                <a:normAutofit lnSpcReduction="10000"/>
              </a:bodyPr>
              <a:lstStyle/>
              <a:p>
                <a:pPr marL="0" indent="0">
                  <a:buNone/>
                </a:pPr>
                <a:r>
                  <a:rPr lang="de-DE" sz="2000" dirty="0" smtClean="0"/>
                  <a:t>Schwellwertformel:</a:t>
                </a:r>
              </a:p>
              <a:p>
                <a:pPr marL="0" indent="0">
                  <a:buNone/>
                </a:pPr>
                <a14:m>
                  <m:oMath xmlns:m="http://schemas.openxmlformats.org/officeDocument/2006/math">
                    <m:r>
                      <a:rPr lang="de-DE" sz="2000" b="0" i="1" smtClean="0">
                        <a:latin typeface="Cambria Math"/>
                      </a:rPr>
                      <m:t>𝑠</m:t>
                    </m:r>
                    <m:r>
                      <a:rPr lang="de-DE" sz="2000" b="0" i="1" smtClean="0">
                        <a:latin typeface="Cambria Math"/>
                      </a:rPr>
                      <m:t>= </m:t>
                    </m:r>
                    <m:f>
                      <m:fPr>
                        <m:ctrlPr>
                          <a:rPr lang="de-DE" sz="2000" b="0" i="1" smtClean="0">
                            <a:latin typeface="Cambria Math"/>
                          </a:rPr>
                        </m:ctrlPr>
                      </m:fPr>
                      <m:num>
                        <m:r>
                          <a:rPr lang="de-DE" sz="2000" b="0" i="1" smtClean="0">
                            <a:latin typeface="Cambria Math"/>
                          </a:rPr>
                          <m:t>1</m:t>
                        </m:r>
                      </m:num>
                      <m:den>
                        <m:sSup>
                          <m:sSupPr>
                            <m:ctrlPr>
                              <a:rPr lang="de-DE" sz="2000" b="0" i="1" smtClean="0">
                                <a:latin typeface="Cambria Math"/>
                              </a:rPr>
                            </m:ctrlPr>
                          </m:sSupPr>
                          <m:e>
                            <m:r>
                              <a:rPr lang="de-DE" sz="2000" b="0" i="1" smtClean="0">
                                <a:latin typeface="Cambria Math"/>
                              </a:rPr>
                              <m:t>𝑙</m:t>
                            </m:r>
                          </m:e>
                          <m:sup>
                            <m:r>
                              <a:rPr lang="de-DE" sz="2000" b="0" i="1" smtClean="0">
                                <a:latin typeface="Cambria Math"/>
                              </a:rPr>
                              <m:t>2</m:t>
                            </m:r>
                          </m:sup>
                        </m:sSup>
                      </m:den>
                    </m:f>
                  </m:oMath>
                </a14:m>
                <a:r>
                  <a:rPr lang="de-DE" sz="2000" dirty="0" smtClean="0"/>
                  <a:t> </a:t>
                </a:r>
                <a:endParaRPr lang="de-DE" sz="1600" dirty="0" smtClean="0"/>
              </a:p>
              <a:p>
                <a:pPr marL="0" indent="0">
                  <a:buNone/>
                </a:pPr>
                <a14:m>
                  <m:oMath xmlns:m="http://schemas.openxmlformats.org/officeDocument/2006/math">
                    <m:r>
                      <a:rPr lang="de-DE" sz="1050" b="0" i="1" dirty="0" smtClean="0">
                        <a:latin typeface="Cambria Math"/>
                      </a:rPr>
                      <m:t>𝑠</m:t>
                    </m:r>
                    <m:r>
                      <a:rPr lang="de-DE" sz="1050" i="1" dirty="0">
                        <a:latin typeface="Cambria Math"/>
                      </a:rPr>
                      <m:t>=</m:t>
                    </m:r>
                  </m:oMath>
                </a14:m>
                <a:r>
                  <a:rPr lang="de-DE" sz="1050" dirty="0" smtClean="0"/>
                  <a:t>Schwellwert, </a:t>
                </a:r>
                <a14:m>
                  <m:oMath xmlns:m="http://schemas.openxmlformats.org/officeDocument/2006/math">
                    <m:r>
                      <a:rPr lang="de-DE" sz="1050" b="0" i="1" dirty="0" smtClean="0">
                        <a:latin typeface="Cambria Math"/>
                      </a:rPr>
                      <m:t>𝑙</m:t>
                    </m:r>
                    <m:r>
                      <a:rPr lang="de-DE" sz="1050" i="1" dirty="0">
                        <a:latin typeface="Cambria Math"/>
                      </a:rPr>
                      <m:t>=</m:t>
                    </m:r>
                    <m:r>
                      <a:rPr lang="de-DE" sz="1050" b="0" i="1" dirty="0" smtClean="0">
                        <a:latin typeface="Cambria Math"/>
                      </a:rPr>
                      <m:t>𝐴𝑛𝑧𝑎h𝑙</m:t>
                    </m:r>
                    <m:r>
                      <a:rPr lang="de-DE" sz="1050" b="0" i="1" dirty="0" smtClean="0">
                        <a:latin typeface="Cambria Math"/>
                      </a:rPr>
                      <m:t> </m:t>
                    </m:r>
                    <m:r>
                      <a:rPr lang="de-DE" sz="1050" b="0" i="1" dirty="0" smtClean="0">
                        <a:latin typeface="Cambria Math"/>
                      </a:rPr>
                      <m:t>𝑑𝑒𝑟</m:t>
                    </m:r>
                    <m:r>
                      <a:rPr lang="de-DE" sz="1050" b="0" i="1" dirty="0" smtClean="0">
                        <a:latin typeface="Cambria Math"/>
                      </a:rPr>
                      <m:t> </m:t>
                    </m:r>
                    <m:r>
                      <a:rPr lang="de-DE" sz="1050" b="0" i="1" dirty="0" smtClean="0">
                        <a:latin typeface="Cambria Math"/>
                      </a:rPr>
                      <m:t>𝑆𝑒𝑐h𝑠</m:t>
                    </m:r>
                    <m:r>
                      <a:rPr lang="de-DE" sz="1050" b="0" i="1" dirty="0" smtClean="0">
                        <a:latin typeface="Cambria Math"/>
                      </a:rPr>
                      <m:t> </m:t>
                    </m:r>
                    <m:r>
                      <a:rPr lang="de-DE" sz="1050" b="0" i="1" dirty="0" smtClean="0">
                        <a:latin typeface="Cambria Math"/>
                      </a:rPr>
                      <m:t>𝑑𝑖𝑟𝑒𝑘𝑡𝑒𝑛</m:t>
                    </m:r>
                    <m:r>
                      <a:rPr lang="de-DE" sz="1050" b="0" i="1" dirty="0" smtClean="0">
                        <a:latin typeface="Cambria Math"/>
                      </a:rPr>
                      <m:t> </m:t>
                    </m:r>
                    <m:r>
                      <a:rPr lang="de-DE" sz="1050" b="0" i="1" dirty="0" smtClean="0">
                        <a:latin typeface="Cambria Math"/>
                      </a:rPr>
                      <m:t>𝑁𝑎𝑐h𝑏𝑎𝑟𝑛</m:t>
                    </m:r>
                    <m:r>
                      <a:rPr lang="de-DE" sz="1050" b="0" i="1" dirty="0" smtClean="0">
                        <a:latin typeface="Cambria Math"/>
                      </a:rPr>
                      <m:t>, </m:t>
                    </m:r>
                    <m:r>
                      <a:rPr lang="de-DE" sz="1050" b="0" i="1" dirty="0" smtClean="0">
                        <a:latin typeface="Cambria Math"/>
                      </a:rPr>
                      <m:t>𝑑𝑖𝑒</m:t>
                    </m:r>
                    <m:r>
                      <a:rPr lang="de-DE" sz="1050" b="0" i="1" dirty="0" smtClean="0">
                        <a:latin typeface="Cambria Math"/>
                      </a:rPr>
                      <m:t> </m:t>
                    </m:r>
                    <m:r>
                      <a:rPr lang="de-DE" sz="1050" b="0" i="1" dirty="0" smtClean="0">
                        <a:latin typeface="Cambria Math"/>
                      </a:rPr>
                      <m:t>𝑛𝑖𝑐h𝑡</m:t>
                    </m:r>
                    <m:r>
                      <a:rPr lang="de-DE" sz="1050" b="0" i="1" dirty="0" smtClean="0">
                        <a:latin typeface="Cambria Math"/>
                      </a:rPr>
                      <m:t> </m:t>
                    </m:r>
                    <m:r>
                      <a:rPr lang="de-DE" sz="1050" b="0" i="1" dirty="0" smtClean="0">
                        <a:latin typeface="Cambria Math"/>
                      </a:rPr>
                      <m:t>𝑔𝑒𝑓</m:t>
                    </m:r>
                    <m:r>
                      <a:rPr lang="de-DE" sz="1050" b="0" i="1" dirty="0" smtClean="0">
                        <a:latin typeface="Cambria Math"/>
                      </a:rPr>
                      <m:t>ü</m:t>
                    </m:r>
                    <m:r>
                      <a:rPr lang="de-DE" sz="1050" b="0" i="1" dirty="0" smtClean="0">
                        <a:latin typeface="Cambria Math"/>
                      </a:rPr>
                      <m:t>𝑙𝑙𝑡</m:t>
                    </m:r>
                    <m:r>
                      <a:rPr lang="de-DE" sz="1050" b="0" i="1" dirty="0" smtClean="0">
                        <a:latin typeface="Cambria Math"/>
                      </a:rPr>
                      <m:t> </m:t>
                    </m:r>
                    <m:r>
                      <a:rPr lang="de-DE" sz="1050" b="0" i="1" dirty="0" smtClean="0">
                        <a:latin typeface="Cambria Math"/>
                      </a:rPr>
                      <m:t>𝑠𝑖𝑛𝑑</m:t>
                    </m:r>
                  </m:oMath>
                </a14:m>
                <a:endParaRPr lang="de-DE" sz="1000" dirty="0"/>
              </a:p>
              <a:p>
                <a:pPr marL="0" indent="0">
                  <a:buNone/>
                </a:pPr>
                <a:r>
                  <a:rPr lang="de-DE" sz="2000" dirty="0" smtClean="0"/>
                  <a:t>Grundausdehnung:</a:t>
                </a:r>
              </a:p>
              <a:p>
                <a:pPr marL="0" indent="0">
                  <a:buNone/>
                </a:pPr>
                <a14:m>
                  <m:oMath xmlns:m="http://schemas.openxmlformats.org/officeDocument/2006/math">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𝑔</m:t>
                        </m:r>
                      </m:sub>
                    </m:sSub>
                    <m:r>
                      <a:rPr lang="de-DE" sz="2000" i="1">
                        <a:latin typeface="Cambria Math"/>
                      </a:rPr>
                      <m:t>= </m:t>
                    </m:r>
                    <m:f>
                      <m:fPr>
                        <m:ctrlPr>
                          <a:rPr lang="de-DE" sz="2000" i="1">
                            <a:latin typeface="Cambria Math"/>
                          </a:rPr>
                        </m:ctrlPr>
                      </m:fPr>
                      <m:num>
                        <m:sSub>
                          <m:sSubPr>
                            <m:ctrlPr>
                              <a:rPr lang="de-DE" sz="2000" i="1" smtClean="0">
                                <a:latin typeface="Cambria Math"/>
                              </a:rPr>
                            </m:ctrlPr>
                          </m:sSubPr>
                          <m:e>
                            <m:r>
                              <a:rPr lang="de-DE" sz="2000" b="0" i="1" smtClean="0">
                                <a:latin typeface="Cambria Math"/>
                              </a:rPr>
                              <m:t>𝑓</m:t>
                            </m:r>
                          </m:e>
                          <m:sub>
                            <m:r>
                              <a:rPr lang="de-DE" sz="2000" b="0" i="1" smtClean="0">
                                <a:latin typeface="Cambria Math"/>
                              </a:rPr>
                              <m:t>𝑔</m:t>
                            </m:r>
                          </m:sub>
                        </m:sSub>
                        <m:r>
                          <a:rPr lang="de-DE" sz="2000" b="0" i="1" smtClean="0">
                            <a:latin typeface="Cambria Math"/>
                          </a:rPr>
                          <m:t>−</m:t>
                        </m:r>
                        <m:sSub>
                          <m:sSubPr>
                            <m:ctrlPr>
                              <a:rPr lang="de-DE" sz="2000" b="0" i="1" smtClean="0">
                                <a:latin typeface="Cambria Math"/>
                              </a:rPr>
                            </m:ctrlPr>
                          </m:sSubPr>
                          <m:e>
                            <m:r>
                              <a:rPr lang="de-DE" sz="2000" b="0" i="1" smtClean="0">
                                <a:latin typeface="Cambria Math"/>
                              </a:rPr>
                              <m:t>𝑠</m:t>
                            </m:r>
                          </m:e>
                          <m:sub>
                            <m:r>
                              <a:rPr lang="de-DE" sz="2000" b="0" i="1" smtClean="0">
                                <a:latin typeface="Cambria Math"/>
                              </a:rPr>
                              <m:t>𝑔</m:t>
                            </m:r>
                          </m:sub>
                        </m:sSub>
                      </m:num>
                      <m:den>
                        <m:r>
                          <a:rPr lang="de-DE" sz="2000" b="0" i="1" smtClean="0">
                            <a:latin typeface="Cambria Math"/>
                          </a:rPr>
                          <m:t>1−</m:t>
                        </m:r>
                        <m:sSub>
                          <m:sSubPr>
                            <m:ctrlPr>
                              <a:rPr lang="de-DE" sz="2000" b="0" i="1" smtClean="0">
                                <a:latin typeface="Cambria Math"/>
                              </a:rPr>
                            </m:ctrlPr>
                          </m:sSubPr>
                          <m:e>
                            <m:r>
                              <a:rPr lang="de-DE" sz="2000" b="0" i="1" smtClean="0">
                                <a:latin typeface="Cambria Math"/>
                              </a:rPr>
                              <m:t>𝑠</m:t>
                            </m:r>
                          </m:e>
                          <m:sub>
                            <m:r>
                              <a:rPr lang="de-DE" sz="2000" b="0" i="1" smtClean="0">
                                <a:latin typeface="Cambria Math"/>
                              </a:rPr>
                              <m:t>𝑔</m:t>
                            </m:r>
                          </m:sub>
                        </m:sSub>
                      </m:den>
                    </m:f>
                    <m:r>
                      <a:rPr lang="de-DE" sz="2000" b="0" i="0" smtClean="0">
                        <a:latin typeface="Cambria Math"/>
                      </a:rPr>
                      <m:t>∗</m:t>
                    </m:r>
                    <m:r>
                      <m:rPr>
                        <m:sty m:val="p"/>
                      </m:rPr>
                      <a:rPr lang="de-DE" sz="2000" b="0" i="0" smtClean="0">
                        <a:latin typeface="Cambria Math"/>
                      </a:rPr>
                      <m:t>scale</m:t>
                    </m:r>
                  </m:oMath>
                </a14:m>
                <a:r>
                  <a:rPr lang="de-DE" sz="2000" dirty="0"/>
                  <a:t> </a:t>
                </a:r>
                <a:endParaRPr lang="de-DE" sz="2000" dirty="0" smtClean="0"/>
              </a:p>
              <a:p>
                <a:pPr marL="0" indent="0">
                  <a:buNone/>
                </a:pPr>
                <a14:m>
                  <m:oMath xmlns:m="http://schemas.openxmlformats.org/officeDocument/2006/math">
                    <m:sSub>
                      <m:sSubPr>
                        <m:ctrlPr>
                          <a:rPr lang="de-DE" sz="1100" i="1" dirty="0" smtClean="0">
                            <a:latin typeface="Cambria Math"/>
                          </a:rPr>
                        </m:ctrlPr>
                      </m:sSubPr>
                      <m:e>
                        <m:r>
                          <a:rPr lang="de-DE" sz="1100" b="0" i="1" dirty="0" smtClean="0">
                            <a:latin typeface="Cambria Math"/>
                          </a:rPr>
                          <m:t>𝑎</m:t>
                        </m:r>
                      </m:e>
                      <m:sub>
                        <m:r>
                          <a:rPr lang="de-DE" sz="1100" b="0" i="1" dirty="0" smtClean="0">
                            <a:latin typeface="Cambria Math"/>
                          </a:rPr>
                          <m:t>𝑔</m:t>
                        </m:r>
                      </m:sub>
                    </m:sSub>
                    <m:r>
                      <a:rPr lang="de-DE" sz="1100" b="0" i="1" dirty="0" smtClean="0">
                        <a:latin typeface="Cambria Math"/>
                      </a:rPr>
                      <m:t>=</m:t>
                    </m:r>
                    <m:r>
                      <a:rPr lang="de-DE" sz="1100" b="0" i="1" dirty="0" smtClean="0">
                        <a:latin typeface="Cambria Math"/>
                      </a:rPr>
                      <m:t>𝐺𝑟𝑢𝑛𝑑𝑎𝑢𝑠𝑑𝑒h𝑛𝑢𝑛𝑔</m:t>
                    </m:r>
                  </m:oMath>
                </a14:m>
                <a:r>
                  <a:rPr lang="de-DE" sz="1100" dirty="0"/>
                  <a:t>, </a:t>
                </a:r>
                <a14:m>
                  <m:oMath xmlns:m="http://schemas.openxmlformats.org/officeDocument/2006/math">
                    <m:sSub>
                      <m:sSubPr>
                        <m:ctrlPr>
                          <a:rPr lang="de-DE" sz="1100" i="1" dirty="0">
                            <a:latin typeface="Cambria Math"/>
                          </a:rPr>
                        </m:ctrlPr>
                      </m:sSubPr>
                      <m:e>
                        <m:r>
                          <a:rPr lang="de-DE" sz="1100" b="0" i="1" dirty="0" smtClean="0">
                            <a:latin typeface="Cambria Math"/>
                          </a:rPr>
                          <m:t>𝑠</m:t>
                        </m:r>
                      </m:e>
                      <m:sub>
                        <m:r>
                          <a:rPr lang="de-DE" sz="1100" i="1" dirty="0">
                            <a:latin typeface="Cambria Math"/>
                          </a:rPr>
                          <m:t>𝑔</m:t>
                        </m:r>
                      </m:sub>
                    </m:sSub>
                    <m:r>
                      <a:rPr lang="de-DE" sz="1100" i="1" dirty="0">
                        <a:latin typeface="Cambria Math"/>
                      </a:rPr>
                      <m:t>=</m:t>
                    </m:r>
                    <m:r>
                      <a:rPr lang="de-DE" sz="1100" b="0" i="1" dirty="0" smtClean="0">
                        <a:latin typeface="Cambria Math"/>
                      </a:rPr>
                      <m:t>𝐹</m:t>
                    </m:r>
                    <m:r>
                      <a:rPr lang="de-DE" sz="1100" b="0" i="1" dirty="0" smtClean="0">
                        <a:latin typeface="Cambria Math"/>
                      </a:rPr>
                      <m:t>ü</m:t>
                    </m:r>
                    <m:r>
                      <a:rPr lang="de-DE" sz="1100" b="0" i="1" dirty="0" smtClean="0">
                        <a:latin typeface="Cambria Math"/>
                      </a:rPr>
                      <m:t>𝑙𝑙𝑚𝑒𝑛𝑔𝑒</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b="0" i="1" dirty="0" smtClean="0">
                        <a:latin typeface="Cambria Math"/>
                      </a:rPr>
                      <m:t>𝐺𝑒𝑓</m:t>
                    </m:r>
                    <m:r>
                      <a:rPr lang="de-DE" sz="1100" b="0" i="1" dirty="0" smtClean="0">
                        <a:latin typeface="Cambria Math"/>
                      </a:rPr>
                      <m:t>ü</m:t>
                    </m:r>
                    <m:r>
                      <a:rPr lang="de-DE" sz="1100" b="0" i="1" dirty="0" smtClean="0">
                        <a:latin typeface="Cambria Math"/>
                      </a:rPr>
                      <m:t>𝑙𝑙𝑡𝑒𝑛</m:t>
                    </m:r>
                    <m:r>
                      <a:rPr lang="de-DE" sz="1100" b="0" i="1" dirty="0" smtClean="0">
                        <a:latin typeface="Cambria Math"/>
                      </a:rPr>
                      <m:t> </m:t>
                    </m:r>
                    <m:r>
                      <a:rPr lang="de-DE" sz="1100" b="0" i="1" dirty="0" smtClean="0">
                        <a:latin typeface="Cambria Math"/>
                      </a:rPr>
                      <m:t>𝑉𝑜𝑥𝑒𝑙𝑠</m:t>
                    </m:r>
                  </m:oMath>
                </a14:m>
                <a:r>
                  <a:rPr lang="de-DE" sz="1100" dirty="0"/>
                  <a:t>,</a:t>
                </a:r>
                <a14:m>
                  <m:oMath xmlns:m="http://schemas.openxmlformats.org/officeDocument/2006/math">
                    <m:sSub>
                      <m:sSubPr>
                        <m:ctrlPr>
                          <a:rPr lang="de-DE" sz="1100" i="1" dirty="0">
                            <a:latin typeface="Cambria Math"/>
                          </a:rPr>
                        </m:ctrlPr>
                      </m:sSubPr>
                      <m:e>
                        <m:r>
                          <a:rPr lang="de-DE" sz="1100" b="0" i="1" dirty="0" smtClean="0">
                            <a:latin typeface="Cambria Math"/>
                          </a:rPr>
                          <m:t> </m:t>
                        </m:r>
                        <m:r>
                          <a:rPr lang="de-DE" sz="1100" b="0" i="1" dirty="0" smtClean="0">
                            <a:latin typeface="Cambria Math"/>
                          </a:rPr>
                          <m:t>𝑠</m:t>
                        </m:r>
                      </m:e>
                      <m:sub>
                        <m:r>
                          <a:rPr lang="de-DE" sz="1100" i="1" dirty="0">
                            <a:latin typeface="Cambria Math"/>
                          </a:rPr>
                          <m:t>𝑔</m:t>
                        </m:r>
                      </m:sub>
                    </m:sSub>
                    <m:r>
                      <a:rPr lang="de-DE" sz="1100" i="1" dirty="0">
                        <a:latin typeface="Cambria Math"/>
                      </a:rPr>
                      <m:t>=</m:t>
                    </m:r>
                    <m:r>
                      <a:rPr lang="de-DE" sz="1100" b="0" i="1" dirty="0" smtClean="0">
                        <a:latin typeface="Cambria Math"/>
                      </a:rPr>
                      <m:t>𝑆𝑐h𝑤𝑒𝑙𝑙𝑤𝑒𝑟𝑡</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b="0" i="1" dirty="0" smtClean="0">
                        <a:latin typeface="Cambria Math"/>
                      </a:rPr>
                      <m:t>𝑔𝑒𝑓</m:t>
                    </m:r>
                    <m:r>
                      <a:rPr lang="de-DE" sz="1100" b="0" i="1" dirty="0" smtClean="0">
                        <a:latin typeface="Cambria Math"/>
                      </a:rPr>
                      <m:t>ü</m:t>
                    </m:r>
                    <m:r>
                      <a:rPr lang="de-DE" sz="1100" b="0" i="1" dirty="0" smtClean="0">
                        <a:latin typeface="Cambria Math"/>
                      </a:rPr>
                      <m:t>𝑙𝑙𝑡𝑒𝑛</m:t>
                    </m:r>
                    <m:r>
                      <a:rPr lang="de-DE" sz="1100" b="0" i="1" dirty="0" smtClean="0">
                        <a:latin typeface="Cambria Math"/>
                      </a:rPr>
                      <m:t> </m:t>
                    </m:r>
                    <m:r>
                      <a:rPr lang="de-DE" sz="1100" b="0" i="1" dirty="0" smtClean="0">
                        <a:latin typeface="Cambria Math"/>
                      </a:rPr>
                      <m:t>𝑉𝑜𝑥𝑒𝑙𝑠</m:t>
                    </m:r>
                    <m:r>
                      <a:rPr lang="de-DE" sz="1100" b="0" i="0" dirty="0" smtClean="0">
                        <a:latin typeface="Cambria Math"/>
                      </a:rPr>
                      <m:t>, </m:t>
                    </m:r>
                  </m:oMath>
                </a14:m>
                <a:r>
                  <a:rPr lang="de-DE" sz="1100" b="0" i="0" dirty="0" smtClean="0">
                    <a:latin typeface="Cambria Math"/>
                  </a:rPr>
                  <a:t/>
                </a:r>
                <a:br>
                  <a:rPr lang="de-DE" sz="1100" b="0" i="0" dirty="0" smtClean="0">
                    <a:latin typeface="Cambria Math"/>
                  </a:rPr>
                </a:br>
                <a14:m>
                  <m:oMath xmlns:m="http://schemas.openxmlformats.org/officeDocument/2006/math">
                    <m:r>
                      <m:rPr>
                        <m:sty m:val="p"/>
                      </m:rPr>
                      <a:rPr lang="de-DE" sz="1100" b="0" i="0" dirty="0" smtClean="0">
                        <a:latin typeface="Cambria Math"/>
                      </a:rPr>
                      <m:t>scale</m:t>
                    </m:r>
                    <m:r>
                      <a:rPr lang="de-DE" sz="1100" b="0" i="0" dirty="0" smtClean="0">
                        <a:latin typeface="Cambria Math"/>
                      </a:rPr>
                      <m:t>=</m:t>
                    </m:r>
                    <m:r>
                      <m:rPr>
                        <m:sty m:val="p"/>
                      </m:rPr>
                      <a:rPr lang="de-DE" sz="1100" b="0" i="0" dirty="0" smtClean="0">
                        <a:latin typeface="Cambria Math"/>
                      </a:rPr>
                      <m:t>z</m:t>
                    </m:r>
                    <m:r>
                      <a:rPr lang="de-DE" sz="1100" b="0" i="0" dirty="0" smtClean="0">
                        <a:latin typeface="Cambria Math"/>
                      </a:rPr>
                      <m:t>.</m:t>
                    </m:r>
                    <m:r>
                      <m:rPr>
                        <m:sty m:val="p"/>
                      </m:rPr>
                      <a:rPr lang="de-DE" sz="1100" b="0" i="0" dirty="0" smtClean="0">
                        <a:latin typeface="Cambria Math"/>
                      </a:rPr>
                      <m:t>B</m:t>
                    </m:r>
                    <m:r>
                      <a:rPr lang="de-DE" sz="1100" b="0" i="0" dirty="0" smtClean="0">
                        <a:latin typeface="Cambria Math"/>
                      </a:rPr>
                      <m:t>.: </m:t>
                    </m:r>
                    <m:f>
                      <m:fPr>
                        <m:ctrlPr>
                          <a:rPr lang="de-DE" sz="1100" b="0" i="1" dirty="0" smtClean="0">
                            <a:latin typeface="Cambria Math"/>
                          </a:rPr>
                        </m:ctrlPr>
                      </m:fPr>
                      <m:num>
                        <m:rad>
                          <m:radPr>
                            <m:ctrlPr>
                              <a:rPr lang="de-DE" sz="1100" b="0" i="1" dirty="0" smtClean="0">
                                <a:latin typeface="Cambria Math"/>
                              </a:rPr>
                            </m:ctrlPr>
                          </m:radPr>
                          <m:deg>
                            <m:r>
                              <m:rPr>
                                <m:brk m:alnAt="7"/>
                              </m:rPr>
                              <a:rPr lang="de-DE" sz="1100" b="0" i="1" dirty="0" smtClean="0">
                                <a:latin typeface="Cambria Math"/>
                              </a:rPr>
                              <m:t>3</m:t>
                            </m:r>
                          </m:deg>
                          <m:e>
                            <m:f>
                              <m:fPr>
                                <m:ctrlPr>
                                  <a:rPr lang="de-DE" sz="1100" b="0" i="1" dirty="0" smtClean="0">
                                    <a:latin typeface="Cambria Math"/>
                                  </a:rPr>
                                </m:ctrlPr>
                              </m:fPr>
                              <m:num>
                                <m:r>
                                  <a:rPr lang="de-DE" sz="1100" b="0" i="1" dirty="0" smtClean="0">
                                    <a:latin typeface="Cambria Math"/>
                                  </a:rPr>
                                  <m:t>3</m:t>
                                </m:r>
                              </m:num>
                              <m:den>
                                <m:rad>
                                  <m:radPr>
                                    <m:degHide m:val="on"/>
                                    <m:ctrlPr>
                                      <a:rPr lang="de-DE" sz="1100" b="0" i="1" dirty="0" smtClean="0">
                                        <a:latin typeface="Cambria Math"/>
                                      </a:rPr>
                                    </m:ctrlPr>
                                  </m:radPr>
                                  <m:deg/>
                                  <m:e>
                                    <m:r>
                                      <a:rPr lang="de-DE" sz="1100" b="0" i="1" dirty="0" smtClean="0">
                                        <a:latin typeface="Cambria Math"/>
                                      </a:rPr>
                                      <m:t>2</m:t>
                                    </m:r>
                                  </m:e>
                                </m:rad>
                              </m:den>
                            </m:f>
                          </m:e>
                        </m:rad>
                      </m:num>
                      <m:den>
                        <m:rad>
                          <m:radPr>
                            <m:degHide m:val="on"/>
                            <m:ctrlPr>
                              <a:rPr lang="de-DE" sz="1100" b="0" i="1" dirty="0" smtClean="0">
                                <a:latin typeface="Cambria Math"/>
                              </a:rPr>
                            </m:ctrlPr>
                          </m:radPr>
                          <m:deg/>
                          <m:e>
                            <m:r>
                              <a:rPr lang="de-DE" sz="1100" b="0" i="1" dirty="0" smtClean="0">
                                <a:latin typeface="Cambria Math"/>
                              </a:rPr>
                              <m:t>2</m:t>
                            </m:r>
                          </m:e>
                        </m:rad>
                      </m:den>
                    </m:f>
                  </m:oMath>
                </a14:m>
                <a:r>
                  <a:rPr lang="de-DE" sz="1100" dirty="0" smtClean="0"/>
                  <a:t> (Hälfte der Diagonale im </a:t>
                </a:r>
                <a:r>
                  <a:rPr lang="de-DE" sz="1100" dirty="0" err="1" smtClean="0"/>
                  <a:t>Octaeder</a:t>
                </a:r>
                <a:r>
                  <a:rPr lang="de-DE" sz="1100" dirty="0" smtClean="0"/>
                  <a:t> mit Volumen 1)</a:t>
                </a:r>
              </a:p>
              <a:p>
                <a:pPr marL="0" indent="0">
                  <a:buNone/>
                </a:pPr>
                <a:r>
                  <a:rPr lang="de-DE" sz="2000" dirty="0" smtClean="0"/>
                  <a:t>Gesamtausdehnung:</a:t>
                </a:r>
              </a:p>
              <a:p>
                <a:pPr marL="0" indent="0">
                  <a:buNone/>
                </a:pPr>
                <a14:m>
                  <m:oMath xmlns:m="http://schemas.openxmlformats.org/officeDocument/2006/math">
                    <m:r>
                      <a:rPr lang="de-DE" sz="2000" b="0" i="1" smtClean="0">
                        <a:latin typeface="Cambria Math"/>
                      </a:rPr>
                      <m:t>𝑎</m:t>
                    </m:r>
                    <m:r>
                      <a:rPr lang="de-DE" sz="2000" i="1">
                        <a:latin typeface="Cambria Math"/>
                      </a:rPr>
                      <m:t>= </m:t>
                    </m:r>
                    <m:sSub>
                      <m:sSubPr>
                        <m:ctrlPr>
                          <a:rPr lang="de-DE" sz="2000" i="1" smtClean="0">
                            <a:latin typeface="Cambria Math"/>
                          </a:rPr>
                        </m:ctrlPr>
                      </m:sSubPr>
                      <m:e>
                        <m:r>
                          <a:rPr lang="de-DE" sz="2000" b="0" i="1" smtClean="0">
                            <a:latin typeface="Cambria Math"/>
                          </a:rPr>
                          <m:t>𝑎</m:t>
                        </m:r>
                      </m:e>
                      <m:sub>
                        <m:r>
                          <a:rPr lang="de-DE" sz="2000" b="0" i="1" smtClean="0">
                            <a:latin typeface="Cambria Math"/>
                          </a:rPr>
                          <m:t>𝑔</m:t>
                        </m:r>
                      </m:sub>
                    </m:sSub>
                    <m:r>
                      <a:rPr lang="de-DE" sz="2000" b="0" i="1" smtClean="0">
                        <a:latin typeface="Cambria Math"/>
                      </a:rPr>
                      <m:t>+</m:t>
                    </m:r>
                    <m:r>
                      <a:rPr lang="de-DE" sz="2000" b="0" i="0" smtClean="0">
                        <a:latin typeface="Cambria Math"/>
                      </a:rPr>
                      <m:t>(1−</m:t>
                    </m:r>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𝑔</m:t>
                        </m:r>
                      </m:sub>
                    </m:sSub>
                    <m:r>
                      <a:rPr lang="de-DE" sz="2000" b="0" i="1" smtClean="0">
                        <a:latin typeface="Cambria Math"/>
                      </a:rPr>
                      <m:t>)</m:t>
                    </m:r>
                    <m:r>
                      <a:rPr lang="de-DE" sz="2000">
                        <a:latin typeface="Cambria Math"/>
                      </a:rPr>
                      <m:t>∗</m:t>
                    </m:r>
                    <m:f>
                      <m:fPr>
                        <m:ctrlPr>
                          <a:rPr lang="de-DE" sz="2000" i="1" smtClean="0">
                            <a:latin typeface="Cambria Math"/>
                          </a:rPr>
                        </m:ctrlPr>
                      </m:fPr>
                      <m:num>
                        <m:sSub>
                          <m:sSubPr>
                            <m:ctrlPr>
                              <a:rPr lang="de-DE" sz="2000" i="1" smtClean="0">
                                <a:latin typeface="Cambria Math"/>
                              </a:rPr>
                            </m:ctrlPr>
                          </m:sSubPr>
                          <m:e>
                            <m:r>
                              <a:rPr lang="de-DE" sz="2000" b="0" i="1" smtClean="0">
                                <a:latin typeface="Cambria Math"/>
                              </a:rPr>
                              <m:t>𝑓</m:t>
                            </m:r>
                          </m:e>
                          <m:sub>
                            <m:r>
                              <a:rPr lang="de-DE" sz="2000" b="0" i="1" smtClean="0">
                                <a:latin typeface="Cambria Math"/>
                              </a:rPr>
                              <m:t>𝑛</m:t>
                            </m:r>
                          </m:sub>
                        </m:sSub>
                      </m:num>
                      <m:den>
                        <m:sSub>
                          <m:sSubPr>
                            <m:ctrlPr>
                              <a:rPr lang="de-DE" sz="2000" i="1" smtClean="0">
                                <a:latin typeface="Cambria Math"/>
                              </a:rPr>
                            </m:ctrlPr>
                          </m:sSubPr>
                          <m:e>
                            <m:r>
                              <a:rPr lang="de-DE" sz="2000" b="0" i="1" smtClean="0">
                                <a:latin typeface="Cambria Math"/>
                              </a:rPr>
                              <m:t>𝑠</m:t>
                            </m:r>
                          </m:e>
                          <m:sub>
                            <m:r>
                              <a:rPr lang="de-DE" sz="2000" b="0" i="1" smtClean="0">
                                <a:latin typeface="Cambria Math"/>
                              </a:rPr>
                              <m:t>𝑛</m:t>
                            </m:r>
                          </m:sub>
                        </m:sSub>
                      </m:den>
                    </m:f>
                  </m:oMath>
                </a14:m>
                <a:r>
                  <a:rPr lang="de-DE" sz="2000" dirty="0" smtClean="0"/>
                  <a:t> </a:t>
                </a:r>
                <a:endParaRPr lang="de-DE" sz="2000" dirty="0"/>
              </a:p>
              <a:p>
                <a:pPr marL="0" indent="0">
                  <a:buNone/>
                </a:pPr>
                <a14:m>
                  <m:oMath xmlns:m="http://schemas.openxmlformats.org/officeDocument/2006/math">
                    <m:sSub>
                      <m:sSubPr>
                        <m:ctrlPr>
                          <a:rPr lang="de-DE" sz="1100" i="1" dirty="0">
                            <a:latin typeface="Cambria Math"/>
                          </a:rPr>
                        </m:ctrlPr>
                      </m:sSubPr>
                      <m:e>
                        <m:r>
                          <a:rPr lang="de-DE" sz="1100" b="0" i="1" dirty="0" smtClean="0">
                            <a:latin typeface="Cambria Math"/>
                          </a:rPr>
                          <m:t>𝑎</m:t>
                        </m:r>
                        <m:r>
                          <a:rPr lang="de-DE" sz="1100" i="1" dirty="0">
                            <a:latin typeface="Cambria Math"/>
                          </a:rPr>
                          <m:t>=</m:t>
                        </m:r>
                        <m:r>
                          <m:rPr>
                            <m:nor/>
                          </m:rPr>
                          <a:rPr lang="de-DE" sz="1100" b="0" i="0" dirty="0" smtClean="0">
                            <a:latin typeface="Cambria Math"/>
                          </a:rPr>
                          <m:t>Gesamtausdehnung</m:t>
                        </m:r>
                        <m:r>
                          <m:rPr>
                            <m:nor/>
                          </m:rPr>
                          <a:rPr lang="de-DE" sz="1100" dirty="0"/>
                          <m:t>,</m:t>
                        </m:r>
                        <m:r>
                          <a:rPr lang="de-DE" sz="1100" b="0" i="1" dirty="0" smtClean="0">
                            <a:latin typeface="Cambria Math"/>
                          </a:rPr>
                          <m:t>   </m:t>
                        </m:r>
                        <m:r>
                          <a:rPr lang="de-DE" sz="1100" i="1" dirty="0">
                            <a:latin typeface="Cambria Math"/>
                          </a:rPr>
                          <m:t>𝑎</m:t>
                        </m:r>
                      </m:e>
                      <m:sub>
                        <m:r>
                          <a:rPr lang="de-DE" sz="1100" i="1" dirty="0">
                            <a:latin typeface="Cambria Math"/>
                          </a:rPr>
                          <m:t>𝑔</m:t>
                        </m:r>
                      </m:sub>
                    </m:sSub>
                    <m:r>
                      <a:rPr lang="de-DE" sz="1100" i="1" dirty="0">
                        <a:latin typeface="Cambria Math"/>
                      </a:rPr>
                      <m:t>=</m:t>
                    </m:r>
                    <m:r>
                      <a:rPr lang="de-DE" sz="1100" i="1" dirty="0">
                        <a:latin typeface="Cambria Math"/>
                      </a:rPr>
                      <m:t>𝐺𝑟𝑢𝑛𝑑𝑎𝑢𝑠𝑑𝑒h𝑛𝑢𝑛𝑔</m:t>
                    </m:r>
                  </m:oMath>
                </a14:m>
                <a:r>
                  <a:rPr lang="de-DE" sz="1100" dirty="0"/>
                  <a:t>, </a:t>
                </a:r>
                <a14:m>
                  <m:oMath xmlns:m="http://schemas.openxmlformats.org/officeDocument/2006/math">
                    <m:sSub>
                      <m:sSubPr>
                        <m:ctrlPr>
                          <a:rPr lang="de-DE" sz="1100" i="1" dirty="0">
                            <a:latin typeface="Cambria Math"/>
                          </a:rPr>
                        </m:ctrlPr>
                      </m:sSubPr>
                      <m:e>
                        <m:r>
                          <a:rPr lang="de-DE" sz="1100" i="1" dirty="0">
                            <a:latin typeface="Cambria Math"/>
                          </a:rPr>
                          <m:t>𝑠</m:t>
                        </m:r>
                      </m:e>
                      <m:sub>
                        <m:r>
                          <a:rPr lang="de-DE" sz="1100" b="0" i="1" dirty="0" smtClean="0">
                            <a:latin typeface="Cambria Math"/>
                          </a:rPr>
                          <m:t>𝑛</m:t>
                        </m:r>
                      </m:sub>
                    </m:sSub>
                    <m:r>
                      <a:rPr lang="de-DE" sz="1100" i="1" dirty="0">
                        <a:latin typeface="Cambria Math"/>
                      </a:rPr>
                      <m:t>=</m:t>
                    </m:r>
                    <m:r>
                      <a:rPr lang="de-DE" sz="1100" i="1" dirty="0">
                        <a:latin typeface="Cambria Math"/>
                      </a:rPr>
                      <m:t>𝐹</m:t>
                    </m:r>
                    <m:r>
                      <a:rPr lang="de-DE" sz="1100" i="1" dirty="0">
                        <a:latin typeface="Cambria Math"/>
                      </a:rPr>
                      <m:t>ü</m:t>
                    </m:r>
                    <m:r>
                      <a:rPr lang="de-DE" sz="1100" i="1" dirty="0">
                        <a:latin typeface="Cambria Math"/>
                      </a:rPr>
                      <m:t>𝑙𝑙𝑚𝑒𝑛𝑔𝑒</m:t>
                    </m:r>
                    <m:r>
                      <a:rPr lang="de-DE" sz="1100" i="1" dirty="0">
                        <a:latin typeface="Cambria Math"/>
                      </a:rPr>
                      <m:t> </m:t>
                    </m:r>
                    <m:r>
                      <a:rPr lang="de-DE" sz="1100" i="1" dirty="0">
                        <a:latin typeface="Cambria Math"/>
                      </a:rPr>
                      <m:t>𝑑𝑒𝑠</m:t>
                    </m:r>
                    <m:r>
                      <a:rPr lang="de-DE" sz="1100" b="0" i="1" dirty="0" smtClean="0">
                        <a:latin typeface="Cambria Math"/>
                      </a:rPr>
                      <m:t> </m:t>
                    </m:r>
                    <m:r>
                      <a:rPr lang="de-DE" sz="1100" b="0" i="1" dirty="0" smtClean="0">
                        <a:latin typeface="Cambria Math"/>
                      </a:rPr>
                      <m:t>𝑛𝑖𝑐h𝑡</m:t>
                    </m:r>
                    <m:r>
                      <a:rPr lang="de-DE" sz="1100" i="1" dirty="0">
                        <a:latin typeface="Cambria Math"/>
                      </a:rPr>
                      <m:t> </m:t>
                    </m:r>
                    <m:r>
                      <a:rPr lang="de-DE" sz="1100" i="1" dirty="0">
                        <a:latin typeface="Cambria Math"/>
                      </a:rPr>
                      <m:t>𝐺𝑒𝑓</m:t>
                    </m:r>
                    <m:r>
                      <a:rPr lang="de-DE" sz="1100" i="1" dirty="0">
                        <a:latin typeface="Cambria Math"/>
                      </a:rPr>
                      <m:t>ü</m:t>
                    </m:r>
                    <m:r>
                      <a:rPr lang="de-DE" sz="1100" i="1" dirty="0">
                        <a:latin typeface="Cambria Math"/>
                      </a:rPr>
                      <m:t>𝑙𝑙𝑡𝑒𝑛</m:t>
                    </m:r>
                    <m:r>
                      <a:rPr lang="de-DE" sz="1100" i="1" dirty="0">
                        <a:latin typeface="Cambria Math"/>
                      </a:rPr>
                      <m:t> </m:t>
                    </m:r>
                    <m:r>
                      <a:rPr lang="de-DE" sz="1100" i="1" dirty="0">
                        <a:latin typeface="Cambria Math"/>
                      </a:rPr>
                      <m:t>𝑉𝑜𝑥𝑒𝑙𝑠</m:t>
                    </m:r>
                  </m:oMath>
                </a14:m>
                <a:r>
                  <a:rPr lang="de-DE" sz="1100" dirty="0"/>
                  <a:t>,</a:t>
                </a:r>
                <a14:m>
                  <m:oMath xmlns:m="http://schemas.openxmlformats.org/officeDocument/2006/math">
                    <m:sSub>
                      <m:sSubPr>
                        <m:ctrlPr>
                          <a:rPr lang="de-DE" sz="1100" i="1" dirty="0">
                            <a:latin typeface="Cambria Math"/>
                          </a:rPr>
                        </m:ctrlPr>
                      </m:sSubPr>
                      <m:e>
                        <m:r>
                          <a:rPr lang="de-DE" sz="1100" i="1" dirty="0">
                            <a:latin typeface="Cambria Math"/>
                          </a:rPr>
                          <m:t> </m:t>
                        </m:r>
                        <m:r>
                          <a:rPr lang="de-DE" sz="1100" i="1" dirty="0">
                            <a:latin typeface="Cambria Math"/>
                          </a:rPr>
                          <m:t>𝑠</m:t>
                        </m:r>
                      </m:e>
                      <m:sub>
                        <m:r>
                          <a:rPr lang="de-DE" sz="1100" b="0" i="1" dirty="0" smtClean="0">
                            <a:latin typeface="Cambria Math"/>
                          </a:rPr>
                          <m:t>𝑛</m:t>
                        </m:r>
                      </m:sub>
                    </m:sSub>
                    <m:r>
                      <a:rPr lang="de-DE" sz="1100" i="1" dirty="0">
                        <a:latin typeface="Cambria Math"/>
                      </a:rPr>
                      <m:t>=</m:t>
                    </m:r>
                    <m:r>
                      <a:rPr lang="de-DE" sz="1100" i="1" dirty="0">
                        <a:latin typeface="Cambria Math"/>
                      </a:rPr>
                      <m:t>𝑆𝑐h𝑤𝑒𝑙𝑙𝑤𝑒𝑟𝑡</m:t>
                    </m:r>
                    <m:r>
                      <a:rPr lang="de-DE" sz="1100" i="1" dirty="0">
                        <a:latin typeface="Cambria Math"/>
                      </a:rPr>
                      <m:t> </m:t>
                    </m:r>
                    <m:r>
                      <a:rPr lang="de-DE" sz="1100" i="1" dirty="0">
                        <a:latin typeface="Cambria Math"/>
                      </a:rPr>
                      <m:t>𝑑𝑒𝑠</m:t>
                    </m:r>
                    <m:r>
                      <a:rPr lang="de-DE" sz="1100" i="1" dirty="0">
                        <a:latin typeface="Cambria Math"/>
                      </a:rPr>
                      <m:t> </m:t>
                    </m:r>
                    <m:r>
                      <a:rPr lang="de-DE" sz="1100" b="0" i="1" dirty="0" smtClean="0">
                        <a:latin typeface="Cambria Math"/>
                      </a:rPr>
                      <m:t>𝑛𝑖𝑐h𝑡</m:t>
                    </m:r>
                    <m:r>
                      <a:rPr lang="de-DE" sz="1100" b="0" i="1" dirty="0" smtClean="0">
                        <a:latin typeface="Cambria Math"/>
                      </a:rPr>
                      <m:t> </m:t>
                    </m:r>
                    <m:r>
                      <a:rPr lang="de-DE" sz="1100" i="1" dirty="0">
                        <a:latin typeface="Cambria Math"/>
                      </a:rPr>
                      <m:t>𝑔𝑒𝑓</m:t>
                    </m:r>
                    <m:r>
                      <a:rPr lang="de-DE" sz="1100" i="1" dirty="0">
                        <a:latin typeface="Cambria Math"/>
                      </a:rPr>
                      <m:t>ü</m:t>
                    </m:r>
                    <m:r>
                      <a:rPr lang="de-DE" sz="1100" i="1" dirty="0">
                        <a:latin typeface="Cambria Math"/>
                      </a:rPr>
                      <m:t>𝑙𝑙𝑡𝑒𝑛</m:t>
                    </m:r>
                    <m:r>
                      <a:rPr lang="de-DE" sz="1100" i="1" dirty="0">
                        <a:latin typeface="Cambria Math"/>
                      </a:rPr>
                      <m:t> </m:t>
                    </m:r>
                    <m:r>
                      <a:rPr lang="de-DE" sz="1100" i="1" dirty="0">
                        <a:latin typeface="Cambria Math"/>
                      </a:rPr>
                      <m:t>𝑉𝑜𝑥𝑒𝑙𝑠</m:t>
                    </m:r>
                  </m:oMath>
                </a14:m>
                <a:endParaRPr lang="de-DE" sz="1100" dirty="0"/>
              </a:p>
              <a:p>
                <a:pPr marL="0" indent="0">
                  <a:buNone/>
                </a:pPr>
                <a:endParaRPr lang="de-DE" sz="2000"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46856" y="1883965"/>
                <a:ext cx="8229600" cy="3993307"/>
              </a:xfrm>
              <a:blipFill rotWithShape="1">
                <a:blip r:embed="rId2"/>
                <a:stretch>
                  <a:fillRect l="-741" t="-1527"/>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11</a:t>
            </a:fld>
            <a:endParaRPr lang="de-DE"/>
          </a:p>
        </p:txBody>
      </p:sp>
    </p:spTree>
    <p:extLst>
      <p:ext uri="{BB962C8B-B14F-4D97-AF65-F5344CB8AC3E}">
        <p14:creationId xmlns:p14="http://schemas.microsoft.com/office/powerpoint/2010/main" val="36273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Umsetzung der Texturierung</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46856" y="1883965"/>
                <a:ext cx="8229600" cy="3993307"/>
              </a:xfrm>
            </p:spPr>
            <p:txBody>
              <a:bodyPr>
                <a:normAutofit/>
              </a:bodyPr>
              <a:lstStyle/>
              <a:p>
                <a:pPr marL="0" indent="0">
                  <a:buNone/>
                </a:pPr>
                <a:r>
                  <a:rPr lang="de-DE" sz="2000" dirty="0" smtClean="0"/>
                  <a:t>Abstand zum Voxel im </a:t>
                </a:r>
                <a:r>
                  <a:rPr lang="de-DE" sz="2000" dirty="0" err="1" smtClean="0"/>
                  <a:t>Achtertupel</a:t>
                </a:r>
                <a:r>
                  <a:rPr lang="de-DE" sz="2000" dirty="0" smtClean="0"/>
                  <a:t>:</a:t>
                </a:r>
              </a:p>
              <a:p>
                <a:pPr marL="0" indent="0">
                  <a:buNone/>
                </a:pPr>
                <a14:m>
                  <m:oMath xmlns:m="http://schemas.openxmlformats.org/officeDocument/2006/math">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𝑖</m:t>
                        </m:r>
                      </m:sub>
                    </m:sSub>
                    <m:r>
                      <a:rPr lang="de-DE" sz="2000" b="0" i="1" smtClean="0">
                        <a:latin typeface="Cambria Math"/>
                      </a:rPr>
                      <m:t>=</m:t>
                    </m:r>
                    <m:r>
                      <a:rPr lang="de-DE" sz="2000" b="0" i="1" smtClean="0">
                        <a:latin typeface="Cambria Math"/>
                      </a:rPr>
                      <m:t>𝑑𝑖𝑓</m:t>
                    </m:r>
                    <m:d>
                      <m:dPr>
                        <m:ctrlPr>
                          <a:rPr lang="de-DE" sz="2000" b="0" i="1" smtClean="0">
                            <a:latin typeface="Cambria Math"/>
                          </a:rPr>
                        </m:ctrlPr>
                      </m:dPr>
                      <m:e>
                        <m:sSub>
                          <m:sSubPr>
                            <m:ctrlPr>
                              <a:rPr lang="de-DE" sz="2000" b="0" i="1" smtClean="0">
                                <a:latin typeface="Cambria Math"/>
                              </a:rPr>
                            </m:ctrlPr>
                          </m:sSubPr>
                          <m:e>
                            <m:r>
                              <a:rPr lang="de-DE" sz="2000" b="0" i="1" smtClean="0">
                                <a:latin typeface="Cambria Math"/>
                              </a:rPr>
                              <m:t>𝑥</m:t>
                            </m:r>
                          </m:e>
                          <m:sub>
                            <m:r>
                              <a:rPr lang="de-DE" sz="2000" b="0" i="1" smtClean="0">
                                <a:latin typeface="Cambria Math"/>
                              </a:rPr>
                              <m:t>𝑖</m:t>
                            </m:r>
                          </m:sub>
                        </m:sSub>
                        <m:r>
                          <a:rPr lang="de-DE" sz="2000" b="0" i="0" smtClean="0">
                            <a:latin typeface="Cambria Math"/>
                          </a:rPr>
                          <m:t>,</m:t>
                        </m:r>
                        <m:r>
                          <m:rPr>
                            <m:sty m:val="p"/>
                          </m:rPr>
                          <a:rPr lang="de-DE" sz="2000" b="0" i="0" smtClean="0">
                            <a:latin typeface="Cambria Math"/>
                          </a:rPr>
                          <m:t>x</m:t>
                        </m:r>
                      </m:e>
                    </m:d>
                    <m:r>
                      <a:rPr lang="de-DE" sz="2000" b="0" i="0" smtClean="0">
                        <a:latin typeface="Cambria Math"/>
                      </a:rPr>
                      <m:t>∗</m:t>
                    </m:r>
                    <m:r>
                      <m:rPr>
                        <m:sty m:val="p"/>
                      </m:rPr>
                      <a:rPr lang="de-DE" sz="2000" b="0" i="0" smtClean="0">
                        <a:latin typeface="Cambria Math"/>
                      </a:rPr>
                      <m:t>dif</m:t>
                    </m:r>
                    <m:d>
                      <m:dPr>
                        <m:ctrlPr>
                          <a:rPr lang="de-DE" sz="2000" b="0" i="1" smtClean="0">
                            <a:latin typeface="Cambria Math"/>
                          </a:rPr>
                        </m:ctrlPr>
                      </m:dPr>
                      <m:e>
                        <m:r>
                          <m:rPr>
                            <m:sty m:val="p"/>
                          </m:rPr>
                          <a:rPr lang="de-DE" sz="2000" b="0" i="0" smtClean="0">
                            <a:latin typeface="Cambria Math"/>
                          </a:rPr>
                          <m:t>yi</m:t>
                        </m:r>
                        <m:r>
                          <a:rPr lang="de-DE" sz="2000" b="0" i="0" smtClean="0">
                            <a:latin typeface="Cambria Math"/>
                          </a:rPr>
                          <m:t>,</m:t>
                        </m:r>
                        <m:r>
                          <m:rPr>
                            <m:sty m:val="p"/>
                          </m:rPr>
                          <a:rPr lang="de-DE" sz="2000" b="0" i="0" smtClean="0">
                            <a:latin typeface="Cambria Math"/>
                          </a:rPr>
                          <m:t>y</m:t>
                        </m:r>
                      </m:e>
                    </m:d>
                    <m:r>
                      <a:rPr lang="de-DE" sz="2000" b="0" i="0" smtClean="0">
                        <a:latin typeface="Cambria Math"/>
                      </a:rPr>
                      <m:t>∗</m:t>
                    </m:r>
                    <m:r>
                      <m:rPr>
                        <m:sty m:val="p"/>
                      </m:rPr>
                      <a:rPr lang="de-DE" sz="2000" b="0" i="0" smtClean="0">
                        <a:latin typeface="Cambria Math"/>
                      </a:rPr>
                      <m:t>dif</m:t>
                    </m:r>
                    <m:r>
                      <a:rPr lang="de-DE" sz="2000" b="0" i="0" smtClean="0">
                        <a:latin typeface="Cambria Math"/>
                      </a:rPr>
                      <m:t>(</m:t>
                    </m:r>
                    <m:r>
                      <m:rPr>
                        <m:sty m:val="p"/>
                      </m:rPr>
                      <a:rPr lang="de-DE" sz="2000" b="0" i="0" smtClean="0">
                        <a:latin typeface="Cambria Math"/>
                      </a:rPr>
                      <m:t>zi</m:t>
                    </m:r>
                    <m:r>
                      <a:rPr lang="de-DE" sz="2000" b="0" i="0" smtClean="0">
                        <a:latin typeface="Cambria Math"/>
                      </a:rPr>
                      <m:t>,</m:t>
                    </m:r>
                    <m:r>
                      <m:rPr>
                        <m:sty m:val="p"/>
                      </m:rPr>
                      <a:rPr lang="de-DE" sz="2000" b="0" i="0" smtClean="0">
                        <a:latin typeface="Cambria Math"/>
                      </a:rPr>
                      <m:t>z</m:t>
                    </m:r>
                    <m:r>
                      <a:rPr lang="de-DE" sz="2000" b="0" i="0" smtClean="0">
                        <a:latin typeface="Cambria Math"/>
                      </a:rPr>
                      <m:t>)</m:t>
                    </m:r>
                  </m:oMath>
                </a14:m>
                <a:r>
                  <a:rPr lang="de-DE" sz="1600" dirty="0" smtClean="0"/>
                  <a:t> </a:t>
                </a:r>
              </a:p>
              <a:p>
                <a:pPr marL="0" indent="0">
                  <a:buNone/>
                </a:pPr>
                <a14:m>
                  <m:oMath xmlns:m="http://schemas.openxmlformats.org/officeDocument/2006/math">
                    <m:sSub>
                      <m:sSubPr>
                        <m:ctrlPr>
                          <a:rPr lang="de-DE" sz="1050" b="0" i="1" dirty="0" smtClean="0">
                            <a:latin typeface="Cambria Math"/>
                          </a:rPr>
                        </m:ctrlPr>
                      </m:sSubPr>
                      <m:e>
                        <m:r>
                          <a:rPr lang="de-DE" sz="1050" b="0" i="1" dirty="0" smtClean="0">
                            <a:latin typeface="Cambria Math"/>
                          </a:rPr>
                          <m:t>𝑎</m:t>
                        </m:r>
                      </m:e>
                      <m:sub>
                        <m:r>
                          <a:rPr lang="de-DE" sz="1050" b="0" i="1" dirty="0" smtClean="0">
                            <a:latin typeface="Cambria Math"/>
                          </a:rPr>
                          <m:t>𝑖</m:t>
                        </m:r>
                      </m:sub>
                    </m:sSub>
                    <m:r>
                      <a:rPr lang="de-DE" sz="1050" i="1" dirty="0">
                        <a:latin typeface="Cambria Math"/>
                      </a:rPr>
                      <m:t>=</m:t>
                    </m:r>
                  </m:oMath>
                </a14:m>
                <a:r>
                  <a:rPr lang="de-DE" sz="1050" dirty="0" smtClean="0"/>
                  <a:t>Abstand vom i-</a:t>
                </a:r>
                <a:r>
                  <a:rPr lang="de-DE" sz="1050" dirty="0" err="1" smtClean="0"/>
                  <a:t>ten</a:t>
                </a:r>
                <a:r>
                  <a:rPr lang="de-DE" sz="1050" dirty="0" smtClean="0"/>
                  <a:t> Voxel, </a:t>
                </a:r>
                <a14:m>
                  <m:oMath xmlns:m="http://schemas.openxmlformats.org/officeDocument/2006/math">
                    <m:d>
                      <m:dPr>
                        <m:ctrlPr>
                          <a:rPr lang="de-DE" sz="1050" b="0" i="1" dirty="0" smtClean="0">
                            <a:latin typeface="Cambria Math"/>
                          </a:rPr>
                        </m:ctrlPr>
                      </m:dPr>
                      <m:e>
                        <m:r>
                          <a:rPr lang="de-DE" sz="1050" b="0" i="1" dirty="0" smtClean="0">
                            <a:latin typeface="Cambria Math"/>
                          </a:rPr>
                          <m:t>𝑥</m:t>
                        </m:r>
                        <m:r>
                          <a:rPr lang="de-DE" sz="1050" b="0" i="1" dirty="0" smtClean="0">
                            <a:latin typeface="Cambria Math"/>
                          </a:rPr>
                          <m:t>,</m:t>
                        </m:r>
                        <m:r>
                          <a:rPr lang="de-DE" sz="1050" b="0" i="1" dirty="0" smtClean="0">
                            <a:latin typeface="Cambria Math"/>
                          </a:rPr>
                          <m:t>𝑦</m:t>
                        </m:r>
                        <m:r>
                          <a:rPr lang="de-DE" sz="1050" b="0" i="1" dirty="0" smtClean="0">
                            <a:latin typeface="Cambria Math"/>
                          </a:rPr>
                          <m:t>,</m:t>
                        </m:r>
                        <m:r>
                          <a:rPr lang="de-DE" sz="1050" b="0" i="1" dirty="0" smtClean="0">
                            <a:latin typeface="Cambria Math"/>
                          </a:rPr>
                          <m:t>𝑧</m:t>
                        </m:r>
                      </m:e>
                    </m:d>
                    <m:r>
                      <a:rPr lang="de-DE" sz="1050" i="1" dirty="0">
                        <a:latin typeface="Cambria Math"/>
                      </a:rPr>
                      <m:t>=</m:t>
                    </m:r>
                    <m:r>
                      <a:rPr lang="de-DE" sz="1050" b="0" i="1" dirty="0" smtClean="0">
                        <a:latin typeface="Cambria Math"/>
                      </a:rPr>
                      <m:t>𝑃𝑜𝑠𝑖𝑡𝑖𝑜𝑛</m:t>
                    </m:r>
                    <m:r>
                      <a:rPr lang="de-DE" sz="1050" b="0" i="1" dirty="0" smtClean="0">
                        <a:latin typeface="Cambria Math"/>
                      </a:rPr>
                      <m:t> </m:t>
                    </m:r>
                    <m:r>
                      <a:rPr lang="de-DE" sz="1050" b="0" i="1" dirty="0" smtClean="0">
                        <a:latin typeface="Cambria Math"/>
                      </a:rPr>
                      <m:t>𝑖𝑛𝑛𝑛𝑒𝑟h𝑎𝑙𝑏</m:t>
                    </m:r>
                    <m:r>
                      <a:rPr lang="de-DE" sz="1050" b="0" i="1" dirty="0" smtClean="0">
                        <a:latin typeface="Cambria Math"/>
                      </a:rPr>
                      <m:t> </m:t>
                    </m:r>
                    <m:r>
                      <a:rPr lang="de-DE" sz="1050" b="0" i="1" dirty="0" smtClean="0">
                        <a:latin typeface="Cambria Math"/>
                      </a:rPr>
                      <m:t>𝑑𝑒𝑠</m:t>
                    </m:r>
                    <m:r>
                      <a:rPr lang="de-DE" sz="1050" b="0" i="1" dirty="0" smtClean="0">
                        <a:latin typeface="Cambria Math"/>
                      </a:rPr>
                      <m:t> </m:t>
                    </m:r>
                    <m:r>
                      <a:rPr lang="de-DE" sz="1050" b="0" i="1" dirty="0" smtClean="0">
                        <a:latin typeface="Cambria Math"/>
                      </a:rPr>
                      <m:t>𝑇𝑢𝑝𝑒𝑙𝑠</m:t>
                    </m:r>
                  </m:oMath>
                </a14:m>
                <a:r>
                  <a:rPr lang="de-DE" sz="1000" dirty="0"/>
                  <a:t>, </a:t>
                </a:r>
                <a14:m>
                  <m:oMath xmlns:m="http://schemas.openxmlformats.org/officeDocument/2006/math">
                    <m:d>
                      <m:dPr>
                        <m:ctrlPr>
                          <a:rPr lang="de-DE" sz="1000" i="1" dirty="0">
                            <a:latin typeface="Cambria Math"/>
                          </a:rPr>
                        </m:ctrlPr>
                      </m:dPr>
                      <m:e>
                        <m:sSub>
                          <m:sSubPr>
                            <m:ctrlPr>
                              <a:rPr lang="de-DE" sz="1000" i="1" dirty="0" smtClean="0">
                                <a:latin typeface="Cambria Math"/>
                              </a:rPr>
                            </m:ctrlPr>
                          </m:sSubPr>
                          <m:e>
                            <m:r>
                              <a:rPr lang="de-DE" sz="1000" b="0" i="1" dirty="0" smtClean="0">
                                <a:latin typeface="Cambria Math"/>
                              </a:rPr>
                              <m:t>𝑥</m:t>
                            </m:r>
                          </m:e>
                          <m:sub>
                            <m:r>
                              <a:rPr lang="de-DE" sz="1000" b="0" i="1" dirty="0" smtClean="0">
                                <a:latin typeface="Cambria Math"/>
                              </a:rPr>
                              <m:t>𝑖</m:t>
                            </m:r>
                          </m:sub>
                        </m:sSub>
                        <m:r>
                          <a:rPr lang="de-DE" sz="1000" i="1" dirty="0">
                            <a:latin typeface="Cambria Math"/>
                          </a:rPr>
                          <m:t>,</m:t>
                        </m:r>
                        <m:sSub>
                          <m:sSubPr>
                            <m:ctrlPr>
                              <a:rPr lang="de-DE" sz="1000" i="1" dirty="0" smtClean="0">
                                <a:latin typeface="Cambria Math"/>
                              </a:rPr>
                            </m:ctrlPr>
                          </m:sSubPr>
                          <m:e>
                            <m:r>
                              <a:rPr lang="de-DE" sz="1000" b="0" i="1" dirty="0" smtClean="0">
                                <a:latin typeface="Cambria Math"/>
                              </a:rPr>
                              <m:t>𝑦</m:t>
                            </m:r>
                          </m:e>
                          <m:sub>
                            <m:r>
                              <a:rPr lang="de-DE" sz="1000" b="0" i="1" dirty="0" smtClean="0">
                                <a:latin typeface="Cambria Math"/>
                              </a:rPr>
                              <m:t>𝑖</m:t>
                            </m:r>
                          </m:sub>
                        </m:sSub>
                        <m:r>
                          <a:rPr lang="de-DE" sz="1000" i="1" dirty="0">
                            <a:latin typeface="Cambria Math"/>
                          </a:rPr>
                          <m:t>,</m:t>
                        </m:r>
                        <m:sSub>
                          <m:sSubPr>
                            <m:ctrlPr>
                              <a:rPr lang="de-DE" sz="1000" i="1" dirty="0" smtClean="0">
                                <a:latin typeface="Cambria Math"/>
                              </a:rPr>
                            </m:ctrlPr>
                          </m:sSubPr>
                          <m:e>
                            <m:r>
                              <a:rPr lang="de-DE" sz="1000" b="0" i="1" dirty="0" smtClean="0">
                                <a:latin typeface="Cambria Math"/>
                              </a:rPr>
                              <m:t>𝑧</m:t>
                            </m:r>
                          </m:e>
                          <m:sub>
                            <m:r>
                              <a:rPr lang="de-DE" sz="1000" b="0" i="1" dirty="0" smtClean="0">
                                <a:latin typeface="Cambria Math"/>
                              </a:rPr>
                              <m:t>𝑖</m:t>
                            </m:r>
                          </m:sub>
                        </m:sSub>
                      </m:e>
                    </m:d>
                    <m:r>
                      <a:rPr lang="de-DE" sz="1000" i="1" dirty="0">
                        <a:latin typeface="Cambria Math"/>
                      </a:rPr>
                      <m:t>=</m:t>
                    </m:r>
                    <m:r>
                      <a:rPr lang="de-DE" sz="1000" i="1" dirty="0">
                        <a:latin typeface="Cambria Math"/>
                      </a:rPr>
                      <m:t>𝑃𝑜𝑠𝑖𝑡𝑖𝑜𝑛</m:t>
                    </m:r>
                    <m:r>
                      <a:rPr lang="de-DE" sz="1000" i="1" dirty="0">
                        <a:latin typeface="Cambria Math"/>
                      </a:rPr>
                      <m:t> </m:t>
                    </m:r>
                    <m:r>
                      <a:rPr lang="de-DE" sz="1000" b="0" i="1" dirty="0" smtClean="0">
                        <a:latin typeface="Cambria Math"/>
                      </a:rPr>
                      <m:t>𝑑𝑒𝑠</m:t>
                    </m:r>
                    <m:r>
                      <a:rPr lang="de-DE" sz="1000" b="0" i="1" dirty="0" smtClean="0">
                        <a:latin typeface="Cambria Math"/>
                      </a:rPr>
                      <m:t> </m:t>
                    </m:r>
                    <m:r>
                      <a:rPr lang="de-DE" sz="1000" b="0" i="1" dirty="0" smtClean="0">
                        <a:latin typeface="Cambria Math"/>
                      </a:rPr>
                      <m:t>𝑖</m:t>
                    </m:r>
                    <m:r>
                      <a:rPr lang="de-DE" sz="1000" b="0" i="1" dirty="0" smtClean="0">
                        <a:latin typeface="Cambria Math"/>
                      </a:rPr>
                      <m:t>−</m:t>
                    </m:r>
                    <m:r>
                      <a:rPr lang="de-DE" sz="1000" b="0" i="1" dirty="0" smtClean="0">
                        <a:latin typeface="Cambria Math"/>
                      </a:rPr>
                      <m:t>𝑡𝑒𝑛</m:t>
                    </m:r>
                    <m:r>
                      <a:rPr lang="de-DE" sz="1000" b="0" i="1" dirty="0" smtClean="0">
                        <a:latin typeface="Cambria Math"/>
                      </a:rPr>
                      <m:t> </m:t>
                    </m:r>
                    <m:r>
                      <a:rPr lang="de-DE" sz="1000" b="0" i="1" dirty="0" smtClean="0">
                        <a:latin typeface="Cambria Math"/>
                      </a:rPr>
                      <m:t>𝑉𝑜𝑥𝑒𝑙𝑠</m:t>
                    </m:r>
                    <m:r>
                      <a:rPr lang="de-DE" sz="1000" b="0" i="1" dirty="0" smtClean="0">
                        <a:latin typeface="Cambria Math"/>
                      </a:rPr>
                      <m:t> </m:t>
                    </m:r>
                    <m:r>
                      <a:rPr lang="de-DE" sz="1000" i="1" dirty="0">
                        <a:latin typeface="Cambria Math"/>
                      </a:rPr>
                      <m:t>𝑖𝑛𝑛𝑛𝑒𝑟h𝑎𝑙𝑏</m:t>
                    </m:r>
                    <m:r>
                      <a:rPr lang="de-DE" sz="1000" i="1" dirty="0">
                        <a:latin typeface="Cambria Math"/>
                      </a:rPr>
                      <m:t> </m:t>
                    </m:r>
                    <m:r>
                      <a:rPr lang="de-DE" sz="1000" i="1" dirty="0">
                        <a:latin typeface="Cambria Math"/>
                      </a:rPr>
                      <m:t>𝑑𝑒𝑠</m:t>
                    </m:r>
                    <m:r>
                      <a:rPr lang="de-DE" sz="1000" i="1" dirty="0">
                        <a:latin typeface="Cambria Math"/>
                      </a:rPr>
                      <m:t> </m:t>
                    </m:r>
                    <m:r>
                      <a:rPr lang="de-DE" sz="1000" i="1" dirty="0">
                        <a:latin typeface="Cambria Math"/>
                      </a:rPr>
                      <m:t>𝑇𝑢𝑝𝑒𝑙𝑠</m:t>
                    </m:r>
                  </m:oMath>
                </a14:m>
                <a:r>
                  <a:rPr lang="de-DE" sz="900" dirty="0"/>
                  <a:t>, </a:t>
                </a:r>
                <a:r>
                  <a:rPr lang="de-DE" sz="900" dirty="0" smtClean="0"/>
                  <a:t>dif</a:t>
                </a:r>
                <a14:m>
                  <m:oMath xmlns:m="http://schemas.openxmlformats.org/officeDocument/2006/math">
                    <m:d>
                      <m:dPr>
                        <m:ctrlPr>
                          <a:rPr lang="de-DE" sz="900" i="1" dirty="0">
                            <a:latin typeface="Cambria Math"/>
                          </a:rPr>
                        </m:ctrlPr>
                      </m:dPr>
                      <m:e>
                        <m:r>
                          <a:rPr lang="de-DE" sz="900" b="0" i="1" dirty="0" smtClean="0">
                            <a:latin typeface="Cambria Math"/>
                          </a:rPr>
                          <m:t>𝑎</m:t>
                        </m:r>
                        <m:r>
                          <a:rPr lang="de-DE" sz="900" b="0" i="1" dirty="0" smtClean="0">
                            <a:latin typeface="Cambria Math"/>
                          </a:rPr>
                          <m:t>,</m:t>
                        </m:r>
                        <m:r>
                          <a:rPr lang="de-DE" sz="900" b="0" i="1" dirty="0" smtClean="0">
                            <a:latin typeface="Cambria Math"/>
                          </a:rPr>
                          <m:t>𝑏</m:t>
                        </m:r>
                      </m:e>
                    </m:d>
                    <m:r>
                      <a:rPr lang="de-DE" sz="900" i="1" dirty="0">
                        <a:latin typeface="Cambria Math"/>
                      </a:rPr>
                      <m:t>=</m:t>
                    </m:r>
                    <m:r>
                      <a:rPr lang="de-DE" sz="900" b="0" i="1" dirty="0" smtClean="0">
                        <a:latin typeface="Cambria Math"/>
                      </a:rPr>
                      <m:t>𝐷𝑖𝑓𝑓𝑒𝑟𝑒𝑛𝑧</m:t>
                    </m:r>
                    <m:r>
                      <a:rPr lang="de-DE" sz="900" b="0" i="1" dirty="0" smtClean="0">
                        <a:latin typeface="Cambria Math"/>
                      </a:rPr>
                      <m:t> </m:t>
                    </m:r>
                    <m:r>
                      <a:rPr lang="de-DE" sz="900" b="0" i="1" dirty="0" smtClean="0">
                        <a:latin typeface="Cambria Math"/>
                      </a:rPr>
                      <m:t>𝑧𝑤𝑖𝑠𝑐h𝑒𝑛</m:t>
                    </m:r>
                    <m:r>
                      <a:rPr lang="de-DE" sz="900" b="0" i="1" dirty="0" smtClean="0">
                        <a:latin typeface="Cambria Math"/>
                      </a:rPr>
                      <m:t> </m:t>
                    </m:r>
                    <m:r>
                      <a:rPr lang="de-DE" sz="900" b="0" i="1" dirty="0" smtClean="0">
                        <a:latin typeface="Cambria Math"/>
                      </a:rPr>
                      <m:t>𝑎</m:t>
                    </m:r>
                    <m:r>
                      <a:rPr lang="de-DE" sz="900" b="0" i="1" dirty="0" smtClean="0">
                        <a:latin typeface="Cambria Math"/>
                      </a:rPr>
                      <m:t> </m:t>
                    </m:r>
                    <m:r>
                      <a:rPr lang="de-DE" sz="900" b="0" i="1" dirty="0" smtClean="0">
                        <a:latin typeface="Cambria Math"/>
                      </a:rPr>
                      <m:t>𝑢𝑛𝑑</m:t>
                    </m:r>
                    <m:r>
                      <a:rPr lang="de-DE" sz="900" b="0" i="1" dirty="0" smtClean="0">
                        <a:latin typeface="Cambria Math"/>
                      </a:rPr>
                      <m:t> </m:t>
                    </m:r>
                    <m:r>
                      <a:rPr lang="de-DE" sz="900" b="0" i="1" dirty="0" smtClean="0">
                        <a:latin typeface="Cambria Math"/>
                      </a:rPr>
                      <m:t>𝑏</m:t>
                    </m:r>
                  </m:oMath>
                </a14:m>
                <a:endParaRPr lang="de-DE" sz="900" dirty="0"/>
              </a:p>
              <a:p>
                <a:pPr marL="0" indent="0">
                  <a:buNone/>
                </a:pPr>
                <a:endParaRPr lang="de-DE" sz="2000" dirty="0" smtClean="0"/>
              </a:p>
              <a:p>
                <a:pPr marL="0" indent="0">
                  <a:buNone/>
                </a:pPr>
                <a:r>
                  <a:rPr lang="de-DE" sz="2000" dirty="0" smtClean="0"/>
                  <a:t>Materialmischung zwischen den 8 Voxeln im Tupel (von 0-7 nummeriert):</a:t>
                </a:r>
              </a:p>
              <a:p>
                <a:pPr marL="0" indent="0">
                  <a:buNone/>
                </a:pPr>
                <a14:m>
                  <m:oMath xmlns:m="http://schemas.openxmlformats.org/officeDocument/2006/math">
                    <m:r>
                      <a:rPr lang="de-DE" sz="2000" b="0" i="1" smtClean="0">
                        <a:latin typeface="Cambria Math"/>
                      </a:rPr>
                      <m:t>𝑚</m:t>
                    </m:r>
                    <m:r>
                      <a:rPr lang="de-DE" sz="2000" i="1">
                        <a:latin typeface="Cambria Math"/>
                      </a:rPr>
                      <m:t>= </m:t>
                    </m:r>
                    <m:f>
                      <m:fPr>
                        <m:ctrlPr>
                          <a:rPr lang="de-DE" sz="2000" i="1" smtClean="0">
                            <a:latin typeface="Cambria Math"/>
                          </a:rPr>
                        </m:ctrlPr>
                      </m:fPr>
                      <m:num>
                        <m:nary>
                          <m:naryPr>
                            <m:chr m:val="∑"/>
                            <m:ctrlPr>
                              <a:rPr lang="de-DE" sz="2000" i="1" smtClean="0">
                                <a:latin typeface="Cambria Math"/>
                              </a:rPr>
                            </m:ctrlPr>
                          </m:naryPr>
                          <m:sub>
                            <m:r>
                              <m:rPr>
                                <m:brk m:alnAt="23"/>
                              </m:rPr>
                              <a:rPr lang="de-DE" sz="2000" b="0" i="1" smtClean="0">
                                <a:latin typeface="Cambria Math"/>
                              </a:rPr>
                              <m:t>𝑖</m:t>
                            </m:r>
                            <m:r>
                              <a:rPr lang="de-DE" sz="2000" b="0" i="1" smtClean="0">
                                <a:latin typeface="Cambria Math"/>
                              </a:rPr>
                              <m:t>=0</m:t>
                            </m:r>
                          </m:sub>
                          <m:sup>
                            <m:r>
                              <a:rPr lang="de-DE" sz="2000" b="0" i="1" smtClean="0">
                                <a:latin typeface="Cambria Math"/>
                              </a:rPr>
                              <m:t>7</m:t>
                            </m:r>
                          </m:sup>
                          <m:e>
                            <m:sSub>
                              <m:sSubPr>
                                <m:ctrlPr>
                                  <a:rPr lang="de-DE" sz="2000" i="1" smtClean="0">
                                    <a:latin typeface="Cambria Math"/>
                                  </a:rPr>
                                </m:ctrlPr>
                              </m:sSubPr>
                              <m:e>
                                <m:r>
                                  <a:rPr lang="de-DE" sz="2000" b="0" i="1" smtClean="0">
                                    <a:latin typeface="Cambria Math"/>
                                  </a:rPr>
                                  <m:t>𝑚</m:t>
                                </m:r>
                              </m:e>
                              <m:sub>
                                <m:r>
                                  <a:rPr lang="de-DE" sz="2000" b="0" i="1" smtClean="0">
                                    <a:latin typeface="Cambria Math"/>
                                  </a:rPr>
                                  <m:t>𝑖</m:t>
                                </m:r>
                              </m:sub>
                            </m:sSub>
                            <m:r>
                              <a:rPr lang="de-DE" sz="2000" b="0" i="1" smtClean="0">
                                <a:latin typeface="Cambria Math"/>
                              </a:rPr>
                              <m:t>∗</m:t>
                            </m:r>
                            <m:sSub>
                              <m:sSubPr>
                                <m:ctrlPr>
                                  <a:rPr lang="de-DE" sz="2000" b="0" i="1" smtClean="0">
                                    <a:latin typeface="Cambria Math"/>
                                  </a:rPr>
                                </m:ctrlPr>
                              </m:sSubPr>
                              <m:e>
                                <m:r>
                                  <a:rPr lang="de-DE" sz="2000" b="0" i="1" smtClean="0">
                                    <a:latin typeface="Cambria Math"/>
                                  </a:rPr>
                                  <m:t>𝑎</m:t>
                                </m:r>
                              </m:e>
                              <m:sub>
                                <m:r>
                                  <a:rPr lang="de-DE" sz="2000" b="0" i="1" smtClean="0">
                                    <a:latin typeface="Cambria Math"/>
                                  </a:rPr>
                                  <m:t>𝑖</m:t>
                                </m:r>
                              </m:sub>
                            </m:sSub>
                            <m:r>
                              <a:rPr lang="de-DE" sz="2000" b="0" i="1" smtClean="0">
                                <a:latin typeface="Cambria Math"/>
                              </a:rPr>
                              <m:t>∗</m:t>
                            </m:r>
                            <m:sSub>
                              <m:sSubPr>
                                <m:ctrlPr>
                                  <a:rPr lang="de-DE" sz="2000" b="0" i="1" smtClean="0">
                                    <a:latin typeface="Cambria Math"/>
                                  </a:rPr>
                                </m:ctrlPr>
                              </m:sSubPr>
                              <m:e>
                                <m:r>
                                  <a:rPr lang="de-DE" sz="2000" b="0" i="1" smtClean="0">
                                    <a:latin typeface="Cambria Math"/>
                                  </a:rPr>
                                  <m:t>𝑓</m:t>
                                </m:r>
                              </m:e>
                              <m:sub>
                                <m:r>
                                  <a:rPr lang="de-DE" sz="2000" b="0" i="1" smtClean="0">
                                    <a:latin typeface="Cambria Math"/>
                                  </a:rPr>
                                  <m:t>𝑖</m:t>
                                </m:r>
                              </m:sub>
                            </m:sSub>
                          </m:e>
                        </m:nary>
                      </m:num>
                      <m:den>
                        <m:nary>
                          <m:naryPr>
                            <m:chr m:val="∑"/>
                            <m:ctrlPr>
                              <a:rPr lang="de-DE" sz="2000" i="1" smtClean="0">
                                <a:latin typeface="Cambria Math"/>
                              </a:rPr>
                            </m:ctrlPr>
                          </m:naryPr>
                          <m:sub>
                            <m:r>
                              <m:rPr>
                                <m:brk m:alnAt="23"/>
                              </m:rPr>
                              <a:rPr lang="de-DE" sz="2000" b="0" i="1" smtClean="0">
                                <a:latin typeface="Cambria Math"/>
                              </a:rPr>
                              <m:t>𝑖</m:t>
                            </m:r>
                            <m:r>
                              <a:rPr lang="de-DE" sz="2000" b="0" i="1" smtClean="0">
                                <a:latin typeface="Cambria Math"/>
                              </a:rPr>
                              <m:t>=0</m:t>
                            </m:r>
                          </m:sub>
                          <m:sup>
                            <m:r>
                              <a:rPr lang="de-DE" sz="2000" b="0" i="1" smtClean="0">
                                <a:latin typeface="Cambria Math"/>
                              </a:rPr>
                              <m:t>7</m:t>
                            </m:r>
                          </m:sup>
                          <m:e>
                            <m:sSub>
                              <m:sSubPr>
                                <m:ctrlPr>
                                  <a:rPr lang="de-DE" sz="2000" i="1">
                                    <a:latin typeface="Cambria Math"/>
                                  </a:rPr>
                                </m:ctrlPr>
                              </m:sSubPr>
                              <m:e>
                                <m:r>
                                  <a:rPr lang="de-DE" sz="2000" i="1">
                                    <a:latin typeface="Cambria Math"/>
                                  </a:rPr>
                                  <m:t>𝑎</m:t>
                                </m:r>
                              </m:e>
                              <m:sub>
                                <m:r>
                                  <a:rPr lang="de-DE" sz="2000" i="1">
                                    <a:latin typeface="Cambria Math"/>
                                  </a:rPr>
                                  <m:t>𝑖</m:t>
                                </m:r>
                              </m:sub>
                            </m:sSub>
                            <m:r>
                              <a:rPr lang="de-DE" sz="2000" i="1">
                                <a:latin typeface="Cambria Math"/>
                              </a:rPr>
                              <m:t>∗</m:t>
                            </m:r>
                            <m:sSub>
                              <m:sSubPr>
                                <m:ctrlPr>
                                  <a:rPr lang="de-DE" sz="2000" i="1">
                                    <a:latin typeface="Cambria Math"/>
                                  </a:rPr>
                                </m:ctrlPr>
                              </m:sSubPr>
                              <m:e>
                                <m:r>
                                  <a:rPr lang="de-DE" sz="2000" i="1">
                                    <a:latin typeface="Cambria Math"/>
                                  </a:rPr>
                                  <m:t>𝑓</m:t>
                                </m:r>
                              </m:e>
                              <m:sub>
                                <m:r>
                                  <a:rPr lang="de-DE" sz="2000" i="1">
                                    <a:latin typeface="Cambria Math"/>
                                  </a:rPr>
                                  <m:t>𝑖</m:t>
                                </m:r>
                              </m:sub>
                            </m:sSub>
                          </m:e>
                        </m:nary>
                      </m:den>
                    </m:f>
                  </m:oMath>
                </a14:m>
                <a:r>
                  <a:rPr lang="de-DE" sz="2000" dirty="0" smtClean="0"/>
                  <a:t> </a:t>
                </a:r>
              </a:p>
              <a:p>
                <a:pPr marL="0" indent="0">
                  <a:buNone/>
                </a:pPr>
                <a14:m>
                  <m:oMath xmlns:m="http://schemas.openxmlformats.org/officeDocument/2006/math">
                    <m:r>
                      <a:rPr lang="de-DE" sz="1100" i="1" dirty="0" smtClean="0">
                        <a:latin typeface="Cambria Math"/>
                      </a:rPr>
                      <m:t>𝑚</m:t>
                    </m:r>
                    <m:r>
                      <a:rPr lang="de-DE" sz="1100" b="0" i="1" dirty="0" smtClean="0">
                        <a:latin typeface="Cambria Math"/>
                      </a:rPr>
                      <m:t>=</m:t>
                    </m:r>
                    <m:r>
                      <a:rPr lang="de-DE" sz="1100" b="0" i="1" dirty="0" smtClean="0">
                        <a:latin typeface="Cambria Math"/>
                      </a:rPr>
                      <m:t>𝑀𝑎𝑡𝑒𝑟𝑖𝑎𝑙𝑚𝑖𝑠𝑐h𝑢𝑛𝑔</m:t>
                    </m:r>
                  </m:oMath>
                </a14:m>
                <a:r>
                  <a:rPr lang="de-DE" sz="1100" dirty="0"/>
                  <a:t>, </a:t>
                </a:r>
                <a14:m>
                  <m:oMath xmlns:m="http://schemas.openxmlformats.org/officeDocument/2006/math">
                    <m:sSub>
                      <m:sSubPr>
                        <m:ctrlPr>
                          <a:rPr lang="de-DE" sz="1100" i="1" dirty="0">
                            <a:latin typeface="Cambria Math"/>
                          </a:rPr>
                        </m:ctrlPr>
                      </m:sSubPr>
                      <m:e>
                        <m:r>
                          <a:rPr lang="de-DE" sz="1100" b="0" i="1" dirty="0" smtClean="0">
                            <a:latin typeface="Cambria Math"/>
                          </a:rPr>
                          <m:t>𝑚</m:t>
                        </m:r>
                      </m:e>
                      <m:sub>
                        <m:r>
                          <a:rPr lang="de-DE" sz="1100" b="0" i="1" dirty="0" smtClean="0">
                            <a:latin typeface="Cambria Math"/>
                          </a:rPr>
                          <m:t>𝑖</m:t>
                        </m:r>
                      </m:sub>
                    </m:sSub>
                    <m:r>
                      <a:rPr lang="de-DE" sz="1100" i="1" dirty="0">
                        <a:latin typeface="Cambria Math"/>
                      </a:rPr>
                      <m:t>=</m:t>
                    </m:r>
                    <m:r>
                      <a:rPr lang="de-DE" sz="1100" b="0" i="1" dirty="0" smtClean="0">
                        <a:latin typeface="Cambria Math"/>
                      </a:rPr>
                      <m:t>𝑀𝑎𝑡𝑒𝑟𝑖𝑎𝑙𝑒𝑖𝑔𝑒𝑛𝑠𝑐h𝑎𝑓𝑡</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b="0" i="1" dirty="0" smtClean="0">
                        <a:latin typeface="Cambria Math"/>
                      </a:rPr>
                      <m:t>𝑖</m:t>
                    </m:r>
                    <m:r>
                      <a:rPr lang="de-DE" sz="1100" b="0" i="1" dirty="0" smtClean="0">
                        <a:latin typeface="Cambria Math"/>
                      </a:rPr>
                      <m:t>−</m:t>
                    </m:r>
                    <m:r>
                      <a:rPr lang="de-DE" sz="1100" b="0" i="1" dirty="0" smtClean="0">
                        <a:latin typeface="Cambria Math"/>
                      </a:rPr>
                      <m:t>𝑡𝑒𝑛</m:t>
                    </m:r>
                    <m:r>
                      <a:rPr lang="de-DE" sz="1100" b="0" i="1" dirty="0" smtClean="0">
                        <a:latin typeface="Cambria Math"/>
                      </a:rPr>
                      <m:t> </m:t>
                    </m:r>
                    <m:r>
                      <a:rPr lang="de-DE" sz="1100" b="0" i="1" dirty="0" smtClean="0">
                        <a:latin typeface="Cambria Math"/>
                      </a:rPr>
                      <m:t>𝑉𝑜𝑥𝑒𝑙𝑠</m:t>
                    </m:r>
                  </m:oMath>
                </a14:m>
                <a:r>
                  <a:rPr lang="de-DE" sz="1100" dirty="0"/>
                  <a:t>,</a:t>
                </a:r>
                <a14:m>
                  <m:oMath xmlns:m="http://schemas.openxmlformats.org/officeDocument/2006/math">
                    <m:sSub>
                      <m:sSubPr>
                        <m:ctrlPr>
                          <a:rPr lang="de-DE" sz="1100" i="1" dirty="0">
                            <a:latin typeface="Cambria Math"/>
                          </a:rPr>
                        </m:ctrlPr>
                      </m:sSubPr>
                      <m:e>
                        <m:r>
                          <a:rPr lang="de-DE" sz="1100" b="0" i="1" dirty="0" smtClean="0">
                            <a:latin typeface="Cambria Math"/>
                          </a:rPr>
                          <m:t> </m:t>
                        </m:r>
                        <m:r>
                          <a:rPr lang="de-DE" sz="1100" b="0" i="1" dirty="0" smtClean="0">
                            <a:latin typeface="Cambria Math"/>
                          </a:rPr>
                          <m:t>𝑎</m:t>
                        </m:r>
                      </m:e>
                      <m:sub>
                        <m:r>
                          <a:rPr lang="de-DE" sz="1100" b="0" i="1" dirty="0" smtClean="0">
                            <a:latin typeface="Cambria Math"/>
                          </a:rPr>
                          <m:t>𝑖</m:t>
                        </m:r>
                      </m:sub>
                    </m:sSub>
                    <m:r>
                      <a:rPr lang="de-DE" sz="1100" i="1" dirty="0">
                        <a:latin typeface="Cambria Math"/>
                      </a:rPr>
                      <m:t>=</m:t>
                    </m:r>
                    <m:r>
                      <a:rPr lang="de-DE" sz="1100" b="0" i="1" dirty="0" smtClean="0">
                        <a:latin typeface="Cambria Math"/>
                      </a:rPr>
                      <m:t>𝐴𝑏𝑠𝑡𝑎𝑛𝑑</m:t>
                    </m:r>
                    <m:r>
                      <a:rPr lang="de-DE" sz="1100" b="0" i="1" dirty="0" smtClean="0">
                        <a:latin typeface="Cambria Math"/>
                      </a:rPr>
                      <m:t> </m:t>
                    </m:r>
                    <m:r>
                      <a:rPr lang="de-DE" sz="1100" b="0" i="1" dirty="0" smtClean="0">
                        <a:latin typeface="Cambria Math"/>
                      </a:rPr>
                      <m:t>𝑣𝑜𝑚</m:t>
                    </m:r>
                    <m:r>
                      <a:rPr lang="de-DE" sz="1100" b="0" i="1" dirty="0" smtClean="0">
                        <a:latin typeface="Cambria Math"/>
                      </a:rPr>
                      <m:t> </m:t>
                    </m:r>
                    <m:r>
                      <a:rPr lang="de-DE" sz="1100" b="0" i="1" dirty="0" smtClean="0">
                        <a:latin typeface="Cambria Math"/>
                      </a:rPr>
                      <m:t>𝑖</m:t>
                    </m:r>
                    <m:r>
                      <a:rPr lang="de-DE" sz="1100" b="0" i="1" dirty="0" smtClean="0">
                        <a:latin typeface="Cambria Math"/>
                      </a:rPr>
                      <m:t>−</m:t>
                    </m:r>
                    <m:r>
                      <a:rPr lang="de-DE" sz="1100" b="0" i="1" dirty="0" smtClean="0">
                        <a:latin typeface="Cambria Math"/>
                      </a:rPr>
                      <m:t>𝑡𝑒𝑛</m:t>
                    </m:r>
                    <m:r>
                      <a:rPr lang="de-DE" sz="1100" b="0" i="1" dirty="0" smtClean="0">
                        <a:latin typeface="Cambria Math"/>
                      </a:rPr>
                      <m:t> </m:t>
                    </m:r>
                    <m:r>
                      <a:rPr lang="de-DE" sz="1100" b="0" i="1" dirty="0" smtClean="0">
                        <a:latin typeface="Cambria Math"/>
                      </a:rPr>
                      <m:t>𝑉𝑜𝑥𝑒𝑙</m:t>
                    </m:r>
                    <m:r>
                      <m:rPr>
                        <m:nor/>
                      </m:rPr>
                      <a:rPr lang="de-DE" sz="1100" dirty="0"/>
                      <m:t>,</m:t>
                    </m:r>
                    <m:sSub>
                      <m:sSubPr>
                        <m:ctrlPr>
                          <a:rPr lang="de-DE" sz="1100" i="1" dirty="0">
                            <a:latin typeface="Cambria Math"/>
                          </a:rPr>
                        </m:ctrlPr>
                      </m:sSubPr>
                      <m:e>
                        <m:r>
                          <a:rPr lang="de-DE" sz="1100" i="1" dirty="0">
                            <a:latin typeface="Cambria Math"/>
                          </a:rPr>
                          <m:t> </m:t>
                        </m:r>
                        <m:r>
                          <a:rPr lang="de-DE" sz="1100" b="0" i="1" dirty="0" smtClean="0">
                            <a:latin typeface="Cambria Math"/>
                          </a:rPr>
                          <m:t>𝑓</m:t>
                        </m:r>
                      </m:e>
                      <m:sub>
                        <m:r>
                          <a:rPr lang="de-DE" sz="1100" i="1" dirty="0">
                            <a:latin typeface="Cambria Math"/>
                          </a:rPr>
                          <m:t>𝑖</m:t>
                        </m:r>
                      </m:sub>
                    </m:sSub>
                    <m:r>
                      <a:rPr lang="de-DE" sz="1100" i="1" dirty="0">
                        <a:latin typeface="Cambria Math"/>
                      </a:rPr>
                      <m:t>=</m:t>
                    </m:r>
                    <m:r>
                      <a:rPr lang="de-DE" sz="1100" b="0" i="1" dirty="0" smtClean="0">
                        <a:latin typeface="Cambria Math"/>
                      </a:rPr>
                      <m:t>𝐹</m:t>
                    </m:r>
                    <m:r>
                      <a:rPr lang="de-DE" sz="1100" b="0" i="1" dirty="0" smtClean="0">
                        <a:latin typeface="Cambria Math"/>
                      </a:rPr>
                      <m:t>ü</m:t>
                    </m:r>
                    <m:r>
                      <a:rPr lang="de-DE" sz="1100" b="0" i="1" dirty="0" smtClean="0">
                        <a:latin typeface="Cambria Math"/>
                      </a:rPr>
                      <m:t>𝑙𝑙𝑚𝑒𝑛𝑔𝑒</m:t>
                    </m:r>
                    <m:r>
                      <a:rPr lang="de-DE" sz="1100" b="0" i="1" dirty="0" smtClean="0">
                        <a:latin typeface="Cambria Math"/>
                      </a:rPr>
                      <m:t> </m:t>
                    </m:r>
                    <m:r>
                      <a:rPr lang="de-DE" sz="1100" b="0" i="1" dirty="0" smtClean="0">
                        <a:latin typeface="Cambria Math"/>
                      </a:rPr>
                      <m:t>𝑑𝑒𝑠</m:t>
                    </m:r>
                    <m:r>
                      <a:rPr lang="de-DE" sz="1100" b="0" i="1" dirty="0" smtClean="0">
                        <a:latin typeface="Cambria Math"/>
                      </a:rPr>
                      <m:t> </m:t>
                    </m:r>
                    <m:r>
                      <a:rPr lang="de-DE" sz="1100" i="1" dirty="0">
                        <a:latin typeface="Cambria Math"/>
                      </a:rPr>
                      <m:t>𝑖</m:t>
                    </m:r>
                    <m:r>
                      <a:rPr lang="de-DE" sz="1100" i="1" dirty="0">
                        <a:latin typeface="Cambria Math"/>
                      </a:rPr>
                      <m:t>−</m:t>
                    </m:r>
                    <m:r>
                      <a:rPr lang="de-DE" sz="1100" i="1" dirty="0">
                        <a:latin typeface="Cambria Math"/>
                      </a:rPr>
                      <m:t>𝑡𝑒𝑛</m:t>
                    </m:r>
                    <m:r>
                      <a:rPr lang="de-DE" sz="1100" i="1" dirty="0">
                        <a:latin typeface="Cambria Math"/>
                      </a:rPr>
                      <m:t> </m:t>
                    </m:r>
                    <m:r>
                      <a:rPr lang="de-DE" sz="1100" i="1" dirty="0">
                        <a:latin typeface="Cambria Math"/>
                      </a:rPr>
                      <m:t>𝑉𝑜𝑥𝑒𝑙𝑠</m:t>
                    </m:r>
                  </m:oMath>
                </a14:m>
                <a:endParaRPr lang="de-DE" sz="2000" dirty="0"/>
              </a:p>
              <a:p>
                <a:pPr marL="0" indent="0">
                  <a:buNone/>
                </a:pPr>
                <a:endParaRPr lang="de-DE" sz="2000"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46856" y="1883965"/>
                <a:ext cx="8229600" cy="3993307"/>
              </a:xfrm>
              <a:blipFill rotWithShape="1">
                <a:blip r:embed="rId2"/>
                <a:stretch>
                  <a:fillRect l="-741" t="-763"/>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12</a:t>
            </a:fld>
            <a:endParaRPr lang="de-DE"/>
          </a:p>
        </p:txBody>
      </p:sp>
    </p:spTree>
    <p:extLst>
      <p:ext uri="{BB962C8B-B14F-4D97-AF65-F5344CB8AC3E}">
        <p14:creationId xmlns:p14="http://schemas.microsoft.com/office/powerpoint/2010/main" val="3670135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a:xfrm>
            <a:off x="467544" y="2780928"/>
            <a:ext cx="8229600" cy="2481139"/>
          </a:xfrm>
        </p:spPr>
        <p:txBody>
          <a:bodyPr>
            <a:normAutofit/>
          </a:bodyPr>
          <a:lstStyle/>
          <a:p>
            <a:r>
              <a:rPr lang="de-DE" sz="2400" dirty="0" smtClean="0"/>
              <a:t>Die entwickelte Methode ermöglicht unterschiedlich große und komplexe Oberflächen über den Marching Cubes Algorithmus aus konstruierten Voxeldaten zu rendern.</a:t>
            </a:r>
          </a:p>
          <a:p>
            <a:r>
              <a:rPr lang="de-DE" sz="2400" dirty="0" smtClean="0"/>
              <a:t>Optimierungen und Änderungen wären denkbar</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13</a:t>
            </a:fld>
            <a:endParaRPr lang="de-DE"/>
          </a:p>
        </p:txBody>
      </p:sp>
    </p:spTree>
    <p:extLst>
      <p:ext uri="{BB962C8B-B14F-4D97-AF65-F5344CB8AC3E}">
        <p14:creationId xmlns:p14="http://schemas.microsoft.com/office/powerpoint/2010/main" val="3088485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Ausblic</a:t>
            </a:r>
            <a:r>
              <a:rPr lang="de-DE" dirty="0"/>
              <a:t>k</a:t>
            </a:r>
          </a:p>
        </p:txBody>
      </p:sp>
      <p:sp>
        <p:nvSpPr>
          <p:cNvPr id="3" name="Inhaltsplatzhalter 2"/>
          <p:cNvSpPr>
            <a:spLocks noGrp="1"/>
          </p:cNvSpPr>
          <p:nvPr>
            <p:ph idx="1"/>
          </p:nvPr>
        </p:nvSpPr>
        <p:spPr>
          <a:xfrm>
            <a:off x="467544" y="2276872"/>
            <a:ext cx="8229600" cy="3273227"/>
          </a:xfrm>
        </p:spPr>
        <p:txBody>
          <a:bodyPr>
            <a:noAutofit/>
          </a:bodyPr>
          <a:lstStyle/>
          <a:p>
            <a:r>
              <a:rPr lang="de-DE" sz="1600" dirty="0"/>
              <a:t>Die Lookup-Table kann angepasst werden, </a:t>
            </a:r>
            <a:r>
              <a:rPr lang="de-DE" sz="1600" dirty="0" smtClean="0"/>
              <a:t>um die </a:t>
            </a:r>
            <a:r>
              <a:rPr lang="de-DE" sz="1600" dirty="0"/>
              <a:t>Trennung der </a:t>
            </a:r>
            <a:r>
              <a:rPr lang="de-DE" sz="1600" dirty="0" smtClean="0"/>
              <a:t>gefüllten </a:t>
            </a:r>
            <a:r>
              <a:rPr lang="de-DE" sz="1600" dirty="0"/>
              <a:t>von den </a:t>
            </a:r>
            <a:r>
              <a:rPr lang="de-DE" sz="1600" dirty="0" smtClean="0"/>
              <a:t>nicht gefüllten </a:t>
            </a:r>
            <a:r>
              <a:rPr lang="de-DE" sz="1600" dirty="0"/>
              <a:t>Voxeln ü</a:t>
            </a:r>
            <a:r>
              <a:rPr lang="de-DE" sz="1600" dirty="0" smtClean="0"/>
              <a:t>ber </a:t>
            </a:r>
            <a:r>
              <a:rPr lang="de-DE" sz="1600" dirty="0"/>
              <a:t>andere </a:t>
            </a:r>
            <a:r>
              <a:rPr lang="de-DE" sz="1600" dirty="0" smtClean="0"/>
              <a:t>Oberflächen vorzunehmen. Dabei </a:t>
            </a:r>
            <a:r>
              <a:rPr lang="de-DE" sz="1600" dirty="0"/>
              <a:t>ist es denkbar, zu </a:t>
            </a:r>
            <a:r>
              <a:rPr lang="de-DE" sz="1600" dirty="0" smtClean="0"/>
              <a:t>berücksichtigen, wie </a:t>
            </a:r>
            <a:r>
              <a:rPr lang="de-DE" sz="1600" dirty="0"/>
              <a:t>sich unterschiedliche </a:t>
            </a:r>
            <a:r>
              <a:rPr lang="de-DE" sz="1600" dirty="0" smtClean="0"/>
              <a:t>Materialien zueinander </a:t>
            </a:r>
            <a:r>
              <a:rPr lang="de-DE" sz="1600" dirty="0"/>
              <a:t>verhalten. So kann eine </a:t>
            </a:r>
            <a:r>
              <a:rPr lang="de-DE" sz="1600" dirty="0" smtClean="0"/>
              <a:t>Methode entwickelt </a:t>
            </a:r>
            <a:r>
              <a:rPr lang="de-DE" sz="1600" dirty="0"/>
              <a:t>werden, gleichartige Materialien </a:t>
            </a:r>
            <a:r>
              <a:rPr lang="de-DE" sz="1600" dirty="0" smtClean="0"/>
              <a:t>zu verbinden </a:t>
            </a:r>
            <a:r>
              <a:rPr lang="de-DE" sz="1600" dirty="0"/>
              <a:t>und unterschiedliche Materialien </a:t>
            </a:r>
            <a:r>
              <a:rPr lang="de-DE" sz="1600" dirty="0" smtClean="0"/>
              <a:t>zu trennen</a:t>
            </a:r>
            <a:r>
              <a:rPr lang="de-DE" sz="1600" dirty="0"/>
              <a:t>. Dazu ist auch zu beachten, wie </a:t>
            </a:r>
            <a:r>
              <a:rPr lang="de-DE" sz="1600" dirty="0" smtClean="0"/>
              <a:t>sich die Übergänge </a:t>
            </a:r>
            <a:r>
              <a:rPr lang="de-DE" sz="1600" dirty="0"/>
              <a:t>zwischen den Materialien </a:t>
            </a:r>
            <a:r>
              <a:rPr lang="de-DE" sz="1600" dirty="0" smtClean="0"/>
              <a:t>an solchen </a:t>
            </a:r>
            <a:r>
              <a:rPr lang="de-DE" sz="1600" dirty="0"/>
              <a:t>Stellen verhalten.</a:t>
            </a:r>
          </a:p>
          <a:p>
            <a:r>
              <a:rPr lang="de-DE" sz="1600" dirty="0" smtClean="0"/>
              <a:t>Die </a:t>
            </a:r>
            <a:r>
              <a:rPr lang="de-DE" sz="1600" dirty="0"/>
              <a:t>Normalen an den Vertices </a:t>
            </a:r>
            <a:r>
              <a:rPr lang="de-DE" sz="1600" dirty="0" smtClean="0"/>
              <a:t>können </a:t>
            </a:r>
            <a:r>
              <a:rPr lang="de-DE" sz="1600" dirty="0"/>
              <a:t>so </a:t>
            </a:r>
            <a:r>
              <a:rPr lang="de-DE" sz="1600" dirty="0" smtClean="0"/>
              <a:t>angepasst werden</a:t>
            </a:r>
            <a:r>
              <a:rPr lang="de-DE" sz="1600" dirty="0"/>
              <a:t>, dass ein eher fließender </a:t>
            </a:r>
            <a:r>
              <a:rPr lang="de-DE" sz="1600" dirty="0" smtClean="0"/>
              <a:t>Übergang an </a:t>
            </a:r>
            <a:r>
              <a:rPr lang="de-DE" sz="1600" dirty="0"/>
              <a:t>den Kanten stattfindet, der die </a:t>
            </a:r>
            <a:r>
              <a:rPr lang="de-DE" sz="1600" dirty="0" smtClean="0"/>
              <a:t>Beleuchtung beeinflusst</a:t>
            </a:r>
            <a:r>
              <a:rPr lang="de-DE" sz="1600" dirty="0"/>
              <a:t>. Dieses Verhalten </a:t>
            </a:r>
            <a:r>
              <a:rPr lang="de-DE" sz="1600" dirty="0" smtClean="0"/>
              <a:t>könnte vom </a:t>
            </a:r>
            <a:r>
              <a:rPr lang="de-DE" sz="1600" dirty="0"/>
              <a:t>Winkel zwischen den </a:t>
            </a:r>
            <a:r>
              <a:rPr lang="de-DE" sz="1600" dirty="0" smtClean="0"/>
              <a:t>Flächen </a:t>
            </a:r>
            <a:r>
              <a:rPr lang="de-DE" sz="1600" dirty="0"/>
              <a:t>an den </a:t>
            </a:r>
            <a:r>
              <a:rPr lang="de-DE" sz="1600" dirty="0" smtClean="0"/>
              <a:t>Kanten abhängig </a:t>
            </a:r>
            <a:r>
              <a:rPr lang="de-DE" sz="1600" dirty="0"/>
              <a:t>gemacht werden. Es ist auch </a:t>
            </a:r>
            <a:r>
              <a:rPr lang="de-DE" sz="1600" dirty="0" smtClean="0"/>
              <a:t>hier möglich </a:t>
            </a:r>
            <a:r>
              <a:rPr lang="de-DE" sz="1600" dirty="0"/>
              <a:t>dieses Verhalten von den </a:t>
            </a:r>
            <a:r>
              <a:rPr lang="de-DE" sz="1600" dirty="0" smtClean="0"/>
              <a:t>Materialien abhängig </a:t>
            </a:r>
            <a:r>
              <a:rPr lang="de-DE" sz="1600" dirty="0"/>
              <a:t>zu machen, so dass es Materialien </a:t>
            </a:r>
            <a:r>
              <a:rPr lang="de-DE" sz="1600" dirty="0" smtClean="0"/>
              <a:t>mit härteren </a:t>
            </a:r>
            <a:r>
              <a:rPr lang="de-DE" sz="1600" dirty="0"/>
              <a:t>Kanten und weicheren Kanten gibt</a:t>
            </a:r>
            <a:r>
              <a:rPr lang="de-DE" sz="1600" dirty="0" smtClean="0"/>
              <a:t>.</a:t>
            </a:r>
            <a:endParaRPr lang="de-DE" sz="1600"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14</a:t>
            </a:fld>
            <a:endParaRPr lang="de-DE"/>
          </a:p>
        </p:txBody>
      </p:sp>
    </p:spTree>
    <p:extLst>
      <p:ext uri="{BB962C8B-B14F-4D97-AF65-F5344CB8AC3E}">
        <p14:creationId xmlns:p14="http://schemas.microsoft.com/office/powerpoint/2010/main" val="1950839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Ausblic</a:t>
            </a:r>
            <a:r>
              <a:rPr lang="de-DE" dirty="0"/>
              <a:t>k</a:t>
            </a:r>
          </a:p>
        </p:txBody>
      </p:sp>
      <p:sp>
        <p:nvSpPr>
          <p:cNvPr id="3" name="Inhaltsplatzhalter 2"/>
          <p:cNvSpPr>
            <a:spLocks noGrp="1"/>
          </p:cNvSpPr>
          <p:nvPr>
            <p:ph idx="1"/>
          </p:nvPr>
        </p:nvSpPr>
        <p:spPr>
          <a:xfrm>
            <a:off x="467544" y="2276872"/>
            <a:ext cx="8229600" cy="3273227"/>
          </a:xfrm>
        </p:spPr>
        <p:txBody>
          <a:bodyPr>
            <a:normAutofit/>
          </a:bodyPr>
          <a:lstStyle/>
          <a:p>
            <a:r>
              <a:rPr lang="de-DE" sz="1600" dirty="0"/>
              <a:t>Es ist denkbar, nicht ein Material pro Voxel zu verwenden, sondern verschiedene Mengen an verschiedenen Materialien innerhalb eines Voxels zu definieren, deren Gesamtmenge dann der Füllmenge entsprechen würde. Dazu muss die Methode zum Darstellen der Texturen auf den Voxeln angepasst werden. </a:t>
            </a:r>
          </a:p>
          <a:p>
            <a:r>
              <a:rPr lang="de-DE" sz="1600" dirty="0" smtClean="0"/>
              <a:t>Den </a:t>
            </a:r>
            <a:r>
              <a:rPr lang="de-DE" sz="1600" dirty="0"/>
              <a:t>Materialien könnten noch renderspezifische Verhaltensweisen wie unterschiedliches Beleuchtungsverhalten oder Reflektionen zugewiesen werden.</a:t>
            </a:r>
          </a:p>
          <a:p>
            <a:r>
              <a:rPr lang="de-DE" sz="1600" dirty="0" smtClean="0"/>
              <a:t>Es </a:t>
            </a:r>
            <a:r>
              <a:rPr lang="de-DE" sz="1600" dirty="0"/>
              <a:t>gibt Methoden dazu, Normal Mapping mit Triplanarem Mapping zu verbinden. Diese Ansätze ließen sich mit den Ergebnissen dieser Arbeit vereinen. Verschiedene Methoden Schatten zu berechnen, können im Zusammenhang mit dieser Methode getestet werden.</a:t>
            </a:r>
          </a:p>
          <a:p>
            <a:r>
              <a:rPr lang="de-DE" sz="1600" dirty="0"/>
              <a:t>Es ist denkbar zu versuchen die Methode so anzupassen, dass die Ausdehnung der Objekte im Verhältnis zu den Füllmengen der Voxel volumetrisch korrekt gerendert wird.</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15</a:t>
            </a:fld>
            <a:endParaRPr lang="de-DE"/>
          </a:p>
        </p:txBody>
      </p:sp>
    </p:spTree>
    <p:extLst>
      <p:ext uri="{BB962C8B-B14F-4D97-AF65-F5344CB8AC3E}">
        <p14:creationId xmlns:p14="http://schemas.microsoft.com/office/powerpoint/2010/main" val="2419748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457831" y="2276872"/>
            <a:ext cx="6210513" cy="3273227"/>
          </a:xfrm>
        </p:spPr>
        <p:txBody>
          <a:bodyPr/>
          <a:lstStyle/>
          <a:p>
            <a:pPr marL="0" indent="0" algn="ctr">
              <a:buNone/>
            </a:pPr>
            <a:r>
              <a:rPr lang="de-DE" sz="4000" dirty="0" smtClean="0"/>
              <a:t>Vielen Dank für die Aufmerksamkeit!</a:t>
            </a:r>
            <a:r>
              <a:rPr lang="de-DE" dirty="0" smtClean="0"/>
              <a:t/>
            </a:r>
            <a:br>
              <a:rPr lang="de-DE" dirty="0" smtClean="0"/>
            </a:br>
            <a:r>
              <a:rPr lang="de-DE" dirty="0" smtClean="0"/>
              <a:t/>
            </a:r>
            <a:br>
              <a:rPr lang="de-DE" dirty="0" smtClean="0"/>
            </a:br>
            <a:r>
              <a:rPr lang="de-DE" sz="4000" dirty="0" smtClean="0"/>
              <a:t>Noch Fragen?</a:t>
            </a:r>
            <a:endParaRPr lang="de-DE" sz="4000"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16</a:t>
            </a:fld>
            <a:endParaRPr lang="de-DE"/>
          </a:p>
        </p:txBody>
      </p:sp>
    </p:spTree>
    <p:extLst>
      <p:ext uri="{BB962C8B-B14F-4D97-AF65-F5344CB8AC3E}">
        <p14:creationId xmlns:p14="http://schemas.microsoft.com/office/powerpoint/2010/main" val="2633248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Bildquellen</a:t>
            </a:r>
            <a:endParaRPr lang="de-DE" dirty="0"/>
          </a:p>
        </p:txBody>
      </p:sp>
      <p:sp>
        <p:nvSpPr>
          <p:cNvPr id="3" name="Inhaltsplatzhalter 2"/>
          <p:cNvSpPr>
            <a:spLocks noGrp="1"/>
          </p:cNvSpPr>
          <p:nvPr>
            <p:ph idx="1"/>
          </p:nvPr>
        </p:nvSpPr>
        <p:spPr/>
        <p:txBody>
          <a:bodyPr>
            <a:normAutofit fontScale="55000" lnSpcReduction="20000"/>
          </a:bodyPr>
          <a:lstStyle/>
          <a:p>
            <a:pPr marL="514350" indent="-514350">
              <a:buFont typeface="+mj-lt"/>
              <a:buAutoNum type="arabicPeriod"/>
            </a:pPr>
            <a:r>
              <a:rPr lang="de-DE" dirty="0" smtClean="0">
                <a:hlinkClick r:id="rId2"/>
              </a:rPr>
              <a:t>http://www.cs.unc.edu/~marc/tutorial/img801.png</a:t>
            </a:r>
            <a:endParaRPr lang="de-DE" dirty="0" smtClean="0"/>
          </a:p>
          <a:p>
            <a:pPr marL="514350" indent="-514350">
              <a:buFont typeface="+mj-lt"/>
              <a:buAutoNum type="arabicPeriod"/>
            </a:pPr>
            <a:r>
              <a:rPr lang="de-DE" dirty="0" smtClean="0">
                <a:hlinkClick r:id="rId3"/>
              </a:rPr>
              <a:t>http://www.cs.carleton.edu/cs_comps/0405/shape/images/connectedobj.jpg</a:t>
            </a:r>
            <a:endParaRPr lang="de-DE" dirty="0" smtClean="0"/>
          </a:p>
          <a:p>
            <a:pPr marL="514350" indent="-514350">
              <a:buFont typeface="+mj-lt"/>
              <a:buAutoNum type="arabicPeriod"/>
            </a:pPr>
            <a:r>
              <a:rPr lang="de-DE" dirty="0" smtClean="0">
                <a:hlinkClick r:id="rId4"/>
              </a:rPr>
              <a:t>http://www.cs.carleton.edu/cs_comps/0405/shape/images/2Dintersected.jpg</a:t>
            </a:r>
          </a:p>
          <a:p>
            <a:pPr marL="514350" indent="-514350">
              <a:buFont typeface="+mj-lt"/>
              <a:buAutoNum type="arabicPeriod"/>
            </a:pPr>
            <a:r>
              <a:rPr lang="de-DE" dirty="0" smtClean="0">
                <a:hlinkClick r:id="rId5"/>
              </a:rPr>
              <a:t>http://www.cs.carleton.edu/cs_comps/0405/shape/images/blockyfoot1.jpg</a:t>
            </a:r>
            <a:endParaRPr lang="de-DE" dirty="0" smtClean="0"/>
          </a:p>
          <a:p>
            <a:pPr marL="514350" indent="-514350">
              <a:buFont typeface="+mj-lt"/>
              <a:buAutoNum type="arabicPeriod"/>
            </a:pPr>
            <a:r>
              <a:rPr lang="de-DE" dirty="0" smtClean="0">
                <a:hlinkClick r:id="rId6"/>
              </a:rPr>
              <a:t>http://www.cs.carleton.edu/cs_comps/0405/shape/images/intersectedfoot.jpg</a:t>
            </a:r>
            <a:endParaRPr lang="de-DE" dirty="0" smtClean="0"/>
          </a:p>
          <a:p>
            <a:pPr marL="514350" indent="-514350">
              <a:buFont typeface="+mj-lt"/>
              <a:buAutoNum type="arabicPeriod"/>
            </a:pPr>
            <a:r>
              <a:rPr lang="de-DE" dirty="0" smtClean="0">
                <a:hlinkClick r:id="rId7"/>
              </a:rPr>
              <a:t>http://3.bp.blogspot.com/-aNniGiuNEZM/U3PH6S4fkUI/AAAAAAAAAJg/xv-LmW2Gnds/s1600/triangleCorrected.png</a:t>
            </a:r>
            <a:endParaRPr lang="de-DE" dirty="0" smtClean="0"/>
          </a:p>
          <a:p>
            <a:pPr marL="514350" indent="-514350">
              <a:buFont typeface="+mj-lt"/>
              <a:buAutoNum type="arabicPeriod"/>
            </a:pPr>
            <a:r>
              <a:rPr lang="de-DE" dirty="0" smtClean="0">
                <a:hlinkClick r:id="rId8"/>
              </a:rPr>
              <a:t>http://1.bp.blogspot.com/-MPQU-iZaAWE/U3PV7DgIYuI/AAAAAAAAAJs/3nCm8f9KE4w/s1600/doesItBlend.jpg</a:t>
            </a:r>
            <a:endParaRPr lang="de-DE" dirty="0" smtClean="0"/>
          </a:p>
          <a:p>
            <a:pPr marL="514350" indent="-514350">
              <a:buFont typeface="+mj-lt"/>
              <a:buAutoNum type="arabicPeriod"/>
            </a:pPr>
            <a:r>
              <a:rPr lang="de-DE" dirty="0" smtClean="0">
                <a:hlinkClick r:id="rId9"/>
              </a:rPr>
              <a:t>http://www.martinpalko.com/wp-content/uploads/2014/03/3PlanarMaps-680x456.jpg</a:t>
            </a:r>
            <a:endParaRPr lang="de-DE" dirty="0" smtClean="0"/>
          </a:p>
          <a:p>
            <a:pPr marL="514350" indent="-514350">
              <a:buFont typeface="+mj-lt"/>
              <a:buAutoNum type="arabicPeriod"/>
            </a:pPr>
            <a:r>
              <a:rPr lang="de-DE" dirty="0" smtClean="0">
                <a:hlinkClick r:id="rId10"/>
              </a:rPr>
              <a:t>http://www.martinpalko.com/wp-content/uploads/2014/03/TriplanarMapped-680x325.jpg</a:t>
            </a:r>
            <a:endParaRPr lang="de-DE" dirty="0" smtClean="0"/>
          </a:p>
          <a:p>
            <a:pPr marL="514350" indent="-514350">
              <a:buFont typeface="+mj-lt"/>
              <a:buAutoNum type="arabicPeriod"/>
            </a:pPr>
            <a:endParaRPr lang="de-DE" dirty="0" smtClean="0"/>
          </a:p>
          <a:p>
            <a:pPr marL="514350" indent="-514350">
              <a:buFont typeface="+mj-lt"/>
              <a:buAutoNum type="arabicPeriod"/>
            </a:pPr>
            <a:endParaRPr lang="de-DE" dirty="0" smtClean="0"/>
          </a:p>
          <a:p>
            <a:pPr marL="514350" indent="-514350">
              <a:buFont typeface="+mj-lt"/>
              <a:buAutoNum type="arabicPeriod"/>
            </a:pPr>
            <a:endParaRPr lang="de-DE" dirty="0" smtClean="0"/>
          </a:p>
          <a:p>
            <a:pPr marL="514350" indent="-514350">
              <a:buFont typeface="+mj-lt"/>
              <a:buAutoNum type="arabicPeriod"/>
            </a:pPr>
            <a:endParaRPr lang="de-DE" dirty="0" smtClean="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17</a:t>
            </a:fld>
            <a:endParaRPr lang="de-DE"/>
          </a:p>
        </p:txBody>
      </p:sp>
    </p:spTree>
    <p:extLst>
      <p:ext uri="{BB962C8B-B14F-4D97-AF65-F5344CB8AC3E}">
        <p14:creationId xmlns:p14="http://schemas.microsoft.com/office/powerpoint/2010/main" val="1419995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Gliederung</a:t>
            </a:r>
            <a:endParaRPr lang="de-DE" dirty="0"/>
          </a:p>
        </p:txBody>
      </p:sp>
      <p:sp>
        <p:nvSpPr>
          <p:cNvPr id="3" name="Inhaltsplatzhalter 2"/>
          <p:cNvSpPr>
            <a:spLocks noGrp="1"/>
          </p:cNvSpPr>
          <p:nvPr>
            <p:ph idx="1"/>
          </p:nvPr>
        </p:nvSpPr>
        <p:spPr>
          <a:xfrm>
            <a:off x="467544" y="2204864"/>
            <a:ext cx="8229600" cy="3528392"/>
          </a:xfrm>
        </p:spPr>
        <p:txBody>
          <a:bodyPr>
            <a:normAutofit fontScale="92500" lnSpcReduction="10000"/>
          </a:bodyPr>
          <a:lstStyle/>
          <a:p>
            <a:r>
              <a:rPr lang="de-DE" sz="3000" dirty="0" smtClean="0"/>
              <a:t>Motivation</a:t>
            </a:r>
          </a:p>
          <a:p>
            <a:r>
              <a:rPr lang="de-DE" sz="3000" dirty="0" smtClean="0"/>
              <a:t>Grundlagen</a:t>
            </a:r>
            <a:endParaRPr lang="de-DE" sz="3000" dirty="0"/>
          </a:p>
          <a:p>
            <a:r>
              <a:rPr lang="de-DE" sz="3000" dirty="0" smtClean="0"/>
              <a:t>Zielsetzung</a:t>
            </a:r>
          </a:p>
          <a:p>
            <a:r>
              <a:rPr lang="de-DE" sz="3000" dirty="0" smtClean="0"/>
              <a:t>Umsetzung der Oberflächengenerierung</a:t>
            </a:r>
          </a:p>
          <a:p>
            <a:r>
              <a:rPr lang="de-DE" sz="3000" dirty="0" smtClean="0"/>
              <a:t>Umsetzung der </a:t>
            </a:r>
            <a:r>
              <a:rPr lang="de-DE" sz="3000" dirty="0" err="1" smtClean="0"/>
              <a:t>Texturierung</a:t>
            </a:r>
            <a:endParaRPr lang="de-DE" sz="3000" dirty="0" smtClean="0"/>
          </a:p>
          <a:p>
            <a:r>
              <a:rPr lang="de-DE" sz="3000" dirty="0" smtClean="0"/>
              <a:t>Fazit</a:t>
            </a:r>
          </a:p>
          <a:p>
            <a:r>
              <a:rPr lang="de-DE" sz="3000" dirty="0" smtClean="0"/>
              <a:t>Ausblick</a:t>
            </a:r>
          </a:p>
          <a:p>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dirty="0" smtClean="0"/>
              <a:t>Matthias Mettenleiter</a:t>
            </a:r>
            <a:endParaRPr lang="de-DE" dirty="0"/>
          </a:p>
        </p:txBody>
      </p:sp>
      <p:sp>
        <p:nvSpPr>
          <p:cNvPr id="6" name="Foliennummernplatzhalter 5"/>
          <p:cNvSpPr>
            <a:spLocks noGrp="1"/>
          </p:cNvSpPr>
          <p:nvPr>
            <p:ph type="sldNum" sz="quarter" idx="12"/>
          </p:nvPr>
        </p:nvSpPr>
        <p:spPr/>
        <p:txBody>
          <a:bodyPr/>
          <a:lstStyle/>
          <a:p>
            <a:fld id="{B19EDA2B-D1ED-49F1-A641-C679BE89B1F0}" type="slidenum">
              <a:rPr lang="de-DE" smtClean="0"/>
              <a:pPr/>
              <a:t>2</a:t>
            </a:fld>
            <a:endParaRPr lang="de-DE"/>
          </a:p>
        </p:txBody>
      </p:sp>
    </p:spTree>
    <p:extLst>
      <p:ext uri="{BB962C8B-B14F-4D97-AF65-F5344CB8AC3E}">
        <p14:creationId xmlns:p14="http://schemas.microsoft.com/office/powerpoint/2010/main" val="3604134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Motivation</a:t>
            </a:r>
            <a:endParaRPr lang="de-DE" dirty="0"/>
          </a:p>
        </p:txBody>
      </p:sp>
      <p:sp>
        <p:nvSpPr>
          <p:cNvPr id="3" name="Inhaltsplatzhalter 2"/>
          <p:cNvSpPr>
            <a:spLocks noGrp="1"/>
          </p:cNvSpPr>
          <p:nvPr>
            <p:ph idx="1"/>
          </p:nvPr>
        </p:nvSpPr>
        <p:spPr>
          <a:xfrm>
            <a:off x="467544" y="2420888"/>
            <a:ext cx="5194920" cy="3489251"/>
          </a:xfrm>
        </p:spPr>
        <p:txBody>
          <a:bodyPr>
            <a:normAutofit/>
          </a:bodyPr>
          <a:lstStyle/>
          <a:p>
            <a:pPr marL="0" indent="0">
              <a:buNone/>
            </a:pPr>
            <a:r>
              <a:rPr lang="de-DE" sz="2400" dirty="0" smtClean="0"/>
              <a:t>Existierende Marching Cubes Größen-Anpassungen in medizinischen Bereichen anhand gemessener Eintrittspunkte in Objekte.</a:t>
            </a:r>
            <a:br>
              <a:rPr lang="de-DE" sz="2400" dirty="0" smtClean="0"/>
            </a:br>
            <a:r>
              <a:rPr lang="de-DE" sz="2400" dirty="0" smtClean="0"/>
              <a:t/>
            </a:r>
            <a:br>
              <a:rPr lang="de-DE" sz="2400" dirty="0" smtClean="0"/>
            </a:br>
            <a:r>
              <a:rPr lang="de-DE" sz="2400" dirty="0" smtClean="0"/>
              <a:t>Konzept: Größenanpassung mit konstruierten Werten</a:t>
            </a:r>
          </a:p>
          <a:p>
            <a:pPr marL="0" indent="0">
              <a:buNone/>
            </a:pPr>
            <a:endParaRPr lang="de-DE" sz="2800" dirty="0" smtClean="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3</a:t>
            </a:fld>
            <a:endParaRPr lang="de-DE"/>
          </a:p>
        </p:txBody>
      </p:sp>
    </p:spTree>
    <p:extLst>
      <p:ext uri="{BB962C8B-B14F-4D97-AF65-F5344CB8AC3E}">
        <p14:creationId xmlns:p14="http://schemas.microsoft.com/office/powerpoint/2010/main" val="3682979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95536"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(Marching Cubes)</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4</a:t>
            </a:fld>
            <a:endParaRPr lang="de-DE"/>
          </a:p>
        </p:txBody>
      </p:sp>
      <p:sp>
        <p:nvSpPr>
          <p:cNvPr id="3" name="Inhaltsplatzhalter 2"/>
          <p:cNvSpPr>
            <a:spLocks noGrp="1"/>
          </p:cNvSpPr>
          <p:nvPr>
            <p:ph idx="1"/>
          </p:nvPr>
        </p:nvSpPr>
        <p:spPr>
          <a:xfrm>
            <a:off x="251520" y="1916832"/>
            <a:ext cx="5698976" cy="1584176"/>
          </a:xfrm>
        </p:spPr>
        <p:txBody>
          <a:bodyPr>
            <a:noAutofit/>
          </a:bodyPr>
          <a:lstStyle/>
          <a:p>
            <a:pPr marL="0" indent="0">
              <a:buNone/>
            </a:pPr>
            <a:r>
              <a:rPr lang="de-DE" sz="2000" dirty="0" smtClean="0"/>
              <a:t>Verschiedene </a:t>
            </a:r>
            <a:r>
              <a:rPr lang="de-DE" sz="2000" dirty="0" err="1" smtClean="0"/>
              <a:t>Faces</a:t>
            </a:r>
            <a:r>
              <a:rPr lang="de-DE" sz="2000" dirty="0" smtClean="0"/>
              <a:t> anhand einer Lookup Table zwischen 8 kubisch angeordneten Voxeln generieren:</a:t>
            </a:r>
          </a:p>
        </p:txBody>
      </p:sp>
      <p:sp>
        <p:nvSpPr>
          <p:cNvPr id="9" name="Textfeld 8"/>
          <p:cNvSpPr txBox="1"/>
          <p:nvPr/>
        </p:nvSpPr>
        <p:spPr>
          <a:xfrm>
            <a:off x="6657164" y="5592994"/>
            <a:ext cx="360040" cy="276999"/>
          </a:xfrm>
          <a:prstGeom prst="rect">
            <a:avLst/>
          </a:prstGeom>
          <a:noFill/>
        </p:spPr>
        <p:txBody>
          <a:bodyPr wrap="square" rtlCol="0">
            <a:spAutoFit/>
          </a:bodyPr>
          <a:lstStyle/>
          <a:p>
            <a:r>
              <a:rPr lang="de-DE" sz="1200" dirty="0" smtClean="0"/>
              <a:t>[1]</a:t>
            </a:r>
            <a:endParaRPr lang="de-DE" sz="1200" dirty="0"/>
          </a:p>
        </p:txBody>
      </p:sp>
      <p:pic>
        <p:nvPicPr>
          <p:cNvPr id="1026" name="Picture 2" descr="C:\Users\Matze\Documents\Git\MC_Paper\Paper\figures\MarchingCubesPossibil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90054"/>
            <a:ext cx="4965484" cy="290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4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Grundlagen </a:t>
            </a:r>
            <a:r>
              <a:rPr lang="de-DE" dirty="0"/>
              <a:t>(Marching Cubes)</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5</a:t>
            </a:fld>
            <a:endParaRPr lang="de-DE"/>
          </a:p>
        </p:txBody>
      </p:sp>
      <p:sp>
        <p:nvSpPr>
          <p:cNvPr id="3" name="Inhaltsplatzhalter 2"/>
          <p:cNvSpPr>
            <a:spLocks noGrp="1"/>
          </p:cNvSpPr>
          <p:nvPr>
            <p:ph idx="1"/>
          </p:nvPr>
        </p:nvSpPr>
        <p:spPr>
          <a:xfrm>
            <a:off x="251520" y="1897966"/>
            <a:ext cx="6048672" cy="792088"/>
          </a:xfrm>
        </p:spPr>
        <p:txBody>
          <a:bodyPr>
            <a:noAutofit/>
          </a:bodyPr>
          <a:lstStyle/>
          <a:p>
            <a:pPr marL="0" indent="0">
              <a:buNone/>
            </a:pPr>
            <a:r>
              <a:rPr lang="de-DE" sz="2000" dirty="0" smtClean="0"/>
              <a:t>Im </a:t>
            </a:r>
            <a:r>
              <a:rPr lang="de-DE" sz="2000" dirty="0" err="1" smtClean="0"/>
              <a:t>rekonstruktiven</a:t>
            </a:r>
            <a:r>
              <a:rPr lang="de-DE" sz="2000" dirty="0" smtClean="0"/>
              <a:t> Bereich Verschiebung der Vertices zu den gemessenen Eintrittspunkten in das Objekt:</a:t>
            </a:r>
          </a:p>
        </p:txBody>
      </p:sp>
      <p:sp>
        <p:nvSpPr>
          <p:cNvPr id="9" name="Textfeld 8"/>
          <p:cNvSpPr txBox="1"/>
          <p:nvPr/>
        </p:nvSpPr>
        <p:spPr>
          <a:xfrm>
            <a:off x="3920502" y="5606169"/>
            <a:ext cx="360040" cy="276999"/>
          </a:xfrm>
          <a:prstGeom prst="rect">
            <a:avLst/>
          </a:prstGeom>
          <a:noFill/>
        </p:spPr>
        <p:txBody>
          <a:bodyPr wrap="square" rtlCol="0">
            <a:spAutoFit/>
          </a:bodyPr>
          <a:lstStyle/>
          <a:p>
            <a:r>
              <a:rPr lang="de-DE" sz="1200" dirty="0" smtClean="0"/>
              <a:t>[2]</a:t>
            </a:r>
            <a:endParaRPr lang="de-DE" sz="1200" dirty="0"/>
          </a:p>
        </p:txBody>
      </p:sp>
      <p:sp>
        <p:nvSpPr>
          <p:cNvPr id="12" name="Textfeld 11"/>
          <p:cNvSpPr txBox="1"/>
          <p:nvPr/>
        </p:nvSpPr>
        <p:spPr>
          <a:xfrm>
            <a:off x="7741818" y="5606170"/>
            <a:ext cx="360040" cy="276999"/>
          </a:xfrm>
          <a:prstGeom prst="rect">
            <a:avLst/>
          </a:prstGeom>
          <a:noFill/>
        </p:spPr>
        <p:txBody>
          <a:bodyPr wrap="square" rtlCol="0">
            <a:spAutoFit/>
          </a:bodyPr>
          <a:lstStyle/>
          <a:p>
            <a:r>
              <a:rPr lang="de-DE" sz="1200" dirty="0" smtClean="0"/>
              <a:t>[3]</a:t>
            </a:r>
            <a:endParaRPr lang="de-DE" sz="1200" dirty="0"/>
          </a:p>
        </p:txBody>
      </p:sp>
      <p:pic>
        <p:nvPicPr>
          <p:cNvPr id="2050" name="Picture 2" descr="C:\Users\Matze\Documents\Git\MC_Paper\Paper\figures\VerschiebenBeiMarchingCub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74" y="2550955"/>
            <a:ext cx="3347368" cy="305521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atze\Documents\Git\MC_Paper\Paper\figures\VerschiebenBeiMarchingCube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581562"/>
            <a:ext cx="3313834" cy="302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95536"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a:t>
            </a:r>
            <a:r>
              <a:rPr lang="de-DE" dirty="0"/>
              <a:t>(Marching Cubes)</a:t>
            </a:r>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6</a:t>
            </a:fld>
            <a:endParaRPr lang="de-DE"/>
          </a:p>
        </p:txBody>
      </p:sp>
      <p:sp>
        <p:nvSpPr>
          <p:cNvPr id="3" name="Inhaltsplatzhalter 2"/>
          <p:cNvSpPr>
            <a:spLocks noGrp="1"/>
          </p:cNvSpPr>
          <p:nvPr>
            <p:ph idx="1"/>
          </p:nvPr>
        </p:nvSpPr>
        <p:spPr>
          <a:xfrm>
            <a:off x="251520" y="1897966"/>
            <a:ext cx="6048672" cy="792088"/>
          </a:xfrm>
        </p:spPr>
        <p:txBody>
          <a:bodyPr>
            <a:noAutofit/>
          </a:bodyPr>
          <a:lstStyle/>
          <a:p>
            <a:pPr marL="0" indent="0">
              <a:buNone/>
            </a:pPr>
            <a:r>
              <a:rPr lang="de-DE" sz="2000" dirty="0" smtClean="0"/>
              <a:t>Beispiel aus dem Medizinischen Bereich:</a:t>
            </a:r>
          </a:p>
        </p:txBody>
      </p:sp>
      <p:sp>
        <p:nvSpPr>
          <p:cNvPr id="9" name="Textfeld 8"/>
          <p:cNvSpPr txBox="1"/>
          <p:nvPr/>
        </p:nvSpPr>
        <p:spPr>
          <a:xfrm>
            <a:off x="3776486" y="5590451"/>
            <a:ext cx="360040" cy="276999"/>
          </a:xfrm>
          <a:prstGeom prst="rect">
            <a:avLst/>
          </a:prstGeom>
          <a:noFill/>
        </p:spPr>
        <p:txBody>
          <a:bodyPr wrap="square" rtlCol="0">
            <a:spAutoFit/>
          </a:bodyPr>
          <a:lstStyle/>
          <a:p>
            <a:r>
              <a:rPr lang="de-DE" sz="1200" dirty="0" smtClean="0"/>
              <a:t>[4]</a:t>
            </a:r>
            <a:endParaRPr lang="de-DE" sz="1200" dirty="0"/>
          </a:p>
        </p:txBody>
      </p:sp>
      <p:sp>
        <p:nvSpPr>
          <p:cNvPr id="12" name="Textfeld 11"/>
          <p:cNvSpPr txBox="1"/>
          <p:nvPr/>
        </p:nvSpPr>
        <p:spPr>
          <a:xfrm>
            <a:off x="7597802" y="5590452"/>
            <a:ext cx="360040" cy="276999"/>
          </a:xfrm>
          <a:prstGeom prst="rect">
            <a:avLst/>
          </a:prstGeom>
          <a:noFill/>
        </p:spPr>
        <p:txBody>
          <a:bodyPr wrap="square" rtlCol="0">
            <a:spAutoFit/>
          </a:bodyPr>
          <a:lstStyle/>
          <a:p>
            <a:r>
              <a:rPr lang="de-DE" sz="1200" dirty="0" smtClean="0"/>
              <a:t>[5]</a:t>
            </a:r>
            <a:endParaRPr lang="de-DE" sz="1200" dirty="0"/>
          </a:p>
        </p:txBody>
      </p:sp>
      <p:pic>
        <p:nvPicPr>
          <p:cNvPr id="3076" name="Picture 4" descr="C:\Users\Matze\Documents\Git\MC_Paper\Bilder\blockyfoo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730" y="2436686"/>
            <a:ext cx="3037796" cy="315006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Matze\Documents\Git\MC_Paper\Bilder\intersectedfo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475" y="2436686"/>
            <a:ext cx="3041367" cy="315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82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95536"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(Texturierung)</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7</a:t>
            </a:fld>
            <a:endParaRPr lang="de-DE"/>
          </a:p>
        </p:txBody>
      </p:sp>
      <p:sp>
        <p:nvSpPr>
          <p:cNvPr id="3" name="Inhaltsplatzhalter 2"/>
          <p:cNvSpPr>
            <a:spLocks noGrp="1"/>
          </p:cNvSpPr>
          <p:nvPr>
            <p:ph idx="1"/>
          </p:nvPr>
        </p:nvSpPr>
        <p:spPr>
          <a:xfrm>
            <a:off x="251520" y="1897966"/>
            <a:ext cx="6048672" cy="792088"/>
          </a:xfrm>
        </p:spPr>
        <p:txBody>
          <a:bodyPr>
            <a:noAutofit/>
          </a:bodyPr>
          <a:lstStyle/>
          <a:p>
            <a:pPr marL="0" indent="0">
              <a:buNone/>
            </a:pPr>
            <a:r>
              <a:rPr lang="de-DE" sz="2000" dirty="0" smtClean="0"/>
              <a:t>Eine Möglichkeit zur Interpolation von Texturen/Farben in Marching Cubes:</a:t>
            </a:r>
          </a:p>
        </p:txBody>
      </p:sp>
      <p:sp>
        <p:nvSpPr>
          <p:cNvPr id="9" name="Textfeld 8"/>
          <p:cNvSpPr txBox="1"/>
          <p:nvPr/>
        </p:nvSpPr>
        <p:spPr>
          <a:xfrm>
            <a:off x="3749744" y="5608442"/>
            <a:ext cx="360040" cy="276999"/>
          </a:xfrm>
          <a:prstGeom prst="rect">
            <a:avLst/>
          </a:prstGeom>
          <a:noFill/>
        </p:spPr>
        <p:txBody>
          <a:bodyPr wrap="square" rtlCol="0">
            <a:spAutoFit/>
          </a:bodyPr>
          <a:lstStyle/>
          <a:p>
            <a:r>
              <a:rPr lang="de-DE" sz="1200" dirty="0" smtClean="0"/>
              <a:t>[6]</a:t>
            </a:r>
            <a:endParaRPr lang="de-DE" sz="1200" dirty="0"/>
          </a:p>
        </p:txBody>
      </p:sp>
      <p:sp>
        <p:nvSpPr>
          <p:cNvPr id="12" name="Textfeld 11"/>
          <p:cNvSpPr txBox="1"/>
          <p:nvPr/>
        </p:nvSpPr>
        <p:spPr>
          <a:xfrm>
            <a:off x="7925774" y="5608442"/>
            <a:ext cx="360040" cy="276999"/>
          </a:xfrm>
          <a:prstGeom prst="rect">
            <a:avLst/>
          </a:prstGeom>
          <a:noFill/>
        </p:spPr>
        <p:txBody>
          <a:bodyPr wrap="square" rtlCol="0">
            <a:spAutoFit/>
          </a:bodyPr>
          <a:lstStyle/>
          <a:p>
            <a:r>
              <a:rPr lang="de-DE" sz="1200" dirty="0" smtClean="0"/>
              <a:t>[7]</a:t>
            </a:r>
            <a:endParaRPr lang="de-DE" sz="1200" dirty="0"/>
          </a:p>
        </p:txBody>
      </p:sp>
      <p:pic>
        <p:nvPicPr>
          <p:cNvPr id="4098" name="Picture 2" descr="C:\Users\Matze\Documents\Git\MC_Paper\Bilder\PolygonMitZusatzWert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10" y="2852935"/>
            <a:ext cx="3393998" cy="270085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atze\Documents\Git\MC_Paper\Bilder\Interpolate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30" t="2140" r="10149" b="314"/>
          <a:stretch/>
        </p:blipFill>
        <p:spPr bwMode="auto">
          <a:xfrm>
            <a:off x="4253814" y="2673793"/>
            <a:ext cx="4032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234847" y="3024481"/>
            <a:ext cx="1878044" cy="1200329"/>
          </a:xfrm>
          <a:prstGeom prst="rect">
            <a:avLst/>
          </a:prstGeom>
          <a:noFill/>
        </p:spPr>
        <p:txBody>
          <a:bodyPr wrap="square" rtlCol="0">
            <a:spAutoFit/>
          </a:bodyPr>
          <a:lstStyle/>
          <a:p>
            <a:r>
              <a:rPr lang="de-DE" sz="1200" dirty="0" smtClean="0"/>
              <a:t>(</a:t>
            </a:r>
            <a:r>
              <a:rPr lang="de-DE" sz="1200" dirty="0"/>
              <a:t>v*) Vertex </a:t>
            </a:r>
            <a:r>
              <a:rPr lang="de-DE" sz="1200" dirty="0" smtClean="0"/>
              <a:t>Position</a:t>
            </a:r>
          </a:p>
          <a:p>
            <a:r>
              <a:rPr lang="de-DE" sz="1200" dirty="0" smtClean="0"/>
              <a:t>(</a:t>
            </a:r>
            <a:r>
              <a:rPr lang="de-DE" sz="1200" dirty="0"/>
              <a:t>n*) </a:t>
            </a:r>
            <a:r>
              <a:rPr lang="de-DE" sz="1200" dirty="0" smtClean="0"/>
              <a:t>Normale</a:t>
            </a:r>
          </a:p>
          <a:p>
            <a:r>
              <a:rPr lang="de-DE" sz="1200" dirty="0" smtClean="0"/>
              <a:t>(</a:t>
            </a:r>
            <a:r>
              <a:rPr lang="de-DE" sz="1200" dirty="0"/>
              <a:t>t1, t2 und t3) Materialien </a:t>
            </a:r>
            <a:r>
              <a:rPr lang="de-DE" sz="1200" dirty="0" smtClean="0"/>
              <a:t>der drei Richtungen</a:t>
            </a:r>
            <a:endParaRPr lang="de-DE" sz="1200" dirty="0"/>
          </a:p>
          <a:p>
            <a:r>
              <a:rPr lang="de-DE" sz="1200" dirty="0" smtClean="0"/>
              <a:t>(</a:t>
            </a:r>
            <a:r>
              <a:rPr lang="de-DE" sz="1200" dirty="0" err="1" smtClean="0"/>
              <a:t>vw</a:t>
            </a:r>
            <a:r>
              <a:rPr lang="de-DE" sz="1200" dirty="0"/>
              <a:t>*) Gewicht der Materialien am Vertex</a:t>
            </a:r>
          </a:p>
        </p:txBody>
      </p:sp>
    </p:spTree>
    <p:extLst>
      <p:ext uri="{BB962C8B-B14F-4D97-AF65-F5344CB8AC3E}">
        <p14:creationId xmlns:p14="http://schemas.microsoft.com/office/powerpoint/2010/main" val="2363255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611561" y="2852936"/>
            <a:ext cx="504056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1"/>
          <p:cNvSpPr>
            <a:spLocks noGrp="1"/>
          </p:cNvSpPr>
          <p:nvPr>
            <p:ph type="title"/>
          </p:nvPr>
        </p:nvSpPr>
        <p:spPr>
          <a:xfrm>
            <a:off x="323528" y="1052736"/>
            <a:ext cx="8301608" cy="720080"/>
          </a:xfrm>
        </p:spPr>
        <p:txBody>
          <a:bodyPr/>
          <a:lstStyle/>
          <a:p>
            <a:r>
              <a:rPr lang="de-DE" dirty="0" smtClean="0"/>
              <a:t>Grundlagen (Texturierung)</a:t>
            </a:r>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8</a:t>
            </a:fld>
            <a:endParaRPr lang="de-DE"/>
          </a:p>
        </p:txBody>
      </p:sp>
      <p:sp>
        <p:nvSpPr>
          <p:cNvPr id="3" name="Inhaltsplatzhalter 2"/>
          <p:cNvSpPr>
            <a:spLocks noGrp="1"/>
          </p:cNvSpPr>
          <p:nvPr>
            <p:ph idx="1"/>
          </p:nvPr>
        </p:nvSpPr>
        <p:spPr>
          <a:xfrm>
            <a:off x="251520" y="1897966"/>
            <a:ext cx="4104456" cy="792088"/>
          </a:xfrm>
        </p:spPr>
        <p:txBody>
          <a:bodyPr>
            <a:noAutofit/>
          </a:bodyPr>
          <a:lstStyle/>
          <a:p>
            <a:pPr marL="0" indent="0">
              <a:buNone/>
            </a:pPr>
            <a:r>
              <a:rPr lang="de-DE" sz="2000" dirty="0" smtClean="0"/>
              <a:t>Triplanares Mapping  zur Darstellung von Texturen:</a:t>
            </a:r>
          </a:p>
        </p:txBody>
      </p:sp>
      <p:sp>
        <p:nvSpPr>
          <p:cNvPr id="9" name="Textfeld 8"/>
          <p:cNvSpPr txBox="1"/>
          <p:nvPr/>
        </p:nvSpPr>
        <p:spPr>
          <a:xfrm>
            <a:off x="3965769" y="5608442"/>
            <a:ext cx="360040" cy="276999"/>
          </a:xfrm>
          <a:prstGeom prst="rect">
            <a:avLst/>
          </a:prstGeom>
          <a:noFill/>
        </p:spPr>
        <p:txBody>
          <a:bodyPr wrap="square" rtlCol="0">
            <a:spAutoFit/>
          </a:bodyPr>
          <a:lstStyle/>
          <a:p>
            <a:r>
              <a:rPr lang="de-DE" sz="1200" dirty="0" smtClean="0"/>
              <a:t>[8]</a:t>
            </a:r>
            <a:endParaRPr lang="de-DE" sz="1200" dirty="0"/>
          </a:p>
        </p:txBody>
      </p:sp>
      <p:sp>
        <p:nvSpPr>
          <p:cNvPr id="12" name="Textfeld 11"/>
          <p:cNvSpPr txBox="1"/>
          <p:nvPr/>
        </p:nvSpPr>
        <p:spPr>
          <a:xfrm>
            <a:off x="8256234" y="5331443"/>
            <a:ext cx="360040" cy="276999"/>
          </a:xfrm>
          <a:prstGeom prst="rect">
            <a:avLst/>
          </a:prstGeom>
          <a:noFill/>
        </p:spPr>
        <p:txBody>
          <a:bodyPr wrap="square" rtlCol="0">
            <a:spAutoFit/>
          </a:bodyPr>
          <a:lstStyle/>
          <a:p>
            <a:r>
              <a:rPr lang="de-DE" sz="1200" dirty="0" smtClean="0"/>
              <a:t>[9]</a:t>
            </a:r>
            <a:endParaRPr lang="de-DE" sz="1200" dirty="0"/>
          </a:p>
        </p:txBody>
      </p:sp>
      <p:pic>
        <p:nvPicPr>
          <p:cNvPr id="5122" name="Picture 2" descr="C:\Users\Matze\Documents\Git\MC_Paper\Bilder\3PlanarMaps-680x4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50" y="2976214"/>
            <a:ext cx="3843759" cy="257757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atze\Documents\Git\MC_Paper\Bilder\TriplanarMapped-680x3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260739"/>
            <a:ext cx="4202459" cy="200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90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1052736"/>
            <a:ext cx="8301608" cy="720080"/>
          </a:xfrm>
        </p:spPr>
        <p:txBody>
          <a:bodyPr/>
          <a:lstStyle/>
          <a:p>
            <a:r>
              <a:rPr lang="de-DE" dirty="0" smtClean="0"/>
              <a:t>Zielsetzung</a:t>
            </a:r>
            <a:endParaRPr lang="de-DE" dirty="0"/>
          </a:p>
        </p:txBody>
      </p:sp>
      <p:sp>
        <p:nvSpPr>
          <p:cNvPr id="3" name="Inhaltsplatzhalter 2"/>
          <p:cNvSpPr>
            <a:spLocks noGrp="1"/>
          </p:cNvSpPr>
          <p:nvPr>
            <p:ph idx="1"/>
          </p:nvPr>
        </p:nvSpPr>
        <p:spPr>
          <a:xfrm>
            <a:off x="464681" y="2348880"/>
            <a:ext cx="8229600" cy="3489251"/>
          </a:xfrm>
        </p:spPr>
        <p:txBody>
          <a:bodyPr>
            <a:normAutofit fontScale="32500" lnSpcReduction="20000"/>
          </a:bodyPr>
          <a:lstStyle/>
          <a:p>
            <a:pPr>
              <a:lnSpc>
                <a:spcPct val="120000"/>
              </a:lnSpc>
            </a:pPr>
            <a:r>
              <a:rPr lang="de-DE" sz="4800" dirty="0"/>
              <a:t>Jedem Voxel werden ein Material und eine </a:t>
            </a:r>
            <a:r>
              <a:rPr lang="de-DE" sz="4800" dirty="0" smtClean="0"/>
              <a:t>kontinuierliche Füllmenge </a:t>
            </a:r>
            <a:r>
              <a:rPr lang="de-DE" sz="4800" dirty="0"/>
              <a:t> ∈ [1; 0] zugewiesen.</a:t>
            </a:r>
          </a:p>
          <a:p>
            <a:pPr>
              <a:lnSpc>
                <a:spcPct val="120000"/>
              </a:lnSpc>
            </a:pPr>
            <a:r>
              <a:rPr lang="de-DE" sz="4800" dirty="0" smtClean="0"/>
              <a:t>Es </a:t>
            </a:r>
            <a:r>
              <a:rPr lang="de-DE" sz="4800" dirty="0"/>
              <a:t>wird pro Achter-Tupel </a:t>
            </a:r>
            <a:r>
              <a:rPr lang="de-DE" sz="4800" dirty="0" smtClean="0"/>
              <a:t>ein </a:t>
            </a:r>
            <a:r>
              <a:rPr lang="de-DE" sz="4800" dirty="0" err="1" smtClean="0"/>
              <a:t>Mesh</a:t>
            </a:r>
            <a:r>
              <a:rPr lang="de-DE" sz="4800" dirty="0"/>
              <a:t> </a:t>
            </a:r>
            <a:r>
              <a:rPr lang="de-DE" sz="4800" dirty="0" smtClean="0"/>
              <a:t>erzeugt</a:t>
            </a:r>
            <a:r>
              <a:rPr lang="de-DE" sz="4800" dirty="0"/>
              <a:t>. Hierbei haben die einzelnen Voxel </a:t>
            </a:r>
            <a:r>
              <a:rPr lang="de-DE" sz="4800" dirty="0" smtClean="0"/>
              <a:t>nur Zugriff </a:t>
            </a:r>
            <a:r>
              <a:rPr lang="de-DE" sz="4800" dirty="0"/>
              <a:t>auf die ihnen zugewiesenen </a:t>
            </a:r>
            <a:r>
              <a:rPr lang="de-DE" sz="4800" dirty="0" smtClean="0"/>
              <a:t>Informationen und </a:t>
            </a:r>
            <a:r>
              <a:rPr lang="de-DE" sz="4800" dirty="0"/>
              <a:t>keine Referenzen oder Zugriffe </a:t>
            </a:r>
            <a:r>
              <a:rPr lang="de-DE" sz="4800" dirty="0" smtClean="0"/>
              <a:t>auf andere </a:t>
            </a:r>
            <a:r>
              <a:rPr lang="de-DE" sz="4800" dirty="0"/>
              <a:t>Voxel, wie beispielsweise ihre </a:t>
            </a:r>
            <a:r>
              <a:rPr lang="de-DE" sz="4800" dirty="0" smtClean="0"/>
              <a:t>sechs direkten </a:t>
            </a:r>
            <a:r>
              <a:rPr lang="de-DE" sz="4800" dirty="0"/>
              <a:t>Nachbarn.</a:t>
            </a:r>
          </a:p>
          <a:p>
            <a:pPr>
              <a:lnSpc>
                <a:spcPct val="120000"/>
              </a:lnSpc>
            </a:pPr>
            <a:r>
              <a:rPr lang="de-DE" sz="4800" dirty="0" smtClean="0"/>
              <a:t>Die </a:t>
            </a:r>
            <a:r>
              <a:rPr lang="de-DE" sz="4800" dirty="0" err="1" smtClean="0"/>
              <a:t>Göße</a:t>
            </a:r>
            <a:r>
              <a:rPr lang="de-DE" sz="4800" dirty="0" smtClean="0"/>
              <a:t> </a:t>
            </a:r>
            <a:r>
              <a:rPr lang="de-DE" sz="4800" dirty="0"/>
              <a:t>der Meshes wird sich anhand </a:t>
            </a:r>
            <a:r>
              <a:rPr lang="de-DE" sz="4800" dirty="0" smtClean="0"/>
              <a:t>der Füllmenge </a:t>
            </a:r>
            <a:r>
              <a:rPr lang="de-DE" sz="4800" dirty="0"/>
              <a:t>innerhalb eines Voxels </a:t>
            </a:r>
            <a:r>
              <a:rPr lang="de-DE" sz="4800" dirty="0" smtClean="0"/>
              <a:t>verändern</a:t>
            </a:r>
            <a:r>
              <a:rPr lang="de-DE" sz="4800" dirty="0"/>
              <a:t> </a:t>
            </a:r>
            <a:r>
              <a:rPr lang="de-DE" sz="4800" dirty="0" smtClean="0"/>
              <a:t>und </a:t>
            </a:r>
            <a:r>
              <a:rPr lang="de-DE" sz="4800" dirty="0"/>
              <a:t>nachvollziehbar sein. Nachvollziehbar </a:t>
            </a:r>
            <a:r>
              <a:rPr lang="de-DE" sz="4800" dirty="0" smtClean="0"/>
              <a:t>bedeutet in </a:t>
            </a:r>
            <a:r>
              <a:rPr lang="de-DE" sz="4800" dirty="0"/>
              <a:t>diesem Zusammenhang, dass </a:t>
            </a:r>
            <a:r>
              <a:rPr lang="de-DE" sz="4800" dirty="0" smtClean="0"/>
              <a:t>bei mehr Füllmenge </a:t>
            </a:r>
            <a:r>
              <a:rPr lang="de-DE" sz="4800" dirty="0"/>
              <a:t>ein </a:t>
            </a:r>
            <a:r>
              <a:rPr lang="de-DE" sz="4800" dirty="0" smtClean="0"/>
              <a:t>größerer </a:t>
            </a:r>
            <a:r>
              <a:rPr lang="de-DE" sz="4800" dirty="0" err="1"/>
              <a:t>Mesh</a:t>
            </a:r>
            <a:r>
              <a:rPr lang="de-DE" sz="4800" dirty="0"/>
              <a:t> </a:t>
            </a:r>
            <a:r>
              <a:rPr lang="de-DE" sz="4800" dirty="0" smtClean="0"/>
              <a:t>entsteht und </a:t>
            </a:r>
            <a:r>
              <a:rPr lang="de-DE" sz="4800" dirty="0"/>
              <a:t>umgekehrt. Es ist in diesem Fall keine </a:t>
            </a:r>
            <a:r>
              <a:rPr lang="de-DE" sz="4800" dirty="0" smtClean="0"/>
              <a:t>Anforderung, dass </a:t>
            </a:r>
            <a:r>
              <a:rPr lang="de-DE" sz="4800" dirty="0"/>
              <a:t>die Ausdehnung </a:t>
            </a:r>
            <a:r>
              <a:rPr lang="de-DE" sz="4800" dirty="0" smtClean="0"/>
              <a:t>volumetrisch korrekt </a:t>
            </a:r>
            <a:r>
              <a:rPr lang="de-DE" sz="4800" dirty="0"/>
              <a:t>ist</a:t>
            </a:r>
            <a:r>
              <a:rPr lang="de-DE" sz="4800" dirty="0" smtClean="0"/>
              <a:t>.</a:t>
            </a:r>
          </a:p>
          <a:p>
            <a:pPr>
              <a:lnSpc>
                <a:spcPct val="120000"/>
              </a:lnSpc>
            </a:pPr>
            <a:r>
              <a:rPr lang="de-DE" sz="4800" dirty="0" smtClean="0"/>
              <a:t>Es </a:t>
            </a:r>
            <a:r>
              <a:rPr lang="de-DE" sz="4800" dirty="0"/>
              <a:t>ist </a:t>
            </a:r>
            <a:r>
              <a:rPr lang="de-DE" sz="4800" dirty="0" smtClean="0"/>
              <a:t>möglich </a:t>
            </a:r>
            <a:r>
              <a:rPr lang="de-DE" sz="4800" dirty="0"/>
              <a:t>ein Objekt zu erzeugen, </a:t>
            </a:r>
            <a:r>
              <a:rPr lang="de-DE" sz="4800" dirty="0" smtClean="0"/>
              <a:t>das nur </a:t>
            </a:r>
            <a:r>
              <a:rPr lang="de-DE" sz="4800" dirty="0"/>
              <a:t>aus waagerechten und senkrechten </a:t>
            </a:r>
            <a:r>
              <a:rPr lang="de-DE" sz="4800" dirty="0" smtClean="0"/>
              <a:t>Flächen besteht</a:t>
            </a:r>
            <a:r>
              <a:rPr lang="de-DE" sz="4800" dirty="0"/>
              <a:t>. Daraus geht hervor, dass es </a:t>
            </a:r>
            <a:r>
              <a:rPr lang="de-DE" sz="4800" dirty="0" smtClean="0"/>
              <a:t>möglich ist 90° </a:t>
            </a:r>
            <a:r>
              <a:rPr lang="de-DE" sz="4800" dirty="0"/>
              <a:t>Außenwinkel aus senkrechten und </a:t>
            </a:r>
            <a:r>
              <a:rPr lang="de-DE" sz="4800" dirty="0" smtClean="0"/>
              <a:t>waagerechten Flächen </a:t>
            </a:r>
            <a:r>
              <a:rPr lang="de-DE" sz="4800" dirty="0"/>
              <a:t>zu erzeugen.</a:t>
            </a:r>
          </a:p>
          <a:p>
            <a:endParaRPr lang="de-DE" dirty="0"/>
          </a:p>
        </p:txBody>
      </p:sp>
      <p:sp>
        <p:nvSpPr>
          <p:cNvPr id="4" name="Datumsplatzhalter 3"/>
          <p:cNvSpPr>
            <a:spLocks noGrp="1"/>
          </p:cNvSpPr>
          <p:nvPr>
            <p:ph type="dt" sz="half" idx="10"/>
          </p:nvPr>
        </p:nvSpPr>
        <p:spPr/>
        <p:txBody>
          <a:bodyPr/>
          <a:lstStyle/>
          <a:p>
            <a:r>
              <a:rPr lang="de-DE" dirty="0" smtClean="0"/>
              <a:t>27.11.2018</a:t>
            </a:r>
            <a:endParaRPr lang="de-DE" dirty="0"/>
          </a:p>
        </p:txBody>
      </p:sp>
      <p:sp>
        <p:nvSpPr>
          <p:cNvPr id="5" name="Fußzeilenplatzhalter 4"/>
          <p:cNvSpPr>
            <a:spLocks noGrp="1"/>
          </p:cNvSpPr>
          <p:nvPr>
            <p:ph type="ftr" sz="quarter" idx="11"/>
          </p:nvPr>
        </p:nvSpPr>
        <p:spPr/>
        <p:txBody>
          <a:bodyPr/>
          <a:lstStyle/>
          <a:p>
            <a:r>
              <a:rPr lang="de-DE" smtClean="0"/>
              <a:t>Matthias Mettenleiter</a:t>
            </a:r>
            <a:endParaRPr lang="de-DE"/>
          </a:p>
        </p:txBody>
      </p:sp>
      <p:sp>
        <p:nvSpPr>
          <p:cNvPr id="6" name="Foliennummernplatzhalter 5"/>
          <p:cNvSpPr>
            <a:spLocks noGrp="1"/>
          </p:cNvSpPr>
          <p:nvPr>
            <p:ph type="sldNum" sz="quarter" idx="12"/>
          </p:nvPr>
        </p:nvSpPr>
        <p:spPr/>
        <p:txBody>
          <a:bodyPr/>
          <a:lstStyle/>
          <a:p>
            <a:fld id="{B19EDA2B-D1ED-49F1-A641-C679BE89B1F0}" type="slidenum">
              <a:rPr lang="de-DE" smtClean="0"/>
              <a:pPr/>
              <a:t>9</a:t>
            </a:fld>
            <a:endParaRPr lang="de-DE"/>
          </a:p>
        </p:txBody>
      </p:sp>
    </p:spTree>
    <p:extLst>
      <p:ext uri="{BB962C8B-B14F-4D97-AF65-F5344CB8AC3E}">
        <p14:creationId xmlns:p14="http://schemas.microsoft.com/office/powerpoint/2010/main" val="157998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Bildschirmpräsentation (4:3)</PresentationFormat>
  <Paragraphs>138</Paragraphs>
  <Slides>17</Slides>
  <Notes>1</Notes>
  <HiddenSlides>0</HiddenSlides>
  <MMClips>0</MMClip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Larissa</vt:lpstr>
      <vt:lpstr>Eine konstruktive Methode zum Rendern von Marching Cubes Voxeln mit unterschiedlichen Füllmengen und Materialien</vt:lpstr>
      <vt:lpstr>Gliederung</vt:lpstr>
      <vt:lpstr>Motivation</vt:lpstr>
      <vt:lpstr>Grundlagen (Marching Cubes)</vt:lpstr>
      <vt:lpstr>Grundlagen (Marching Cubes)</vt:lpstr>
      <vt:lpstr>Grundlagen (Marching Cubes)</vt:lpstr>
      <vt:lpstr>Grundlagen (Texturierung)</vt:lpstr>
      <vt:lpstr>Grundlagen (Texturierung)</vt:lpstr>
      <vt:lpstr>Zielsetzung</vt:lpstr>
      <vt:lpstr>Zielsetzung</vt:lpstr>
      <vt:lpstr>Umsetzung der Oberflächengenerierung</vt:lpstr>
      <vt:lpstr>Umsetzung der Texturierung</vt:lpstr>
      <vt:lpstr>Fazit</vt:lpstr>
      <vt:lpstr>Ausblick</vt:lpstr>
      <vt:lpstr>Ausblick</vt:lpstr>
      <vt:lpstr>PowerPoint-Präsentation</vt:lpstr>
      <vt:lpstr>Bildquellen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Rendern von Voxeln mit mehreren Materialien</dc:title>
  <dc:creator>Matze</dc:creator>
  <cp:lastModifiedBy>Matze</cp:lastModifiedBy>
  <cp:revision>99</cp:revision>
  <dcterms:created xsi:type="dcterms:W3CDTF">2016-10-08T13:39:14Z</dcterms:created>
  <dcterms:modified xsi:type="dcterms:W3CDTF">2018-11-26T23:00:14Z</dcterms:modified>
</cp:coreProperties>
</file>