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0" r:id="rId3"/>
    <p:sldId id="276" r:id="rId4"/>
    <p:sldId id="277" r:id="rId5"/>
    <p:sldId id="508" r:id="rId6"/>
    <p:sldId id="275" r:id="rId7"/>
    <p:sldId id="478" r:id="rId8"/>
    <p:sldId id="506" r:id="rId9"/>
    <p:sldId id="507" r:id="rId10"/>
    <p:sldId id="509" r:id="rId11"/>
    <p:sldId id="465" r:id="rId12"/>
    <p:sldId id="496" r:id="rId13"/>
    <p:sldId id="497" r:id="rId14"/>
    <p:sldId id="510" r:id="rId15"/>
    <p:sldId id="504" r:id="rId16"/>
    <p:sldId id="505" r:id="rId17"/>
    <p:sldId id="257" r:id="rId18"/>
    <p:sldId id="262" r:id="rId19"/>
    <p:sldId id="513" r:id="rId20"/>
    <p:sldId id="514" r:id="rId21"/>
    <p:sldId id="516" r:id="rId22"/>
    <p:sldId id="5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6824"/>
  </p:normalViewPr>
  <p:slideViewPr>
    <p:cSldViewPr snapToGrid="0" snapToObjects="1">
      <p:cViewPr varScale="1">
        <p:scale>
          <a:sx n="107" d="100"/>
          <a:sy n="107" d="100"/>
        </p:scale>
        <p:origin x="200"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F9B4C-E8F7-A64E-A82F-D44BBC8B3E5F}" type="datetimeFigureOut">
              <a:rPr lang="en-US" smtClean="0"/>
              <a:t>1/30/24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18D38B-C4D3-0649-AFFE-E8EDA2A42593}" type="slidenum">
              <a:rPr lang="en-US" smtClean="0"/>
              <a:t>‹#›</a:t>
            </a:fld>
            <a:endParaRPr lang="en-US"/>
          </a:p>
        </p:txBody>
      </p:sp>
    </p:spTree>
    <p:extLst>
      <p:ext uri="{BB962C8B-B14F-4D97-AF65-F5344CB8AC3E}">
        <p14:creationId xmlns:p14="http://schemas.microsoft.com/office/powerpoint/2010/main" val="257634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0A801B-29E7-9C4B-ACC1-5B24105FCC44}" type="slidenum">
              <a:rPr lang="en-US" smtClean="0"/>
              <a:pPr/>
              <a:t>6</a:t>
            </a:fld>
            <a:endParaRPr lang="en-US"/>
          </a:p>
        </p:txBody>
      </p:sp>
    </p:spTree>
    <p:extLst>
      <p:ext uri="{BB962C8B-B14F-4D97-AF65-F5344CB8AC3E}">
        <p14:creationId xmlns:p14="http://schemas.microsoft.com/office/powerpoint/2010/main" val="4001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5FD5BD-79B5-CC4C-9436-B7CCA82F4EC8}" type="slidenum">
              <a:rPr lang="en-US" smtClean="0"/>
              <a:t>7</a:t>
            </a:fld>
            <a:endParaRPr lang="en-US"/>
          </a:p>
        </p:txBody>
      </p:sp>
    </p:spTree>
    <p:extLst>
      <p:ext uri="{BB962C8B-B14F-4D97-AF65-F5344CB8AC3E}">
        <p14:creationId xmlns:p14="http://schemas.microsoft.com/office/powerpoint/2010/main" val="4206437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Exons</a:t>
            </a:r>
            <a:r>
              <a:rPr lang="en-US" dirty="0"/>
              <a:t>: ~1.5 % of Genome</a:t>
            </a:r>
          </a:p>
          <a:p>
            <a:r>
              <a:rPr lang="en-US" dirty="0" err="1"/>
              <a:t>Introns</a:t>
            </a:r>
            <a:r>
              <a:rPr lang="en-US" dirty="0"/>
              <a:t>: ~ 5% of Genome</a:t>
            </a:r>
          </a:p>
          <a:p>
            <a:r>
              <a:rPr lang="en-US" dirty="0"/>
              <a:t>Most of Genome is </a:t>
            </a:r>
            <a:r>
              <a:rPr lang="en-US" dirty="0" err="1"/>
              <a:t>Intergenic</a:t>
            </a:r>
            <a:endParaRPr lang="en-US" dirty="0"/>
          </a:p>
          <a:p>
            <a:r>
              <a:rPr lang="en-US" dirty="0"/>
              <a:t>Majority of GWAS hits are in </a:t>
            </a:r>
            <a:r>
              <a:rPr lang="en-US" dirty="0" err="1"/>
              <a:t>intergenic</a:t>
            </a:r>
            <a:r>
              <a:rPr lang="en-US" dirty="0"/>
              <a:t> regions</a:t>
            </a:r>
          </a:p>
        </p:txBody>
      </p:sp>
      <p:sp>
        <p:nvSpPr>
          <p:cNvPr id="4" name="Slide Number Placeholder 3"/>
          <p:cNvSpPr>
            <a:spLocks noGrp="1"/>
          </p:cNvSpPr>
          <p:nvPr>
            <p:ph type="sldNum" sz="quarter" idx="10"/>
          </p:nvPr>
        </p:nvSpPr>
        <p:spPr/>
        <p:txBody>
          <a:bodyPr/>
          <a:lstStyle/>
          <a:p>
            <a:fld id="{122C07BA-5CBB-0C44-986C-BCA91EC12411}" type="slidenum">
              <a:rPr lang="en-US" smtClean="0"/>
              <a:pPr/>
              <a:t>11</a:t>
            </a:fld>
            <a:endParaRPr lang="en-US"/>
          </a:p>
        </p:txBody>
      </p:sp>
    </p:spTree>
    <p:extLst>
      <p:ext uri="{BB962C8B-B14F-4D97-AF65-F5344CB8AC3E}">
        <p14:creationId xmlns:p14="http://schemas.microsoft.com/office/powerpoint/2010/main" val="351419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majority of schizophrenia GWAS hits are far from annotated genes, so we were interested to see expression from more than 10,000 </a:t>
            </a:r>
            <a:r>
              <a:rPr lang="en-US" baseline="0" dirty="0" err="1"/>
              <a:t>intergenic</a:t>
            </a:r>
            <a:r>
              <a:rPr lang="en-US" baseline="0" dirty="0"/>
              <a:t> repeats.  Around 1/3 of the differentially expressed repeats were in </a:t>
            </a:r>
            <a:r>
              <a:rPr lang="en-US" baseline="0" dirty="0" err="1"/>
              <a:t>intergenic</a:t>
            </a:r>
            <a:r>
              <a:rPr lang="en-US" baseline="0" dirty="0"/>
              <a:t> regions</a:t>
            </a:r>
            <a:endParaRPr lang="en-US" dirty="0"/>
          </a:p>
          <a:p>
            <a:endParaRPr lang="en-US" dirty="0"/>
          </a:p>
          <a:p>
            <a:r>
              <a:rPr lang="en-US" dirty="0" err="1"/>
              <a:t>Exons</a:t>
            </a:r>
            <a:r>
              <a:rPr lang="en-US" dirty="0"/>
              <a:t>: ~1.5 % of Genome</a:t>
            </a:r>
          </a:p>
          <a:p>
            <a:r>
              <a:rPr lang="en-US" dirty="0" err="1"/>
              <a:t>Introns</a:t>
            </a:r>
            <a:r>
              <a:rPr lang="en-US" dirty="0"/>
              <a:t>: ~ 5% of Genome</a:t>
            </a:r>
          </a:p>
          <a:p>
            <a:r>
              <a:rPr lang="en-US" dirty="0"/>
              <a:t>Most of Genome is </a:t>
            </a:r>
            <a:r>
              <a:rPr lang="en-US" dirty="0" err="1"/>
              <a:t>Intergenic</a:t>
            </a:r>
            <a:endParaRPr lang="en-US" dirty="0"/>
          </a:p>
          <a:p>
            <a:r>
              <a:rPr lang="en-US" dirty="0"/>
              <a:t>Majority of GWAS hits are in </a:t>
            </a:r>
            <a:r>
              <a:rPr lang="en-US" dirty="0" err="1"/>
              <a:t>intergenic</a:t>
            </a:r>
            <a:r>
              <a:rPr lang="en-US" dirty="0"/>
              <a:t> regions</a:t>
            </a:r>
          </a:p>
        </p:txBody>
      </p:sp>
      <p:sp>
        <p:nvSpPr>
          <p:cNvPr id="4" name="Slide Number Placeholder 3"/>
          <p:cNvSpPr>
            <a:spLocks noGrp="1"/>
          </p:cNvSpPr>
          <p:nvPr>
            <p:ph type="sldNum" sz="quarter" idx="10"/>
          </p:nvPr>
        </p:nvSpPr>
        <p:spPr/>
        <p:txBody>
          <a:bodyPr/>
          <a:lstStyle/>
          <a:p>
            <a:fld id="{122C07BA-5CBB-0C44-986C-BCA91EC12411}" type="slidenum">
              <a:rPr lang="en-US" smtClean="0"/>
              <a:pPr/>
              <a:t>12</a:t>
            </a:fld>
            <a:endParaRPr lang="en-US"/>
          </a:p>
        </p:txBody>
      </p:sp>
    </p:spTree>
    <p:extLst>
      <p:ext uri="{BB962C8B-B14F-4D97-AF65-F5344CB8AC3E}">
        <p14:creationId xmlns:p14="http://schemas.microsoft.com/office/powerpoint/2010/main" val="2291058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a:t>
            </a:r>
            <a:r>
              <a:rPr lang="en-US" baseline="0" dirty="0"/>
              <a:t> majority of expressed repeats were transcribed in the sense direction within </a:t>
            </a:r>
            <a:r>
              <a:rPr lang="en-US" baseline="0" dirty="0" err="1"/>
              <a:t>exons</a:t>
            </a:r>
            <a:r>
              <a:rPr lang="en-US" baseline="0" dirty="0"/>
              <a:t> or </a:t>
            </a:r>
            <a:r>
              <a:rPr lang="en-US" baseline="0" dirty="0" err="1"/>
              <a:t>introns</a:t>
            </a:r>
            <a:r>
              <a:rPr lang="en-US" baseline="0" dirty="0"/>
              <a:t>. Since </a:t>
            </a:r>
            <a:r>
              <a:rPr lang="en-US" baseline="0" dirty="0" err="1"/>
              <a:t>introns</a:t>
            </a:r>
            <a:r>
              <a:rPr lang="en-US" baseline="0" dirty="0"/>
              <a:t> are immediately spliced out and degraded, sequencing reads aligning to </a:t>
            </a:r>
            <a:r>
              <a:rPr lang="en-US" baseline="0" dirty="0" err="1"/>
              <a:t>intronic</a:t>
            </a:r>
            <a:r>
              <a:rPr lang="en-US" baseline="0" dirty="0"/>
              <a:t> repeat elements are especially interesting, since they suggest that these repeats may be retained part of the final gene product or as transcribed as independent transcript.</a:t>
            </a:r>
            <a:endParaRPr lang="en-US" dirty="0"/>
          </a:p>
          <a:p>
            <a:endParaRPr lang="en-US" dirty="0"/>
          </a:p>
          <a:p>
            <a:r>
              <a:rPr lang="en-US" dirty="0" err="1"/>
              <a:t>Exons</a:t>
            </a:r>
            <a:r>
              <a:rPr lang="en-US" dirty="0"/>
              <a:t>: ~1.5 % of Genome</a:t>
            </a:r>
          </a:p>
          <a:p>
            <a:r>
              <a:rPr lang="en-US" dirty="0" err="1"/>
              <a:t>Introns</a:t>
            </a:r>
            <a:r>
              <a:rPr lang="en-US" dirty="0"/>
              <a:t>: ~ 5% of Genome</a:t>
            </a:r>
          </a:p>
          <a:p>
            <a:r>
              <a:rPr lang="en-US" dirty="0"/>
              <a:t>Most of Genome is </a:t>
            </a:r>
            <a:r>
              <a:rPr lang="en-US" dirty="0" err="1"/>
              <a:t>Intergenic</a:t>
            </a:r>
            <a:endParaRPr lang="en-US" dirty="0"/>
          </a:p>
          <a:p>
            <a:r>
              <a:rPr lang="en-US" dirty="0"/>
              <a:t>Majority of GWAS hits are in </a:t>
            </a:r>
            <a:r>
              <a:rPr lang="en-US" dirty="0" err="1"/>
              <a:t>intergenic</a:t>
            </a:r>
            <a:r>
              <a:rPr lang="en-US" dirty="0"/>
              <a:t> regions</a:t>
            </a:r>
          </a:p>
        </p:txBody>
      </p:sp>
      <p:sp>
        <p:nvSpPr>
          <p:cNvPr id="4" name="Slide Number Placeholder 3"/>
          <p:cNvSpPr>
            <a:spLocks noGrp="1"/>
          </p:cNvSpPr>
          <p:nvPr>
            <p:ph type="sldNum" sz="quarter" idx="10"/>
          </p:nvPr>
        </p:nvSpPr>
        <p:spPr/>
        <p:txBody>
          <a:bodyPr/>
          <a:lstStyle/>
          <a:p>
            <a:fld id="{122C07BA-5CBB-0C44-986C-BCA91EC12411}" type="slidenum">
              <a:rPr lang="en-US" smtClean="0"/>
              <a:pPr/>
              <a:t>13</a:t>
            </a:fld>
            <a:endParaRPr lang="en-US"/>
          </a:p>
        </p:txBody>
      </p:sp>
    </p:spTree>
    <p:extLst>
      <p:ext uri="{BB962C8B-B14F-4D97-AF65-F5344CB8AC3E}">
        <p14:creationId xmlns:p14="http://schemas.microsoft.com/office/powerpoint/2010/main" val="391136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an example of sequencing reads aligning to a gene.</a:t>
            </a:r>
            <a:r>
              <a:rPr lang="en-US" baseline="0" dirty="0"/>
              <a:t>  The </a:t>
            </a:r>
            <a:r>
              <a:rPr lang="en-US" baseline="0" dirty="0" err="1"/>
              <a:t>x</a:t>
            </a:r>
            <a:r>
              <a:rPr lang="en-US" baseline="0" dirty="0"/>
              <a:t> axis is the genomic coordinates of the gene and the </a:t>
            </a:r>
            <a:r>
              <a:rPr lang="en-US" baseline="0" dirty="0" err="1"/>
              <a:t>y</a:t>
            </a:r>
            <a:r>
              <a:rPr lang="en-US" baseline="0" dirty="0"/>
              <a:t> axis is the number of control or schizophrenia sequencing reads that aligned to each location.  As you can see, most of the peaks of sequencing reads fall within the annotated </a:t>
            </a:r>
            <a:r>
              <a:rPr lang="en-US" baseline="0" dirty="0" err="1"/>
              <a:t>exons</a:t>
            </a:r>
            <a:r>
              <a:rPr lang="en-US" baseline="0" dirty="0"/>
              <a:t> of the gene, which are diagrammed below and also outlined by blue boxes, while only a few reads align to the </a:t>
            </a:r>
            <a:r>
              <a:rPr lang="en-US" baseline="0" dirty="0" err="1"/>
              <a:t>introns</a:t>
            </a:r>
            <a:r>
              <a:rPr lang="en-US" baseline="0" dirty="0"/>
              <a:t>.</a:t>
            </a:r>
            <a:endParaRPr lang="en-US" dirty="0"/>
          </a:p>
        </p:txBody>
      </p:sp>
      <p:sp>
        <p:nvSpPr>
          <p:cNvPr id="4" name="Slide Number Placeholder 3"/>
          <p:cNvSpPr>
            <a:spLocks noGrp="1"/>
          </p:cNvSpPr>
          <p:nvPr>
            <p:ph type="sldNum" sz="quarter" idx="10"/>
          </p:nvPr>
        </p:nvSpPr>
        <p:spPr/>
        <p:txBody>
          <a:bodyPr/>
          <a:lstStyle/>
          <a:p>
            <a:fld id="{122C07BA-5CBB-0C44-986C-BCA91EC12411}" type="slidenum">
              <a:rPr lang="en-US" smtClean="0"/>
              <a:pPr/>
              <a:t>15</a:t>
            </a:fld>
            <a:endParaRPr lang="en-US"/>
          </a:p>
        </p:txBody>
      </p:sp>
    </p:spTree>
    <p:extLst>
      <p:ext uri="{BB962C8B-B14F-4D97-AF65-F5344CB8AC3E}">
        <p14:creationId xmlns:p14="http://schemas.microsoft.com/office/powerpoint/2010/main" val="316585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Intriguingly,</a:t>
            </a:r>
            <a:r>
              <a:rPr lang="en-US" baseline="0" dirty="0"/>
              <a:t> there is a an additional peak corresponding to a repeat region that is retained in the control samples and absent from the schizophrenia samples. Examples such as this one may be the result of </a:t>
            </a:r>
            <a:r>
              <a:rPr lang="en-US" baseline="0" dirty="0" err="1"/>
              <a:t>exonization</a:t>
            </a:r>
            <a:r>
              <a:rPr lang="en-US" baseline="0" dirty="0"/>
              <a:t> of repeat elements.</a:t>
            </a:r>
            <a:endParaRPr lang="en-US" dirty="0"/>
          </a:p>
        </p:txBody>
      </p:sp>
      <p:sp>
        <p:nvSpPr>
          <p:cNvPr id="4" name="Slide Number Placeholder 3"/>
          <p:cNvSpPr>
            <a:spLocks noGrp="1"/>
          </p:cNvSpPr>
          <p:nvPr>
            <p:ph type="sldNum" sz="quarter" idx="10"/>
          </p:nvPr>
        </p:nvSpPr>
        <p:spPr/>
        <p:txBody>
          <a:bodyPr/>
          <a:lstStyle/>
          <a:p>
            <a:fld id="{122C07BA-5CBB-0C44-986C-BCA91EC12411}" type="slidenum">
              <a:rPr lang="en-US" smtClean="0"/>
              <a:pPr/>
              <a:t>16</a:t>
            </a:fld>
            <a:endParaRPr lang="en-US"/>
          </a:p>
        </p:txBody>
      </p:sp>
    </p:spTree>
    <p:extLst>
      <p:ext uri="{BB962C8B-B14F-4D97-AF65-F5344CB8AC3E}">
        <p14:creationId xmlns:p14="http://schemas.microsoft.com/office/powerpoint/2010/main" val="22621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A183-D73A-9445-A8AC-3EC457294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8A260C-7E77-C540-8C46-4428692CB5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66031-2DE6-1441-90C2-C92AC3FD64DD}"/>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5" name="Footer Placeholder 4">
            <a:extLst>
              <a:ext uri="{FF2B5EF4-FFF2-40B4-BE49-F238E27FC236}">
                <a16:creationId xmlns:a16="http://schemas.microsoft.com/office/drawing/2014/main" id="{39C49547-8FE0-5840-B2E3-FB14BDCD5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59A6C-21F5-7D40-BE3A-2A34832FC205}"/>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355656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89FF-19A8-444A-B6B8-08DFABA3A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955325-7B96-5A4D-93A2-1F554E7790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88EAD-E2D9-414E-B2F3-A82ED0E712E9}"/>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5" name="Footer Placeholder 4">
            <a:extLst>
              <a:ext uri="{FF2B5EF4-FFF2-40B4-BE49-F238E27FC236}">
                <a16:creationId xmlns:a16="http://schemas.microsoft.com/office/drawing/2014/main" id="{56616573-FA0A-1249-8959-5C94126DD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A1841-A826-DA42-A729-1450B69CC1B2}"/>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439053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60F99-D101-2044-872B-8CF3D02BB2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7B0AF6-503D-4C4A-BECA-8784F11783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C6609-9029-D340-85EB-97D091EB3EF5}"/>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5" name="Footer Placeholder 4">
            <a:extLst>
              <a:ext uri="{FF2B5EF4-FFF2-40B4-BE49-F238E27FC236}">
                <a16:creationId xmlns:a16="http://schemas.microsoft.com/office/drawing/2014/main" id="{88CDE9AF-7A37-CD45-B40B-4DB648C9B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39485-6E7C-0947-B0A4-A007D21A1E16}"/>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3854100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A090-2877-2D42-968A-4910070C9D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FD1FD-B9F3-D845-987C-DF29209884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F0F5B-8CE9-0A4C-99C5-73319D7764E7}"/>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5" name="Footer Placeholder 4">
            <a:extLst>
              <a:ext uri="{FF2B5EF4-FFF2-40B4-BE49-F238E27FC236}">
                <a16:creationId xmlns:a16="http://schemas.microsoft.com/office/drawing/2014/main" id="{ECB41FFA-ACA7-EE44-AC4D-9BB0E72E0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F33D1-DCBC-4949-9286-07B061DB23A6}"/>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389664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DEAB-BE66-9A4A-9E67-954D8C41A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AA7E7F-25E2-BE40-8BEE-44C3E2C841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165731-51CC-4F49-A421-4976E480F1D3}"/>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5" name="Footer Placeholder 4">
            <a:extLst>
              <a:ext uri="{FF2B5EF4-FFF2-40B4-BE49-F238E27FC236}">
                <a16:creationId xmlns:a16="http://schemas.microsoft.com/office/drawing/2014/main" id="{FDAB33E6-65D0-6F49-B7FA-4061836BC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5F8F-0E52-7F4E-BCD2-71A6C2872C45}"/>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37285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E4CC-A0E4-1A45-9025-CC3FF66C8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AA3BA-B161-564D-BB96-05115BAC6F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19C46D-62D9-DA49-A990-A4B47F1610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0C9F3-2847-AD4B-96E6-BB3530852616}"/>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6" name="Footer Placeholder 5">
            <a:extLst>
              <a:ext uri="{FF2B5EF4-FFF2-40B4-BE49-F238E27FC236}">
                <a16:creationId xmlns:a16="http://schemas.microsoft.com/office/drawing/2014/main" id="{5D7EA79B-7A57-294F-9C9D-B2B20D3A8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01A94-F56F-C347-BF22-A56499E27C86}"/>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281820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9B07-032B-C344-97B0-A260457784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93CC4A-FDF7-0D4E-8C4B-2EF92AC061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73B0D7-4A6E-D74C-B291-A8F8D9A54D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8B2FB-C0BD-B946-8176-63CC45094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99B612-CEE5-9948-B51B-E37C5AD511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7FFB4C-B4C6-A445-B423-75381A779596}"/>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8" name="Footer Placeholder 7">
            <a:extLst>
              <a:ext uri="{FF2B5EF4-FFF2-40B4-BE49-F238E27FC236}">
                <a16:creationId xmlns:a16="http://schemas.microsoft.com/office/drawing/2014/main" id="{F90E6583-9B74-A043-8143-63E2E9C73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809ECF-395B-644C-8FAD-F0FEA515F313}"/>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238565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9BEA-82D7-864D-84E6-0B7DD22B94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05AE0-D654-6A4F-9E81-30542ABCC897}"/>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4" name="Footer Placeholder 3">
            <a:extLst>
              <a:ext uri="{FF2B5EF4-FFF2-40B4-BE49-F238E27FC236}">
                <a16:creationId xmlns:a16="http://schemas.microsoft.com/office/drawing/2014/main" id="{131974D0-3FBC-4D4F-A0B3-4D00D6E023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49BEC0-2C44-2740-9438-EF5E94399375}"/>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195322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E396A-4B8E-484B-9C7C-F469B1AF5D32}"/>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3" name="Footer Placeholder 2">
            <a:extLst>
              <a:ext uri="{FF2B5EF4-FFF2-40B4-BE49-F238E27FC236}">
                <a16:creationId xmlns:a16="http://schemas.microsoft.com/office/drawing/2014/main" id="{8F827BC7-2E1B-8544-8DC5-522AB7FD01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11EBB0-82E5-D046-B4AB-287C1EAF58F7}"/>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306059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C08D-126E-6443-B473-57E530FAD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3770A5-9238-2947-B529-A7F2596E4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FD41B4-9396-DF4A-8D8A-6FD2431DC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1335F-8834-104E-AB34-09A8E421E40C}"/>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6" name="Footer Placeholder 5">
            <a:extLst>
              <a:ext uri="{FF2B5EF4-FFF2-40B4-BE49-F238E27FC236}">
                <a16:creationId xmlns:a16="http://schemas.microsoft.com/office/drawing/2014/main" id="{F89C65B2-6367-544D-A263-A023A8215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3EFFA-08C6-9345-B2D1-D3BF036C4AB2}"/>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175983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8D81-039C-034F-9180-0386C00D0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2EAAD-E801-8B48-99D3-235258C61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422273-6711-F64D-8B31-6491CE067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A1DEF4-566C-1E49-86FA-AD3B7D0168EF}"/>
              </a:ext>
            </a:extLst>
          </p:cNvPr>
          <p:cNvSpPr>
            <a:spLocks noGrp="1"/>
          </p:cNvSpPr>
          <p:nvPr>
            <p:ph type="dt" sz="half" idx="10"/>
          </p:nvPr>
        </p:nvSpPr>
        <p:spPr/>
        <p:txBody>
          <a:bodyPr/>
          <a:lstStyle/>
          <a:p>
            <a:fld id="{C1DE02C5-FAEC-CB49-ABAD-0BCD9D2E774F}" type="datetimeFigureOut">
              <a:rPr lang="en-US" smtClean="0"/>
              <a:t>1/30/24</a:t>
            </a:fld>
            <a:endParaRPr lang="en-US"/>
          </a:p>
        </p:txBody>
      </p:sp>
      <p:sp>
        <p:nvSpPr>
          <p:cNvPr id="6" name="Footer Placeholder 5">
            <a:extLst>
              <a:ext uri="{FF2B5EF4-FFF2-40B4-BE49-F238E27FC236}">
                <a16:creationId xmlns:a16="http://schemas.microsoft.com/office/drawing/2014/main" id="{9A345C3A-A207-E048-830C-7FB856B3A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B0203B-54D0-6B4E-9AAE-DB7254FD13DD}"/>
              </a:ext>
            </a:extLst>
          </p:cNvPr>
          <p:cNvSpPr>
            <a:spLocks noGrp="1"/>
          </p:cNvSpPr>
          <p:nvPr>
            <p:ph type="sldNum" sz="quarter" idx="12"/>
          </p:nvPr>
        </p:nvSpPr>
        <p:spPr/>
        <p:txBody>
          <a:bodyPr/>
          <a:lstStyle/>
          <a:p>
            <a:fld id="{D2D6F2A6-A415-CE47-A230-2CE58518F8F4}" type="slidenum">
              <a:rPr lang="en-US" smtClean="0"/>
              <a:t>‹#›</a:t>
            </a:fld>
            <a:endParaRPr lang="en-US"/>
          </a:p>
        </p:txBody>
      </p:sp>
    </p:spTree>
    <p:extLst>
      <p:ext uri="{BB962C8B-B14F-4D97-AF65-F5344CB8AC3E}">
        <p14:creationId xmlns:p14="http://schemas.microsoft.com/office/powerpoint/2010/main" val="227454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89E10-20BE-E746-8D33-476AFDA60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5ADEBE-3C7A-854A-B30A-DD989E9CE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13CC8-8EC1-D548-95CD-464C27497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E02C5-FAEC-CB49-ABAD-0BCD9D2E774F}" type="datetimeFigureOut">
              <a:rPr lang="en-US" smtClean="0"/>
              <a:t>1/30/24</a:t>
            </a:fld>
            <a:endParaRPr lang="en-US"/>
          </a:p>
        </p:txBody>
      </p:sp>
      <p:sp>
        <p:nvSpPr>
          <p:cNvPr id="5" name="Footer Placeholder 4">
            <a:extLst>
              <a:ext uri="{FF2B5EF4-FFF2-40B4-BE49-F238E27FC236}">
                <a16:creationId xmlns:a16="http://schemas.microsoft.com/office/drawing/2014/main" id="{49897231-7ED2-AE4A-A113-031CA8A133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25D7F0-1F68-4646-AD75-08F8378F4F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6F2A6-A415-CE47-A230-2CE58518F8F4}" type="slidenum">
              <a:rPr lang="en-US" smtClean="0"/>
              <a:t>‹#›</a:t>
            </a:fld>
            <a:endParaRPr lang="en-US"/>
          </a:p>
        </p:txBody>
      </p:sp>
    </p:spTree>
    <p:extLst>
      <p:ext uri="{BB962C8B-B14F-4D97-AF65-F5344CB8AC3E}">
        <p14:creationId xmlns:p14="http://schemas.microsoft.com/office/powerpoint/2010/main" val="279747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61ED-2A2F-B748-9752-D2774B83478C}"/>
              </a:ext>
            </a:extLst>
          </p:cNvPr>
          <p:cNvSpPr>
            <a:spLocks noGrp="1"/>
          </p:cNvSpPr>
          <p:nvPr>
            <p:ph type="ctrTitle"/>
          </p:nvPr>
        </p:nvSpPr>
        <p:spPr/>
        <p:txBody>
          <a:bodyPr/>
          <a:lstStyle/>
          <a:p>
            <a:r>
              <a:rPr lang="en-US" dirty="0"/>
              <a:t>Projects 2024</a:t>
            </a:r>
          </a:p>
        </p:txBody>
      </p:sp>
      <p:sp>
        <p:nvSpPr>
          <p:cNvPr id="3" name="Subtitle 2">
            <a:extLst>
              <a:ext uri="{FF2B5EF4-FFF2-40B4-BE49-F238E27FC236}">
                <a16:creationId xmlns:a16="http://schemas.microsoft.com/office/drawing/2014/main" id="{0E9F1311-2445-A341-A295-362D55C21B42}"/>
              </a:ext>
            </a:extLst>
          </p:cNvPr>
          <p:cNvSpPr>
            <a:spLocks noGrp="1"/>
          </p:cNvSpPr>
          <p:nvPr>
            <p:ph type="subTitle" idx="1"/>
          </p:nvPr>
        </p:nvSpPr>
        <p:spPr/>
        <p:txBody>
          <a:bodyPr/>
          <a:lstStyle/>
          <a:p>
            <a:r>
              <a:rPr lang="en-US" dirty="0"/>
              <a:t>Miranda M. Darby, PhD.</a:t>
            </a:r>
          </a:p>
        </p:txBody>
      </p:sp>
    </p:spTree>
    <p:extLst>
      <p:ext uri="{BB962C8B-B14F-4D97-AF65-F5344CB8AC3E}">
        <p14:creationId xmlns:p14="http://schemas.microsoft.com/office/powerpoint/2010/main" val="302659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8A95-53EE-7A4D-97D9-036EE71CD8E0}"/>
              </a:ext>
            </a:extLst>
          </p:cNvPr>
          <p:cNvSpPr>
            <a:spLocks noGrp="1"/>
          </p:cNvSpPr>
          <p:nvPr>
            <p:ph type="title"/>
          </p:nvPr>
        </p:nvSpPr>
        <p:spPr/>
        <p:txBody>
          <a:bodyPr>
            <a:normAutofit/>
          </a:bodyPr>
          <a:lstStyle/>
          <a:p>
            <a:pPr algn="ctr"/>
            <a:r>
              <a:rPr lang="en-US" sz="3600" dirty="0"/>
              <a:t>Repetitive elements are throughout the genome</a:t>
            </a:r>
          </a:p>
        </p:txBody>
      </p:sp>
      <p:pic>
        <p:nvPicPr>
          <p:cNvPr id="5" name="Content Placeholder 4">
            <a:extLst>
              <a:ext uri="{FF2B5EF4-FFF2-40B4-BE49-F238E27FC236}">
                <a16:creationId xmlns:a16="http://schemas.microsoft.com/office/drawing/2014/main" id="{44A090C7-8DA2-4E43-B7B5-ADED47E14478}"/>
              </a:ext>
            </a:extLst>
          </p:cNvPr>
          <p:cNvPicPr>
            <a:picLocks noGrp="1" noChangeAspect="1"/>
          </p:cNvPicPr>
          <p:nvPr>
            <p:ph idx="1"/>
          </p:nvPr>
        </p:nvPicPr>
        <p:blipFill>
          <a:blip r:embed="rId2"/>
          <a:stretch>
            <a:fillRect/>
          </a:stretch>
        </p:blipFill>
        <p:spPr>
          <a:xfrm>
            <a:off x="838200" y="2206791"/>
            <a:ext cx="10515600" cy="3589006"/>
          </a:xfrm>
        </p:spPr>
      </p:pic>
    </p:spTree>
    <p:extLst>
      <p:ext uri="{BB962C8B-B14F-4D97-AF65-F5344CB8AC3E}">
        <p14:creationId xmlns:p14="http://schemas.microsoft.com/office/powerpoint/2010/main" val="397284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0919"/>
            <a:ext cx="8229600" cy="737613"/>
          </a:xfrm>
        </p:spPr>
        <p:txBody>
          <a:bodyPr>
            <a:normAutofit/>
          </a:bodyPr>
          <a:lstStyle/>
          <a:p>
            <a:pPr algn="ctr"/>
            <a:r>
              <a:rPr lang="en-US" sz="3000" dirty="0"/>
              <a:t>Location of Expressed Repeats</a:t>
            </a:r>
          </a:p>
        </p:txBody>
      </p:sp>
      <p:sp>
        <p:nvSpPr>
          <p:cNvPr id="3" name="Content Placeholder 2"/>
          <p:cNvSpPr>
            <a:spLocks noGrp="1"/>
          </p:cNvSpPr>
          <p:nvPr>
            <p:ph idx="4294967295"/>
          </p:nvPr>
        </p:nvSpPr>
        <p:spPr>
          <a:xfrm>
            <a:off x="2438400" y="1938338"/>
            <a:ext cx="8229600" cy="4525962"/>
          </a:xfrm>
        </p:spPr>
        <p:txBody>
          <a:bodyPr/>
          <a:lstStyle/>
          <a:p>
            <a:pPr marL="0" indent="0">
              <a:buNone/>
            </a:pPr>
            <a:endParaRPr lang="en-US" dirty="0"/>
          </a:p>
          <a:p>
            <a:endParaRPr lang="en-US" dirty="0"/>
          </a:p>
          <a:p>
            <a:endParaRPr lang="en-US" dirty="0"/>
          </a:p>
        </p:txBody>
      </p:sp>
      <p:pic>
        <p:nvPicPr>
          <p:cNvPr id="10" name="Picture 9" descr="400px-Gene2-plain.svg.png"/>
          <p:cNvPicPr>
            <a:picLocks noChangeAspect="1"/>
          </p:cNvPicPr>
          <p:nvPr/>
        </p:nvPicPr>
        <p:blipFill>
          <a:blip r:embed="rId3"/>
          <a:srcRect/>
          <a:stretch>
            <a:fillRect/>
          </a:stretch>
        </p:blipFill>
        <p:spPr>
          <a:xfrm>
            <a:off x="2801287" y="1030656"/>
            <a:ext cx="6654800" cy="5639930"/>
          </a:xfrm>
          <a:prstGeom prst="rect">
            <a:avLst/>
          </a:prstGeom>
        </p:spPr>
      </p:pic>
      <p:sp>
        <p:nvSpPr>
          <p:cNvPr id="13" name="TextBox 12"/>
          <p:cNvSpPr txBox="1"/>
          <p:nvPr/>
        </p:nvSpPr>
        <p:spPr>
          <a:xfrm>
            <a:off x="6125913" y="2410998"/>
            <a:ext cx="3139276" cy="369332"/>
          </a:xfrm>
          <a:prstGeom prst="rect">
            <a:avLst/>
          </a:prstGeom>
          <a:solidFill>
            <a:schemeClr val="bg1"/>
          </a:solidFill>
        </p:spPr>
        <p:txBody>
          <a:bodyPr wrap="square" rtlCol="0">
            <a:spAutoFit/>
          </a:bodyPr>
          <a:lstStyle/>
          <a:p>
            <a:r>
              <a:rPr lang="en-US" dirty="0"/>
              <a:t>Transcribed Gene</a:t>
            </a:r>
          </a:p>
        </p:txBody>
      </p:sp>
      <p:sp>
        <p:nvSpPr>
          <p:cNvPr id="14" name="TextBox 13"/>
          <p:cNvSpPr txBox="1"/>
          <p:nvPr/>
        </p:nvSpPr>
        <p:spPr>
          <a:xfrm>
            <a:off x="2490675" y="3312821"/>
            <a:ext cx="1702434" cy="369332"/>
          </a:xfrm>
          <a:prstGeom prst="rect">
            <a:avLst/>
          </a:prstGeom>
          <a:noFill/>
        </p:spPr>
        <p:txBody>
          <a:bodyPr wrap="none" rtlCol="0">
            <a:spAutoFit/>
          </a:bodyPr>
          <a:lstStyle/>
          <a:p>
            <a:r>
              <a:rPr lang="en-US" dirty="0"/>
              <a:t>Sense Direction:</a:t>
            </a:r>
          </a:p>
        </p:txBody>
      </p:sp>
      <p:cxnSp>
        <p:nvCxnSpPr>
          <p:cNvPr id="12" name="Straight Arrow Connector 11"/>
          <p:cNvCxnSpPr/>
          <p:nvPr/>
        </p:nvCxnSpPr>
        <p:spPr>
          <a:xfrm>
            <a:off x="2801287" y="3311233"/>
            <a:ext cx="139182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16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40891"/>
            <a:ext cx="8229600" cy="737613"/>
          </a:xfrm>
        </p:spPr>
        <p:txBody>
          <a:bodyPr>
            <a:normAutofit/>
          </a:bodyPr>
          <a:lstStyle/>
          <a:p>
            <a:pPr algn="ctr"/>
            <a:r>
              <a:rPr lang="en-US" sz="3000" dirty="0" err="1"/>
              <a:t>Intergenic</a:t>
            </a:r>
            <a:r>
              <a:rPr lang="en-US" sz="3000" dirty="0"/>
              <a:t> Repeat Element Expression</a:t>
            </a:r>
          </a:p>
        </p:txBody>
      </p:sp>
      <p:pic>
        <p:nvPicPr>
          <p:cNvPr id="10" name="Picture 9" descr="400px-Gene2-plain.svg.png"/>
          <p:cNvPicPr>
            <a:picLocks noChangeAspect="1"/>
          </p:cNvPicPr>
          <p:nvPr/>
        </p:nvPicPr>
        <p:blipFill>
          <a:blip r:embed="rId3"/>
          <a:srcRect b="76460"/>
          <a:stretch>
            <a:fillRect/>
          </a:stretch>
        </p:blipFill>
        <p:spPr>
          <a:xfrm>
            <a:off x="3040174" y="1874069"/>
            <a:ext cx="6654800" cy="1327602"/>
          </a:xfrm>
          <a:prstGeom prst="rect">
            <a:avLst/>
          </a:prstGeom>
        </p:spPr>
      </p:pic>
      <p:sp>
        <p:nvSpPr>
          <p:cNvPr id="17" name="TextBox 16"/>
          <p:cNvSpPr txBox="1"/>
          <p:nvPr/>
        </p:nvSpPr>
        <p:spPr>
          <a:xfrm>
            <a:off x="2220087" y="2223135"/>
            <a:ext cx="1226618" cy="400110"/>
          </a:xfrm>
          <a:prstGeom prst="rect">
            <a:avLst/>
          </a:prstGeom>
          <a:noFill/>
        </p:spPr>
        <p:txBody>
          <a:bodyPr wrap="none" rtlCol="0">
            <a:spAutoFit/>
          </a:bodyPr>
          <a:lstStyle/>
          <a:p>
            <a:r>
              <a:rPr lang="en-US" sz="2000" dirty="0" err="1"/>
              <a:t>Intergenic</a:t>
            </a:r>
            <a:endParaRPr lang="en-US" sz="2000" dirty="0"/>
          </a:p>
        </p:txBody>
      </p:sp>
      <p:sp>
        <p:nvSpPr>
          <p:cNvPr id="8" name="TextBox 7"/>
          <p:cNvSpPr txBox="1"/>
          <p:nvPr/>
        </p:nvSpPr>
        <p:spPr>
          <a:xfrm>
            <a:off x="2611953" y="4173950"/>
            <a:ext cx="6848299" cy="461665"/>
          </a:xfrm>
          <a:prstGeom prst="rect">
            <a:avLst/>
          </a:prstGeom>
          <a:noFill/>
        </p:spPr>
        <p:txBody>
          <a:bodyPr wrap="none" rtlCol="0">
            <a:spAutoFit/>
          </a:bodyPr>
          <a:lstStyle/>
          <a:p>
            <a:r>
              <a:rPr lang="en-US" sz="2400" dirty="0"/>
              <a:t>10405 expressed repeats (33% of total) are </a:t>
            </a:r>
            <a:r>
              <a:rPr lang="en-US" sz="2400" dirty="0" err="1"/>
              <a:t>intergenic</a:t>
            </a:r>
            <a:endParaRPr lang="en-US" sz="2400" dirty="0"/>
          </a:p>
        </p:txBody>
      </p:sp>
      <p:sp>
        <p:nvSpPr>
          <p:cNvPr id="7" name="Rectangle 6"/>
          <p:cNvSpPr/>
          <p:nvPr/>
        </p:nvSpPr>
        <p:spPr>
          <a:xfrm>
            <a:off x="3070057" y="3042639"/>
            <a:ext cx="619703" cy="42371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981201" y="1553883"/>
            <a:ext cx="2321858" cy="191247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347882" y="2372546"/>
            <a:ext cx="1419412" cy="61568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338047" y="1889011"/>
            <a:ext cx="1535952" cy="112910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431743" y="2208194"/>
            <a:ext cx="1535952" cy="1494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69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4569"/>
            <a:ext cx="8229600" cy="737613"/>
          </a:xfrm>
        </p:spPr>
        <p:txBody>
          <a:bodyPr>
            <a:normAutofit/>
          </a:bodyPr>
          <a:lstStyle/>
          <a:p>
            <a:pPr algn="ctr"/>
            <a:r>
              <a:rPr lang="en-US" sz="3000" dirty="0"/>
              <a:t>Repeat Elements Expressed in Genes</a:t>
            </a:r>
          </a:p>
        </p:txBody>
      </p:sp>
      <p:pic>
        <p:nvPicPr>
          <p:cNvPr id="10" name="Picture 9" descr="400px-Gene2-plain.svg.png"/>
          <p:cNvPicPr>
            <a:picLocks noChangeAspect="1"/>
          </p:cNvPicPr>
          <p:nvPr/>
        </p:nvPicPr>
        <p:blipFill>
          <a:blip r:embed="rId3"/>
          <a:srcRect b="45664"/>
          <a:stretch>
            <a:fillRect/>
          </a:stretch>
        </p:blipFill>
        <p:spPr>
          <a:xfrm>
            <a:off x="2801287" y="603106"/>
            <a:ext cx="6654800" cy="3064588"/>
          </a:xfrm>
          <a:prstGeom prst="rect">
            <a:avLst/>
          </a:prstGeom>
        </p:spPr>
      </p:pic>
      <p:sp>
        <p:nvSpPr>
          <p:cNvPr id="13" name="TextBox 12"/>
          <p:cNvSpPr txBox="1"/>
          <p:nvPr/>
        </p:nvSpPr>
        <p:spPr>
          <a:xfrm>
            <a:off x="6125913" y="1983448"/>
            <a:ext cx="3139276" cy="369332"/>
          </a:xfrm>
          <a:prstGeom prst="rect">
            <a:avLst/>
          </a:prstGeom>
          <a:solidFill>
            <a:schemeClr val="bg1"/>
          </a:solidFill>
        </p:spPr>
        <p:txBody>
          <a:bodyPr wrap="square" rtlCol="0">
            <a:spAutoFit/>
          </a:bodyPr>
          <a:lstStyle/>
          <a:p>
            <a:r>
              <a:rPr lang="en-US" dirty="0"/>
              <a:t>Transcribed Gene</a:t>
            </a:r>
          </a:p>
        </p:txBody>
      </p:sp>
      <p:sp>
        <p:nvSpPr>
          <p:cNvPr id="14" name="TextBox 13"/>
          <p:cNvSpPr txBox="1"/>
          <p:nvPr/>
        </p:nvSpPr>
        <p:spPr>
          <a:xfrm>
            <a:off x="2490675" y="2885271"/>
            <a:ext cx="1702434" cy="369332"/>
          </a:xfrm>
          <a:prstGeom prst="rect">
            <a:avLst/>
          </a:prstGeom>
          <a:noFill/>
        </p:spPr>
        <p:txBody>
          <a:bodyPr wrap="none" rtlCol="0">
            <a:spAutoFit/>
          </a:bodyPr>
          <a:lstStyle/>
          <a:p>
            <a:r>
              <a:rPr lang="en-US" dirty="0"/>
              <a:t>Sense Direction:</a:t>
            </a:r>
          </a:p>
        </p:txBody>
      </p:sp>
      <p:cxnSp>
        <p:nvCxnSpPr>
          <p:cNvPr id="12" name="Straight Arrow Connector 11"/>
          <p:cNvCxnSpPr/>
          <p:nvPr/>
        </p:nvCxnSpPr>
        <p:spPr>
          <a:xfrm>
            <a:off x="2801287" y="2883683"/>
            <a:ext cx="139182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81200" y="3881781"/>
            <a:ext cx="8229600" cy="2308324"/>
          </a:xfrm>
          <a:prstGeom prst="rect">
            <a:avLst/>
          </a:prstGeom>
          <a:noFill/>
        </p:spPr>
        <p:txBody>
          <a:bodyPr wrap="square" rtlCol="0">
            <a:spAutoFit/>
          </a:bodyPr>
          <a:lstStyle/>
          <a:p>
            <a:pPr algn="ctr"/>
            <a:r>
              <a:rPr lang="en-US" sz="2400" dirty="0"/>
              <a:t>Roughly 2/3 of expressed repeats are transcribed in the sense direction in genes</a:t>
            </a:r>
          </a:p>
          <a:p>
            <a:pPr algn="ctr"/>
            <a:endParaRPr lang="en-US" sz="2400" dirty="0"/>
          </a:p>
          <a:p>
            <a:pPr algn="ctr"/>
            <a:r>
              <a:rPr lang="en-US" sz="2400" dirty="0"/>
              <a:t>14,055 in </a:t>
            </a:r>
            <a:r>
              <a:rPr lang="en-US" sz="2400" dirty="0" err="1"/>
              <a:t>exons</a:t>
            </a:r>
            <a:endParaRPr lang="en-US" sz="2400" dirty="0"/>
          </a:p>
          <a:p>
            <a:pPr algn="ctr"/>
            <a:r>
              <a:rPr lang="en-US" sz="2400" dirty="0"/>
              <a:t>7,228 in </a:t>
            </a:r>
            <a:r>
              <a:rPr lang="en-US" sz="2400" dirty="0" err="1"/>
              <a:t>introns</a:t>
            </a:r>
            <a:endParaRPr lang="en-US" sz="2400" dirty="0"/>
          </a:p>
          <a:p>
            <a:pPr algn="ctr"/>
            <a:endParaRPr lang="en-US" sz="2400" dirty="0"/>
          </a:p>
        </p:txBody>
      </p:sp>
    </p:spTree>
    <p:extLst>
      <p:ext uri="{BB962C8B-B14F-4D97-AF65-F5344CB8AC3E}">
        <p14:creationId xmlns:p14="http://schemas.microsoft.com/office/powerpoint/2010/main" val="83808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C8FFAB-FB81-484F-A4F0-F127E688B66B}"/>
              </a:ext>
            </a:extLst>
          </p:cNvPr>
          <p:cNvPicPr>
            <a:picLocks noGrp="1" noChangeAspect="1"/>
          </p:cNvPicPr>
          <p:nvPr>
            <p:ph idx="1"/>
          </p:nvPr>
        </p:nvPicPr>
        <p:blipFill>
          <a:blip r:embed="rId2"/>
          <a:stretch>
            <a:fillRect/>
          </a:stretch>
        </p:blipFill>
        <p:spPr>
          <a:xfrm>
            <a:off x="3265715" y="395286"/>
            <a:ext cx="6665108" cy="5875019"/>
          </a:xfrm>
        </p:spPr>
      </p:pic>
    </p:spTree>
    <p:extLst>
      <p:ext uri="{BB962C8B-B14F-4D97-AF65-F5344CB8AC3E}">
        <p14:creationId xmlns:p14="http://schemas.microsoft.com/office/powerpoint/2010/main" val="3330359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t1.png"/>
          <p:cNvPicPr>
            <a:picLocks/>
          </p:cNvPicPr>
          <p:nvPr/>
        </p:nvPicPr>
        <p:blipFill>
          <a:blip r:embed="rId3">
            <a:extLst>
              <a:ext uri="{28A0092B-C50C-407E-A947-70E740481C1C}">
                <a14:useLocalDpi xmlns:a14="http://schemas.microsoft.com/office/drawing/2010/main" val="0"/>
              </a:ext>
            </a:extLst>
          </a:blip>
          <a:srcRect t="3681"/>
          <a:stretch>
            <a:fillRect/>
          </a:stretch>
        </p:blipFill>
        <p:spPr>
          <a:xfrm>
            <a:off x="1773202" y="121841"/>
            <a:ext cx="8589999" cy="5885609"/>
          </a:xfrm>
          <a:prstGeom prst="rect">
            <a:avLst/>
          </a:prstGeom>
        </p:spPr>
      </p:pic>
      <p:pic>
        <p:nvPicPr>
          <p:cNvPr id="12" name="Picture 11" descr="NR4A2_AllConditions_Lim.pdf"/>
          <p:cNvPicPr>
            <a:picLocks/>
          </p:cNvPicPr>
          <p:nvPr/>
        </p:nvPicPr>
        <p:blipFill>
          <a:blip r:embed="rId4"/>
          <a:srcRect t="80000" b="5714"/>
          <a:stretch>
            <a:fillRect/>
          </a:stretch>
        </p:blipFill>
        <p:spPr>
          <a:xfrm>
            <a:off x="1777390" y="5880762"/>
            <a:ext cx="8577072" cy="941851"/>
          </a:xfrm>
          <a:prstGeom prst="rect">
            <a:avLst/>
          </a:prstGeom>
        </p:spPr>
      </p:pic>
      <p:sp>
        <p:nvSpPr>
          <p:cNvPr id="13" name="Rectangle 12"/>
          <p:cNvSpPr/>
          <p:nvPr/>
        </p:nvSpPr>
        <p:spPr>
          <a:xfrm>
            <a:off x="4889500" y="121840"/>
            <a:ext cx="85090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480300" y="121840"/>
            <a:ext cx="46990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118600" y="121840"/>
            <a:ext cx="16510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166111" y="121840"/>
            <a:ext cx="133731"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791200" y="121840"/>
            <a:ext cx="13716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096000" y="121840"/>
            <a:ext cx="13716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667500" y="121840"/>
            <a:ext cx="13716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7220" y="121840"/>
            <a:ext cx="13716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063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it1.png"/>
          <p:cNvPicPr>
            <a:picLocks/>
          </p:cNvPicPr>
          <p:nvPr/>
        </p:nvPicPr>
        <p:blipFill>
          <a:blip r:embed="rId3">
            <a:extLst>
              <a:ext uri="{28A0092B-C50C-407E-A947-70E740481C1C}">
                <a14:useLocalDpi xmlns:a14="http://schemas.microsoft.com/office/drawing/2010/main" val="0"/>
              </a:ext>
            </a:extLst>
          </a:blip>
          <a:srcRect t="3681"/>
          <a:stretch>
            <a:fillRect/>
          </a:stretch>
        </p:blipFill>
        <p:spPr>
          <a:xfrm>
            <a:off x="1773202" y="121841"/>
            <a:ext cx="8589999" cy="5885609"/>
          </a:xfrm>
          <a:prstGeom prst="rect">
            <a:avLst/>
          </a:prstGeom>
        </p:spPr>
      </p:pic>
      <p:pic>
        <p:nvPicPr>
          <p:cNvPr id="12" name="Picture 11" descr="NR4A2_AllConditions_Lim.pdf"/>
          <p:cNvPicPr>
            <a:picLocks/>
          </p:cNvPicPr>
          <p:nvPr/>
        </p:nvPicPr>
        <p:blipFill>
          <a:blip r:embed="rId4"/>
          <a:srcRect t="82857" b="5714"/>
          <a:stretch>
            <a:fillRect/>
          </a:stretch>
        </p:blipFill>
        <p:spPr>
          <a:xfrm>
            <a:off x="1777390" y="6069122"/>
            <a:ext cx="8577072" cy="753490"/>
          </a:xfrm>
          <a:prstGeom prst="rect">
            <a:avLst/>
          </a:prstGeom>
        </p:spPr>
      </p:pic>
      <p:sp>
        <p:nvSpPr>
          <p:cNvPr id="13" name="Rectangle 12"/>
          <p:cNvSpPr/>
          <p:nvPr/>
        </p:nvSpPr>
        <p:spPr>
          <a:xfrm>
            <a:off x="4889500" y="121840"/>
            <a:ext cx="85090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480300" y="121840"/>
            <a:ext cx="46990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9118600" y="121840"/>
            <a:ext cx="16510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8166111" y="121840"/>
            <a:ext cx="133731"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791200" y="121840"/>
            <a:ext cx="13716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6096000" y="121840"/>
            <a:ext cx="13716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667500" y="121840"/>
            <a:ext cx="13716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7220" y="121840"/>
            <a:ext cx="137160" cy="66472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wn Arrow 14"/>
          <p:cNvSpPr/>
          <p:nvPr/>
        </p:nvSpPr>
        <p:spPr>
          <a:xfrm>
            <a:off x="5953760" y="1515996"/>
            <a:ext cx="101600" cy="4318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5966460" y="4983096"/>
            <a:ext cx="101600" cy="4318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8835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C7DC-3623-6C4D-9927-E7437157A90D}"/>
              </a:ext>
            </a:extLst>
          </p:cNvPr>
          <p:cNvSpPr>
            <a:spLocks noGrp="1"/>
          </p:cNvSpPr>
          <p:nvPr>
            <p:ph type="title"/>
          </p:nvPr>
        </p:nvSpPr>
        <p:spPr/>
        <p:txBody>
          <a:bodyPr/>
          <a:lstStyle/>
          <a:p>
            <a:r>
              <a:rPr lang="en-US" dirty="0"/>
              <a:t>Problem: Current Annotations are Insufficient</a:t>
            </a:r>
          </a:p>
        </p:txBody>
      </p:sp>
      <p:sp>
        <p:nvSpPr>
          <p:cNvPr id="3" name="Content Placeholder 2">
            <a:extLst>
              <a:ext uri="{FF2B5EF4-FFF2-40B4-BE49-F238E27FC236}">
                <a16:creationId xmlns:a16="http://schemas.microsoft.com/office/drawing/2014/main" id="{82B07746-8A3D-B042-9F54-FF43E1ADACA3}"/>
              </a:ext>
            </a:extLst>
          </p:cNvPr>
          <p:cNvSpPr>
            <a:spLocks noGrp="1"/>
          </p:cNvSpPr>
          <p:nvPr>
            <p:ph idx="1"/>
          </p:nvPr>
        </p:nvSpPr>
        <p:spPr/>
        <p:txBody>
          <a:bodyPr/>
          <a:lstStyle/>
          <a:p>
            <a:r>
              <a:rPr lang="en-US" dirty="0"/>
              <a:t>The DNA encoding all known proteins expressed in the human body makes up less than 3% of the genome, while the function of most of the genome remains undiscovered.</a:t>
            </a:r>
          </a:p>
          <a:p>
            <a:r>
              <a:rPr lang="en-US" dirty="0"/>
              <a:t>A recent analysis of 21,504 Illumina-sequenced human RNA-</a:t>
            </a:r>
            <a:r>
              <a:rPr lang="en-US" dirty="0" err="1"/>
              <a:t>seq</a:t>
            </a:r>
            <a:r>
              <a:rPr lang="en-US" dirty="0"/>
              <a:t> samples from the Sequence Read Archive revealed that 56,861 (18.6%) of the exon-exon junctions detected in 1,000 or more samples were not annotated.</a:t>
            </a:r>
          </a:p>
          <a:p>
            <a:r>
              <a:rPr lang="en-US" dirty="0"/>
              <a:t>My own previous work identified thousands of novel mRNA isoforms with the potential to code for new proteins.</a:t>
            </a:r>
          </a:p>
        </p:txBody>
      </p:sp>
    </p:spTree>
    <p:extLst>
      <p:ext uri="{BB962C8B-B14F-4D97-AF65-F5344CB8AC3E}">
        <p14:creationId xmlns:p14="http://schemas.microsoft.com/office/powerpoint/2010/main" val="820825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287E-7EFF-1746-A91A-01BDB38D2F9E}"/>
              </a:ext>
            </a:extLst>
          </p:cNvPr>
          <p:cNvSpPr>
            <a:spLocks noGrp="1"/>
          </p:cNvSpPr>
          <p:nvPr>
            <p:ph type="title"/>
          </p:nvPr>
        </p:nvSpPr>
        <p:spPr/>
        <p:txBody>
          <a:bodyPr/>
          <a:lstStyle/>
          <a:p>
            <a:r>
              <a:rPr lang="en-US" dirty="0"/>
              <a:t>Most Studies Rely on Annotations</a:t>
            </a:r>
          </a:p>
        </p:txBody>
      </p:sp>
      <p:sp>
        <p:nvSpPr>
          <p:cNvPr id="3" name="Content Placeholder 2">
            <a:extLst>
              <a:ext uri="{FF2B5EF4-FFF2-40B4-BE49-F238E27FC236}">
                <a16:creationId xmlns:a16="http://schemas.microsoft.com/office/drawing/2014/main" id="{16A5E0C2-2890-3D4D-B56A-8499A75CCB63}"/>
              </a:ext>
            </a:extLst>
          </p:cNvPr>
          <p:cNvSpPr>
            <a:spLocks noGrp="1"/>
          </p:cNvSpPr>
          <p:nvPr>
            <p:ph idx="1"/>
          </p:nvPr>
        </p:nvSpPr>
        <p:spPr/>
        <p:txBody>
          <a:bodyPr>
            <a:normAutofit lnSpcReduction="10000"/>
          </a:bodyPr>
          <a:lstStyle/>
          <a:p>
            <a:r>
              <a:rPr lang="en-US" dirty="0"/>
              <a:t>Two main strategies for RNA-</a:t>
            </a:r>
            <a:r>
              <a:rPr lang="en-US" dirty="0" err="1"/>
              <a:t>seq</a:t>
            </a:r>
            <a:r>
              <a:rPr lang="en-US" dirty="0"/>
              <a:t> analysis</a:t>
            </a:r>
          </a:p>
          <a:p>
            <a:pPr lvl="1"/>
            <a:r>
              <a:rPr lang="en-US" dirty="0"/>
              <a:t>“Abundance estimation” =  Map genes to annotated transcript sequences</a:t>
            </a:r>
          </a:p>
          <a:p>
            <a:pPr lvl="1"/>
            <a:r>
              <a:rPr lang="en-US" dirty="0"/>
              <a:t>“Alignment-based quantification” = Map to the genome and count reads that align within annotated exons</a:t>
            </a:r>
          </a:p>
          <a:p>
            <a:r>
              <a:rPr lang="en-US" dirty="0"/>
              <a:t>Shotgun proteomics studies are only capable of finding annotated proteins</a:t>
            </a:r>
          </a:p>
          <a:p>
            <a:pPr lvl="1"/>
            <a:r>
              <a:rPr lang="en-US" dirty="0"/>
              <a:t>Spectra are matched to theoretical peptides that are generated based on annotated protein sequences</a:t>
            </a:r>
          </a:p>
          <a:p>
            <a:r>
              <a:rPr lang="en-US" dirty="0"/>
              <a:t>Most polymorphisms identified in genetic studies as being associated with disease are between genes or in introns</a:t>
            </a:r>
          </a:p>
          <a:p>
            <a:pPr lvl="1"/>
            <a:r>
              <a:rPr lang="en-US" dirty="0"/>
              <a:t>Nearest gene often reported despite direct functional link</a:t>
            </a:r>
          </a:p>
          <a:p>
            <a:pPr lvl="1"/>
            <a:endParaRPr lang="en-US" dirty="0"/>
          </a:p>
          <a:p>
            <a:pPr lvl="1"/>
            <a:endParaRPr lang="en-US" dirty="0"/>
          </a:p>
        </p:txBody>
      </p:sp>
    </p:spTree>
    <p:extLst>
      <p:ext uri="{BB962C8B-B14F-4D97-AF65-F5344CB8AC3E}">
        <p14:creationId xmlns:p14="http://schemas.microsoft.com/office/powerpoint/2010/main" val="393403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857B-A59B-064D-BA44-927D0194F21F}"/>
              </a:ext>
            </a:extLst>
          </p:cNvPr>
          <p:cNvSpPr>
            <a:spLocks noGrp="1"/>
          </p:cNvSpPr>
          <p:nvPr>
            <p:ph type="title"/>
          </p:nvPr>
        </p:nvSpPr>
        <p:spPr>
          <a:xfrm>
            <a:off x="838200" y="365125"/>
            <a:ext cx="10515600" cy="793115"/>
          </a:xfrm>
        </p:spPr>
        <p:txBody>
          <a:bodyPr/>
          <a:lstStyle/>
          <a:p>
            <a:r>
              <a:rPr lang="en-US" dirty="0"/>
              <a:t>Tool 1: prove that a novel isoform exists</a:t>
            </a:r>
          </a:p>
        </p:txBody>
      </p:sp>
      <p:sp>
        <p:nvSpPr>
          <p:cNvPr id="3" name="Content Placeholder 2">
            <a:extLst>
              <a:ext uri="{FF2B5EF4-FFF2-40B4-BE49-F238E27FC236}">
                <a16:creationId xmlns:a16="http://schemas.microsoft.com/office/drawing/2014/main" id="{5F1790AE-253C-3D44-869F-2759D9D74097}"/>
              </a:ext>
            </a:extLst>
          </p:cNvPr>
          <p:cNvSpPr>
            <a:spLocks noGrp="1"/>
          </p:cNvSpPr>
          <p:nvPr>
            <p:ph idx="1"/>
          </p:nvPr>
        </p:nvSpPr>
        <p:spPr>
          <a:xfrm>
            <a:off x="838200" y="1255776"/>
            <a:ext cx="10515600" cy="4888992"/>
          </a:xfrm>
        </p:spPr>
        <p:txBody>
          <a:bodyPr>
            <a:noAutofit/>
          </a:bodyPr>
          <a:lstStyle/>
          <a:p>
            <a:pPr marL="514350" lvl="0" indent="-514350">
              <a:buFont typeface="+mj-lt"/>
              <a:buAutoNum type="arabicPeriod"/>
            </a:pPr>
            <a:r>
              <a:rPr lang="en-US" sz="2000" dirty="0"/>
              <a:t>Identify that a genomic region in an intron or between genes is expressed based on </a:t>
            </a:r>
            <a:r>
              <a:rPr lang="en-US" sz="2000" dirty="0" err="1"/>
              <a:t>RNAseq</a:t>
            </a:r>
            <a:r>
              <a:rPr lang="en-US" sz="2000" dirty="0"/>
              <a:t> data.</a:t>
            </a:r>
          </a:p>
          <a:p>
            <a:pPr marL="514350" lvl="0" indent="-514350">
              <a:buFont typeface="+mj-lt"/>
              <a:buAutoNum type="arabicPeriod"/>
            </a:pPr>
            <a:r>
              <a:rPr lang="en-US" sz="2000" dirty="0"/>
              <a:t>Find splice junctions connecting the novel portion of the mRNA as an alternative or additional portion of an annotated mRNA.</a:t>
            </a:r>
          </a:p>
          <a:p>
            <a:pPr marL="514350" indent="-514350">
              <a:buFont typeface="+mj-lt"/>
              <a:buAutoNum type="arabicPeriod"/>
            </a:pPr>
            <a:r>
              <a:rPr lang="en-US" sz="2000" dirty="0"/>
              <a:t>Use publicly available data such as the ”recount” database to measure expression in a discrete region of the genome</a:t>
            </a:r>
          </a:p>
          <a:p>
            <a:pPr marL="514350" indent="-514350">
              <a:buFont typeface="+mj-lt"/>
              <a:buAutoNum type="arabicPeriod"/>
            </a:pPr>
            <a:r>
              <a:rPr lang="en-US" sz="2000" dirty="0"/>
              <a:t>Use publicly available splicing data such as from “</a:t>
            </a:r>
            <a:r>
              <a:rPr lang="en-US" sz="2000" dirty="0" err="1"/>
              <a:t>snaptron</a:t>
            </a:r>
            <a:r>
              <a:rPr lang="en-US" sz="2000" dirty="0"/>
              <a:t>” to confirm that splice junctions exist in the general population. </a:t>
            </a:r>
          </a:p>
          <a:p>
            <a:pPr marL="0" indent="0">
              <a:buNone/>
            </a:pPr>
            <a:r>
              <a:rPr lang="en-US" sz="2000" dirty="0"/>
              <a:t>ALTERNATIVE RELATED EXPERIMENT</a:t>
            </a:r>
          </a:p>
          <a:p>
            <a:pPr marL="0" indent="0">
              <a:buNone/>
            </a:pPr>
            <a:r>
              <a:rPr lang="en-US" sz="2000" dirty="0"/>
              <a:t>Currently we have only looked at the repetitive elements, which are known to generate new exons, but it could just as easily be true looking at the expression of any short sequences throughout the genome would help identify new isoforms. </a:t>
            </a:r>
          </a:p>
          <a:p>
            <a:pPr marL="0" indent="0">
              <a:buNone/>
            </a:pPr>
            <a:r>
              <a:rPr lang="en-US" sz="2000" dirty="0"/>
              <a:t>To see whether the repetitive elements are special, compare what you find mapping the repetitive elements to what you would find selecting an equal number of equally sized genomic regions and use the above workflow to measure expression.</a:t>
            </a:r>
          </a:p>
          <a:p>
            <a:pPr marL="0" indent="0">
              <a:buNone/>
            </a:pPr>
            <a:r>
              <a:rPr lang="en-US" sz="2000" dirty="0"/>
              <a:t> </a:t>
            </a:r>
          </a:p>
        </p:txBody>
      </p:sp>
    </p:spTree>
    <p:extLst>
      <p:ext uri="{BB962C8B-B14F-4D97-AF65-F5344CB8AC3E}">
        <p14:creationId xmlns:p14="http://schemas.microsoft.com/office/powerpoint/2010/main" val="414361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F0C9-F1F0-0B4F-A19E-75712DDA0146}"/>
              </a:ext>
            </a:extLst>
          </p:cNvPr>
          <p:cNvSpPr>
            <a:spLocks noGrp="1"/>
          </p:cNvSpPr>
          <p:nvPr>
            <p:ph type="title"/>
          </p:nvPr>
        </p:nvSpPr>
        <p:spPr>
          <a:xfrm>
            <a:off x="838200" y="365125"/>
            <a:ext cx="10515600" cy="190929"/>
          </a:xfrm>
        </p:spPr>
        <p:txBody>
          <a:bodyPr>
            <a:normAutofit fontScale="90000"/>
          </a:bodyPr>
          <a:lstStyle/>
          <a:p>
            <a:pPr algn="ctr"/>
            <a:r>
              <a:rPr lang="en-US" dirty="0"/>
              <a:t>Transcription</a:t>
            </a:r>
          </a:p>
        </p:txBody>
      </p:sp>
      <p:pic>
        <p:nvPicPr>
          <p:cNvPr id="5" name="Content Placeholder 4">
            <a:extLst>
              <a:ext uri="{FF2B5EF4-FFF2-40B4-BE49-F238E27FC236}">
                <a16:creationId xmlns:a16="http://schemas.microsoft.com/office/drawing/2014/main" id="{ED83A760-0989-744B-A646-D07DD0EE53D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0310"/>
          <a:stretch/>
        </p:blipFill>
        <p:spPr>
          <a:xfrm>
            <a:off x="472354" y="857881"/>
            <a:ext cx="5908063" cy="5711736"/>
          </a:xfrm>
        </p:spPr>
      </p:pic>
      <p:sp>
        <p:nvSpPr>
          <p:cNvPr id="6" name="TextBox 5">
            <a:extLst>
              <a:ext uri="{FF2B5EF4-FFF2-40B4-BE49-F238E27FC236}">
                <a16:creationId xmlns:a16="http://schemas.microsoft.com/office/drawing/2014/main" id="{9486E28C-99DF-1540-B901-1B5E135F524A}"/>
              </a:ext>
            </a:extLst>
          </p:cNvPr>
          <p:cNvSpPr txBox="1"/>
          <p:nvPr/>
        </p:nvSpPr>
        <p:spPr>
          <a:xfrm>
            <a:off x="8405626" y="6488668"/>
            <a:ext cx="3735574" cy="369332"/>
          </a:xfrm>
          <a:prstGeom prst="rect">
            <a:avLst/>
          </a:prstGeom>
          <a:noFill/>
        </p:spPr>
        <p:txBody>
          <a:bodyPr wrap="none" rtlCol="0">
            <a:spAutoFit/>
          </a:bodyPr>
          <a:lstStyle/>
          <a:p>
            <a:r>
              <a:rPr lang="en-US" i="1" dirty="0"/>
              <a:t>Molecular Biology</a:t>
            </a:r>
            <a:r>
              <a:rPr lang="en-US" dirty="0"/>
              <a:t>, Weaver, 5</a:t>
            </a:r>
            <a:r>
              <a:rPr lang="en-US" baseline="30000" dirty="0"/>
              <a:t>th</a:t>
            </a:r>
            <a:r>
              <a:rPr lang="en-US" dirty="0"/>
              <a:t> Edition</a:t>
            </a:r>
          </a:p>
        </p:txBody>
      </p:sp>
      <p:pic>
        <p:nvPicPr>
          <p:cNvPr id="7" name="Content Placeholder 4">
            <a:extLst>
              <a:ext uri="{FF2B5EF4-FFF2-40B4-BE49-F238E27FC236}">
                <a16:creationId xmlns:a16="http://schemas.microsoft.com/office/drawing/2014/main" id="{77EFCFC7-AD62-4846-A736-490E4E6157E4}"/>
              </a:ext>
            </a:extLst>
          </p:cNvPr>
          <p:cNvPicPr>
            <a:picLocks noChangeAspect="1"/>
          </p:cNvPicPr>
          <p:nvPr/>
        </p:nvPicPr>
        <p:blipFill rotWithShape="1">
          <a:blip r:embed="rId2">
            <a:extLst>
              <a:ext uri="{28A0092B-C50C-407E-A947-70E740481C1C}">
                <a14:useLocalDpi xmlns:a14="http://schemas.microsoft.com/office/drawing/2010/main" val="0"/>
              </a:ext>
            </a:extLst>
          </a:blip>
          <a:srcRect t="69886"/>
          <a:stretch/>
        </p:blipFill>
        <p:spPr>
          <a:xfrm>
            <a:off x="6972345" y="2647783"/>
            <a:ext cx="5103341" cy="2131931"/>
          </a:xfrm>
          <a:prstGeom prst="rect">
            <a:avLst/>
          </a:prstGeom>
        </p:spPr>
      </p:pic>
    </p:spTree>
    <p:extLst>
      <p:ext uri="{BB962C8B-B14F-4D97-AF65-F5344CB8AC3E}">
        <p14:creationId xmlns:p14="http://schemas.microsoft.com/office/powerpoint/2010/main" val="2304694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857B-A59B-064D-BA44-927D0194F21F}"/>
              </a:ext>
            </a:extLst>
          </p:cNvPr>
          <p:cNvSpPr>
            <a:spLocks noGrp="1"/>
          </p:cNvSpPr>
          <p:nvPr>
            <p:ph type="title"/>
          </p:nvPr>
        </p:nvSpPr>
        <p:spPr>
          <a:xfrm>
            <a:off x="838200" y="543255"/>
            <a:ext cx="10515600" cy="793115"/>
          </a:xfrm>
        </p:spPr>
        <p:txBody>
          <a:bodyPr>
            <a:normAutofit fontScale="90000"/>
          </a:bodyPr>
          <a:lstStyle/>
          <a:p>
            <a:r>
              <a:rPr lang="en-US" dirty="0"/>
              <a:t>Tool(s) 2: Examine whether the novel transcript will be translated or not and what the translated protein would look like. </a:t>
            </a:r>
          </a:p>
        </p:txBody>
      </p:sp>
      <p:sp>
        <p:nvSpPr>
          <p:cNvPr id="3" name="Content Placeholder 2">
            <a:extLst>
              <a:ext uri="{FF2B5EF4-FFF2-40B4-BE49-F238E27FC236}">
                <a16:creationId xmlns:a16="http://schemas.microsoft.com/office/drawing/2014/main" id="{5F1790AE-253C-3D44-869F-2759D9D74097}"/>
              </a:ext>
            </a:extLst>
          </p:cNvPr>
          <p:cNvSpPr>
            <a:spLocks noGrp="1"/>
          </p:cNvSpPr>
          <p:nvPr>
            <p:ph idx="1"/>
          </p:nvPr>
        </p:nvSpPr>
        <p:spPr>
          <a:xfrm>
            <a:off x="838200" y="1935678"/>
            <a:ext cx="10515600" cy="4209090"/>
          </a:xfrm>
        </p:spPr>
        <p:txBody>
          <a:bodyPr>
            <a:noAutofit/>
          </a:bodyPr>
          <a:lstStyle/>
          <a:p>
            <a:pPr marL="514350" lvl="0" indent="-514350">
              <a:buFont typeface="+mj-lt"/>
              <a:buAutoNum type="arabicPeriod"/>
            </a:pPr>
            <a:r>
              <a:rPr lang="en-US" sz="2000" dirty="0"/>
              <a:t>Translate the new mRNA to identify the novel protein sequence.</a:t>
            </a:r>
          </a:p>
          <a:p>
            <a:pPr marL="514350" lvl="0" indent="-514350">
              <a:buFont typeface="+mj-lt"/>
              <a:buAutoNum type="arabicPeriod"/>
            </a:pPr>
            <a:r>
              <a:rPr lang="en-US" sz="2000" dirty="0"/>
              <a:t>Identify whether the novel sequence will undergo nonsense mediated decay.</a:t>
            </a:r>
          </a:p>
          <a:p>
            <a:pPr marL="514350" lvl="0" indent="-514350">
              <a:buFont typeface="+mj-lt"/>
              <a:buAutoNum type="arabicPeriod"/>
            </a:pPr>
            <a:r>
              <a:rPr lang="en-US" sz="2000" dirty="0"/>
              <a:t>Identify functional protein domains in the novel and annotated protein sequences.</a:t>
            </a:r>
          </a:p>
          <a:p>
            <a:pPr marL="514350" indent="-514350">
              <a:buFont typeface="+mj-lt"/>
              <a:buAutoNum type="arabicPeriod"/>
            </a:pPr>
            <a:r>
              <a:rPr lang="en-US" sz="2000" dirty="0"/>
              <a:t>Report gain or loss of functional domains in the novel isoform relative to annotated proteins.</a:t>
            </a:r>
          </a:p>
          <a:p>
            <a:pPr marL="514350" lvl="0" indent="-514350">
              <a:buFont typeface="+mj-lt"/>
              <a:buAutoNum type="arabicPeriod"/>
            </a:pPr>
            <a:r>
              <a:rPr lang="en-US" sz="2000" dirty="0"/>
              <a:t>Generate structural models of the novel and annotated proteins.</a:t>
            </a:r>
          </a:p>
          <a:p>
            <a:pPr marL="514350" lvl="0" indent="-514350">
              <a:buFont typeface="+mj-lt"/>
              <a:buAutoNum type="arabicPeriod"/>
            </a:pPr>
            <a:endParaRPr lang="en-US" sz="2000" dirty="0"/>
          </a:p>
          <a:p>
            <a:pPr marL="0" lvl="0" indent="0">
              <a:buNone/>
            </a:pPr>
            <a:r>
              <a:rPr lang="en-US" sz="2000" dirty="0"/>
              <a:t>GIANT CAVEAT: </a:t>
            </a:r>
          </a:p>
          <a:p>
            <a:pPr marL="0" lvl="0" indent="0">
              <a:buNone/>
            </a:pPr>
            <a:r>
              <a:rPr lang="en-US" sz="2000" dirty="0"/>
              <a:t>This is all conjecture unless we add a step to reconstruct the full length transcript from the sequencing data. </a:t>
            </a:r>
          </a:p>
          <a:p>
            <a:pPr marL="0" lvl="0" indent="0">
              <a:buNone/>
            </a:pPr>
            <a:r>
              <a:rPr lang="en-US" sz="2000" dirty="0"/>
              <a:t>ALTERNATE PROJECT: Add a tool that completes a full length reconstruction of the gene of interest.</a:t>
            </a:r>
          </a:p>
          <a:p>
            <a:pPr marL="514350" indent="-514350">
              <a:buFont typeface="+mj-lt"/>
              <a:buAutoNum type="arabicPeriod"/>
            </a:pPr>
            <a:endParaRPr lang="en-US" sz="2000" dirty="0"/>
          </a:p>
        </p:txBody>
      </p:sp>
    </p:spTree>
    <p:extLst>
      <p:ext uri="{BB962C8B-B14F-4D97-AF65-F5344CB8AC3E}">
        <p14:creationId xmlns:p14="http://schemas.microsoft.com/office/powerpoint/2010/main" val="2796002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857B-A59B-064D-BA44-927D0194F21F}"/>
              </a:ext>
            </a:extLst>
          </p:cNvPr>
          <p:cNvSpPr>
            <a:spLocks noGrp="1"/>
          </p:cNvSpPr>
          <p:nvPr>
            <p:ph type="title"/>
          </p:nvPr>
        </p:nvSpPr>
        <p:spPr>
          <a:xfrm>
            <a:off x="838200" y="365125"/>
            <a:ext cx="10515600" cy="793115"/>
          </a:xfrm>
        </p:spPr>
        <p:txBody>
          <a:bodyPr/>
          <a:lstStyle/>
          <a:p>
            <a:r>
              <a:rPr lang="en-US" dirty="0"/>
              <a:t>Tool 3: Complete but may need update</a:t>
            </a:r>
          </a:p>
        </p:txBody>
      </p:sp>
      <p:sp>
        <p:nvSpPr>
          <p:cNvPr id="3" name="Content Placeholder 2">
            <a:extLst>
              <a:ext uri="{FF2B5EF4-FFF2-40B4-BE49-F238E27FC236}">
                <a16:creationId xmlns:a16="http://schemas.microsoft.com/office/drawing/2014/main" id="{5F1790AE-253C-3D44-869F-2759D9D74097}"/>
              </a:ext>
            </a:extLst>
          </p:cNvPr>
          <p:cNvSpPr>
            <a:spLocks noGrp="1"/>
          </p:cNvSpPr>
          <p:nvPr>
            <p:ph idx="1"/>
          </p:nvPr>
        </p:nvSpPr>
        <p:spPr>
          <a:xfrm>
            <a:off x="838200" y="1255776"/>
            <a:ext cx="10515600" cy="4888992"/>
          </a:xfrm>
        </p:spPr>
        <p:txBody>
          <a:bodyPr>
            <a:noAutofit/>
          </a:bodyPr>
          <a:lstStyle/>
          <a:p>
            <a:pPr marL="514350" lvl="0" indent="-514350">
              <a:buFont typeface="+mj-lt"/>
              <a:buAutoNum type="arabicPeriod"/>
            </a:pPr>
            <a:r>
              <a:rPr lang="en-US" sz="2000" dirty="0"/>
              <a:t>Search shotgun proteomics data for peptides that match the novel portion of the protein sequence.</a:t>
            </a:r>
          </a:p>
          <a:p>
            <a:pPr marL="514350" lvl="0" indent="-514350">
              <a:buFont typeface="+mj-lt"/>
              <a:buAutoNum type="arabicPeriod"/>
            </a:pPr>
            <a:r>
              <a:rPr lang="en-US" sz="2000" dirty="0"/>
              <a:t>Report whether there is support that the protein is expressed in detectable quantities. </a:t>
            </a:r>
          </a:p>
          <a:p>
            <a:pPr marL="514350" indent="-514350">
              <a:buFont typeface="+mj-lt"/>
              <a:buAutoNum type="arabicPeriod"/>
            </a:pPr>
            <a:endParaRPr lang="en-US" sz="2000" dirty="0"/>
          </a:p>
        </p:txBody>
      </p:sp>
    </p:spTree>
    <p:extLst>
      <p:ext uri="{BB962C8B-B14F-4D97-AF65-F5344CB8AC3E}">
        <p14:creationId xmlns:p14="http://schemas.microsoft.com/office/powerpoint/2010/main" val="136476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857B-A59B-064D-BA44-927D0194F21F}"/>
              </a:ext>
            </a:extLst>
          </p:cNvPr>
          <p:cNvSpPr>
            <a:spLocks noGrp="1"/>
          </p:cNvSpPr>
          <p:nvPr>
            <p:ph type="title"/>
          </p:nvPr>
        </p:nvSpPr>
        <p:spPr>
          <a:xfrm>
            <a:off x="838200" y="365125"/>
            <a:ext cx="10515600" cy="793115"/>
          </a:xfrm>
        </p:spPr>
        <p:txBody>
          <a:bodyPr/>
          <a:lstStyle/>
          <a:p>
            <a:r>
              <a:rPr lang="en-US" dirty="0"/>
              <a:t>Tool 4: Complete but may need update</a:t>
            </a:r>
          </a:p>
        </p:txBody>
      </p:sp>
      <p:sp>
        <p:nvSpPr>
          <p:cNvPr id="3" name="Content Placeholder 2">
            <a:extLst>
              <a:ext uri="{FF2B5EF4-FFF2-40B4-BE49-F238E27FC236}">
                <a16:creationId xmlns:a16="http://schemas.microsoft.com/office/drawing/2014/main" id="{5F1790AE-253C-3D44-869F-2759D9D74097}"/>
              </a:ext>
            </a:extLst>
          </p:cNvPr>
          <p:cNvSpPr>
            <a:spLocks noGrp="1"/>
          </p:cNvSpPr>
          <p:nvPr>
            <p:ph idx="1"/>
          </p:nvPr>
        </p:nvSpPr>
        <p:spPr>
          <a:xfrm>
            <a:off x="838200" y="1255776"/>
            <a:ext cx="10515600" cy="4888992"/>
          </a:xfrm>
        </p:spPr>
        <p:txBody>
          <a:bodyPr>
            <a:noAutofit/>
          </a:bodyPr>
          <a:lstStyle/>
          <a:p>
            <a:pPr marL="514350" lvl="0" indent="-514350">
              <a:buFont typeface="+mj-lt"/>
              <a:buAutoNum type="arabicPeriod"/>
            </a:pPr>
            <a:r>
              <a:rPr lang="en-US" sz="2000" dirty="0"/>
              <a:t>Perform expression analysis of the novel region of the mRNA to assess specificity of expression across tissue types and brain regions.</a:t>
            </a:r>
          </a:p>
          <a:p>
            <a:pPr marL="514350" lvl="0" indent="-514350">
              <a:buFont typeface="+mj-lt"/>
              <a:buAutoNum type="arabicPeriod"/>
            </a:pPr>
            <a:r>
              <a:rPr lang="en-US" sz="2000" dirty="0"/>
              <a:t>Perform expression analysis of the novel region of the mRNA to assess altered expression in disease.</a:t>
            </a:r>
          </a:p>
          <a:p>
            <a:pPr marL="514350" indent="-514350">
              <a:buFont typeface="+mj-lt"/>
              <a:buAutoNum type="arabicPeriod"/>
            </a:pPr>
            <a:endParaRPr lang="en-US" sz="2000" dirty="0"/>
          </a:p>
        </p:txBody>
      </p:sp>
    </p:spTree>
    <p:extLst>
      <p:ext uri="{BB962C8B-B14F-4D97-AF65-F5344CB8AC3E}">
        <p14:creationId xmlns:p14="http://schemas.microsoft.com/office/powerpoint/2010/main" val="130801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9C29-E9A3-9840-9D4E-53A83538DE63}"/>
              </a:ext>
            </a:extLst>
          </p:cNvPr>
          <p:cNvSpPr>
            <a:spLocks noGrp="1"/>
          </p:cNvSpPr>
          <p:nvPr>
            <p:ph type="title"/>
          </p:nvPr>
        </p:nvSpPr>
        <p:spPr>
          <a:xfrm>
            <a:off x="838200" y="244355"/>
            <a:ext cx="10515600" cy="394000"/>
          </a:xfrm>
        </p:spPr>
        <p:txBody>
          <a:bodyPr>
            <a:normAutofit fontScale="90000"/>
          </a:bodyPr>
          <a:lstStyle/>
          <a:p>
            <a:r>
              <a:rPr lang="en-US" dirty="0"/>
              <a:t>Splicing</a:t>
            </a:r>
          </a:p>
        </p:txBody>
      </p:sp>
      <p:pic>
        <p:nvPicPr>
          <p:cNvPr id="5" name="Content Placeholder 4">
            <a:extLst>
              <a:ext uri="{FF2B5EF4-FFF2-40B4-BE49-F238E27FC236}">
                <a16:creationId xmlns:a16="http://schemas.microsoft.com/office/drawing/2014/main" id="{BDDE8EF7-3D35-8940-A61F-EAB5E9C56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9441" y="441355"/>
            <a:ext cx="6363605" cy="5848708"/>
          </a:xfrm>
        </p:spPr>
      </p:pic>
      <p:sp>
        <p:nvSpPr>
          <p:cNvPr id="7" name="TextBox 6">
            <a:extLst>
              <a:ext uri="{FF2B5EF4-FFF2-40B4-BE49-F238E27FC236}">
                <a16:creationId xmlns:a16="http://schemas.microsoft.com/office/drawing/2014/main" id="{50EC9433-B7F5-4C4B-B132-0EE34DA62D59}"/>
              </a:ext>
            </a:extLst>
          </p:cNvPr>
          <p:cNvSpPr txBox="1"/>
          <p:nvPr/>
        </p:nvSpPr>
        <p:spPr>
          <a:xfrm>
            <a:off x="8405626" y="6488668"/>
            <a:ext cx="3735574" cy="369332"/>
          </a:xfrm>
          <a:prstGeom prst="rect">
            <a:avLst/>
          </a:prstGeom>
          <a:noFill/>
        </p:spPr>
        <p:txBody>
          <a:bodyPr wrap="none" rtlCol="0">
            <a:spAutoFit/>
          </a:bodyPr>
          <a:lstStyle/>
          <a:p>
            <a:r>
              <a:rPr lang="en-US" i="1" dirty="0"/>
              <a:t>Molecular Biology</a:t>
            </a:r>
            <a:r>
              <a:rPr lang="en-US" dirty="0"/>
              <a:t>, Weaver, 5</a:t>
            </a:r>
            <a:r>
              <a:rPr lang="en-US" baseline="30000" dirty="0"/>
              <a:t>th</a:t>
            </a:r>
            <a:r>
              <a:rPr lang="en-US" dirty="0"/>
              <a:t> Edition</a:t>
            </a:r>
          </a:p>
        </p:txBody>
      </p:sp>
    </p:spTree>
    <p:extLst>
      <p:ext uri="{BB962C8B-B14F-4D97-AF65-F5344CB8AC3E}">
        <p14:creationId xmlns:p14="http://schemas.microsoft.com/office/powerpoint/2010/main" val="177212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2983-F8CA-A04D-BDA1-97E2481EEF2C}"/>
              </a:ext>
            </a:extLst>
          </p:cNvPr>
          <p:cNvSpPr>
            <a:spLocks noGrp="1"/>
          </p:cNvSpPr>
          <p:nvPr>
            <p:ph type="title"/>
          </p:nvPr>
        </p:nvSpPr>
        <p:spPr/>
        <p:txBody>
          <a:bodyPr/>
          <a:lstStyle/>
          <a:p>
            <a:pPr algn="ctr"/>
            <a:r>
              <a:rPr lang="en-US" dirty="0"/>
              <a:t>Alternative Start, Stop, Splicing</a:t>
            </a:r>
          </a:p>
        </p:txBody>
      </p:sp>
      <p:pic>
        <p:nvPicPr>
          <p:cNvPr id="5" name="Content Placeholder 4">
            <a:extLst>
              <a:ext uri="{FF2B5EF4-FFF2-40B4-BE49-F238E27FC236}">
                <a16:creationId xmlns:a16="http://schemas.microsoft.com/office/drawing/2014/main" id="{48A4BE7A-1C38-8D45-90C6-4D27C6CD9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2830"/>
            <a:ext cx="10515600" cy="4296928"/>
          </a:xfrm>
        </p:spPr>
      </p:pic>
    </p:spTree>
    <p:extLst>
      <p:ext uri="{BB962C8B-B14F-4D97-AF65-F5344CB8AC3E}">
        <p14:creationId xmlns:p14="http://schemas.microsoft.com/office/powerpoint/2010/main" val="185666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8A95-53EE-7A4D-97D9-036EE71CD8E0}"/>
              </a:ext>
            </a:extLst>
          </p:cNvPr>
          <p:cNvSpPr>
            <a:spLocks noGrp="1"/>
          </p:cNvSpPr>
          <p:nvPr>
            <p:ph type="title"/>
          </p:nvPr>
        </p:nvSpPr>
        <p:spPr/>
        <p:txBody>
          <a:bodyPr/>
          <a:lstStyle/>
          <a:p>
            <a:pPr algn="ctr"/>
            <a:r>
              <a:rPr lang="en-US" dirty="0"/>
              <a:t>Multiple isoforms of the same gene</a:t>
            </a:r>
          </a:p>
        </p:txBody>
      </p:sp>
      <p:pic>
        <p:nvPicPr>
          <p:cNvPr id="5" name="Content Placeholder 4">
            <a:extLst>
              <a:ext uri="{FF2B5EF4-FFF2-40B4-BE49-F238E27FC236}">
                <a16:creationId xmlns:a16="http://schemas.microsoft.com/office/drawing/2014/main" id="{44A090C7-8DA2-4E43-B7B5-ADED47E14478}"/>
              </a:ext>
            </a:extLst>
          </p:cNvPr>
          <p:cNvPicPr>
            <a:picLocks noGrp="1" noChangeAspect="1"/>
          </p:cNvPicPr>
          <p:nvPr>
            <p:ph idx="1"/>
          </p:nvPr>
        </p:nvPicPr>
        <p:blipFill>
          <a:blip r:embed="rId2"/>
          <a:stretch>
            <a:fillRect/>
          </a:stretch>
        </p:blipFill>
        <p:spPr>
          <a:xfrm>
            <a:off x="838200" y="2206791"/>
            <a:ext cx="10515600" cy="3589006"/>
          </a:xfrm>
        </p:spPr>
      </p:pic>
    </p:spTree>
    <p:extLst>
      <p:ext uri="{BB962C8B-B14F-4D97-AF65-F5344CB8AC3E}">
        <p14:creationId xmlns:p14="http://schemas.microsoft.com/office/powerpoint/2010/main" val="398018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Post Transcriptional Regulation</a:t>
            </a:r>
          </a:p>
        </p:txBody>
      </p:sp>
      <p:pic>
        <p:nvPicPr>
          <p:cNvPr id="5" name="Content Placeholder 4" descr="eureg1.jpg"/>
          <p:cNvPicPr>
            <a:picLocks noGrp="1" noChangeAspect="1"/>
          </p:cNvPicPr>
          <p:nvPr>
            <p:ph idx="1"/>
          </p:nvPr>
        </p:nvPicPr>
        <p:blipFill>
          <a:blip r:embed="rId3"/>
          <a:srcRect l="-14737" r="-14737"/>
          <a:stretch>
            <a:fillRect/>
          </a:stretch>
        </p:blipFill>
        <p:spPr>
          <a:xfrm>
            <a:off x="838200" y="1837982"/>
            <a:ext cx="10515600" cy="4351338"/>
          </a:xfrm>
        </p:spPr>
      </p:pic>
      <p:sp>
        <p:nvSpPr>
          <p:cNvPr id="4" name="TextBox 3"/>
          <p:cNvSpPr txBox="1"/>
          <p:nvPr/>
        </p:nvSpPr>
        <p:spPr>
          <a:xfrm>
            <a:off x="3498021" y="5183184"/>
            <a:ext cx="1356298" cy="369332"/>
          </a:xfrm>
          <a:prstGeom prst="rect">
            <a:avLst/>
          </a:prstGeom>
          <a:noFill/>
        </p:spPr>
        <p:txBody>
          <a:bodyPr wrap="none" rtlCol="0">
            <a:spAutoFit/>
          </a:bodyPr>
          <a:lstStyle/>
          <a:p>
            <a:r>
              <a:rPr lang="en-US" dirty="0"/>
              <a:t>(</a:t>
            </a:r>
            <a:r>
              <a:rPr lang="en-US" dirty="0" err="1"/>
              <a:t>microRNAs</a:t>
            </a:r>
            <a:r>
              <a:rPr lang="en-US" dirty="0"/>
              <a:t>)</a:t>
            </a:r>
          </a:p>
        </p:txBody>
      </p:sp>
    </p:spTree>
    <p:extLst>
      <p:ext uri="{BB962C8B-B14F-4D97-AF65-F5344CB8AC3E}">
        <p14:creationId xmlns:p14="http://schemas.microsoft.com/office/powerpoint/2010/main" val="104042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81181" y="650830"/>
            <a:ext cx="2767646" cy="3401891"/>
          </a:xfrm>
          <a:prstGeom prst="rect">
            <a:avLst/>
          </a:prstGeom>
        </p:spPr>
      </p:pic>
      <p:sp>
        <p:nvSpPr>
          <p:cNvPr id="8" name="Right Arrow 7"/>
          <p:cNvSpPr/>
          <p:nvPr/>
        </p:nvSpPr>
        <p:spPr>
          <a:xfrm>
            <a:off x="3931090" y="1024184"/>
            <a:ext cx="351633" cy="124912"/>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4" name="Group 133"/>
          <p:cNvGrpSpPr/>
          <p:nvPr/>
        </p:nvGrpSpPr>
        <p:grpSpPr>
          <a:xfrm>
            <a:off x="4578084" y="790208"/>
            <a:ext cx="1092222" cy="492913"/>
            <a:chOff x="2217102" y="1796307"/>
            <a:chExt cx="1092222" cy="492913"/>
          </a:xfrm>
        </p:grpSpPr>
        <p:cxnSp>
          <p:nvCxnSpPr>
            <p:cNvPr id="10" name="Curved Connector 9"/>
            <p:cNvCxnSpPr/>
            <p:nvPr/>
          </p:nvCxnSpPr>
          <p:spPr>
            <a:xfrm flipV="1">
              <a:off x="2217102" y="1796307"/>
              <a:ext cx="911583" cy="76681"/>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0" name="Curved Connector 19"/>
            <p:cNvCxnSpPr/>
            <p:nvPr/>
          </p:nvCxnSpPr>
          <p:spPr>
            <a:xfrm flipV="1">
              <a:off x="2277315" y="1948707"/>
              <a:ext cx="911583" cy="76681"/>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1" name="Curved Connector 20"/>
            <p:cNvCxnSpPr/>
            <p:nvPr/>
          </p:nvCxnSpPr>
          <p:spPr>
            <a:xfrm flipV="1">
              <a:off x="2347771" y="2080623"/>
              <a:ext cx="911583" cy="76681"/>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2" name="Curved Connector 21"/>
            <p:cNvCxnSpPr/>
            <p:nvPr/>
          </p:nvCxnSpPr>
          <p:spPr>
            <a:xfrm flipV="1">
              <a:off x="2397741" y="2212539"/>
              <a:ext cx="911583" cy="76681"/>
            </a:xfrm>
            <a:prstGeom prst="curvedConnector3">
              <a:avLst>
                <a:gd name="adj1" fmla="val 50000"/>
              </a:avLst>
            </a:prstGeom>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6560526" y="684374"/>
            <a:ext cx="1101582" cy="704581"/>
            <a:chOff x="4403680" y="1575990"/>
            <a:chExt cx="1101582" cy="704581"/>
          </a:xfrm>
        </p:grpSpPr>
        <p:cxnSp>
          <p:nvCxnSpPr>
            <p:cNvPr id="25" name="Straight Connector 24"/>
            <p:cNvCxnSpPr/>
            <p:nvPr/>
          </p:nvCxnSpPr>
          <p:spPr>
            <a:xfrm>
              <a:off x="4403680" y="1714383"/>
              <a:ext cx="3277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669088" y="1575990"/>
              <a:ext cx="3277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403680" y="2006494"/>
              <a:ext cx="3277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837919" y="1893837"/>
              <a:ext cx="3277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817776" y="2182916"/>
              <a:ext cx="3277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403680" y="2257186"/>
              <a:ext cx="3277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177501" y="2280571"/>
              <a:ext cx="3277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142719" y="1714383"/>
              <a:ext cx="327761"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8684486" y="791020"/>
            <a:ext cx="1311044" cy="491289"/>
            <a:chOff x="6523747" y="1641002"/>
            <a:chExt cx="1311044" cy="491289"/>
          </a:xfrm>
        </p:grpSpPr>
        <p:cxnSp>
          <p:nvCxnSpPr>
            <p:cNvPr id="34" name="Straight Connector 33"/>
            <p:cNvCxnSpPr/>
            <p:nvPr/>
          </p:nvCxnSpPr>
          <p:spPr>
            <a:xfrm>
              <a:off x="6851508" y="1641002"/>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851508" y="1752436"/>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997701" y="2020857"/>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997701" y="2132291"/>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523747" y="1886035"/>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523747" y="1997469"/>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7507030" y="1796307"/>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507030" y="1907741"/>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8442553" y="2472264"/>
            <a:ext cx="1794913" cy="660873"/>
            <a:chOff x="6287750" y="3272988"/>
            <a:chExt cx="1794913" cy="660873"/>
          </a:xfrm>
        </p:grpSpPr>
        <p:grpSp>
          <p:nvGrpSpPr>
            <p:cNvPr id="59" name="Group 58"/>
            <p:cNvGrpSpPr/>
            <p:nvPr/>
          </p:nvGrpSpPr>
          <p:grpSpPr>
            <a:xfrm>
              <a:off x="7406640" y="3463449"/>
              <a:ext cx="676023" cy="122931"/>
              <a:chOff x="3809277" y="3660789"/>
              <a:chExt cx="676023" cy="122931"/>
            </a:xfrm>
          </p:grpSpPr>
          <p:cxnSp>
            <p:nvCxnSpPr>
              <p:cNvPr id="49" name="Straight Connector 48"/>
              <p:cNvCxnSpPr/>
              <p:nvPr/>
            </p:nvCxnSpPr>
            <p:spPr>
              <a:xfrm>
                <a:off x="3974410" y="3672286"/>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974410" y="3783720"/>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809277" y="3660789"/>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809277" y="3772223"/>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4309939" y="3665407"/>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4309939" y="3776841"/>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6730617" y="3272988"/>
              <a:ext cx="676023" cy="122931"/>
              <a:chOff x="3809277" y="3660789"/>
              <a:chExt cx="676023" cy="122931"/>
            </a:xfrm>
          </p:grpSpPr>
          <p:cxnSp>
            <p:nvCxnSpPr>
              <p:cNvPr id="61" name="Straight Connector 60"/>
              <p:cNvCxnSpPr/>
              <p:nvPr/>
            </p:nvCxnSpPr>
            <p:spPr>
              <a:xfrm>
                <a:off x="3974410" y="3672286"/>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3974410" y="3783720"/>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809277" y="3660789"/>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809277" y="3772223"/>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309939" y="3665407"/>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309939" y="3776841"/>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grpSp>
        <p:grpSp>
          <p:nvGrpSpPr>
            <p:cNvPr id="67" name="Group 66"/>
            <p:cNvGrpSpPr/>
            <p:nvPr/>
          </p:nvGrpSpPr>
          <p:grpSpPr>
            <a:xfrm>
              <a:off x="6895750" y="3810930"/>
              <a:ext cx="676023" cy="122931"/>
              <a:chOff x="3809277" y="3660789"/>
              <a:chExt cx="676023" cy="122931"/>
            </a:xfrm>
          </p:grpSpPr>
          <p:cxnSp>
            <p:nvCxnSpPr>
              <p:cNvPr id="68" name="Straight Connector 67"/>
              <p:cNvCxnSpPr/>
              <p:nvPr/>
            </p:nvCxnSpPr>
            <p:spPr>
              <a:xfrm>
                <a:off x="3974410" y="3672286"/>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974410" y="3783720"/>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809277" y="3660789"/>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809277" y="3772223"/>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309939" y="3665407"/>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4309939" y="3776841"/>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6287750" y="3584787"/>
              <a:ext cx="676023" cy="122931"/>
              <a:chOff x="3809277" y="3660789"/>
              <a:chExt cx="676023" cy="122931"/>
            </a:xfrm>
          </p:grpSpPr>
          <p:cxnSp>
            <p:nvCxnSpPr>
              <p:cNvPr id="75" name="Straight Connector 74"/>
              <p:cNvCxnSpPr/>
              <p:nvPr/>
            </p:nvCxnSpPr>
            <p:spPr>
              <a:xfrm>
                <a:off x="3974410" y="3672286"/>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974410" y="3783720"/>
                <a:ext cx="327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809277" y="3660789"/>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809277" y="3772223"/>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4309939" y="3665407"/>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4309939" y="3776841"/>
                <a:ext cx="175361"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grpSp>
      </p:grpSp>
      <p:cxnSp>
        <p:nvCxnSpPr>
          <p:cNvPr id="82" name="Straight Connector 81"/>
          <p:cNvCxnSpPr/>
          <p:nvPr/>
        </p:nvCxnSpPr>
        <p:spPr>
          <a:xfrm>
            <a:off x="3177334" y="485280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177334" y="477152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035094" y="469024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2953814" y="460896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2862374" y="452768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3797094" y="4788454"/>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3868214" y="486296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665014" y="4713947"/>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3624374" y="463944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3573574" y="505600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395774" y="512712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217974" y="519824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7396467" y="4238763"/>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7467213" y="431877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7566646" y="4398777"/>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7608705" y="4478784"/>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7679451" y="4558791"/>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7796968" y="4052722"/>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8433682" y="485280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8410734" y="477278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8362936" y="4692778"/>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8292190" y="4612771"/>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8221444" y="4532764"/>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8204872" y="4452757"/>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8150698" y="437275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8009206" y="4292743"/>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7938460" y="4212736"/>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7867714" y="4132729"/>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7880866" y="4788454"/>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7951986" y="486296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7748786" y="4713947"/>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7708146" y="4639440"/>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9001409" y="4791841"/>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9072529" y="4866347"/>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869329" y="4717334"/>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8828689" y="4642827"/>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5567913" y="490078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5567913" y="481950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5425673" y="473822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5344393" y="465694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5252953" y="457566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157193" y="489062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57193" y="480934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14953" y="472806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5933673" y="464678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5842233" y="4565505"/>
            <a:ext cx="44704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1" name="Right Arrow 130"/>
          <p:cNvSpPr/>
          <p:nvPr/>
        </p:nvSpPr>
        <p:spPr>
          <a:xfrm>
            <a:off x="5927595" y="1024184"/>
            <a:ext cx="351633" cy="124912"/>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Right Arrow 131"/>
          <p:cNvSpPr/>
          <p:nvPr/>
        </p:nvSpPr>
        <p:spPr>
          <a:xfrm>
            <a:off x="8002262" y="1024184"/>
            <a:ext cx="351633" cy="124912"/>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ight Arrow 132"/>
          <p:cNvSpPr/>
          <p:nvPr/>
        </p:nvSpPr>
        <p:spPr>
          <a:xfrm rot="5400000">
            <a:off x="8458991" y="2070002"/>
            <a:ext cx="291488" cy="15068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TextBox 136"/>
          <p:cNvSpPr txBox="1"/>
          <p:nvPr/>
        </p:nvSpPr>
        <p:spPr>
          <a:xfrm>
            <a:off x="4506719" y="1461050"/>
            <a:ext cx="1211332" cy="276999"/>
          </a:xfrm>
          <a:prstGeom prst="rect">
            <a:avLst/>
          </a:prstGeom>
          <a:noFill/>
        </p:spPr>
        <p:txBody>
          <a:bodyPr wrap="square" rtlCol="0">
            <a:spAutoFit/>
          </a:bodyPr>
          <a:lstStyle/>
          <a:p>
            <a:pPr algn="ctr"/>
            <a:r>
              <a:rPr lang="en-US" sz="1200" dirty="0"/>
              <a:t>Purified RNA</a:t>
            </a:r>
          </a:p>
        </p:txBody>
      </p:sp>
      <p:sp>
        <p:nvSpPr>
          <p:cNvPr id="138" name="TextBox 137"/>
          <p:cNvSpPr txBox="1"/>
          <p:nvPr/>
        </p:nvSpPr>
        <p:spPr>
          <a:xfrm>
            <a:off x="6352603" y="1461050"/>
            <a:ext cx="1517431" cy="276999"/>
          </a:xfrm>
          <a:prstGeom prst="rect">
            <a:avLst/>
          </a:prstGeom>
          <a:noFill/>
        </p:spPr>
        <p:txBody>
          <a:bodyPr wrap="square" rtlCol="0">
            <a:spAutoFit/>
          </a:bodyPr>
          <a:lstStyle/>
          <a:p>
            <a:pPr algn="ctr"/>
            <a:r>
              <a:rPr lang="en-US" sz="1200" dirty="0"/>
              <a:t>Fragmented RNA</a:t>
            </a:r>
          </a:p>
        </p:txBody>
      </p:sp>
      <p:sp>
        <p:nvSpPr>
          <p:cNvPr id="139" name="TextBox 138"/>
          <p:cNvSpPr txBox="1"/>
          <p:nvPr/>
        </p:nvSpPr>
        <p:spPr>
          <a:xfrm>
            <a:off x="8359835" y="1461050"/>
            <a:ext cx="1960346" cy="276999"/>
          </a:xfrm>
          <a:prstGeom prst="rect">
            <a:avLst/>
          </a:prstGeom>
          <a:noFill/>
        </p:spPr>
        <p:txBody>
          <a:bodyPr wrap="square" rtlCol="0">
            <a:spAutoFit/>
          </a:bodyPr>
          <a:lstStyle/>
          <a:p>
            <a:pPr algn="ctr"/>
            <a:r>
              <a:rPr lang="en-US" sz="1200" dirty="0"/>
              <a:t>Double Stranded </a:t>
            </a:r>
            <a:r>
              <a:rPr lang="en-US" sz="1200" dirty="0" err="1"/>
              <a:t>cDNA</a:t>
            </a:r>
            <a:endParaRPr lang="en-US" sz="1200" dirty="0"/>
          </a:p>
        </p:txBody>
      </p:sp>
      <p:sp>
        <p:nvSpPr>
          <p:cNvPr id="140" name="TextBox 139"/>
          <p:cNvSpPr txBox="1"/>
          <p:nvPr/>
        </p:nvSpPr>
        <p:spPr>
          <a:xfrm>
            <a:off x="8299305" y="3263412"/>
            <a:ext cx="2081409" cy="276999"/>
          </a:xfrm>
          <a:prstGeom prst="rect">
            <a:avLst/>
          </a:prstGeom>
          <a:noFill/>
        </p:spPr>
        <p:txBody>
          <a:bodyPr wrap="square" rtlCol="0">
            <a:spAutoFit/>
          </a:bodyPr>
          <a:lstStyle/>
          <a:p>
            <a:pPr algn="ctr"/>
            <a:r>
              <a:rPr lang="en-US" sz="1200" dirty="0"/>
              <a:t>Adapter Ligated Libraries</a:t>
            </a:r>
          </a:p>
        </p:txBody>
      </p:sp>
      <p:sp>
        <p:nvSpPr>
          <p:cNvPr id="141" name="TextBox 140"/>
          <p:cNvSpPr txBox="1"/>
          <p:nvPr/>
        </p:nvSpPr>
        <p:spPr>
          <a:xfrm>
            <a:off x="3581925" y="234461"/>
            <a:ext cx="1141346" cy="307777"/>
          </a:xfrm>
          <a:prstGeom prst="rect">
            <a:avLst/>
          </a:prstGeom>
          <a:noFill/>
        </p:spPr>
        <p:txBody>
          <a:bodyPr wrap="none" rtlCol="0">
            <a:spAutoFit/>
          </a:bodyPr>
          <a:lstStyle/>
          <a:p>
            <a:pPr algn="ctr"/>
            <a:r>
              <a:rPr lang="en-US" sz="1400" b="1" dirty="0"/>
              <a:t>EXTRACTION</a:t>
            </a:r>
          </a:p>
        </p:txBody>
      </p:sp>
      <p:sp>
        <p:nvSpPr>
          <p:cNvPr id="142" name="TextBox 141"/>
          <p:cNvSpPr txBox="1"/>
          <p:nvPr/>
        </p:nvSpPr>
        <p:spPr>
          <a:xfrm>
            <a:off x="5309420" y="253977"/>
            <a:ext cx="1528208" cy="307777"/>
          </a:xfrm>
          <a:prstGeom prst="rect">
            <a:avLst/>
          </a:prstGeom>
          <a:noFill/>
        </p:spPr>
        <p:txBody>
          <a:bodyPr wrap="none" rtlCol="0">
            <a:spAutoFit/>
          </a:bodyPr>
          <a:lstStyle/>
          <a:p>
            <a:pPr algn="ctr"/>
            <a:r>
              <a:rPr lang="en-US" sz="1400" b="1" dirty="0"/>
              <a:t>FRAGMENTATION</a:t>
            </a:r>
            <a:endParaRPr lang="en-US" sz="1400" b="1" baseline="30000" dirty="0"/>
          </a:p>
        </p:txBody>
      </p:sp>
      <p:sp>
        <p:nvSpPr>
          <p:cNvPr id="143" name="TextBox 142"/>
          <p:cNvSpPr txBox="1"/>
          <p:nvPr/>
        </p:nvSpPr>
        <p:spPr>
          <a:xfrm>
            <a:off x="7423777" y="253977"/>
            <a:ext cx="1444313" cy="307777"/>
          </a:xfrm>
          <a:prstGeom prst="rect">
            <a:avLst/>
          </a:prstGeom>
          <a:noFill/>
        </p:spPr>
        <p:txBody>
          <a:bodyPr wrap="none" rtlCol="0">
            <a:spAutoFit/>
          </a:bodyPr>
          <a:lstStyle/>
          <a:p>
            <a:pPr algn="ctr"/>
            <a:r>
              <a:rPr lang="en-US" sz="1400" b="1" dirty="0" err="1"/>
              <a:t>cDNA</a:t>
            </a:r>
            <a:r>
              <a:rPr lang="en-US" sz="1400" b="1" dirty="0"/>
              <a:t> SYNTHESIS</a:t>
            </a:r>
          </a:p>
        </p:txBody>
      </p:sp>
      <p:pic>
        <p:nvPicPr>
          <p:cNvPr id="144" name="Picture 143"/>
          <p:cNvPicPr>
            <a:picLocks noChangeAspect="1"/>
          </p:cNvPicPr>
          <p:nvPr/>
        </p:nvPicPr>
        <p:blipFill>
          <a:blip r:embed="rId4"/>
          <a:stretch>
            <a:fillRect/>
          </a:stretch>
        </p:blipFill>
        <p:spPr>
          <a:xfrm>
            <a:off x="5143500" y="2118656"/>
            <a:ext cx="1905000" cy="1270000"/>
          </a:xfrm>
          <a:prstGeom prst="rect">
            <a:avLst/>
          </a:prstGeom>
        </p:spPr>
      </p:pic>
      <p:sp>
        <p:nvSpPr>
          <p:cNvPr id="145" name="Right Arrow 144"/>
          <p:cNvSpPr/>
          <p:nvPr/>
        </p:nvSpPr>
        <p:spPr>
          <a:xfrm flipH="1">
            <a:off x="7355207" y="2786791"/>
            <a:ext cx="351633" cy="124912"/>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ight Arrow 145"/>
          <p:cNvSpPr/>
          <p:nvPr/>
        </p:nvSpPr>
        <p:spPr>
          <a:xfrm rot="5400000">
            <a:off x="5950256" y="3684046"/>
            <a:ext cx="291488" cy="15068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p:cNvSpPr txBox="1"/>
          <p:nvPr/>
        </p:nvSpPr>
        <p:spPr>
          <a:xfrm>
            <a:off x="4864842" y="3263412"/>
            <a:ext cx="2462316" cy="276999"/>
          </a:xfrm>
          <a:prstGeom prst="rect">
            <a:avLst/>
          </a:prstGeom>
          <a:noFill/>
        </p:spPr>
        <p:txBody>
          <a:bodyPr wrap="square" rtlCol="0">
            <a:spAutoFit/>
          </a:bodyPr>
          <a:lstStyle/>
          <a:p>
            <a:pPr algn="ctr"/>
            <a:r>
              <a:rPr lang="en-US" sz="1200" dirty="0"/>
              <a:t>180 Million Short Reads</a:t>
            </a:r>
          </a:p>
        </p:txBody>
      </p:sp>
      <p:sp>
        <p:nvSpPr>
          <p:cNvPr id="154" name="TextBox 153"/>
          <p:cNvSpPr txBox="1"/>
          <p:nvPr/>
        </p:nvSpPr>
        <p:spPr>
          <a:xfrm>
            <a:off x="5007789" y="3933058"/>
            <a:ext cx="2176422" cy="307777"/>
          </a:xfrm>
          <a:prstGeom prst="rect">
            <a:avLst/>
          </a:prstGeom>
          <a:noFill/>
        </p:spPr>
        <p:txBody>
          <a:bodyPr wrap="none" rtlCol="0">
            <a:spAutoFit/>
          </a:bodyPr>
          <a:lstStyle/>
          <a:p>
            <a:pPr algn="ctr"/>
            <a:r>
              <a:rPr lang="en-US" sz="1400" b="1" dirty="0"/>
              <a:t>ALIGN READS TO GENOME</a:t>
            </a:r>
          </a:p>
        </p:txBody>
      </p:sp>
      <p:sp>
        <p:nvSpPr>
          <p:cNvPr id="176" name="TextBox 175"/>
          <p:cNvSpPr txBox="1"/>
          <p:nvPr/>
        </p:nvSpPr>
        <p:spPr>
          <a:xfrm>
            <a:off x="8650808" y="1955220"/>
            <a:ext cx="1665340" cy="307777"/>
          </a:xfrm>
          <a:prstGeom prst="rect">
            <a:avLst/>
          </a:prstGeom>
          <a:noFill/>
        </p:spPr>
        <p:txBody>
          <a:bodyPr wrap="none" rtlCol="0">
            <a:spAutoFit/>
          </a:bodyPr>
          <a:lstStyle/>
          <a:p>
            <a:r>
              <a:rPr lang="en-US" sz="1400" b="1" dirty="0"/>
              <a:t>ADAPTER LIGATION </a:t>
            </a:r>
          </a:p>
        </p:txBody>
      </p:sp>
      <p:sp>
        <p:nvSpPr>
          <p:cNvPr id="3" name="TextBox 2"/>
          <p:cNvSpPr txBox="1"/>
          <p:nvPr/>
        </p:nvSpPr>
        <p:spPr>
          <a:xfrm>
            <a:off x="1524001" y="4836592"/>
            <a:ext cx="9144000" cy="246221"/>
          </a:xfrm>
          <a:prstGeom prst="rect">
            <a:avLst/>
          </a:prstGeom>
          <a:noFill/>
        </p:spPr>
        <p:txBody>
          <a:bodyPr wrap="square" rtlCol="0">
            <a:spAutoFit/>
          </a:bodyPr>
          <a:lstStyle/>
          <a:p>
            <a:pPr algn="ctr"/>
            <a:r>
              <a:rPr lang="en-US" sz="1000" b="1" dirty="0"/>
              <a:t>ATTATCACTCGAAGTATGCCCATCTATCGATGACTCGAAGTAATTGCCCTATCGATGACTCGAAGTCTCGAAACTCGAAGTCTCGAAACTCGAAGTCTCGAAGTTTTTAGTTTTTGCCCTAT</a:t>
            </a:r>
          </a:p>
        </p:txBody>
      </p:sp>
      <p:sp>
        <p:nvSpPr>
          <p:cNvPr id="148" name="TextBox 147"/>
          <p:cNvSpPr txBox="1"/>
          <p:nvPr/>
        </p:nvSpPr>
        <p:spPr>
          <a:xfrm>
            <a:off x="2114857" y="5418061"/>
            <a:ext cx="7991051" cy="1015663"/>
          </a:xfrm>
          <a:prstGeom prst="rect">
            <a:avLst/>
          </a:prstGeom>
          <a:noFill/>
        </p:spPr>
        <p:txBody>
          <a:bodyPr wrap="square" rtlCol="0">
            <a:spAutoFit/>
          </a:bodyPr>
          <a:lstStyle/>
          <a:p>
            <a:pPr algn="ctr"/>
            <a:r>
              <a:rPr lang="en-US" sz="2000" u="sng" dirty="0"/>
              <a:t>AVERAGE NUMBER OF ALIGNED READS PER SAMPLE</a:t>
            </a:r>
          </a:p>
          <a:p>
            <a:pPr algn="ctr"/>
            <a:r>
              <a:rPr lang="en-US" sz="2000" dirty="0"/>
              <a:t>ORBITOFRONTAL CORTEX: 140,000,000 SINGLE-END, 59 samples </a:t>
            </a:r>
          </a:p>
          <a:p>
            <a:pPr algn="ctr"/>
            <a:r>
              <a:rPr lang="en-US" sz="2000" dirty="0"/>
              <a:t>HIPPOCAMPUS: 154,000,000 X 2 PAIRED-END, 102 samples</a:t>
            </a:r>
          </a:p>
        </p:txBody>
      </p:sp>
    </p:spTree>
    <p:extLst>
      <p:ext uri="{BB962C8B-B14F-4D97-AF65-F5344CB8AC3E}">
        <p14:creationId xmlns:p14="http://schemas.microsoft.com/office/powerpoint/2010/main" val="289672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07BDA5-9DF8-5A44-9A8F-20BC217B11BB}"/>
              </a:ext>
            </a:extLst>
          </p:cNvPr>
          <p:cNvPicPr>
            <a:picLocks noGrp="1" noChangeAspect="1"/>
          </p:cNvPicPr>
          <p:nvPr>
            <p:ph idx="1"/>
          </p:nvPr>
        </p:nvPicPr>
        <p:blipFill>
          <a:blip r:embed="rId2"/>
          <a:stretch>
            <a:fillRect/>
          </a:stretch>
        </p:blipFill>
        <p:spPr>
          <a:xfrm>
            <a:off x="2361538" y="463138"/>
            <a:ext cx="7039613" cy="5749451"/>
          </a:xfrm>
        </p:spPr>
      </p:pic>
      <p:sp>
        <p:nvSpPr>
          <p:cNvPr id="6" name="TextBox 5">
            <a:extLst>
              <a:ext uri="{FF2B5EF4-FFF2-40B4-BE49-F238E27FC236}">
                <a16:creationId xmlns:a16="http://schemas.microsoft.com/office/drawing/2014/main" id="{943BDE88-4A45-F845-8059-E1C15B724594}"/>
              </a:ext>
            </a:extLst>
          </p:cNvPr>
          <p:cNvSpPr txBox="1"/>
          <p:nvPr/>
        </p:nvSpPr>
        <p:spPr>
          <a:xfrm>
            <a:off x="10367158" y="6412675"/>
            <a:ext cx="1250663" cy="369332"/>
          </a:xfrm>
          <a:prstGeom prst="rect">
            <a:avLst/>
          </a:prstGeom>
          <a:noFill/>
        </p:spPr>
        <p:txBody>
          <a:bodyPr wrap="none" rtlCol="0">
            <a:spAutoFit/>
          </a:bodyPr>
          <a:lstStyle/>
          <a:p>
            <a:r>
              <a:rPr lang="en-US" dirty="0" err="1"/>
              <a:t>Galaxy.com</a:t>
            </a:r>
            <a:endParaRPr lang="en-US" dirty="0"/>
          </a:p>
        </p:txBody>
      </p:sp>
    </p:spTree>
    <p:extLst>
      <p:ext uri="{BB962C8B-B14F-4D97-AF65-F5344CB8AC3E}">
        <p14:creationId xmlns:p14="http://schemas.microsoft.com/office/powerpoint/2010/main" val="23967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C8FFAB-FB81-484F-A4F0-F127E688B66B}"/>
              </a:ext>
            </a:extLst>
          </p:cNvPr>
          <p:cNvPicPr>
            <a:picLocks noGrp="1" noChangeAspect="1"/>
          </p:cNvPicPr>
          <p:nvPr>
            <p:ph idx="1"/>
          </p:nvPr>
        </p:nvPicPr>
        <p:blipFill>
          <a:blip r:embed="rId2"/>
          <a:stretch>
            <a:fillRect/>
          </a:stretch>
        </p:blipFill>
        <p:spPr>
          <a:xfrm>
            <a:off x="3265715" y="395286"/>
            <a:ext cx="6665108" cy="5875019"/>
          </a:xfrm>
        </p:spPr>
      </p:pic>
    </p:spTree>
    <p:extLst>
      <p:ext uri="{BB962C8B-B14F-4D97-AF65-F5344CB8AC3E}">
        <p14:creationId xmlns:p14="http://schemas.microsoft.com/office/powerpoint/2010/main" val="4243157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2784</TotalTime>
  <Words>1031</Words>
  <Application>Microsoft Macintosh PowerPoint</Application>
  <PresentationFormat>Widescreen</PresentationFormat>
  <Paragraphs>102</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Projects 2024</vt:lpstr>
      <vt:lpstr>Transcription</vt:lpstr>
      <vt:lpstr>Splicing</vt:lpstr>
      <vt:lpstr>Alternative Start, Stop, Splicing</vt:lpstr>
      <vt:lpstr>Multiple isoforms of the same gene</vt:lpstr>
      <vt:lpstr>Post Transcriptional Regulation</vt:lpstr>
      <vt:lpstr>PowerPoint Presentation</vt:lpstr>
      <vt:lpstr>PowerPoint Presentation</vt:lpstr>
      <vt:lpstr>PowerPoint Presentation</vt:lpstr>
      <vt:lpstr>Repetitive elements are throughout the genome</vt:lpstr>
      <vt:lpstr>Location of Expressed Repeats</vt:lpstr>
      <vt:lpstr>Intergenic Repeat Element Expression</vt:lpstr>
      <vt:lpstr>Repeat Elements Expressed in Genes</vt:lpstr>
      <vt:lpstr>PowerPoint Presentation</vt:lpstr>
      <vt:lpstr>PowerPoint Presentation</vt:lpstr>
      <vt:lpstr>PowerPoint Presentation</vt:lpstr>
      <vt:lpstr>Problem: Current Annotations are Insufficient</vt:lpstr>
      <vt:lpstr>Most Studies Rely on Annotations</vt:lpstr>
      <vt:lpstr>Tool 1: prove that a novel isoform exists</vt:lpstr>
      <vt:lpstr>Tool(s) 2: Examine whether the novel transcript will be translated or not and what the translated protein would look like. </vt:lpstr>
      <vt:lpstr>Tool 3: Complete but may need update</vt:lpstr>
      <vt:lpstr>Tool 4: Complete but may need update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Darby, Miranda</dc:creator>
  <cp:lastModifiedBy>Darby, Miranda</cp:lastModifiedBy>
  <cp:revision>6</cp:revision>
  <dcterms:created xsi:type="dcterms:W3CDTF">2024-01-31T00:08:27Z</dcterms:created>
  <dcterms:modified xsi:type="dcterms:W3CDTF">2024-02-01T22:32:36Z</dcterms:modified>
</cp:coreProperties>
</file>