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3" r:id="rId5"/>
    <p:sldId id="277" r:id="rId6"/>
    <p:sldId id="280" r:id="rId7"/>
    <p:sldId id="281" r:id="rId8"/>
    <p:sldId id="283" r:id="rId9"/>
    <p:sldId id="284" r:id="rId10"/>
    <p:sldId id="285" r:id="rId11"/>
    <p:sldId id="286" r:id="rId12"/>
    <p:sldId id="287" r:id="rId13"/>
    <p:sldId id="288" r:id="rId14"/>
    <p:sldId id="290" r:id="rId15"/>
    <p:sldId id="289" r:id="rId16"/>
    <p:sldId id="291" r:id="rId17"/>
    <p:sldId id="295" r:id="rId18"/>
    <p:sldId id="294" r:id="rId19"/>
    <p:sldId id="274"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34943-27D1-2E2E-3880-AF8ADE1E8230}" v="268" dt="2023-05-23T20:45:48.200"/>
    <p1510:client id="{6603CE07-EE43-85E4-FDD4-F76336291F71}" v="345" dt="2023-05-23T18:21:02.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p:normalViewPr>
  <p:slideViewPr>
    <p:cSldViewPr snapToGrid="0">
      <p:cViewPr varScale="1">
        <p:scale>
          <a:sx n="82" d="100"/>
          <a:sy n="82" d="100"/>
        </p:scale>
        <p:origin x="720" y="6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24-May-23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24-May-23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611440" y="1426463"/>
            <a:ext cx="9938666" cy="2533061"/>
          </a:xfrm>
        </p:spPr>
        <p:txBody>
          <a:bodyPr>
            <a:normAutofit fontScale="90000"/>
          </a:bodyPr>
          <a:lstStyle/>
          <a:p>
            <a:r>
              <a:rPr lang="en-US" dirty="0"/>
              <a:t>Chat bot for booking cinema tickets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Natural language processing</a:t>
            </a:r>
            <a:endParaRPr lang="en-PK" dirty="0"/>
          </a:p>
        </p:txBody>
      </p:sp>
    </p:spTree>
    <p:extLst>
      <p:ext uri="{BB962C8B-B14F-4D97-AF65-F5344CB8AC3E}">
        <p14:creationId xmlns:p14="http://schemas.microsoft.com/office/powerpoint/2010/main" val="28631039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3646B-9F3C-1D70-AE52-23381C4FBB9A}"/>
              </a:ext>
            </a:extLst>
          </p:cNvPr>
          <p:cNvSpPr>
            <a:spLocks noGrp="1"/>
          </p:cNvSpPr>
          <p:nvPr>
            <p:ph type="ftr" sz="quarter" idx="11"/>
          </p:nvPr>
        </p:nvSpPr>
        <p:spPr>
          <a:xfrm>
            <a:off x="366656" y="167281"/>
            <a:ext cx="1828800" cy="274320"/>
          </a:xfrm>
        </p:spPr>
        <p:txBody>
          <a:bodyPr/>
          <a:lstStyle/>
          <a:p>
            <a:r>
              <a:rPr lang="en-US" sz="1400" b="1" dirty="0"/>
              <a:t>Training:</a:t>
            </a:r>
          </a:p>
        </p:txBody>
      </p:sp>
      <p:sp>
        <p:nvSpPr>
          <p:cNvPr id="3" name="Slide Number Placeholder 2">
            <a:extLst>
              <a:ext uri="{FF2B5EF4-FFF2-40B4-BE49-F238E27FC236}">
                <a16:creationId xmlns:a16="http://schemas.microsoft.com/office/drawing/2014/main" id="{44E5BBE5-6442-CCF4-3F6E-7CC28A0C0086}"/>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pic>
        <p:nvPicPr>
          <p:cNvPr id="9" name="Picture 9" descr="Text&#10;&#10;Description automatically generated">
            <a:extLst>
              <a:ext uri="{FF2B5EF4-FFF2-40B4-BE49-F238E27FC236}">
                <a16:creationId xmlns:a16="http://schemas.microsoft.com/office/drawing/2014/main" id="{E7AE5A4E-6BB8-DFB0-4825-5ED48247089E}"/>
              </a:ext>
            </a:extLst>
          </p:cNvPr>
          <p:cNvPicPr>
            <a:picLocks noChangeAspect="1"/>
          </p:cNvPicPr>
          <p:nvPr/>
        </p:nvPicPr>
        <p:blipFill>
          <a:blip r:embed="rId2"/>
          <a:stretch>
            <a:fillRect/>
          </a:stretch>
        </p:blipFill>
        <p:spPr>
          <a:xfrm>
            <a:off x="432547" y="654297"/>
            <a:ext cx="11338111" cy="5571818"/>
          </a:xfrm>
          <a:prstGeom prst="rect">
            <a:avLst/>
          </a:prstGeom>
        </p:spPr>
      </p:pic>
    </p:spTree>
    <p:extLst>
      <p:ext uri="{BB962C8B-B14F-4D97-AF65-F5344CB8AC3E}">
        <p14:creationId xmlns:p14="http://schemas.microsoft.com/office/powerpoint/2010/main" val="22022034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3646B-9F3C-1D70-AE52-23381C4FBB9A}"/>
              </a:ext>
            </a:extLst>
          </p:cNvPr>
          <p:cNvSpPr>
            <a:spLocks noGrp="1"/>
          </p:cNvSpPr>
          <p:nvPr>
            <p:ph type="ftr" sz="quarter" idx="11"/>
          </p:nvPr>
        </p:nvSpPr>
        <p:spPr>
          <a:xfrm>
            <a:off x="366656" y="167281"/>
            <a:ext cx="1828800" cy="274320"/>
          </a:xfrm>
        </p:spPr>
        <p:txBody>
          <a:bodyPr/>
          <a:lstStyle/>
          <a:p>
            <a:r>
              <a:rPr lang="en-US" sz="1400" b="1" dirty="0"/>
              <a:t>Training:</a:t>
            </a:r>
          </a:p>
        </p:txBody>
      </p:sp>
      <p:sp>
        <p:nvSpPr>
          <p:cNvPr id="3" name="Slide Number Placeholder 2">
            <a:extLst>
              <a:ext uri="{FF2B5EF4-FFF2-40B4-BE49-F238E27FC236}">
                <a16:creationId xmlns:a16="http://schemas.microsoft.com/office/drawing/2014/main" id="{44E5BBE5-6442-CCF4-3F6E-7CC28A0C0086}"/>
              </a:ext>
            </a:extLst>
          </p:cNvPr>
          <p:cNvSpPr>
            <a:spLocks noGrp="1"/>
          </p:cNvSpPr>
          <p:nvPr>
            <p:ph type="sldNum" sz="quarter" idx="12"/>
          </p:nvPr>
        </p:nvSpPr>
        <p:spPr/>
        <p:txBody>
          <a:bodyPr/>
          <a:lstStyle/>
          <a:p>
            <a:fld id="{5BFCF61C-3B18-4C03-8326-CC3B32D710C9}" type="slidenum">
              <a:rPr lang="en-US" noProof="0" smtClean="0"/>
              <a:pPr/>
              <a:t>11</a:t>
            </a:fld>
            <a:endParaRPr lang="en-US" noProof="0"/>
          </a:p>
        </p:txBody>
      </p:sp>
      <p:pic>
        <p:nvPicPr>
          <p:cNvPr id="4" name="Picture 4" descr="Text&#10;&#10;Description automatically generated">
            <a:extLst>
              <a:ext uri="{FF2B5EF4-FFF2-40B4-BE49-F238E27FC236}">
                <a16:creationId xmlns:a16="http://schemas.microsoft.com/office/drawing/2014/main" id="{5C77275E-9451-6406-5E5C-84F1FEE0E40E}"/>
              </a:ext>
            </a:extLst>
          </p:cNvPr>
          <p:cNvPicPr>
            <a:picLocks noChangeAspect="1"/>
          </p:cNvPicPr>
          <p:nvPr/>
        </p:nvPicPr>
        <p:blipFill>
          <a:blip r:embed="rId2"/>
          <a:stretch>
            <a:fillRect/>
          </a:stretch>
        </p:blipFill>
        <p:spPr>
          <a:xfrm>
            <a:off x="510988" y="699750"/>
            <a:ext cx="11170023" cy="5525733"/>
          </a:xfrm>
          <a:prstGeom prst="rect">
            <a:avLst/>
          </a:prstGeom>
        </p:spPr>
      </p:pic>
    </p:spTree>
    <p:extLst>
      <p:ext uri="{BB962C8B-B14F-4D97-AF65-F5344CB8AC3E}">
        <p14:creationId xmlns:p14="http://schemas.microsoft.com/office/powerpoint/2010/main" val="22510898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3646B-9F3C-1D70-AE52-23381C4FBB9A}"/>
              </a:ext>
            </a:extLst>
          </p:cNvPr>
          <p:cNvSpPr>
            <a:spLocks noGrp="1"/>
          </p:cNvSpPr>
          <p:nvPr>
            <p:ph type="ftr" sz="quarter" idx="11"/>
          </p:nvPr>
        </p:nvSpPr>
        <p:spPr>
          <a:xfrm>
            <a:off x="366656" y="167281"/>
            <a:ext cx="1828800" cy="274320"/>
          </a:xfrm>
        </p:spPr>
        <p:txBody>
          <a:bodyPr/>
          <a:lstStyle/>
          <a:p>
            <a:r>
              <a:rPr lang="en-US" sz="1400" b="1" dirty="0"/>
              <a:t>Training:</a:t>
            </a:r>
          </a:p>
        </p:txBody>
      </p:sp>
      <p:sp>
        <p:nvSpPr>
          <p:cNvPr id="3" name="Slide Number Placeholder 2">
            <a:extLst>
              <a:ext uri="{FF2B5EF4-FFF2-40B4-BE49-F238E27FC236}">
                <a16:creationId xmlns:a16="http://schemas.microsoft.com/office/drawing/2014/main" id="{44E5BBE5-6442-CCF4-3F6E-7CC28A0C0086}"/>
              </a:ext>
            </a:extLst>
          </p:cNvPr>
          <p:cNvSpPr>
            <a:spLocks noGrp="1"/>
          </p:cNvSpPr>
          <p:nvPr>
            <p:ph type="sldNum" sz="quarter" idx="12"/>
          </p:nvPr>
        </p:nvSpPr>
        <p:spPr/>
        <p:txBody>
          <a:bodyPr/>
          <a:lstStyle/>
          <a:p>
            <a:fld id="{5BFCF61C-3B18-4C03-8326-CC3B32D710C9}" type="slidenum">
              <a:rPr lang="en-US" noProof="0" smtClean="0"/>
              <a:pPr/>
              <a:t>12</a:t>
            </a:fld>
            <a:endParaRPr lang="en-US" noProof="0"/>
          </a:p>
        </p:txBody>
      </p:sp>
      <p:pic>
        <p:nvPicPr>
          <p:cNvPr id="4" name="Picture 4" descr="Text&#10;&#10;Description automatically generated">
            <a:extLst>
              <a:ext uri="{FF2B5EF4-FFF2-40B4-BE49-F238E27FC236}">
                <a16:creationId xmlns:a16="http://schemas.microsoft.com/office/drawing/2014/main" id="{7B42687E-27AC-A319-8568-74CB245F13F4}"/>
              </a:ext>
            </a:extLst>
          </p:cNvPr>
          <p:cNvPicPr>
            <a:picLocks noChangeAspect="1"/>
          </p:cNvPicPr>
          <p:nvPr/>
        </p:nvPicPr>
        <p:blipFill>
          <a:blip r:embed="rId2"/>
          <a:stretch>
            <a:fillRect/>
          </a:stretch>
        </p:blipFill>
        <p:spPr>
          <a:xfrm>
            <a:off x="757518" y="753247"/>
            <a:ext cx="10508876" cy="5340302"/>
          </a:xfrm>
          <a:prstGeom prst="rect">
            <a:avLst/>
          </a:prstGeom>
        </p:spPr>
      </p:pic>
    </p:spTree>
    <p:extLst>
      <p:ext uri="{BB962C8B-B14F-4D97-AF65-F5344CB8AC3E}">
        <p14:creationId xmlns:p14="http://schemas.microsoft.com/office/powerpoint/2010/main" val="33330560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951171-FAA8-14F8-7EB1-473162C7F5A9}"/>
              </a:ext>
            </a:extLst>
          </p:cNvPr>
          <p:cNvSpPr>
            <a:spLocks noGrp="1"/>
          </p:cNvSpPr>
          <p:nvPr>
            <p:ph type="ftr" sz="quarter" idx="11"/>
          </p:nvPr>
        </p:nvSpPr>
        <p:spPr>
          <a:xfrm>
            <a:off x="333038" y="223311"/>
            <a:ext cx="1828800" cy="274320"/>
          </a:xfrm>
        </p:spPr>
        <p:txBody>
          <a:bodyPr/>
          <a:lstStyle/>
          <a:p>
            <a:r>
              <a:rPr lang="en-US" sz="1400" b="1" dirty="0"/>
              <a:t>Chat bot:</a:t>
            </a:r>
            <a:endParaRPr lang="en-US" sz="1400" b="1" dirty="0">
              <a:cs typeface="Arial"/>
            </a:endParaRPr>
          </a:p>
        </p:txBody>
      </p:sp>
      <p:sp>
        <p:nvSpPr>
          <p:cNvPr id="3" name="Slide Number Placeholder 2">
            <a:extLst>
              <a:ext uri="{FF2B5EF4-FFF2-40B4-BE49-F238E27FC236}">
                <a16:creationId xmlns:a16="http://schemas.microsoft.com/office/drawing/2014/main" id="{4A96BAC0-7292-1EB1-1B75-2A6E8BC71B8C}"/>
              </a:ext>
            </a:extLst>
          </p:cNvPr>
          <p:cNvSpPr>
            <a:spLocks noGrp="1"/>
          </p:cNvSpPr>
          <p:nvPr>
            <p:ph type="sldNum" sz="quarter" idx="12"/>
          </p:nvPr>
        </p:nvSpPr>
        <p:spPr/>
        <p:txBody>
          <a:bodyPr/>
          <a:lstStyle/>
          <a:p>
            <a:fld id="{5BFCF61C-3B18-4C03-8326-CC3B32D710C9}" type="slidenum">
              <a:rPr lang="en-US" noProof="0" smtClean="0"/>
              <a:pPr/>
              <a:t>13</a:t>
            </a:fld>
            <a:endParaRPr lang="en-US" noProof="0"/>
          </a:p>
        </p:txBody>
      </p:sp>
      <p:pic>
        <p:nvPicPr>
          <p:cNvPr id="9" name="Picture 9" descr="Text&#10;&#10;Description automatically generated">
            <a:extLst>
              <a:ext uri="{FF2B5EF4-FFF2-40B4-BE49-F238E27FC236}">
                <a16:creationId xmlns:a16="http://schemas.microsoft.com/office/drawing/2014/main" id="{C0148A4C-CDCE-F64F-9244-3CDCAC922AA1}"/>
              </a:ext>
            </a:extLst>
          </p:cNvPr>
          <p:cNvPicPr>
            <a:picLocks noChangeAspect="1"/>
          </p:cNvPicPr>
          <p:nvPr/>
        </p:nvPicPr>
        <p:blipFill>
          <a:blip r:embed="rId2"/>
          <a:stretch>
            <a:fillRect/>
          </a:stretch>
        </p:blipFill>
        <p:spPr>
          <a:xfrm>
            <a:off x="645459" y="645401"/>
            <a:ext cx="10822641" cy="5668051"/>
          </a:xfrm>
          <a:prstGeom prst="rect">
            <a:avLst/>
          </a:prstGeom>
        </p:spPr>
      </p:pic>
    </p:spTree>
    <p:extLst>
      <p:ext uri="{BB962C8B-B14F-4D97-AF65-F5344CB8AC3E}">
        <p14:creationId xmlns:p14="http://schemas.microsoft.com/office/powerpoint/2010/main" val="23762131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951171-FAA8-14F8-7EB1-473162C7F5A9}"/>
              </a:ext>
            </a:extLst>
          </p:cNvPr>
          <p:cNvSpPr>
            <a:spLocks noGrp="1"/>
          </p:cNvSpPr>
          <p:nvPr>
            <p:ph type="ftr" sz="quarter" idx="11"/>
          </p:nvPr>
        </p:nvSpPr>
        <p:spPr>
          <a:xfrm>
            <a:off x="333038" y="223311"/>
            <a:ext cx="1828800" cy="274320"/>
          </a:xfrm>
        </p:spPr>
        <p:txBody>
          <a:bodyPr/>
          <a:lstStyle/>
          <a:p>
            <a:r>
              <a:rPr lang="en-US" sz="1400" b="1" dirty="0"/>
              <a:t>Chat bot:</a:t>
            </a:r>
            <a:endParaRPr lang="en-US" sz="1400" b="1" dirty="0">
              <a:cs typeface="Arial"/>
            </a:endParaRPr>
          </a:p>
        </p:txBody>
      </p:sp>
      <p:sp>
        <p:nvSpPr>
          <p:cNvPr id="3" name="Slide Number Placeholder 2">
            <a:extLst>
              <a:ext uri="{FF2B5EF4-FFF2-40B4-BE49-F238E27FC236}">
                <a16:creationId xmlns:a16="http://schemas.microsoft.com/office/drawing/2014/main" id="{4A96BAC0-7292-1EB1-1B75-2A6E8BC71B8C}"/>
              </a:ext>
            </a:extLst>
          </p:cNvPr>
          <p:cNvSpPr>
            <a:spLocks noGrp="1"/>
          </p:cNvSpPr>
          <p:nvPr>
            <p:ph type="sldNum" sz="quarter" idx="12"/>
          </p:nvPr>
        </p:nvSpPr>
        <p:spPr/>
        <p:txBody>
          <a:bodyPr/>
          <a:lstStyle/>
          <a:p>
            <a:fld id="{5BFCF61C-3B18-4C03-8326-CC3B32D710C9}" type="slidenum">
              <a:rPr lang="en-US" noProof="0" smtClean="0"/>
              <a:pPr/>
              <a:t>14</a:t>
            </a:fld>
            <a:endParaRPr lang="en-US" noProof="0"/>
          </a:p>
        </p:txBody>
      </p:sp>
      <p:pic>
        <p:nvPicPr>
          <p:cNvPr id="4" name="Picture 4" descr="Text&#10;&#10;Description automatically generated">
            <a:extLst>
              <a:ext uri="{FF2B5EF4-FFF2-40B4-BE49-F238E27FC236}">
                <a16:creationId xmlns:a16="http://schemas.microsoft.com/office/drawing/2014/main" id="{A8F84438-3883-2F9E-AACF-AE3864C88474}"/>
              </a:ext>
            </a:extLst>
          </p:cNvPr>
          <p:cNvPicPr>
            <a:picLocks noChangeAspect="1"/>
          </p:cNvPicPr>
          <p:nvPr/>
        </p:nvPicPr>
        <p:blipFill>
          <a:blip r:embed="rId2"/>
          <a:stretch>
            <a:fillRect/>
          </a:stretch>
        </p:blipFill>
        <p:spPr>
          <a:xfrm>
            <a:off x="578224" y="650790"/>
            <a:ext cx="11035552" cy="5545216"/>
          </a:xfrm>
          <a:prstGeom prst="rect">
            <a:avLst/>
          </a:prstGeom>
        </p:spPr>
      </p:pic>
    </p:spTree>
    <p:extLst>
      <p:ext uri="{BB962C8B-B14F-4D97-AF65-F5344CB8AC3E}">
        <p14:creationId xmlns:p14="http://schemas.microsoft.com/office/powerpoint/2010/main" val="18612198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951171-FAA8-14F8-7EB1-473162C7F5A9}"/>
              </a:ext>
            </a:extLst>
          </p:cNvPr>
          <p:cNvSpPr>
            <a:spLocks noGrp="1"/>
          </p:cNvSpPr>
          <p:nvPr>
            <p:ph type="ftr" sz="quarter" idx="11"/>
          </p:nvPr>
        </p:nvSpPr>
        <p:spPr>
          <a:xfrm>
            <a:off x="333038" y="223311"/>
            <a:ext cx="1828800" cy="274320"/>
          </a:xfrm>
        </p:spPr>
        <p:txBody>
          <a:bodyPr/>
          <a:lstStyle/>
          <a:p>
            <a:r>
              <a:rPr lang="en-US" sz="1400" b="1" dirty="0"/>
              <a:t>Chat bot:</a:t>
            </a:r>
            <a:endParaRPr lang="en-US" sz="1400" b="1" dirty="0">
              <a:cs typeface="Arial"/>
            </a:endParaRPr>
          </a:p>
        </p:txBody>
      </p:sp>
      <p:sp>
        <p:nvSpPr>
          <p:cNvPr id="3" name="Slide Number Placeholder 2">
            <a:extLst>
              <a:ext uri="{FF2B5EF4-FFF2-40B4-BE49-F238E27FC236}">
                <a16:creationId xmlns:a16="http://schemas.microsoft.com/office/drawing/2014/main" id="{4A96BAC0-7292-1EB1-1B75-2A6E8BC71B8C}"/>
              </a:ext>
            </a:extLst>
          </p:cNvPr>
          <p:cNvSpPr>
            <a:spLocks noGrp="1"/>
          </p:cNvSpPr>
          <p:nvPr>
            <p:ph type="sldNum" sz="quarter" idx="12"/>
          </p:nvPr>
        </p:nvSpPr>
        <p:spPr/>
        <p:txBody>
          <a:bodyPr/>
          <a:lstStyle/>
          <a:p>
            <a:fld id="{5BFCF61C-3B18-4C03-8326-CC3B32D710C9}" type="slidenum">
              <a:rPr lang="en-US" noProof="0" smtClean="0"/>
              <a:pPr/>
              <a:t>15</a:t>
            </a:fld>
            <a:endParaRPr lang="en-US" noProof="0"/>
          </a:p>
        </p:txBody>
      </p:sp>
      <p:pic>
        <p:nvPicPr>
          <p:cNvPr id="4" name="Picture 4" descr="Text&#10;&#10;Description automatically generated">
            <a:extLst>
              <a:ext uri="{FF2B5EF4-FFF2-40B4-BE49-F238E27FC236}">
                <a16:creationId xmlns:a16="http://schemas.microsoft.com/office/drawing/2014/main" id="{F7FE62D5-2AE4-2ABB-419B-905571A3A16F}"/>
              </a:ext>
            </a:extLst>
          </p:cNvPr>
          <p:cNvPicPr>
            <a:picLocks noChangeAspect="1"/>
          </p:cNvPicPr>
          <p:nvPr/>
        </p:nvPicPr>
        <p:blipFill>
          <a:blip r:embed="rId2"/>
          <a:stretch>
            <a:fillRect/>
          </a:stretch>
        </p:blipFill>
        <p:spPr>
          <a:xfrm>
            <a:off x="1160929" y="1235693"/>
            <a:ext cx="9881347" cy="3960790"/>
          </a:xfrm>
          <a:prstGeom prst="rect">
            <a:avLst/>
          </a:prstGeom>
        </p:spPr>
      </p:pic>
    </p:spTree>
    <p:extLst>
      <p:ext uri="{BB962C8B-B14F-4D97-AF65-F5344CB8AC3E}">
        <p14:creationId xmlns:p14="http://schemas.microsoft.com/office/powerpoint/2010/main" val="20875242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dirty="0"/>
              <a:t>Thank</a:t>
            </a:r>
            <a:br>
              <a:rPr lang="en-US" dirty="0"/>
            </a:br>
            <a:r>
              <a:rPr lang="en-US" dirty="0"/>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r>
              <a:rPr lang="en-US" dirty="0"/>
              <a:t>OUR TEAM</a:t>
            </a:r>
          </a:p>
          <a:p>
            <a:r>
              <a:rPr lang="en-US" dirty="0" err="1"/>
              <a:t>Nardeen</a:t>
            </a:r>
            <a:r>
              <a:rPr lang="en-US" dirty="0"/>
              <a:t> Hesham/ 205074</a:t>
            </a:r>
          </a:p>
          <a:p>
            <a:r>
              <a:rPr lang="en-US" dirty="0"/>
              <a:t>Mohamed Farouk/ 205011</a:t>
            </a:r>
          </a:p>
          <a:p>
            <a:r>
              <a:rPr lang="en-US" dirty="0"/>
              <a:t>Amr Khaled/ 205015</a:t>
            </a:r>
          </a:p>
        </p:txBody>
      </p:sp>
    </p:spTree>
    <p:extLst>
      <p:ext uri="{BB962C8B-B14F-4D97-AF65-F5344CB8AC3E}">
        <p14:creationId xmlns:p14="http://schemas.microsoft.com/office/powerpoint/2010/main" val="2262363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98394" y="1463040"/>
            <a:ext cx="10515600" cy="575321"/>
          </a:xfrm>
        </p:spPr>
        <p:txBody>
          <a:bodyPr/>
          <a:lstStyle/>
          <a:p>
            <a:r>
              <a:rPr lang="en-US" dirty="0"/>
              <a:t>Agenda</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a:xfrm>
            <a:off x="411479" y="301752"/>
            <a:ext cx="2814799" cy="274320"/>
          </a:xfrm>
        </p:spPr>
        <p:txBody>
          <a:bodyPr/>
          <a:lstStyle/>
          <a:p>
            <a:r>
              <a:rPr lang="en-US" dirty="0"/>
              <a:t>Chat bot for booking cinema tickets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1198726" y="3429000"/>
            <a:ext cx="2346717" cy="1439637"/>
          </a:xfrm>
        </p:spPr>
        <p:txBody>
          <a:bodyPr vert="horz" lIns="91440" tIns="45720" rIns="91440" bIns="45720" rtlCol="0" anchor="t">
            <a:noAutofit/>
          </a:bodyPr>
          <a:lstStyle/>
          <a:p>
            <a:pPr marL="283210" indent="-283210"/>
            <a:r>
              <a:rPr lang="en-US" sz="2000" dirty="0">
                <a:ea typeface="+mn-lt"/>
                <a:cs typeface="+mn-lt"/>
              </a:rPr>
              <a:t>Introduction</a:t>
            </a:r>
            <a:endParaRPr lang="en-US" sz="2000" dirty="0">
              <a:cs typeface="Arial"/>
            </a:endParaRPr>
          </a:p>
          <a:p>
            <a:pPr marL="283210" indent="-283210"/>
            <a:r>
              <a:rPr lang="en-US" sz="2000" dirty="0">
                <a:ea typeface="+mn-lt"/>
                <a:cs typeface="+mn-lt"/>
              </a:rPr>
              <a:t>Abstract</a:t>
            </a:r>
            <a:endParaRPr lang="en-US" sz="2000" dirty="0">
              <a:cs typeface="Arial"/>
            </a:endParaRPr>
          </a:p>
          <a:p>
            <a:pPr marL="283210" indent="-283210"/>
            <a:r>
              <a:rPr lang="en-US" sz="2000" dirty="0">
                <a:ea typeface="+mn-lt"/>
                <a:cs typeface="+mn-lt"/>
              </a:rPr>
              <a:t>methodology</a:t>
            </a:r>
            <a:endParaRPr lang="en-US" sz="2000" dirty="0" err="1">
              <a:cs typeface="Arial"/>
            </a:endParaRPr>
          </a:p>
          <a:p>
            <a:pPr marL="283210" indent="-283210"/>
            <a:endParaRPr lang="en-US" sz="2000" dirty="0">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a:t>
            </a:fld>
            <a:endParaRPr lang="en-US"/>
          </a:p>
        </p:txBody>
      </p:sp>
      <p:pic>
        <p:nvPicPr>
          <p:cNvPr id="16" name="Picture 15" descr="A hand holding a white robot&#10;&#10;Description automatically generated with low confidence">
            <a:extLst>
              <a:ext uri="{FF2B5EF4-FFF2-40B4-BE49-F238E27FC236}">
                <a16:creationId xmlns:a16="http://schemas.microsoft.com/office/drawing/2014/main" id="{FAAC9FF7-A8C0-C464-EAD7-6C97006B0949}"/>
              </a:ext>
            </a:extLst>
          </p:cNvPr>
          <p:cNvPicPr>
            <a:picLocks noChangeAspect="1"/>
          </p:cNvPicPr>
          <p:nvPr/>
        </p:nvPicPr>
        <p:blipFill>
          <a:blip r:embed="rId2"/>
          <a:stretch>
            <a:fillRect/>
          </a:stretch>
        </p:blipFill>
        <p:spPr>
          <a:xfrm>
            <a:off x="7172949" y="2840087"/>
            <a:ext cx="3924071" cy="2617461"/>
          </a:xfrm>
          <a:prstGeom prst="rect">
            <a:avLst/>
          </a:prstGeom>
        </p:spPr>
      </p:pic>
    </p:spTree>
    <p:extLst>
      <p:ext uri="{BB962C8B-B14F-4D97-AF65-F5344CB8AC3E}">
        <p14:creationId xmlns:p14="http://schemas.microsoft.com/office/powerpoint/2010/main" val="39791940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63663" y="1297412"/>
            <a:ext cx="5155318" cy="1682749"/>
          </a:xfrm>
        </p:spPr>
        <p:txBody>
          <a:bodyPr/>
          <a:lstStyle/>
          <a:p>
            <a:r>
              <a:rPr lang="en-US" dirty="0"/>
              <a:t>Introduction</a:t>
            </a:r>
            <a:br>
              <a:rPr lang="en-US" dirty="0"/>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627606" cy="274320"/>
          </a:xfrm>
        </p:spPr>
        <p:txBody>
          <a:bodyPr/>
          <a:lstStyle/>
          <a:p>
            <a:r>
              <a:rPr lang="en-US" dirty="0"/>
              <a:t>Chat bot for booking cinema tickets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8" name="Text Placeholder 7">
            <a:extLst>
              <a:ext uri="{FF2B5EF4-FFF2-40B4-BE49-F238E27FC236}">
                <a16:creationId xmlns:a16="http://schemas.microsoft.com/office/drawing/2014/main" id="{B3A361E9-3F69-8777-D561-C7F78DD1A912}"/>
              </a:ext>
            </a:extLst>
          </p:cNvPr>
          <p:cNvSpPr>
            <a:spLocks noGrp="1"/>
          </p:cNvSpPr>
          <p:nvPr>
            <p:ph type="body" sz="quarter" idx="16"/>
          </p:nvPr>
        </p:nvSpPr>
        <p:spPr>
          <a:xfrm>
            <a:off x="3039086" y="3242324"/>
            <a:ext cx="9063774" cy="3615676"/>
          </a:xfrm>
        </p:spPr>
        <p:txBody>
          <a:bodyPr vert="horz" lIns="91440" tIns="45720" rIns="91440" bIns="45720" rtlCol="0" anchor="t">
            <a:noAutofit/>
          </a:bodyPr>
          <a:lstStyle/>
          <a:p>
            <a:pPr marL="283210" indent="-283210"/>
            <a:r>
              <a:rPr lang="en-US" sz="2000" dirty="0">
                <a:solidFill>
                  <a:srgbClr val="3B4546"/>
                </a:solidFill>
                <a:ea typeface="+mn-lt"/>
                <a:cs typeface="+mn-lt"/>
              </a:rPr>
              <a:t>Our chatbot simplifies the process by providing a user-friendly interface for movie enthusiasts to explore showtimes, select seats, and secure their tickets effortlessly. Enjoy a seamless and convenient cinema booking experience with our innovative chatbot. Away from long queues and complicated websites. </a:t>
            </a:r>
            <a:endParaRPr lang="en-US" sz="2000" dirty="0">
              <a:solidFill>
                <a:srgbClr val="3B4546"/>
              </a:solidFill>
              <a:cs typeface="Arial"/>
            </a:endParaRPr>
          </a:p>
        </p:txBody>
      </p:sp>
    </p:spTree>
    <p:extLst>
      <p:ext uri="{BB962C8B-B14F-4D97-AF65-F5344CB8AC3E}">
        <p14:creationId xmlns:p14="http://schemas.microsoft.com/office/powerpoint/2010/main" val="41223962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Abstract</a:t>
            </a:r>
            <a:br>
              <a:rPr lang="en-US" dirty="0"/>
            </a:br>
            <a:endParaRPr lang="en-US" dirty="0"/>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a:t>Presentation title</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a:xfrm>
            <a:off x="372899" y="3426818"/>
            <a:ext cx="10981221" cy="3216777"/>
          </a:xfrm>
        </p:spPr>
        <p:txBody>
          <a:bodyPr vert="horz" lIns="91440" tIns="45720" rIns="91440" bIns="45720" rtlCol="0" anchor="t">
            <a:noAutofit/>
          </a:bodyPr>
          <a:lstStyle/>
          <a:p>
            <a:pPr marL="283210" indent="-283210"/>
            <a:r>
              <a:rPr lang="en-US" sz="1500" dirty="0">
                <a:solidFill>
                  <a:schemeClr val="tx1"/>
                </a:solidFill>
                <a:ea typeface="+mn-lt"/>
                <a:cs typeface="+mn-lt"/>
              </a:rPr>
              <a:t>The Chatbot for Booking Cinema Tickets project aims to revolutionize the way users reserve their cinema tickets by leveraging the power of AI and  natural language processing. The chatbot provides a user-friendly and interactive platform where users can effortlessly explore movie listings, check showtimes, select seats, and complete their ticket bookings through a conversational interface.</a:t>
            </a:r>
            <a:endParaRPr lang="en-US" sz="1500" dirty="0">
              <a:solidFill>
                <a:schemeClr val="tx1"/>
              </a:solidFill>
              <a:cs typeface="Arial"/>
            </a:endParaRPr>
          </a:p>
          <a:p>
            <a:pPr marL="283210" indent="-283210"/>
            <a:r>
              <a:rPr lang="en-US" sz="1500" dirty="0">
                <a:solidFill>
                  <a:schemeClr val="tx1"/>
                </a:solidFill>
                <a:ea typeface="+mn-lt"/>
                <a:cs typeface="+mn-lt"/>
              </a:rPr>
              <a:t>Gone are the days of navigating complex websites or waiting in long queues. Our chatbot streamlines the ticket booking process, saving users time and effort. With personalized recommendations, real-time information, and intuitive interactions, the chatbot offers a seamless and convenient experience for movie enthusiasts.</a:t>
            </a:r>
            <a:endParaRPr lang="en-US" sz="1500" dirty="0">
              <a:solidFill>
                <a:schemeClr val="tx1"/>
              </a:solidFill>
              <a:cs typeface="Arial"/>
            </a:endParaRPr>
          </a:p>
          <a:p>
            <a:pPr marL="283210" indent="-283210"/>
            <a:r>
              <a:rPr lang="en-US" sz="1500" dirty="0">
                <a:solidFill>
                  <a:schemeClr val="tx1"/>
                </a:solidFill>
                <a:ea typeface="+mn-lt"/>
                <a:cs typeface="+mn-lt"/>
              </a:rPr>
              <a:t>The development of the chatbot prioritizes user experience, ensuring that it is intuitive, informative, and reliable. </a:t>
            </a:r>
            <a:endParaRPr lang="en-US" sz="1500" dirty="0">
              <a:solidFill>
                <a:schemeClr val="tx1"/>
              </a:solidFill>
              <a:cs typeface="Arial"/>
            </a:endParaRPr>
          </a:p>
          <a:p>
            <a:pPr marL="283210" indent="-283210"/>
            <a:endParaRPr lang="en-US" sz="1500" dirty="0">
              <a:solidFill>
                <a:schemeClr val="tx1"/>
              </a:solidFill>
              <a:cs typeface="Arial"/>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90152623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methodology</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79" y="301752"/>
            <a:ext cx="2728535" cy="274320"/>
          </a:xfrm>
        </p:spPr>
        <p:txBody>
          <a:bodyPr/>
          <a:lstStyle/>
          <a:p>
            <a:r>
              <a:rPr lang="en-US" dirty="0"/>
              <a:t>Chat bot for booking cinema tickets</a:t>
            </a: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5</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2644" y="2980944"/>
            <a:ext cx="4876881" cy="3683186"/>
          </a:xfrm>
        </p:spPr>
        <p:txBody>
          <a:bodyPr vert="horz" lIns="91440" tIns="45720" rIns="91440" bIns="45720" rtlCol="0" anchor="t">
            <a:noAutofit/>
          </a:bodyPr>
          <a:lstStyle/>
          <a:p>
            <a:pPr marL="228600" indent="-228600">
              <a:buAutoNum type="arabicPeriod"/>
            </a:pPr>
            <a:r>
              <a:rPr lang="en-US" sz="1500" b="0" dirty="0">
                <a:solidFill>
                  <a:schemeClr val="tx1"/>
                </a:solidFill>
                <a:ea typeface="+mn-lt"/>
                <a:cs typeface="+mn-lt"/>
              </a:rPr>
              <a:t>Requirement Analysis: Identify the requirements and objectives of the chatbot for booking cinema tickets. Determine the desired functionalities, such as intent recognition, response generation, and integration with booking systems.</a:t>
            </a:r>
            <a:endParaRPr lang="en-US" sz="1500" b="0" dirty="0">
              <a:solidFill>
                <a:schemeClr val="tx1"/>
              </a:solidFill>
              <a:cs typeface="Arial"/>
            </a:endParaRPr>
          </a:p>
          <a:p>
            <a:pPr marL="228600" indent="-228600">
              <a:buAutoNum type="arabicPeriod"/>
            </a:pPr>
            <a:endParaRPr lang="en-US" sz="1500" b="0" dirty="0">
              <a:solidFill>
                <a:schemeClr val="tx1"/>
              </a:solidFill>
              <a:ea typeface="+mn-lt"/>
              <a:cs typeface="+mn-lt"/>
            </a:endParaRPr>
          </a:p>
          <a:p>
            <a:pPr marL="228600" indent="-228600">
              <a:buAutoNum type="arabicPeriod"/>
            </a:pPr>
            <a:endParaRPr lang="en-US" sz="1500" b="0" dirty="0">
              <a:solidFill>
                <a:schemeClr val="tx1"/>
              </a:solidFill>
              <a:ea typeface="+mn-lt"/>
              <a:cs typeface="+mn-lt"/>
            </a:endParaRPr>
          </a:p>
          <a:p>
            <a:pPr marL="228600" indent="-228600">
              <a:buAutoNum type="arabicPeriod"/>
            </a:pPr>
            <a:r>
              <a:rPr lang="en-US" sz="1500" b="0" dirty="0">
                <a:solidFill>
                  <a:schemeClr val="tx1"/>
                </a:solidFill>
                <a:ea typeface="+mn-lt"/>
                <a:cs typeface="+mn-lt"/>
              </a:rPr>
              <a:t>Data Preparation: Gather and preprocess the necessary data for training and inference. This includes creating or obtaining the </a:t>
            </a:r>
            <a:r>
              <a:rPr lang="en-US" sz="1500" b="0" err="1">
                <a:solidFill>
                  <a:schemeClr val="tx1"/>
                </a:solidFill>
                <a:ea typeface="+mn-lt"/>
                <a:cs typeface="+mn-lt"/>
              </a:rPr>
              <a:t>intents.json</a:t>
            </a:r>
            <a:r>
              <a:rPr lang="en-US" sz="1500" b="0" dirty="0">
                <a:solidFill>
                  <a:schemeClr val="tx1"/>
                </a:solidFill>
                <a:ea typeface="+mn-lt"/>
                <a:cs typeface="+mn-lt"/>
              </a:rPr>
              <a:t> file, which contains patterns, intents, and responses for the chatbot. Additionally, prepare the word data and class labels for training the model.</a:t>
            </a:r>
            <a:endParaRPr lang="en-US" sz="1500" b="0">
              <a:solidFill>
                <a:schemeClr val="tx1"/>
              </a:solidFill>
              <a:cs typeface="Arial"/>
            </a:endParaRPr>
          </a:p>
          <a:p>
            <a:pPr marL="342900" indent="-342900">
              <a:buAutoNum type="arabicPeriod"/>
            </a:pPr>
            <a:r>
              <a:rPr lang="en-US" sz="1500" b="0" dirty="0">
                <a:solidFill>
                  <a:schemeClr val="bg1">
                    <a:lumMod val="75000"/>
                  </a:schemeClr>
                </a:solidFill>
                <a:cs typeface="Arial"/>
              </a:rPr>
              <a:t>F</a:t>
            </a:r>
          </a:p>
          <a:p>
            <a:pPr marL="342900" indent="-342900">
              <a:buAutoNum type="arabicPeriod"/>
            </a:pPr>
            <a:endParaRPr lang="en-US" sz="1500" b="0" dirty="0">
              <a:solidFill>
                <a:schemeClr val="tx1"/>
              </a:solidFill>
              <a:cs typeface="Arial"/>
            </a:endParaRP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a:xfrm>
            <a:off x="4815520" y="2710235"/>
            <a:ext cx="7182932" cy="3843606"/>
          </a:xfrm>
        </p:spPr>
        <p:txBody>
          <a:bodyPr vert="horz" lIns="91440" tIns="45720" rIns="91440" bIns="45720" rtlCol="0" anchor="t">
            <a:noAutofit/>
          </a:bodyPr>
          <a:lstStyle/>
          <a:p>
            <a:pPr lvl="0" rtl="0">
              <a:buAutoNum type="arabicPeriod" startAt="2"/>
            </a:pPr>
            <a:r>
              <a:rPr lang="en-US" sz="1500" dirty="0">
                <a:solidFill>
                  <a:schemeClr val="bg1">
                    <a:lumMod val="75000"/>
                  </a:schemeClr>
                </a:solidFill>
                <a:cs typeface="Arial"/>
              </a:rPr>
              <a:t>model.</a:t>
            </a:r>
            <a:endParaRPr lang="en-US" dirty="0">
              <a:solidFill>
                <a:schemeClr val="bg1">
                  <a:lumMod val="75000"/>
                </a:schemeClr>
              </a:solidFill>
              <a:cs typeface="Arial"/>
            </a:endParaRPr>
          </a:p>
          <a:p>
            <a:pPr marL="342900" indent="-342900">
              <a:buAutoNum type="arabicPeriod" startAt="2"/>
            </a:pPr>
            <a:r>
              <a:rPr lang="en-US" sz="1500" b="0" dirty="0">
                <a:solidFill>
                  <a:schemeClr val="tx1"/>
                </a:solidFill>
                <a:ea typeface="+mn-lt"/>
                <a:cs typeface="+mn-lt"/>
              </a:rPr>
              <a:t>Model Development: Train a machine learning model for intent classification using the provided data. Use techniques like bag-of-words representation, lemmatization, and deep learning models to develop a model capable of predicting intents based on user input.</a:t>
            </a:r>
            <a:endParaRPr lang="en-US" sz="1500" b="0" dirty="0">
              <a:solidFill>
                <a:schemeClr val="tx1"/>
              </a:solidFill>
              <a:cs typeface="Arial"/>
            </a:endParaRPr>
          </a:p>
          <a:p>
            <a:pPr marL="342900" indent="-342900">
              <a:buAutoNum type="arabicPeriod" startAt="2"/>
            </a:pPr>
            <a:endParaRPr lang="en-US" sz="1500" b="0" dirty="0">
              <a:solidFill>
                <a:schemeClr val="tx1"/>
              </a:solidFill>
              <a:ea typeface="+mn-lt"/>
              <a:cs typeface="+mn-lt"/>
            </a:endParaRPr>
          </a:p>
          <a:p>
            <a:pPr marL="342900" indent="-342900">
              <a:buAutoNum type="arabicPeriod" startAt="2"/>
            </a:pPr>
            <a:r>
              <a:rPr lang="en-US" sz="1500" b="0" dirty="0">
                <a:solidFill>
                  <a:schemeClr val="tx1"/>
                </a:solidFill>
                <a:ea typeface="+mn-lt"/>
                <a:cs typeface="+mn-lt"/>
              </a:rPr>
              <a:t>Apply NLP techniques, such as tokenization and lemmatization, to preprocess user input and convert it into a suitable format for the model. Use the </a:t>
            </a:r>
            <a:r>
              <a:rPr lang="en-US" sz="1500" b="0" err="1">
                <a:solidFill>
                  <a:schemeClr val="tx1"/>
                </a:solidFill>
                <a:ea typeface="+mn-lt"/>
                <a:cs typeface="+mn-lt"/>
              </a:rPr>
              <a:t>nltk</a:t>
            </a:r>
            <a:r>
              <a:rPr lang="en-US" sz="1500" b="0" dirty="0">
                <a:solidFill>
                  <a:schemeClr val="tx1"/>
                </a:solidFill>
                <a:ea typeface="+mn-lt"/>
                <a:cs typeface="+mn-lt"/>
              </a:rPr>
              <a:t> library to perform these tasks</a:t>
            </a:r>
          </a:p>
          <a:p>
            <a:pPr marL="342900" indent="-342900">
              <a:buAutoNum type="arabicPeriod" startAt="2"/>
            </a:pPr>
            <a:endParaRPr lang="en-US" sz="1500" b="0" dirty="0">
              <a:solidFill>
                <a:schemeClr val="tx1"/>
              </a:solidFill>
              <a:ea typeface="+mn-lt"/>
              <a:cs typeface="+mn-lt"/>
            </a:endParaRPr>
          </a:p>
          <a:p>
            <a:pPr marL="342900" indent="-342900">
              <a:buAutoNum type="arabicPeriod" startAt="2"/>
            </a:pPr>
            <a:r>
              <a:rPr lang="en-US" sz="1500" b="0" dirty="0">
                <a:solidFill>
                  <a:schemeClr val="tx1"/>
                </a:solidFill>
                <a:ea typeface="+mn-lt"/>
                <a:cs typeface="+mn-lt"/>
              </a:rPr>
              <a:t>Intent Prediction: Implement the </a:t>
            </a:r>
            <a:r>
              <a:rPr lang="en-US" sz="1500" b="0" dirty="0" err="1">
                <a:solidFill>
                  <a:schemeClr val="tx1"/>
                </a:solidFill>
                <a:ea typeface="+mn-lt"/>
                <a:cs typeface="+mn-lt"/>
              </a:rPr>
              <a:t>predict_class</a:t>
            </a:r>
            <a:r>
              <a:rPr lang="en-US" sz="1500" b="0" dirty="0">
                <a:solidFill>
                  <a:schemeClr val="tx1"/>
                </a:solidFill>
                <a:ea typeface="+mn-lt"/>
                <a:cs typeface="+mn-lt"/>
              </a:rPr>
              <a:t>() function, which takes a user's message as input, preprocesses it, and uses the trained model to predict the most probable intent and its associated probability. This function uses </a:t>
            </a:r>
            <a:r>
              <a:rPr lang="en-US" sz="1500" b="0" dirty="0" err="1">
                <a:solidFill>
                  <a:schemeClr val="tx1"/>
                </a:solidFill>
                <a:ea typeface="+mn-lt"/>
                <a:cs typeface="+mn-lt"/>
              </a:rPr>
              <a:t>bag_of_words</a:t>
            </a:r>
            <a:r>
              <a:rPr lang="en-US" sz="1500" b="0" dirty="0">
                <a:solidFill>
                  <a:schemeClr val="tx1"/>
                </a:solidFill>
                <a:ea typeface="+mn-lt"/>
                <a:cs typeface="+mn-lt"/>
              </a:rPr>
              <a:t> representation and </a:t>
            </a:r>
            <a:r>
              <a:rPr lang="en-US" sz="1500" b="0" dirty="0" err="1">
                <a:solidFill>
                  <a:schemeClr val="tx1"/>
                </a:solidFill>
                <a:ea typeface="+mn-lt"/>
                <a:cs typeface="+mn-lt"/>
              </a:rPr>
              <a:t>model.predict</a:t>
            </a:r>
            <a:r>
              <a:rPr lang="en-US" sz="1500" b="0" dirty="0">
                <a:solidFill>
                  <a:schemeClr val="tx1"/>
                </a:solidFill>
                <a:ea typeface="+mn-lt"/>
                <a:cs typeface="+mn-lt"/>
              </a:rPr>
              <a:t> to make predictions.</a:t>
            </a:r>
            <a:endParaRPr lang="en-US" sz="1500" b="0" dirty="0">
              <a:solidFill>
                <a:schemeClr val="tx1"/>
              </a:solidFill>
              <a:cs typeface="Arial"/>
            </a:endParaRPr>
          </a:p>
          <a:p>
            <a:pPr marL="342900" indent="-342900">
              <a:buAutoNum type="arabicPeriod" startAt="2"/>
            </a:pPr>
            <a:endParaRPr lang="en-US" sz="1500" b="0" dirty="0">
              <a:solidFill>
                <a:schemeClr val="tx1"/>
              </a:solidFill>
              <a:cs typeface="Arial"/>
            </a:endParaRPr>
          </a:p>
          <a:p>
            <a:pPr>
              <a:buAutoNum type="arabicPeriod" startAt="2"/>
            </a:pPr>
            <a:endParaRPr lang="en-US" sz="1500" dirty="0">
              <a:solidFill>
                <a:srgbClr val="3B4546"/>
              </a:solidFill>
              <a:cs typeface="Arial"/>
            </a:endParaRP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8717440" y="1818774"/>
            <a:ext cx="3282696" cy="975260"/>
          </a:xfrm>
        </p:spPr>
        <p:txBody>
          <a:bodyPr vert="horz" lIns="91440" tIns="45720" rIns="91440" bIns="45720" numCol="1" spcCol="91440" rtlCol="0" anchor="t">
            <a:noAutofit/>
          </a:bodyPr>
          <a:lstStyle/>
          <a:p>
            <a:pPr marL="342900" indent="-342900">
              <a:lnSpc>
                <a:spcPct val="150000"/>
              </a:lnSpc>
              <a:buFont typeface="Arial" panose="020B0604020202020204" pitchFamily="34" charset="0"/>
              <a:buChar char="•"/>
            </a:pPr>
            <a:endParaRPr lang="en-US" dirty="0">
              <a:cs typeface="Arial"/>
            </a:endParaRP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vert="horz" lIns="91440" tIns="45720" rIns="91440" bIns="45720" rtlCol="0" anchor="t">
            <a:noAutofit/>
          </a:bodyPr>
          <a:lstStyle/>
          <a:p>
            <a:endParaRPr lang="en-US" altLang="zh-CN" sz="2200" b="1" dirty="0">
              <a:latin typeface="Arial" panose="020B0604020202020204" pitchFamily="34" charset="0"/>
              <a:cs typeface="Arial" panose="020B0604020202020204" pitchFamily="34" charset="0"/>
            </a:endParaRP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9036357" y="1407695"/>
            <a:ext cx="3282696" cy="975260"/>
          </a:xfrm>
        </p:spPr>
        <p:txBody>
          <a:bodyPr vert="horz" lIns="91440" tIns="45720" rIns="91440" bIns="45720" numCol="1" spcCol="91440" rtlCol="0" anchor="t">
            <a:noAutofit/>
          </a:bodyPr>
          <a:lstStyle/>
          <a:p>
            <a:pPr marL="283210" indent="-283210"/>
            <a:endParaRPr lang="en-US" sz="1600" noProof="1">
              <a:latin typeface="Arial" panose="020B0604020202020204" pitchFamily="34" charset="0"/>
              <a:cs typeface="Arial" panose="020B0604020202020204" pitchFamily="34" charset="0"/>
            </a:endParaRPr>
          </a:p>
          <a:p>
            <a:pPr marL="283210" indent="-283210"/>
            <a:endParaRPr lang="en-US" dirty="0">
              <a:cs typeface="Arial"/>
            </a:endParaRPr>
          </a:p>
        </p:txBody>
      </p:sp>
    </p:spTree>
    <p:extLst>
      <p:ext uri="{BB962C8B-B14F-4D97-AF65-F5344CB8AC3E}">
        <p14:creationId xmlns:p14="http://schemas.microsoft.com/office/powerpoint/2010/main" val="4766149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methodology</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79" y="301752"/>
            <a:ext cx="2728535" cy="274320"/>
          </a:xfrm>
        </p:spPr>
        <p:txBody>
          <a:bodyPr/>
          <a:lstStyle/>
          <a:p>
            <a:r>
              <a:rPr lang="en-US" dirty="0"/>
              <a:t>Chat bot for booking cinema tickets</a:t>
            </a: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dirty="0" smtClean="0"/>
              <a:t>6</a:t>
            </a:fld>
            <a:endParaRPr lang="en-US" dirty="0"/>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a:xfrm>
            <a:off x="413968" y="2630025"/>
            <a:ext cx="11363905" cy="3973947"/>
          </a:xfrm>
        </p:spPr>
        <p:txBody>
          <a:bodyPr vert="horz" lIns="91440" tIns="45720" rIns="91440" bIns="45720" rtlCol="0" anchor="t">
            <a:noAutofit/>
          </a:bodyPr>
          <a:lstStyle/>
          <a:p>
            <a:pPr>
              <a:buAutoNum type="arabicPeriod" startAt="2"/>
            </a:pPr>
            <a:endParaRPr lang="en-US" sz="1500" dirty="0">
              <a:solidFill>
                <a:schemeClr val="bg1">
                  <a:lumMod val="75000"/>
                </a:schemeClr>
              </a:solidFill>
              <a:cs typeface="Arial"/>
            </a:endParaRPr>
          </a:p>
          <a:p>
            <a:r>
              <a:rPr lang="en-US" sz="1500" b="0" dirty="0">
                <a:solidFill>
                  <a:schemeClr val="tx1"/>
                </a:solidFill>
                <a:cs typeface="Arial"/>
              </a:rPr>
              <a:t>6. </a:t>
            </a:r>
            <a:r>
              <a:rPr lang="en-US" sz="1500" b="0" dirty="0">
                <a:solidFill>
                  <a:schemeClr val="tx1"/>
                </a:solidFill>
                <a:ea typeface="+mn-lt"/>
                <a:cs typeface="+mn-lt"/>
              </a:rPr>
              <a:t>  Response Generation: Develop the </a:t>
            </a:r>
            <a:r>
              <a:rPr lang="en-US" sz="1500" b="0" dirty="0" err="1">
                <a:solidFill>
                  <a:schemeClr val="tx1"/>
                </a:solidFill>
                <a:ea typeface="+mn-lt"/>
                <a:cs typeface="+mn-lt"/>
              </a:rPr>
              <a:t>get_response</a:t>
            </a:r>
            <a:r>
              <a:rPr lang="en-US" sz="1500" b="0" dirty="0">
                <a:solidFill>
                  <a:schemeClr val="tx1"/>
                </a:solidFill>
                <a:ea typeface="+mn-lt"/>
                <a:cs typeface="+mn-lt"/>
              </a:rPr>
              <a:t>() function, which takes the predicted intents and randomly selects a response from the corresponding intent's list of responses in the </a:t>
            </a:r>
            <a:r>
              <a:rPr lang="en-US" sz="1500" b="0" dirty="0" err="1">
                <a:solidFill>
                  <a:schemeClr val="tx1"/>
                </a:solidFill>
                <a:ea typeface="+mn-lt"/>
                <a:cs typeface="+mn-lt"/>
              </a:rPr>
              <a:t>intents.json</a:t>
            </a:r>
            <a:r>
              <a:rPr lang="en-US" sz="1500" b="0" dirty="0">
                <a:solidFill>
                  <a:schemeClr val="tx1"/>
                </a:solidFill>
                <a:ea typeface="+mn-lt"/>
                <a:cs typeface="+mn-lt"/>
              </a:rPr>
              <a:t> file. This function ensures that the chatbot provides diverse and appropriate responses based on user inputs.</a:t>
            </a:r>
            <a:endParaRPr lang="en-US" sz="1500" dirty="0">
              <a:solidFill>
                <a:schemeClr val="tx1"/>
              </a:solidFill>
              <a:cs typeface="Arial"/>
            </a:endParaRPr>
          </a:p>
          <a:p>
            <a:endParaRPr lang="en-US" sz="1500" b="0" dirty="0">
              <a:solidFill>
                <a:srgbClr val="000000"/>
              </a:solidFill>
              <a:cs typeface="Arial"/>
            </a:endParaRPr>
          </a:p>
          <a:p>
            <a:r>
              <a:rPr lang="en-US" sz="1500" b="0" dirty="0">
                <a:solidFill>
                  <a:schemeClr val="tx1"/>
                </a:solidFill>
                <a:cs typeface="Arial"/>
              </a:rPr>
              <a:t>7. </a:t>
            </a:r>
            <a:r>
              <a:rPr lang="en-US" sz="1500" b="0" dirty="0">
                <a:solidFill>
                  <a:schemeClr val="tx1"/>
                </a:solidFill>
                <a:ea typeface="+mn-lt"/>
                <a:cs typeface="+mn-lt"/>
              </a:rPr>
              <a:t>  User Interaction: Create a loop that prompts the user for input, calls the </a:t>
            </a:r>
            <a:r>
              <a:rPr lang="en-US" sz="1500" b="0" dirty="0" err="1">
                <a:solidFill>
                  <a:schemeClr val="tx1"/>
                </a:solidFill>
                <a:ea typeface="+mn-lt"/>
                <a:cs typeface="+mn-lt"/>
              </a:rPr>
              <a:t>predict_class</a:t>
            </a:r>
            <a:r>
              <a:rPr lang="en-US" sz="1500" b="0" dirty="0">
                <a:solidFill>
                  <a:schemeClr val="tx1"/>
                </a:solidFill>
                <a:ea typeface="+mn-lt"/>
                <a:cs typeface="+mn-lt"/>
              </a:rPr>
              <a:t>() function to predict the intent, and uses the </a:t>
            </a:r>
            <a:r>
              <a:rPr lang="en-US" sz="1500" b="0" dirty="0" err="1">
                <a:solidFill>
                  <a:schemeClr val="tx1"/>
                </a:solidFill>
                <a:ea typeface="+mn-lt"/>
                <a:cs typeface="+mn-lt"/>
              </a:rPr>
              <a:t>get_response</a:t>
            </a:r>
            <a:r>
              <a:rPr lang="en-US" sz="1500" b="0" dirty="0">
                <a:solidFill>
                  <a:schemeClr val="tx1"/>
                </a:solidFill>
                <a:ea typeface="+mn-lt"/>
                <a:cs typeface="+mn-lt"/>
              </a:rPr>
              <a:t>() function to generate a response. Print the response to the console or display it in a suitable format for the user.</a:t>
            </a:r>
            <a:endParaRPr lang="en-US" sz="1500" b="0" dirty="0">
              <a:solidFill>
                <a:schemeClr val="tx1"/>
              </a:solidFill>
              <a:cs typeface="Arial"/>
            </a:endParaRPr>
          </a:p>
          <a:p>
            <a:pPr marL="285750" indent="-285750">
              <a:buChar char="•"/>
            </a:pPr>
            <a:endParaRPr lang="en-US" sz="1500" b="0" dirty="0">
              <a:solidFill>
                <a:schemeClr val="tx1"/>
              </a:solidFill>
              <a:ea typeface="+mn-lt"/>
              <a:cs typeface="+mn-lt"/>
            </a:endParaRPr>
          </a:p>
          <a:p>
            <a:r>
              <a:rPr lang="en-US" sz="1500" b="0" dirty="0">
                <a:solidFill>
                  <a:schemeClr val="tx1"/>
                </a:solidFill>
                <a:ea typeface="+mn-lt"/>
                <a:cs typeface="+mn-lt"/>
              </a:rPr>
              <a:t>8.   Deployment and Testing: Deploy the chatbot code on an appropriate platform, such as a local development environment or a web-based application. Test the chatbot's functionality, accuracy, and performance by interacting with it using various inputs and verifying that the responses are relevant and appropriate.</a:t>
            </a:r>
            <a:endParaRPr lang="en-US" sz="1500">
              <a:solidFill>
                <a:schemeClr val="tx1"/>
              </a:solidFill>
              <a:cs typeface="Arial"/>
            </a:endParaRPr>
          </a:p>
          <a:p>
            <a:pPr marL="285750" indent="-285750">
              <a:buChar char="•"/>
            </a:pPr>
            <a:endParaRPr lang="en-US" sz="1500" b="0" dirty="0">
              <a:solidFill>
                <a:schemeClr val="tx1"/>
              </a:solidFill>
              <a:ea typeface="+mn-lt"/>
              <a:cs typeface="+mn-lt"/>
            </a:endParaRPr>
          </a:p>
          <a:p>
            <a:r>
              <a:rPr lang="en-US" sz="1500" b="0" dirty="0">
                <a:solidFill>
                  <a:schemeClr val="tx1"/>
                </a:solidFill>
                <a:ea typeface="+mn-lt"/>
                <a:cs typeface="+mn-lt"/>
              </a:rPr>
              <a:t>9.   Continuous Improvement: Collect user feedback and analyze the chatbot's performance to identify areas for improvement. Iterate on the code and data based on user suggestions, update movie listings and other relevant data, and enhance the chatbot's capabilities to provide an improved booking experience.</a:t>
            </a:r>
            <a:endParaRPr lang="en-US" sz="1500">
              <a:solidFill>
                <a:schemeClr val="tx1"/>
              </a:solidFill>
              <a:cs typeface="Arial"/>
            </a:endParaRPr>
          </a:p>
          <a:p>
            <a:endParaRPr lang="en-US" sz="1500" b="0" dirty="0">
              <a:solidFill>
                <a:schemeClr val="tx1"/>
              </a:solidFill>
              <a:cs typeface="Arial"/>
            </a:endParaRPr>
          </a:p>
          <a:p>
            <a:pPr marL="342900" indent="-342900">
              <a:buAutoNum type="arabicPeriod" startAt="2"/>
            </a:pPr>
            <a:endParaRPr lang="en-US" sz="1500" dirty="0">
              <a:solidFill>
                <a:schemeClr val="tx1"/>
              </a:solidFill>
              <a:cs typeface="Arial"/>
            </a:endParaRPr>
          </a:p>
          <a:p>
            <a:pPr>
              <a:buAutoNum type="arabicPeriod" startAt="2"/>
            </a:pPr>
            <a:endParaRPr lang="en-US" sz="1500" dirty="0">
              <a:solidFill>
                <a:schemeClr val="tx1"/>
              </a:solidFill>
              <a:cs typeface="Arial"/>
            </a:endParaRP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vert="horz" lIns="91440" tIns="45720" rIns="91440" bIns="45720" rtlCol="0" anchor="t">
            <a:noAutofit/>
          </a:bodyPr>
          <a:lstStyle/>
          <a:p>
            <a:endParaRPr lang="en-US" altLang="zh-CN" sz="2200" b="1" dirty="0">
              <a:latin typeface="Arial" panose="020B0604020202020204" pitchFamily="34" charset="0"/>
              <a:cs typeface="Arial" panose="020B0604020202020204" pitchFamily="34" charset="0"/>
            </a:endParaRP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9036357" y="1407695"/>
            <a:ext cx="3282696" cy="975260"/>
          </a:xfrm>
        </p:spPr>
        <p:txBody>
          <a:bodyPr vert="horz" lIns="91440" tIns="45720" rIns="91440" bIns="45720" numCol="1" spcCol="91440" rtlCol="0" anchor="t">
            <a:noAutofit/>
          </a:bodyPr>
          <a:lstStyle/>
          <a:p>
            <a:pPr marL="283210" indent="-283210"/>
            <a:endParaRPr lang="en-US" sz="1600" noProof="1">
              <a:latin typeface="Arial" panose="020B0604020202020204" pitchFamily="34" charset="0"/>
              <a:cs typeface="Arial" panose="020B0604020202020204" pitchFamily="34" charset="0"/>
            </a:endParaRPr>
          </a:p>
          <a:p>
            <a:pPr marL="283210" indent="-283210"/>
            <a:endParaRPr lang="en-US" dirty="0">
              <a:cs typeface="Arial"/>
            </a:endParaRPr>
          </a:p>
        </p:txBody>
      </p:sp>
    </p:spTree>
    <p:extLst>
      <p:ext uri="{BB962C8B-B14F-4D97-AF65-F5344CB8AC3E}">
        <p14:creationId xmlns:p14="http://schemas.microsoft.com/office/powerpoint/2010/main" val="17137949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329DB7-7734-2638-396B-1DD69B881A7B}"/>
              </a:ext>
            </a:extLst>
          </p:cNvPr>
          <p:cNvSpPr>
            <a:spLocks noGrp="1"/>
          </p:cNvSpPr>
          <p:nvPr>
            <p:ph type="ftr" sz="quarter" idx="11"/>
          </p:nvPr>
        </p:nvSpPr>
        <p:spPr>
          <a:xfrm>
            <a:off x="75304" y="-806"/>
            <a:ext cx="3341594" cy="498437"/>
          </a:xfrm>
        </p:spPr>
        <p:txBody>
          <a:bodyPr/>
          <a:lstStyle/>
          <a:p>
            <a:r>
              <a:rPr lang="en-US" sz="1300" b="1" dirty="0"/>
              <a:t>Code: Data:</a:t>
            </a:r>
            <a:endParaRPr lang="en-US" sz="1300" b="1" dirty="0">
              <a:cs typeface="Arial"/>
            </a:endParaRPr>
          </a:p>
        </p:txBody>
      </p:sp>
      <p:sp>
        <p:nvSpPr>
          <p:cNvPr id="3" name="Slide Number Placeholder 2">
            <a:extLst>
              <a:ext uri="{FF2B5EF4-FFF2-40B4-BE49-F238E27FC236}">
                <a16:creationId xmlns:a16="http://schemas.microsoft.com/office/drawing/2014/main" id="{5B5F9368-8E0E-CEC0-75AB-BEFD42105F3A}"/>
              </a:ext>
            </a:extLst>
          </p:cNvPr>
          <p:cNvSpPr>
            <a:spLocks noGrp="1"/>
          </p:cNvSpPr>
          <p:nvPr>
            <p:ph type="sldNum" sz="quarter" idx="12"/>
          </p:nvPr>
        </p:nvSpPr>
        <p:spPr>
          <a:xfrm>
            <a:off x="11747261" y="66429"/>
            <a:ext cx="295028" cy="207085"/>
          </a:xfrm>
        </p:spPr>
        <p:txBody>
          <a:bodyPr/>
          <a:lstStyle/>
          <a:p>
            <a:fld id="{5BFCF61C-3B18-4C03-8326-CC3B32D710C9}" type="slidenum">
              <a:rPr lang="en-US" noProof="0" smtClean="0"/>
              <a:t>7</a:t>
            </a:fld>
            <a:endParaRPr lang="en-US" noProof="0"/>
          </a:p>
        </p:txBody>
      </p:sp>
      <p:pic>
        <p:nvPicPr>
          <p:cNvPr id="11" name="Picture 11" descr="Text&#10;&#10;Description automatically generated">
            <a:extLst>
              <a:ext uri="{FF2B5EF4-FFF2-40B4-BE49-F238E27FC236}">
                <a16:creationId xmlns:a16="http://schemas.microsoft.com/office/drawing/2014/main" id="{36258F18-9F60-B340-73F0-1C9C6A4BE9A2}"/>
              </a:ext>
            </a:extLst>
          </p:cNvPr>
          <p:cNvPicPr>
            <a:picLocks noChangeAspect="1"/>
          </p:cNvPicPr>
          <p:nvPr/>
        </p:nvPicPr>
        <p:blipFill>
          <a:blip r:embed="rId2"/>
          <a:stretch>
            <a:fillRect/>
          </a:stretch>
        </p:blipFill>
        <p:spPr>
          <a:xfrm>
            <a:off x="544607" y="617462"/>
            <a:ext cx="10766613" cy="5723927"/>
          </a:xfrm>
          <a:prstGeom prst="rect">
            <a:avLst/>
          </a:prstGeom>
        </p:spPr>
      </p:pic>
    </p:spTree>
    <p:extLst>
      <p:ext uri="{BB962C8B-B14F-4D97-AF65-F5344CB8AC3E}">
        <p14:creationId xmlns:p14="http://schemas.microsoft.com/office/powerpoint/2010/main" val="24942233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CD72E-7C73-BD04-DCC0-9B8395D7D21C}"/>
              </a:ext>
            </a:extLst>
          </p:cNvPr>
          <p:cNvSpPr>
            <a:spLocks noGrp="1"/>
          </p:cNvSpPr>
          <p:nvPr>
            <p:ph type="sldNum" sz="quarter" idx="12"/>
          </p:nvPr>
        </p:nvSpPr>
        <p:spPr>
          <a:xfrm>
            <a:off x="10391349" y="167281"/>
            <a:ext cx="1673352" cy="274320"/>
          </a:xfrm>
        </p:spPr>
        <p:txBody>
          <a:bodyPr/>
          <a:lstStyle/>
          <a:p>
            <a:fld id="{5BFCF61C-3B18-4C03-8326-CC3B32D710C9}" type="slidenum">
              <a:rPr lang="en-US" noProof="0" smtClean="0"/>
              <a:pPr/>
              <a:t>8</a:t>
            </a:fld>
            <a:endParaRPr lang="en-US" noProof="0"/>
          </a:p>
        </p:txBody>
      </p:sp>
      <p:pic>
        <p:nvPicPr>
          <p:cNvPr id="9" name="Picture 9" descr="Text&#10;&#10;Description automatically generated">
            <a:extLst>
              <a:ext uri="{FF2B5EF4-FFF2-40B4-BE49-F238E27FC236}">
                <a16:creationId xmlns:a16="http://schemas.microsoft.com/office/drawing/2014/main" id="{2F54ABAA-8990-0C10-A13A-A4E24202BF05}"/>
              </a:ext>
            </a:extLst>
          </p:cNvPr>
          <p:cNvPicPr>
            <a:picLocks noChangeAspect="1"/>
          </p:cNvPicPr>
          <p:nvPr/>
        </p:nvPicPr>
        <p:blipFill>
          <a:blip r:embed="rId2"/>
          <a:stretch>
            <a:fillRect/>
          </a:stretch>
        </p:blipFill>
        <p:spPr>
          <a:xfrm>
            <a:off x="421340" y="534646"/>
            <a:ext cx="11214844" cy="5799914"/>
          </a:xfrm>
          <a:prstGeom prst="rect">
            <a:avLst/>
          </a:prstGeom>
        </p:spPr>
      </p:pic>
      <p:sp>
        <p:nvSpPr>
          <p:cNvPr id="11" name="Footer Placeholder 1">
            <a:extLst>
              <a:ext uri="{FF2B5EF4-FFF2-40B4-BE49-F238E27FC236}">
                <a16:creationId xmlns:a16="http://schemas.microsoft.com/office/drawing/2014/main" id="{8D68AEA9-E3BE-D54A-A7AF-21BE0485A937}"/>
              </a:ext>
            </a:extLst>
          </p:cNvPr>
          <p:cNvSpPr txBox="1">
            <a:spLocks/>
          </p:cNvSpPr>
          <p:nvPr/>
        </p:nvSpPr>
        <p:spPr>
          <a:xfrm>
            <a:off x="422687" y="-806"/>
            <a:ext cx="3341594" cy="498437"/>
          </a:xfrm>
          <a:prstGeom prst="rect">
            <a:avLst/>
          </a:prstGeom>
        </p:spPr>
        <p:txBody>
          <a:bodyPr vert="horz" lIns="91440" tIns="45720" rIns="91440" bIns="45720" rtlCol="0" anchor="ctr">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b="1" dirty="0"/>
              <a:t>Data</a:t>
            </a:r>
            <a:r>
              <a:rPr lang="en-US" b="1" dirty="0"/>
              <a:t>:</a:t>
            </a:r>
          </a:p>
        </p:txBody>
      </p:sp>
    </p:spTree>
    <p:extLst>
      <p:ext uri="{BB962C8B-B14F-4D97-AF65-F5344CB8AC3E}">
        <p14:creationId xmlns:p14="http://schemas.microsoft.com/office/powerpoint/2010/main" val="24570216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Text&#10;&#10;Description automatically generated">
            <a:extLst>
              <a:ext uri="{FF2B5EF4-FFF2-40B4-BE49-F238E27FC236}">
                <a16:creationId xmlns:a16="http://schemas.microsoft.com/office/drawing/2014/main" id="{A65E0703-65EA-CCE5-0E12-931F83325665}"/>
              </a:ext>
            </a:extLst>
          </p:cNvPr>
          <p:cNvPicPr>
            <a:picLocks noChangeAspect="1"/>
          </p:cNvPicPr>
          <p:nvPr/>
        </p:nvPicPr>
        <p:blipFill>
          <a:blip r:embed="rId2"/>
          <a:stretch>
            <a:fillRect/>
          </a:stretch>
        </p:blipFill>
        <p:spPr>
          <a:xfrm>
            <a:off x="723901" y="710860"/>
            <a:ext cx="10979522" cy="5514722"/>
          </a:xfrm>
          <a:prstGeom prst="rect">
            <a:avLst/>
          </a:prstGeom>
        </p:spPr>
      </p:pic>
      <p:sp>
        <p:nvSpPr>
          <p:cNvPr id="13" name="TextBox 12">
            <a:extLst>
              <a:ext uri="{FF2B5EF4-FFF2-40B4-BE49-F238E27FC236}">
                <a16:creationId xmlns:a16="http://schemas.microsoft.com/office/drawing/2014/main" id="{EA921E7E-E082-2B40-E6E0-93B434E64FD8}"/>
              </a:ext>
            </a:extLst>
          </p:cNvPr>
          <p:cNvSpPr txBox="1"/>
          <p:nvPr/>
        </p:nvSpPr>
        <p:spPr>
          <a:xfrm>
            <a:off x="11811000" y="68636"/>
            <a:ext cx="76900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cs typeface="Arial"/>
              </a:rPr>
              <a:t>9</a:t>
            </a:r>
            <a:endParaRPr lang="en-US" sz="1200" dirty="0"/>
          </a:p>
        </p:txBody>
      </p:sp>
      <p:sp>
        <p:nvSpPr>
          <p:cNvPr id="15" name="Footer Placeholder 1">
            <a:extLst>
              <a:ext uri="{FF2B5EF4-FFF2-40B4-BE49-F238E27FC236}">
                <a16:creationId xmlns:a16="http://schemas.microsoft.com/office/drawing/2014/main" id="{D8679F78-EEB0-58A1-0392-92175A429F32}"/>
              </a:ext>
            </a:extLst>
          </p:cNvPr>
          <p:cNvSpPr txBox="1">
            <a:spLocks/>
          </p:cNvSpPr>
          <p:nvPr/>
        </p:nvSpPr>
        <p:spPr>
          <a:xfrm>
            <a:off x="422687" y="-806"/>
            <a:ext cx="3341594" cy="498437"/>
          </a:xfrm>
          <a:prstGeom prst="rect">
            <a:avLst/>
          </a:prstGeom>
        </p:spPr>
        <p:txBody>
          <a:bodyPr vert="horz" lIns="91440" tIns="45720" rIns="91440" bIns="45720" rtlCol="0" anchor="ctr">
            <a:noAutofit/>
          </a:bodyPr>
          <a:lstStyle>
            <a:defPPr>
              <a:defRPr lang="en-PK"/>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b="1" dirty="0"/>
              <a:t>Data</a:t>
            </a:r>
            <a:r>
              <a:rPr lang="en-US" b="1" dirty="0"/>
              <a:t>:</a:t>
            </a:r>
          </a:p>
        </p:txBody>
      </p:sp>
    </p:spTree>
    <p:extLst>
      <p:ext uri="{BB962C8B-B14F-4D97-AF65-F5344CB8AC3E}">
        <p14:creationId xmlns:p14="http://schemas.microsoft.com/office/powerpoint/2010/main" val="22709931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66A1098-79A7-47E8-8A61-8CB2B72760B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20</TotalTime>
  <Words>709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Chat bot for booking cinema tickets</vt:lpstr>
      <vt:lpstr>Agenda</vt:lpstr>
      <vt:lpstr>Introduction </vt:lpstr>
      <vt:lpstr>Abstract </vt:lpstr>
      <vt:lpstr>methodology </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for booking cinema tickets</dc:title>
  <dc:creator>Mennaallah Farouk</dc:creator>
  <cp:lastModifiedBy>Amr Khaled</cp:lastModifiedBy>
  <cp:revision>280</cp:revision>
  <dcterms:created xsi:type="dcterms:W3CDTF">2023-05-23T17:02:26Z</dcterms:created>
  <dcterms:modified xsi:type="dcterms:W3CDTF">2023-05-23T23:22:20Z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