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92" r:id="rId4"/>
    <p:sldId id="293" r:id="rId5"/>
    <p:sldId id="297" r:id="rId6"/>
    <p:sldId id="294" r:id="rId7"/>
    <p:sldId id="295" r:id="rId8"/>
    <p:sldId id="29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03E7A8-01FA-F945-9A60-6AA1D1498785}">
          <p14:sldIdLst>
            <p14:sldId id="256"/>
            <p14:sldId id="291"/>
            <p14:sldId id="292"/>
            <p14:sldId id="293"/>
            <p14:sldId id="297"/>
            <p14:sldId id="294"/>
            <p14:sldId id="295"/>
            <p14:sldId id="29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D32A-D07B-4894-8054-71FB6683D6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604D-5042-443D-9480-01EDDED4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604D-5042-443D-9480-01EDDED43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Binning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Frequency of value of some feature are 1 or low,  resampling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Oversample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604D-5042-443D-9480-01EDDED43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604D-5042-443D-9480-01EDDED43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282F-32F2-1244-A053-C9E467FEEF2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224" y="4236318"/>
            <a:ext cx="7292515" cy="20263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</a:rPr>
              <a:t>Diabetes Readmission Prediction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for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66" y="3310913"/>
            <a:ext cx="3258820" cy="2938145"/>
          </a:xfrm>
        </p:spPr>
        <p:txBody>
          <a:bodyPr anchor="ctr">
            <a:no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pPr algn="l"/>
            <a:r>
              <a:rPr lang="en-US" sz="2000" b="1" dirty="0"/>
              <a:t>Submitted To: </a:t>
            </a:r>
            <a:endParaRPr lang="en-US" sz="2000" dirty="0"/>
          </a:p>
          <a:p>
            <a:pPr algn="l"/>
            <a:r>
              <a:rPr lang="en-US" sz="2000" dirty="0"/>
              <a:t>Prof. Tristan Glatard</a:t>
            </a:r>
          </a:p>
          <a:p>
            <a:pPr algn="l"/>
            <a:r>
              <a:rPr lang="en-US" sz="2000" b="1" dirty="0"/>
              <a:t>Submitted By: Team 7</a:t>
            </a:r>
            <a:endParaRPr lang="en-US" sz="2000" dirty="0"/>
          </a:p>
          <a:p>
            <a:pPr algn="l"/>
            <a:r>
              <a:rPr lang="en-US" sz="2000" dirty="0"/>
              <a:t>Mo Rokibul Islam 40060110</a:t>
            </a:r>
          </a:p>
          <a:p>
            <a:pPr algn="l"/>
            <a:r>
              <a:rPr lang="en-US" sz="2000" dirty="0"/>
              <a:t>Sakib Shuvo 4007755</a:t>
            </a:r>
          </a:p>
          <a:p>
            <a:pPr algn="l"/>
            <a:r>
              <a:rPr lang="en-US" sz="2000" dirty="0"/>
              <a:t>Kirti Dhir 40094627 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63351" y="36729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579277" y="463456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46924" y="582805"/>
            <a:ext cx="7093951" cy="1161592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ea typeface="Calibri" panose="020F0502020204030204" pitchFamily="34" charset="0"/>
                  <a:cs typeface="Times New Roman" panose="02020603050405020304" pitchFamily="18" charset="0"/>
                </a:rPr>
                <a:t>Readmission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:  </a:t>
              </a:r>
              <a:r>
                <a:rPr lang="en-US" sz="2400" dirty="0">
                  <a:solidFill>
                    <a:schemeClr val="bg1"/>
                  </a:solidFill>
                </a:rPr>
                <a:t> a patient who had been discharged from a hospital is </a:t>
              </a:r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</a:rPr>
                <a:t>admitted again </a:t>
              </a:r>
              <a:r>
                <a:rPr lang="en-US" sz="2400" dirty="0">
                  <a:solidFill>
                    <a:schemeClr val="bg1"/>
                  </a:solidFill>
                </a:rPr>
                <a:t>within a specified time interval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A7A67-323A-455B-8733-97C010285FA4}"/>
              </a:ext>
            </a:extLst>
          </p:cNvPr>
          <p:cNvGrpSpPr/>
          <p:nvPr/>
        </p:nvGrpSpPr>
        <p:grpSpPr>
          <a:xfrm>
            <a:off x="3914440" y="3867171"/>
            <a:ext cx="7070583" cy="676698"/>
            <a:chOff x="0" y="27660"/>
            <a:chExt cx="6492875" cy="95471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31B93E-B4C7-4693-AB5E-CB7DC9EEE06C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9F32325-0643-40A6-8235-5D35F248BDDD}"/>
                </a:ext>
              </a:extLst>
            </p:cNvPr>
            <p:cNvSpPr txBox="1"/>
            <p:nvPr/>
          </p:nvSpPr>
          <p:spPr>
            <a:xfrm>
              <a:off x="23411" y="74265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medium-content-serif-font"/>
                </a:rPr>
                <a:t> Data science can help to solve the problem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49924" y="1931342"/>
            <a:ext cx="7020192" cy="657114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Related to the safety of patient’s health and live</a:t>
              </a:r>
              <a:endParaRPr lang="en-US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B69F0B-00CD-4608-B05D-07AED270F433}"/>
              </a:ext>
            </a:extLst>
          </p:cNvPr>
          <p:cNvGrpSpPr/>
          <p:nvPr/>
        </p:nvGrpSpPr>
        <p:grpSpPr>
          <a:xfrm>
            <a:off x="3918589" y="2859810"/>
            <a:ext cx="7122288" cy="676698"/>
            <a:chOff x="0" y="27660"/>
            <a:chExt cx="6492876" cy="95471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4C07BEA-FCF8-4019-9153-5523B7D3C92F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C046D6AF-976C-4168-9855-3CD186923C6F}"/>
                </a:ext>
              </a:extLst>
            </p:cNvPr>
            <p:cNvSpPr txBox="1"/>
            <p:nvPr/>
          </p:nvSpPr>
          <p:spPr>
            <a:xfrm>
              <a:off x="47135" y="74266"/>
              <a:ext cx="6445741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Related to more use of hospital service and cost</a:t>
              </a:r>
              <a:endParaRPr lang="en-US" sz="2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9C6E2A-F61E-426D-A738-3B334B602FEB}"/>
              </a:ext>
            </a:extLst>
          </p:cNvPr>
          <p:cNvGrpSpPr/>
          <p:nvPr/>
        </p:nvGrpSpPr>
        <p:grpSpPr>
          <a:xfrm>
            <a:off x="3919008" y="4822103"/>
            <a:ext cx="7122287" cy="678369"/>
            <a:chOff x="0" y="27660"/>
            <a:chExt cx="6492875" cy="95471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CD13694-273A-4E95-A593-DF0EBD7E683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B29DA2BE-41AC-4C42-A872-8F7B7B50F7E0}"/>
                </a:ext>
              </a:extLst>
            </p:cNvPr>
            <p:cNvSpPr txBox="1"/>
            <p:nvPr/>
          </p:nvSpPr>
          <p:spPr>
            <a:xfrm>
              <a:off x="46606" y="74267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Identify the patients who are at risk for readmission</a:t>
              </a:r>
              <a:endParaRPr lang="en-US"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8D73FA-DFD9-43B4-9C8C-440F7227261A}"/>
              </a:ext>
            </a:extLst>
          </p:cNvPr>
          <p:cNvGrpSpPr/>
          <p:nvPr/>
        </p:nvGrpSpPr>
        <p:grpSpPr>
          <a:xfrm>
            <a:off x="3939800" y="5792775"/>
            <a:ext cx="7122287" cy="678370"/>
            <a:chOff x="0" y="27660"/>
            <a:chExt cx="6492875" cy="95471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B02E48F-2EA7-4227-9530-D8A68E4F5D13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091DB9CF-C99E-42E2-B448-ACBCA5E5E5F8}"/>
                </a:ext>
              </a:extLst>
            </p:cNvPr>
            <p:cNvSpPr txBox="1"/>
            <p:nvPr/>
          </p:nvSpPr>
          <p:spPr>
            <a:xfrm>
              <a:off x="46606" y="102402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Reduce readmission rate of patients</a:t>
              </a:r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434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Set Description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47345" y="1018900"/>
            <a:ext cx="6492875" cy="954719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A 10 years of clinical care diabetic dataset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38541" y="4823589"/>
            <a:ext cx="6492875" cy="954719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Samples: 101766, Features: 50 </a:t>
              </a:r>
            </a:p>
            <a:p>
              <a:r>
                <a:rPr lang="en-US" sz="2400" dirty="0"/>
                <a:t>Features Type: Numerical and Categorical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0DD2A8-C88B-4317-88C4-4024C37AB048}"/>
              </a:ext>
            </a:extLst>
          </p:cNvPr>
          <p:cNvGrpSpPr/>
          <p:nvPr/>
        </p:nvGrpSpPr>
        <p:grpSpPr>
          <a:xfrm>
            <a:off x="3987201" y="2268581"/>
            <a:ext cx="6492875" cy="954719"/>
            <a:chOff x="0" y="27660"/>
            <a:chExt cx="6492875" cy="95471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9C7C4E9-6976-4E7D-9540-B8A254CE598A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86966F00-1A17-41F6-9E5C-DF84855603DF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Supervised learning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4AE6A3-2381-4DF2-88C7-34757BCE02DB}"/>
              </a:ext>
            </a:extLst>
          </p:cNvPr>
          <p:cNvGrpSpPr/>
          <p:nvPr/>
        </p:nvGrpSpPr>
        <p:grpSpPr>
          <a:xfrm>
            <a:off x="3984853" y="3518274"/>
            <a:ext cx="6492875" cy="954719"/>
            <a:chOff x="0" y="27660"/>
            <a:chExt cx="6492875" cy="9547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75166B0-EB08-43C8-B94C-3907D9412B62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C705C99C-AE8B-448F-9D89-CC485C180512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Target classes: readmit &lt;30 days, readmit &gt;30 days and never readmit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Pre-processing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52609" y="1426692"/>
            <a:ext cx="6492875" cy="908113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Missing Values &gt; 35 %:  weight (97%), payer code (40%), and medical specialty (47%)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A7A67-323A-455B-8733-97C010285FA4}"/>
              </a:ext>
            </a:extLst>
          </p:cNvPr>
          <p:cNvGrpSpPr/>
          <p:nvPr/>
        </p:nvGrpSpPr>
        <p:grpSpPr>
          <a:xfrm>
            <a:off x="3961015" y="2527891"/>
            <a:ext cx="6492875" cy="954719"/>
            <a:chOff x="0" y="27660"/>
            <a:chExt cx="6492875" cy="95471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31B93E-B4C7-4693-AB5E-CB7DC9EEE06C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9F32325-0643-40A6-8235-5D35F248BDD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Constant value: examide, citoglipton and glimepiride-pioglitazone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62275" y="548910"/>
            <a:ext cx="6492875" cy="674980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Identifiers: encounter_id and patient_nbr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BC2E22-0B46-4BAB-8162-3DB95313C611}"/>
              </a:ext>
            </a:extLst>
          </p:cNvPr>
          <p:cNvGrpSpPr/>
          <p:nvPr/>
        </p:nvGrpSpPr>
        <p:grpSpPr>
          <a:xfrm>
            <a:off x="3952609" y="4661427"/>
            <a:ext cx="6492875" cy="795411"/>
            <a:chOff x="0" y="27660"/>
            <a:chExt cx="6492875" cy="954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04883CA-0FF2-4CC1-9E32-2A7E981DF873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1A765AEB-359A-40FF-B268-9E58FB4851D0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Patients who expired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53B8D0-9F24-44D8-9F8D-3C782D7A8E2E}"/>
              </a:ext>
            </a:extLst>
          </p:cNvPr>
          <p:cNvGrpSpPr/>
          <p:nvPr/>
        </p:nvGrpSpPr>
        <p:grpSpPr>
          <a:xfrm>
            <a:off x="3933299" y="5606203"/>
            <a:ext cx="6492875" cy="795411"/>
            <a:chOff x="0" y="27660"/>
            <a:chExt cx="6492875" cy="9547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5E885D7-7F4C-401B-89EA-9CFB9FE1D6D5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C6FE8C87-CB13-4E5A-8A55-4AADE125FB38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Patients who </a:t>
              </a:r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discharge to a hospice</a:t>
              </a:r>
              <a:endParaRPr lang="en-US" sz="2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49B1AD-AAC1-4636-B4D8-D87F3B05ED75}"/>
              </a:ext>
            </a:extLst>
          </p:cNvPr>
          <p:cNvGrpSpPr/>
          <p:nvPr/>
        </p:nvGrpSpPr>
        <p:grpSpPr>
          <a:xfrm>
            <a:off x="3962275" y="3687198"/>
            <a:ext cx="6492875" cy="780566"/>
            <a:chOff x="0" y="27660"/>
            <a:chExt cx="6492875" cy="95471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A38BC6F-BBE9-4193-BAF2-E707771A56BA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0A994187-6999-4BA5-A57A-F7D6547B26EC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Multiple inpatient visits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Pre-processing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77DA22-86B6-46C7-B9B2-52B0046F6DB0}"/>
              </a:ext>
            </a:extLst>
          </p:cNvPr>
          <p:cNvGrpSpPr/>
          <p:nvPr/>
        </p:nvGrpSpPr>
        <p:grpSpPr>
          <a:xfrm>
            <a:off x="3869631" y="2070616"/>
            <a:ext cx="6492875" cy="954719"/>
            <a:chOff x="0" y="27660"/>
            <a:chExt cx="6492875" cy="95471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709E67D-E172-4AD7-B111-FE1EFE201E0D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373B2551-3F75-475A-AB3F-4D54C35878C4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Binning samples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BCB6F0-33F3-4F87-BF4C-3EAC7E737AF0}"/>
              </a:ext>
            </a:extLst>
          </p:cNvPr>
          <p:cNvGrpSpPr/>
          <p:nvPr/>
        </p:nvGrpSpPr>
        <p:grpSpPr>
          <a:xfrm>
            <a:off x="3900761" y="3461291"/>
            <a:ext cx="6492875" cy="954719"/>
            <a:chOff x="0" y="27660"/>
            <a:chExt cx="6492875" cy="954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0F19072-0358-4762-8E48-1D5FA566E8DD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D0EBEA49-A5CE-4E02-8C6A-F394875A6403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Data scaling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1D08CC-4401-4AAA-96EC-EBBB0D84C2EB}"/>
              </a:ext>
            </a:extLst>
          </p:cNvPr>
          <p:cNvGrpSpPr/>
          <p:nvPr/>
        </p:nvGrpSpPr>
        <p:grpSpPr>
          <a:xfrm>
            <a:off x="3900760" y="679908"/>
            <a:ext cx="6492875" cy="954719"/>
            <a:chOff x="0" y="27660"/>
            <a:chExt cx="6492875" cy="9547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AD98648-05F0-4D7A-8FD4-F72E8BE67E29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F395C941-8A3D-4505-A808-A3D3E9DCBFD4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Label encoding for categorical features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2BC5E4-C71A-4411-B3F3-031259CE550C}"/>
              </a:ext>
            </a:extLst>
          </p:cNvPr>
          <p:cNvGrpSpPr/>
          <p:nvPr/>
        </p:nvGrpSpPr>
        <p:grpSpPr>
          <a:xfrm>
            <a:off x="3916237" y="4797407"/>
            <a:ext cx="6492875" cy="954719"/>
            <a:chOff x="0" y="27660"/>
            <a:chExt cx="6492875" cy="95471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8B397C0-F406-4A4E-B39E-40B06EA5F4ED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F09AC571-6197-427D-9BEE-C8C1663F93D7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Data resampling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93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 Selection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19209" y="590364"/>
            <a:ext cx="6492875" cy="818476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60674" y="74266"/>
              <a:ext cx="6399663" cy="861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Logistic Regression and Random Forest Classifiers</a:t>
              </a:r>
              <a:endParaRPr lang="en-US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A7A67-323A-455B-8733-97C010285FA4}"/>
              </a:ext>
            </a:extLst>
          </p:cNvPr>
          <p:cNvGrpSpPr/>
          <p:nvPr/>
        </p:nvGrpSpPr>
        <p:grpSpPr>
          <a:xfrm>
            <a:off x="3934139" y="2832899"/>
            <a:ext cx="6492875" cy="795833"/>
            <a:chOff x="0" y="27660"/>
            <a:chExt cx="6492875" cy="95471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31B93E-B4C7-4693-AB5E-CB7DC9EEE06C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9F32325-0643-40A6-8235-5D35F248BDD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splitting: training : test = 70 : 30 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80745" y="3918007"/>
            <a:ext cx="6492875" cy="1112990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86333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Model parameters are selected using k-fold cross validation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EA5134-E952-4837-9807-9F89B9C7E513}"/>
              </a:ext>
            </a:extLst>
          </p:cNvPr>
          <p:cNvGrpSpPr/>
          <p:nvPr/>
        </p:nvGrpSpPr>
        <p:grpSpPr>
          <a:xfrm>
            <a:off x="3992465" y="5350986"/>
            <a:ext cx="6492875" cy="900332"/>
            <a:chOff x="0" y="27660"/>
            <a:chExt cx="6492875" cy="95471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8A8E257-B48F-42B7-BE03-B07ED8E97702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A10C9C78-65EA-4C08-9198-A6A7A48DA848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Accuracy matric: accuracy, precision, recall, F1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3CFC0D-4B95-47E3-92C1-13BC7A897FBA}"/>
              </a:ext>
            </a:extLst>
          </p:cNvPr>
          <p:cNvGrpSpPr/>
          <p:nvPr/>
        </p:nvGrpSpPr>
        <p:grpSpPr>
          <a:xfrm>
            <a:off x="3962425" y="1698114"/>
            <a:ext cx="6492875" cy="845509"/>
            <a:chOff x="0" y="27660"/>
            <a:chExt cx="6492875" cy="954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A3F0225-0CBE-492E-8680-2C465D20597F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0664B12D-3EDC-4492-980C-F0063D535A5F}"/>
                </a:ext>
              </a:extLst>
            </p:cNvPr>
            <p:cNvSpPr txBox="1"/>
            <p:nvPr/>
          </p:nvSpPr>
          <p:spPr>
            <a:xfrm>
              <a:off x="60674" y="74266"/>
              <a:ext cx="6399663" cy="861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Python, </a:t>
              </a:r>
              <a:r>
                <a:rPr lang="en-US" sz="2400" dirty="0">
                  <a:latin typeface="arial" panose="020B0604020202020204" pitchFamily="34" charset="0"/>
                </a:rPr>
                <a:t>scikit-learn</a:t>
              </a:r>
              <a:r>
                <a:rPr lang="en-US" sz="2400" dirty="0"/>
                <a:t>, pandas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3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Results and Discussions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6DFA2F-D05D-4D5C-962F-3C2CA7B4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73925"/>
              </p:ext>
            </p:extLst>
          </p:nvPr>
        </p:nvGraphicFramePr>
        <p:xfrm>
          <a:off x="4257587" y="1174399"/>
          <a:ext cx="6239804" cy="224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790913633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1159114324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791355887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3642618289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160884854"/>
                    </a:ext>
                  </a:extLst>
                </a:gridCol>
              </a:tblGrid>
              <a:tr h="399577">
                <a:tc>
                  <a:txBody>
                    <a:bodyPr/>
                    <a:lstStyle/>
                    <a:p>
                      <a:r>
                        <a:rPr lang="en-US" dirty="0"/>
                        <a:t>Matric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78165"/>
                  </a:ext>
                </a:extLst>
              </a:tr>
              <a:tr h="240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927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39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9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7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9723406"/>
                  </a:ext>
                </a:extLst>
              </a:tr>
            </a:tbl>
          </a:graphicData>
        </a:graphic>
      </p:graphicFrame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C740A665-9A12-488B-9CF5-E609E196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42732"/>
              </p:ext>
            </p:extLst>
          </p:nvPr>
        </p:nvGraphicFramePr>
        <p:xfrm>
          <a:off x="4297253" y="4148584"/>
          <a:ext cx="623980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790913633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1159114324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791355887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3642618289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16088485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Matric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781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76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39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9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7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97234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7AD1DB-88A3-4429-BDB9-5A20358B5843}"/>
              </a:ext>
            </a:extLst>
          </p:cNvPr>
          <p:cNvSpPr txBox="1"/>
          <p:nvPr/>
        </p:nvSpPr>
        <p:spPr>
          <a:xfrm flipH="1">
            <a:off x="4201716" y="776463"/>
            <a:ext cx="29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resampling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5742B-3DC8-47BE-9F25-B6D970C2D410}"/>
              </a:ext>
            </a:extLst>
          </p:cNvPr>
          <p:cNvSpPr txBox="1"/>
          <p:nvPr/>
        </p:nvSpPr>
        <p:spPr>
          <a:xfrm flipH="1">
            <a:off x="4272228" y="3740309"/>
            <a:ext cx="29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resampling</a:t>
            </a:r>
          </a:p>
        </p:txBody>
      </p:sp>
    </p:spTree>
    <p:extLst>
      <p:ext uri="{BB962C8B-B14F-4D97-AF65-F5344CB8AC3E}">
        <p14:creationId xmlns:p14="http://schemas.microsoft.com/office/powerpoint/2010/main" val="32082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Future 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89549" y="1018900"/>
            <a:ext cx="6492875" cy="954719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dirty="0"/>
                <a:t> </a:t>
              </a:r>
              <a:r>
                <a:rPr lang="en-US" sz="2400" dirty="0"/>
                <a:t>Cluster-computing and Parallel-computing  Framework:  </a:t>
              </a: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Apache, Dask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78225" y="2474281"/>
            <a:ext cx="6492875" cy="954719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More accurate model like 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8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53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982807"/>
            <a:ext cx="5462546" cy="2936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347</Words>
  <Application>Microsoft Office PowerPoint</Application>
  <PresentationFormat>Widescreen</PresentationFormat>
  <Paragraphs>105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medium-content-serif-font</vt:lpstr>
      <vt:lpstr>Office Theme</vt:lpstr>
      <vt:lpstr>Diabetes Readmission Prediction for Patients</vt:lpstr>
      <vt:lpstr>Introduction</vt:lpstr>
      <vt:lpstr>Data Set Description</vt:lpstr>
      <vt:lpstr>Data Pre-processing</vt:lpstr>
      <vt:lpstr>Data Pre-processing</vt:lpstr>
      <vt:lpstr>Model Selection</vt:lpstr>
      <vt:lpstr>Results and Discussions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Filters</dc:title>
  <dc:creator>Sandeep Singh</dc:creator>
  <cp:lastModifiedBy>Mo Rokibul Islam</cp:lastModifiedBy>
  <cp:revision>78</cp:revision>
  <dcterms:created xsi:type="dcterms:W3CDTF">2019-06-19T07:49:00Z</dcterms:created>
  <dcterms:modified xsi:type="dcterms:W3CDTF">2020-04-08T18:11:14Z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