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</p:sldMasterIdLst>
  <p:notesMasterIdLst>
    <p:notesMasterId r:id="rId40"/>
  </p:notesMasterIdLst>
  <p:sldIdLst>
    <p:sldId id="256" r:id="rId5"/>
    <p:sldId id="329" r:id="rId6"/>
    <p:sldId id="353" r:id="rId7"/>
    <p:sldId id="263" r:id="rId8"/>
    <p:sldId id="331" r:id="rId9"/>
    <p:sldId id="332" r:id="rId10"/>
    <p:sldId id="334" r:id="rId11"/>
    <p:sldId id="335" r:id="rId12"/>
    <p:sldId id="333" r:id="rId13"/>
    <p:sldId id="339" r:id="rId14"/>
    <p:sldId id="355" r:id="rId15"/>
    <p:sldId id="344" r:id="rId16"/>
    <p:sldId id="364" r:id="rId17"/>
    <p:sldId id="368" r:id="rId18"/>
    <p:sldId id="367" r:id="rId19"/>
    <p:sldId id="365" r:id="rId20"/>
    <p:sldId id="366" r:id="rId21"/>
    <p:sldId id="348" r:id="rId22"/>
    <p:sldId id="338" r:id="rId23"/>
    <p:sldId id="340" r:id="rId24"/>
    <p:sldId id="337" r:id="rId25"/>
    <p:sldId id="325" r:id="rId26"/>
    <p:sldId id="342" r:id="rId27"/>
    <p:sldId id="326" r:id="rId28"/>
    <p:sldId id="369" r:id="rId29"/>
    <p:sldId id="360" r:id="rId30"/>
    <p:sldId id="354" r:id="rId31"/>
    <p:sldId id="349" r:id="rId32"/>
    <p:sldId id="351" r:id="rId33"/>
    <p:sldId id="370" r:id="rId34"/>
    <p:sldId id="347" r:id="rId35"/>
    <p:sldId id="327" r:id="rId36"/>
    <p:sldId id="343" r:id="rId37"/>
    <p:sldId id="352" r:id="rId38"/>
    <p:sldId id="36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FA3BC-C5BD-2752-2283-6DA1A5C461C3}" v="2" dt="2022-05-04T16:57:25.117"/>
    <p1510:client id="{0753CF8E-A8D2-4A10-AC02-C2DF629A5C8F}" v="53" dt="2022-05-04T00:49:48.736"/>
    <p1510:client id="{187F760C-1783-44C7-A71D-11A9C87C6D8D}" v="7" dt="2022-05-04T18:31:16.975"/>
    <p1510:client id="{31836BBA-BA99-4FE9-BA8B-D5BB6F0264FB}" v="106" dt="2022-05-04T02:21:30.006"/>
    <p1510:client id="{3736496A-75B5-454B-AF73-105E8A18DE49}" v="3" dt="2022-05-04T03:06:46.363"/>
    <p1510:client id="{555FE164-2C39-44FC-B8DC-E333437F9925}" v="146" dt="2022-05-04T03:38:30.717"/>
    <p1510:client id="{5E0C7BAE-EC5F-4FD5-B032-F06FB373A757}" v="16" dt="2022-05-04T18:26:02.181"/>
    <p1510:client id="{6DDA3128-59B0-4A6B-A789-16A05B732E42}" v="5520" dt="2022-05-04T17:46:57.825"/>
    <p1510:client id="{7EFECAB6-0700-4B47-A2D2-EC965EEA5456}" v="32" dt="2022-05-03T23:51:17.085"/>
    <p1510:client id="{81BF32BD-F9E1-48F3-96CE-06383CBAF8A2}" v="189" dt="2022-05-04T03:18:46.509"/>
    <p1510:client id="{94FC9C0B-C6EE-407A-B860-B6A97B9D45C4}" v="179" dt="2022-05-04T16:51:41"/>
    <p1510:client id="{9C1B771B-1DBE-4D71-A8E5-459E4129B943}" v="1" dt="2022-05-04T16:54:50.520"/>
    <p1510:client id="{9C7B094F-5A2B-452A-B282-7C89C091DED9}" v="13" dt="2022-05-10T18:46:21.741"/>
    <p1510:client id="{9F28C320-EA50-46FE-8A65-F2EFCF964C4B}" v="2" dt="2022-05-04T08:03:29.802"/>
    <p1510:client id="{A11B78C9-D6DA-46FA-86D6-DF559046F686}" v="197" dt="2022-05-03T22:21:13.710"/>
    <p1510:client id="{A42FE880-E748-41D9-A409-364D82537972}" v="16" dt="2022-05-04T17:51:18.073"/>
    <p1510:client id="{A88C3AD5-234C-23B0-B07C-CAEABFD34BAB}" v="44" dt="2022-05-04T17:31:27.459"/>
    <p1510:client id="{B3F6CEBE-5F95-40C4-84CD-54C4DE2221CC}" v="3" dt="2022-05-04T18:34:18.111"/>
    <p1510:client id="{C27A240E-CE58-8716-C0E2-A8BD66812504}" v="73" dt="2022-05-04T07:26:50.277"/>
    <p1510:client id="{D83E9664-6ECC-4B65-9C47-DF954CE769FE}" v="13" dt="2022-05-04T13:12:19.633"/>
    <p1510:client id="{DA5E85D4-64E5-46C8-8B69-260DAC0AD848}" v="7" dt="2022-05-04T13:22:00.269"/>
    <p1510:client id="{DD260D98-8F12-4054-B8C3-395396B707B3}" v="6" dt="2022-05-04T17:46:10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59" d="100"/>
          <a:sy n="59" d="100"/>
        </p:scale>
        <p:origin x="8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50548-DC9E-42C6-A647-741F78C086B5}" type="datetimeFigureOut"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3E646-5F3A-4B5F-86A7-D2C22BE67E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0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2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3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6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0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0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EB472E-7CA6-4C2D-81E9-CD39A44F0B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E0A0486-F672-4FEF-A0A9-E6C3B7E3A5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689BC21-5566-4B70-91EA-44B4299CB3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8232817" cy="3064237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Image Classification Using CNN </a:t>
            </a:r>
            <a:r>
              <a:rPr lang="en-US" sz="4800" dirty="0" smtClean="0"/>
              <a:t>from Optimization Perspective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F1FCE6A-97BC-41EB-809A-50936E0F94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Farida Far Poor, </a:t>
            </a:r>
            <a:r>
              <a:rPr lang="en-US" sz="2400" dirty="0">
                <a:solidFill>
                  <a:schemeClr val="accent1"/>
                </a:solidFill>
              </a:rPr>
              <a:t>Mohammad Mehdi Hosseini</a:t>
            </a:r>
          </a:p>
        </p:txBody>
      </p:sp>
      <p:sp>
        <p:nvSpPr>
          <p:cNvPr id="4" name="Oval 3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1292A-A4ED-5E0B-8DEA-202D7A51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34968"/>
            <a:ext cx="7315200" cy="517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3 convolutional layers</a:t>
            </a:r>
          </a:p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1 fully connected layer</a:t>
            </a: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2309667"/>
            <a:ext cx="6914006" cy="34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0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1292A-A4ED-5E0B-8DEA-202D7A51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Perspective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34968"/>
            <a:ext cx="7315200" cy="5178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Calibri"/>
                <a:cs typeface="Calibri"/>
              </a:rPr>
              <a:t>Maximize Accuracy (Minimize Error)</a:t>
            </a:r>
            <a:endParaRPr lang="en-US" sz="2400" b="1" dirty="0">
              <a:latin typeface="Calibri"/>
              <a:cs typeface="Calibri"/>
            </a:endParaRPr>
          </a:p>
          <a:p>
            <a:pPr marL="627063" indent="-182563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/>
                <a:cs typeface="Calibri"/>
              </a:rPr>
              <a:t>	</a:t>
            </a:r>
            <a:r>
              <a:rPr lang="en-US" sz="2400" b="1" dirty="0" smtClean="0">
                <a:latin typeface="Calibri"/>
                <a:cs typeface="Calibri"/>
              </a:rPr>
              <a:t>Loss Function</a:t>
            </a:r>
          </a:p>
          <a:p>
            <a:pPr marL="627063" indent="-182563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alibri"/>
                <a:cs typeface="Calibri"/>
              </a:rPr>
              <a:t>	Optimizer</a:t>
            </a:r>
            <a:endParaRPr lang="en-US" sz="2400" b="1" dirty="0">
              <a:latin typeface="Calibri"/>
              <a:cs typeface="Calibri"/>
            </a:endParaRPr>
          </a:p>
          <a:p>
            <a:pPr marL="1255713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/>
                <a:cs typeface="Calibri"/>
              </a:rPr>
              <a:t>Learning Rate</a:t>
            </a:r>
          </a:p>
          <a:p>
            <a:pPr marL="627063" indent="-182563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alibri"/>
                <a:cs typeface="Calibri"/>
              </a:rPr>
              <a:t>	Activation function</a:t>
            </a: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libri" panose="020F0502020204030204" pitchFamily="34" charset="0"/>
              </a:rPr>
              <a:t>MSE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libri" panose="020F0502020204030204" pitchFamily="34" charset="0"/>
              </a:rPr>
              <a:t>Cross-entropy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</a:rPr>
              <a:t>Hinge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96" y="814121"/>
            <a:ext cx="2540616" cy="1587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549" y="4344519"/>
            <a:ext cx="2250911" cy="1640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77" y="2709856"/>
            <a:ext cx="2527986" cy="18050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Squared Error (MSE)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General Form:</a:t>
            </a: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MSE (suitable for regression):</a:t>
            </a: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For example, in a 2D space:</a:t>
            </a: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               w1 </a:t>
            </a:r>
            <a:r>
              <a:rPr lang="en-US" sz="2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slope       w0  intercept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57" y="2687758"/>
            <a:ext cx="3315874" cy="5802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30" y="1246950"/>
            <a:ext cx="2506446" cy="5400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30" y="4137084"/>
            <a:ext cx="5037305" cy="67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0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Cross-Entropy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General Form: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Cross entropy (binary classifier):</a:t>
            </a: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Categorical Cross Entropy (Multi-class classifier):</a:t>
            </a: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CE is a 0/1 classifier.</a:t>
            </a:r>
            <a:endParaRPr lang="en-US" sz="2400" dirty="0" smtClean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22" y="1443227"/>
            <a:ext cx="2713493" cy="520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22" y="2952390"/>
            <a:ext cx="6731955" cy="5454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322" y="4468537"/>
            <a:ext cx="4681467" cy="5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3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Hinge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General Form: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Hinge (binary):</a:t>
            </a: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Hinge with constraint:</a:t>
            </a: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Hinge loss is a -1/1 classifier.</a:t>
            </a:r>
            <a:endParaRPr lang="en-US" sz="2400" dirty="0" smtClean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41" y="1443227"/>
            <a:ext cx="2403570" cy="46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70" y="4346580"/>
            <a:ext cx="7203983" cy="679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70" y="2979117"/>
            <a:ext cx="5723301" cy="7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8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Stochastic Gradient Descent (SGD)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		           </a:t>
            </a:r>
            <a:r>
              <a:rPr lang="en-US" sz="2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Parameters at time t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	            Learning rate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				    </a:t>
            </a:r>
            <a:r>
              <a:rPr lang="en-US" sz="2400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 Gradient</a:t>
            </a: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latin typeface="Calibri" panose="020F0502020204030204" pitchFamily="34" charset="0"/>
              </a:rPr>
              <a:t>    </a:t>
            </a:r>
            <a:r>
              <a:rPr lang="en-US" sz="2400" dirty="0" smtClean="0">
                <a:latin typeface="Calibri" panose="020F0502020204030204" pitchFamily="34" charset="0"/>
              </a:rPr>
              <a:t>Works better using batches.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123" y="1739450"/>
            <a:ext cx="4356479" cy="712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258" y="2858763"/>
            <a:ext cx="474331" cy="544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926" y="3856384"/>
            <a:ext cx="440993" cy="551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258" y="4763949"/>
            <a:ext cx="2724343" cy="6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ADAM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How to choose learning rate</a:t>
            </a:r>
            <a:r>
              <a:rPr lang="en-US" sz="2400" dirty="0" smtClean="0">
                <a:latin typeface="Calibri" panose="020F0502020204030204" pitchFamily="34" charset="0"/>
              </a:rPr>
              <a:t>?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319" y="1436354"/>
            <a:ext cx="3103871" cy="674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19" y="2420843"/>
            <a:ext cx="1693886" cy="1144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19" y="3892506"/>
            <a:ext cx="4800751" cy="9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8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58" y="1000588"/>
            <a:ext cx="4743450" cy="2057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Sigmoid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 err="1" smtClean="0">
                <a:latin typeface="Calibri" panose="020F0502020204030204" pitchFamily="34" charset="0"/>
              </a:rPr>
              <a:t>ReLU</a:t>
            </a: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58" y="3338870"/>
            <a:ext cx="4743450" cy="26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2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1292A-A4ED-5E0B-8DEA-202D7A51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34968"/>
            <a:ext cx="7315200" cy="5178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b="1" dirty="0" smtClean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alibri"/>
                <a:cs typeface="Calibri"/>
              </a:rPr>
              <a:t>Classification on two datasets:</a:t>
            </a:r>
            <a:endParaRPr lang="en-US" sz="2400" b="1" dirty="0">
              <a:latin typeface="Calibri"/>
              <a:cs typeface="Calibri"/>
            </a:endParaRPr>
          </a:p>
          <a:p>
            <a:pPr marL="736600" indent="-182563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/>
                <a:cs typeface="Calibri"/>
              </a:rPr>
              <a:t>Caltech 101</a:t>
            </a:r>
            <a:endParaRPr lang="en-US" sz="2000" dirty="0">
              <a:latin typeface="Calibri"/>
              <a:cs typeface="Calibri"/>
            </a:endParaRPr>
          </a:p>
          <a:p>
            <a:pPr marL="736600" indent="-182563"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Calibri"/>
                <a:cs typeface="Calibri"/>
              </a:rPr>
              <a:t>Cifar</a:t>
            </a:r>
            <a:r>
              <a:rPr lang="en-US" sz="2400" b="1" dirty="0">
                <a:latin typeface="Calibri"/>
                <a:cs typeface="Calibri"/>
              </a:rPr>
              <a:t> </a:t>
            </a:r>
            <a:r>
              <a:rPr lang="en-US" sz="2400" b="1" dirty="0" smtClean="0">
                <a:latin typeface="Calibri"/>
                <a:cs typeface="Calibri"/>
              </a:rPr>
              <a:t>100</a:t>
            </a:r>
            <a:endParaRPr lang="en-US" sz="13800" b="1" dirty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>
              <a:latin typeface="Calibri"/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alibri"/>
                <a:cs typeface="Calibri"/>
              </a:rPr>
              <a:t>Study network performance:</a:t>
            </a:r>
          </a:p>
          <a:p>
            <a:pPr marL="682625" indent="-182563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alibri"/>
                <a:cs typeface="Calibri"/>
              </a:rPr>
              <a:t>Different loss functions</a:t>
            </a:r>
          </a:p>
          <a:p>
            <a:pPr marL="682625" indent="-182563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alibri"/>
                <a:cs typeface="Calibri"/>
              </a:rPr>
              <a:t>Different optimizers</a:t>
            </a:r>
            <a:endParaRPr lang="en-US" sz="2400" b="1" dirty="0" smtClean="0">
              <a:latin typeface="Calibri"/>
              <a:cs typeface="Calibri"/>
            </a:endParaRPr>
          </a:p>
          <a:p>
            <a:pPr marL="682625" indent="-182563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alibri"/>
                <a:cs typeface="Calibri"/>
              </a:rPr>
              <a:t>Different activation functions</a:t>
            </a:r>
          </a:p>
          <a:p>
            <a:pPr marL="682625" indent="-182563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alibri"/>
                <a:cs typeface="Calibri"/>
              </a:rPr>
              <a:t>The best learning rate</a:t>
            </a: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4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1292A-A4ED-5E0B-8DEA-202D7A51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34968"/>
            <a:ext cx="7315200" cy="517892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latin typeface="Calibri"/>
                <a:cs typeface="Calibri"/>
              </a:rPr>
              <a:t>Classification</a:t>
            </a:r>
            <a:endParaRPr lang="en-US" sz="2400" b="1" dirty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Calibri"/>
                <a:cs typeface="Calibri"/>
              </a:rPr>
              <a:t>Neural Network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Calibri"/>
                <a:cs typeface="Calibri"/>
              </a:rPr>
              <a:t>Why CNN</a:t>
            </a:r>
            <a:endParaRPr lang="en-US" sz="2400" b="1" dirty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Calibri"/>
              </a:rPr>
              <a:t>Our </a:t>
            </a:r>
            <a:r>
              <a:rPr lang="en-US" sz="2400" b="1" dirty="0" smtClean="0">
                <a:latin typeface="Calibri"/>
              </a:rPr>
              <a:t>Network Structure</a:t>
            </a:r>
            <a:endParaRPr lang="en-US" sz="2400" b="1" dirty="0" smtClean="0">
              <a:latin typeface="Calibri"/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Calibri"/>
              </a:rPr>
              <a:t>Optimization Perspective</a:t>
            </a:r>
            <a:endParaRPr lang="en-US" sz="2400" b="1" dirty="0" smtClean="0">
              <a:latin typeface="Calibri"/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Calibri"/>
              </a:rPr>
              <a:t>Experiments and Analysis</a:t>
            </a:r>
            <a:endParaRPr lang="en-US" sz="2400" b="1" dirty="0" smtClean="0">
              <a:latin typeface="Calibri"/>
            </a:endParaRPr>
          </a:p>
          <a:p>
            <a:pPr marL="0" indent="0">
              <a:buNone/>
            </a:pPr>
            <a:endParaRPr lang="en-US" sz="2400" b="1" dirty="0" smtClean="0">
              <a:latin typeface="Calibri"/>
            </a:endParaRPr>
          </a:p>
          <a:p>
            <a:pPr marL="457200" indent="-457200">
              <a:buAutoNum type="arabicPeriod"/>
            </a:pPr>
            <a:endParaRPr lang="en-US" sz="2400" b="1" dirty="0" smtClean="0">
              <a:latin typeface="Calibri"/>
            </a:endParaRPr>
          </a:p>
          <a:p>
            <a:pPr marL="457200" indent="-457200">
              <a:buAutoNum type="arabicPeriod"/>
            </a:pPr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1292A-A4ED-5E0B-8DEA-202D7A51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34968"/>
            <a:ext cx="7315200" cy="517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alibri"/>
                <a:cs typeface="Calibri"/>
              </a:rPr>
              <a:t>Dataset: Caltech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/>
                <a:cs typeface="Calibri"/>
              </a:rPr>
              <a:t>Train-test </a:t>
            </a:r>
            <a:r>
              <a:rPr lang="en-US" sz="2400" b="1" dirty="0">
                <a:latin typeface="Calibri"/>
                <a:cs typeface="Calibri"/>
              </a:rPr>
              <a:t>ratio: </a:t>
            </a:r>
            <a:r>
              <a:rPr lang="en-US" sz="2400" b="1" dirty="0" smtClean="0">
                <a:latin typeface="Calibri"/>
                <a:cs typeface="Calibri"/>
              </a:rPr>
              <a:t>70-30%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/>
                <a:cs typeface="Calibri"/>
              </a:rPr>
              <a:t>Loss</a:t>
            </a:r>
            <a:r>
              <a:rPr lang="en-US" sz="2400" b="1" dirty="0">
                <a:latin typeface="Calibri"/>
                <a:cs typeface="Calibri"/>
              </a:rPr>
              <a:t>: </a:t>
            </a:r>
            <a:r>
              <a:rPr lang="en-US" sz="2400" b="1" dirty="0" smtClean="0">
                <a:latin typeface="Calibri"/>
                <a:cs typeface="Calibri"/>
              </a:rPr>
              <a:t>categorical </a:t>
            </a:r>
            <a:r>
              <a:rPr lang="en-US" sz="2400" b="1" dirty="0" err="1" smtClean="0">
                <a:latin typeface="Calibri"/>
                <a:cs typeface="Calibri"/>
              </a:rPr>
              <a:t>crossentropy</a:t>
            </a: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Optimizer: </a:t>
            </a:r>
            <a:r>
              <a:rPr lang="en-US" sz="2400" b="1" dirty="0" err="1" smtClean="0">
                <a:latin typeface="Calibri"/>
                <a:cs typeface="Calibri"/>
              </a:rPr>
              <a:t>adam</a:t>
            </a:r>
            <a:endParaRPr lang="en-US" sz="2400" b="1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Learning rate: 0.00003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/>
                <a:cs typeface="Calibri"/>
              </a:rPr>
              <a:t>Activation </a:t>
            </a:r>
            <a:r>
              <a:rPr lang="en-US" sz="2400" b="1" dirty="0">
                <a:latin typeface="Calibri"/>
                <a:cs typeface="Calibri"/>
              </a:rPr>
              <a:t>function: </a:t>
            </a:r>
            <a:r>
              <a:rPr lang="en-US" sz="2400" b="1" dirty="0" err="1" smtClean="0">
                <a:latin typeface="Calibri"/>
                <a:cs typeface="Calibri"/>
              </a:rPr>
              <a:t>ReLU</a:t>
            </a:r>
            <a:endParaRPr lang="en-US" sz="2400" b="1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Pooling: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max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Batch size = 32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Epoch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: 20</a:t>
            </a: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8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1292A-A4ED-5E0B-8DEA-202D7A51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34968"/>
            <a:ext cx="7315200" cy="51789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Calibri"/>
                <a:cs typeface="Calibri"/>
              </a:rPr>
              <a:t>Caltech </a:t>
            </a:r>
            <a:r>
              <a:rPr lang="en-US" sz="2400" b="1" dirty="0">
                <a:latin typeface="Calibri"/>
                <a:cs typeface="Calibri"/>
              </a:rPr>
              <a:t>101</a:t>
            </a:r>
            <a:endParaRPr lang="en-US" sz="2000" dirty="0">
              <a:latin typeface="Calibri"/>
              <a:cs typeface="Calibri"/>
            </a:endParaRPr>
          </a:p>
          <a:p>
            <a:pPr marL="502920" lvl="1" indent="0">
              <a:buNone/>
            </a:pPr>
            <a:r>
              <a:rPr lang="en-US" sz="2000" dirty="0">
                <a:latin typeface="Calibri"/>
                <a:cs typeface="Calibri"/>
              </a:rPr>
              <a:t>102 classes</a:t>
            </a:r>
          </a:p>
          <a:p>
            <a:pPr marL="502920" lvl="1" indent="0">
              <a:buNone/>
            </a:pPr>
            <a:r>
              <a:rPr lang="en-US" sz="2000" dirty="0">
                <a:latin typeface="Calibri"/>
                <a:cs typeface="Calibri"/>
              </a:rPr>
              <a:t>9000 images</a:t>
            </a:r>
          </a:p>
          <a:p>
            <a:pPr marL="502920" lvl="1" indent="0">
              <a:buNone/>
            </a:pPr>
            <a:r>
              <a:rPr lang="en-US" sz="2000" dirty="0">
                <a:latin typeface="Calibri"/>
                <a:cs typeface="Calibri"/>
              </a:rPr>
              <a:t>each class 40-800 images</a:t>
            </a:r>
          </a:p>
          <a:p>
            <a:pPr marL="502920" lvl="1" indent="0">
              <a:buNone/>
            </a:pPr>
            <a:r>
              <a:rPr lang="en-US" sz="2000" dirty="0">
                <a:latin typeface="Calibri"/>
                <a:cs typeface="Calibri"/>
              </a:rPr>
              <a:t>different image size (200~300</a:t>
            </a:r>
            <a:r>
              <a:rPr lang="en-US" sz="2000" dirty="0" smtClean="0">
                <a:latin typeface="Calibri"/>
                <a:cs typeface="Calibri"/>
              </a:rPr>
              <a:t>)</a:t>
            </a:r>
          </a:p>
          <a:p>
            <a:pPr marL="502920" lvl="1" indent="0">
              <a:buNone/>
            </a:pPr>
            <a:endParaRPr lang="en-US" sz="2000" dirty="0" smtClean="0">
              <a:latin typeface="Calibri"/>
              <a:cs typeface="Calibri"/>
            </a:endParaRPr>
          </a:p>
          <a:p>
            <a:pPr marL="502920" lvl="1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latin typeface="Calibri"/>
                <a:cs typeface="Calibri"/>
              </a:rPr>
              <a:t>Cifar</a:t>
            </a:r>
            <a:r>
              <a:rPr lang="en-US" sz="2400" b="1" dirty="0">
                <a:latin typeface="Calibri"/>
                <a:cs typeface="Calibri"/>
              </a:rPr>
              <a:t> 100</a:t>
            </a:r>
          </a:p>
          <a:p>
            <a:pPr marL="502920" lvl="1" indent="0">
              <a:buNone/>
            </a:pPr>
            <a:r>
              <a:rPr lang="en-US" sz="2000" dirty="0">
                <a:latin typeface="Calibri"/>
                <a:cs typeface="Calibri"/>
              </a:rPr>
              <a:t>100 classes</a:t>
            </a:r>
          </a:p>
          <a:p>
            <a:pPr marL="502920" lvl="1" indent="0">
              <a:buNone/>
            </a:pPr>
            <a:r>
              <a:rPr lang="en-US" sz="2000" dirty="0">
                <a:latin typeface="Calibri"/>
                <a:cs typeface="Calibri"/>
              </a:rPr>
              <a:t>60000 images</a:t>
            </a:r>
          </a:p>
          <a:p>
            <a:pPr marL="502920" lvl="1" indent="0">
              <a:buNone/>
            </a:pPr>
            <a:r>
              <a:rPr lang="en-US" sz="2000" dirty="0">
                <a:latin typeface="Calibri"/>
                <a:cs typeface="Calibri"/>
              </a:rPr>
              <a:t>each class 600 images</a:t>
            </a:r>
          </a:p>
          <a:p>
            <a:pPr marL="502920" lvl="1" indent="0">
              <a:buNone/>
            </a:pPr>
            <a:r>
              <a:rPr lang="en-US" sz="2000" dirty="0">
                <a:latin typeface="Calibri"/>
                <a:cs typeface="Calibri"/>
              </a:rPr>
              <a:t>32x32</a:t>
            </a: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56" y="1011711"/>
            <a:ext cx="2857500" cy="2105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38" y="3661968"/>
            <a:ext cx="1073318" cy="107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6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Caltech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Accuracy on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Image Size: 256x256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Parameters ~ 15 M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85" y="1740112"/>
            <a:ext cx="6598565" cy="42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2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CIFAR</a:t>
            </a:r>
            <a:br>
              <a:rPr lang="en-US" dirty="0"/>
            </a:br>
            <a:r>
              <a:rPr lang="en-US" sz="2400" dirty="0"/>
              <a:t>Accuracy on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55" y="1951694"/>
            <a:ext cx="6864823" cy="412817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Image Size: 32x32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Parameters ~ 250 K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4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733267"/>
            <a:ext cx="6750669" cy="4114584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Adam optimizer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34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smtClean="0"/>
              <a:t>Rate</a:t>
            </a:r>
            <a:br>
              <a:rPr lang="en-US" dirty="0" smtClean="0"/>
            </a:br>
            <a:r>
              <a:rPr lang="en-US" dirty="0" smtClean="0"/>
              <a:t>(Caltech)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Adam optimizer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6340" y="1705112"/>
            <a:ext cx="6665250" cy="43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3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smtClean="0"/>
              <a:t>Rate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Cifar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Adam optimizer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574673"/>
            <a:ext cx="6762750" cy="4410075"/>
          </a:xfrm>
        </p:spPr>
      </p:pic>
      <p:sp>
        <p:nvSpPr>
          <p:cNvPr id="7" name="Oval 6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7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</a:t>
            </a:r>
            <a:br>
              <a:rPr lang="en-US" dirty="0" smtClean="0"/>
            </a:br>
            <a:r>
              <a:rPr lang="en-US" dirty="0" smtClean="0"/>
              <a:t>(Caltech)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Adam vs SGD</a:t>
            </a: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Almost similar results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9" y="2054533"/>
            <a:ext cx="6888742" cy="41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81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dirty="0" smtClean="0"/>
              <a:t>(Caltech)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Accuracy using different loss functions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537606"/>
            <a:ext cx="6940246" cy="45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3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</a:t>
            </a:r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dirty="0" smtClean="0"/>
              <a:t>(Caltech)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Similar results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466642"/>
            <a:ext cx="6907589" cy="451810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1292A-A4ED-5E0B-8DEA-202D7A51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34968"/>
            <a:ext cx="7315200" cy="51789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Classification:</a:t>
            </a:r>
          </a:p>
          <a:p>
            <a:r>
              <a:rPr lang="en-US" sz="2200" dirty="0"/>
              <a:t>Design a model</a:t>
            </a:r>
          </a:p>
          <a:p>
            <a:r>
              <a:rPr lang="en-US" sz="2200" dirty="0"/>
              <a:t>Look at many samples (providing data)</a:t>
            </a:r>
          </a:p>
          <a:p>
            <a:r>
              <a:rPr lang="en-US" sz="2200" dirty="0"/>
              <a:t>Learn features (loss minimization)</a:t>
            </a:r>
          </a:p>
          <a:p>
            <a:r>
              <a:rPr lang="en-US" sz="2200" dirty="0"/>
              <a:t>Label new </a:t>
            </a:r>
            <a:r>
              <a:rPr lang="en-US" sz="2200" b="1" dirty="0">
                <a:solidFill>
                  <a:srgbClr val="FF0000"/>
                </a:solidFill>
              </a:rPr>
              <a:t>unseen </a:t>
            </a:r>
            <a:r>
              <a:rPr lang="en-US" sz="2200" dirty="0"/>
              <a:t>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Classifier is</a:t>
            </a:r>
            <a:endParaRPr lang="en-US" sz="2400" dirty="0"/>
          </a:p>
          <a:p>
            <a:r>
              <a:rPr lang="en-US" sz="2200" dirty="0"/>
              <a:t>a </a:t>
            </a:r>
            <a:r>
              <a:rPr lang="en-US" sz="2200" b="1" dirty="0">
                <a:solidFill>
                  <a:srgbClr val="0070C0"/>
                </a:solidFill>
              </a:rPr>
              <a:t>model</a:t>
            </a:r>
            <a:r>
              <a:rPr lang="en-US" sz="2200" dirty="0"/>
              <a:t> that produces </a:t>
            </a:r>
            <a:r>
              <a:rPr lang="en-US" sz="2200" b="1" dirty="0">
                <a:solidFill>
                  <a:srgbClr val="0070C0"/>
                </a:solidFill>
              </a:rPr>
              <a:t>labels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from a set of </a:t>
            </a:r>
            <a:r>
              <a:rPr lang="en-US" sz="2200" b="1" dirty="0">
                <a:solidFill>
                  <a:srgbClr val="0070C0"/>
                </a:solidFill>
              </a:rPr>
              <a:t>features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of a </a:t>
            </a:r>
            <a:r>
              <a:rPr lang="en-US" sz="2200" b="1" dirty="0">
                <a:solidFill>
                  <a:srgbClr val="0070C0"/>
                </a:solidFill>
              </a:rPr>
              <a:t>data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Image </a:t>
            </a:r>
            <a:r>
              <a:rPr lang="en-US" sz="2400" b="1" dirty="0" smtClean="0">
                <a:latin typeface="Calibri"/>
                <a:cs typeface="Calibri"/>
              </a:rPr>
              <a:t>classifier:</a:t>
            </a:r>
            <a:endParaRPr lang="en-US" sz="1800" dirty="0"/>
          </a:p>
          <a:p>
            <a:r>
              <a:rPr lang="en-US" sz="2200" dirty="0"/>
              <a:t>Model</a:t>
            </a:r>
          </a:p>
          <a:p>
            <a:r>
              <a:rPr lang="en-US" sz="2200" dirty="0"/>
              <a:t>Utilize Data (images)</a:t>
            </a:r>
          </a:p>
          <a:p>
            <a:r>
              <a:rPr lang="en-US" sz="2200" dirty="0"/>
              <a:t>Train itself</a:t>
            </a:r>
          </a:p>
          <a:p>
            <a:r>
              <a:rPr lang="en-US" sz="2200" dirty="0"/>
              <a:t>Label data</a:t>
            </a:r>
          </a:p>
        </p:txBody>
      </p:sp>
    </p:spTree>
    <p:extLst>
      <p:ext uri="{BB962C8B-B14F-4D97-AF65-F5344CB8AC3E}">
        <p14:creationId xmlns:p14="http://schemas.microsoft.com/office/powerpoint/2010/main" val="3932357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How Many epochs?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24" y="1907359"/>
            <a:ext cx="6622088" cy="43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3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Train-Test </a:t>
            </a:r>
            <a:r>
              <a:rPr lang="en-US" dirty="0"/>
              <a:t>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504EE76-5F7A-0B87-C7E0-A372C777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692" y="1801504"/>
            <a:ext cx="6443082" cy="417708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The more train samples, the better results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90% vs 70%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Size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51" y="2115403"/>
            <a:ext cx="6573123" cy="3970795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It’s a bit weird!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4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Num. of Filters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6A888E1-5B44-E629-9566-122BD857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94" y="2264525"/>
            <a:ext cx="6304643" cy="370351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2400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71893"/>
              </p:ext>
            </p:extLst>
          </p:nvPr>
        </p:nvGraphicFramePr>
        <p:xfrm>
          <a:off x="3869268" y="1009750"/>
          <a:ext cx="6402315" cy="110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105"/>
                <a:gridCol w="2134105"/>
                <a:gridCol w="2134105"/>
              </a:tblGrid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Filter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anose="020F0502020204030204" pitchFamily="34" charset="0"/>
                        </a:rPr>
                        <a:t>Params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Accuracy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64,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128, 64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15 M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86%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697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32, 64, 32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7.5 M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71%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71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Layers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392696"/>
              </p:ext>
            </p:extLst>
          </p:nvPr>
        </p:nvGraphicFramePr>
        <p:xfrm>
          <a:off x="3786851" y="3043238"/>
          <a:ext cx="7315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Three Conv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Layers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One Conv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264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30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min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 txBox="1">
            <a:spLocks/>
          </p:cNvSpPr>
          <p:nvPr/>
        </p:nvSpPr>
        <p:spPr>
          <a:xfrm>
            <a:off x="3786851" y="998740"/>
            <a:ext cx="7315200" cy="173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Run on:</a:t>
            </a:r>
          </a:p>
          <a:p>
            <a:r>
              <a:rPr lang="en-US" sz="1800" dirty="0" smtClean="0">
                <a:latin typeface="Calibri" panose="020F0502020204030204" pitchFamily="34" charset="0"/>
              </a:rPr>
              <a:t>GPU </a:t>
            </a:r>
            <a:r>
              <a:rPr lang="en-US" sz="1800" dirty="0">
                <a:latin typeface="Calibri" panose="020F0502020204030204" pitchFamily="34" charset="0"/>
              </a:rPr>
              <a:t>1080X</a:t>
            </a:r>
          </a:p>
          <a:p>
            <a:r>
              <a:rPr lang="en-US" sz="1800" dirty="0">
                <a:latin typeface="Calibri" panose="020F0502020204030204" pitchFamily="34" charset="0"/>
              </a:rPr>
              <a:t>20 epochs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79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 txBox="1">
            <a:spLocks/>
          </p:cNvSpPr>
          <p:nvPr/>
        </p:nvSpPr>
        <p:spPr>
          <a:xfrm>
            <a:off x="3786851" y="998740"/>
            <a:ext cx="7315200" cy="508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22" y="777921"/>
            <a:ext cx="5319570" cy="53089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60982" y="6123053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https://openai.com/dall-e-3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1292A-A4ED-5E0B-8DEA-202D7A51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34968"/>
            <a:ext cx="7315200" cy="517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Feed forward + Back-propagation</a:t>
            </a: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43" y="1733265"/>
            <a:ext cx="7199066" cy="42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4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1292A-A4ED-5E0B-8DEA-202D7A51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34968"/>
            <a:ext cx="7315200" cy="517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Inside a node</a:t>
            </a: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1711924"/>
            <a:ext cx="6183974" cy="39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1292A-A4ED-5E0B-8DEA-202D7A51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Methods Drawbacks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34968"/>
            <a:ext cx="7315200" cy="517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Main problem in classification:</a:t>
            </a:r>
          </a:p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	Feature extraction is</a:t>
            </a:r>
          </a:p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				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boring</a:t>
            </a:r>
          </a:p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				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time consuming</a:t>
            </a:r>
          </a:p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				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not exact</a:t>
            </a: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Features like: HOG, SIFT, HSV, RGB are understandable by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human</a:t>
            </a:r>
            <a:r>
              <a:rPr lang="en-US" sz="2400" b="1" dirty="0">
                <a:latin typeface="Calibri"/>
                <a:cs typeface="Calibri"/>
              </a:rPr>
              <a:t>, not necessarily by the </a:t>
            </a:r>
            <a:r>
              <a:rPr lang="en-US" sz="2400" b="1" dirty="0">
                <a:solidFill>
                  <a:srgbClr val="FF0000"/>
                </a:solidFill>
                <a:latin typeface="Calibri"/>
                <a:cs typeface="Calibri"/>
              </a:rPr>
              <a:t>computers</a:t>
            </a:r>
            <a:r>
              <a:rPr lang="en-US" sz="2400" b="1" dirty="0">
                <a:latin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1292A-A4ED-5E0B-8DEA-202D7A51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34968"/>
            <a:ext cx="7315200" cy="517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alibri"/>
                <a:cs typeface="Calibri"/>
              </a:rPr>
              <a:t>Other assistants: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alibri"/>
                <a:cs typeface="Calibri"/>
              </a:rPr>
              <a:t>Feature selection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alibri"/>
                <a:cs typeface="Calibri"/>
              </a:rPr>
              <a:t>Feature generation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C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FFC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Calibri"/>
                <a:cs typeface="Calibri"/>
              </a:rPr>
              <a:t>Painkillers</a:t>
            </a:r>
          </a:p>
          <a:p>
            <a:pPr marL="0" indent="0">
              <a:buNone/>
            </a:pPr>
            <a:endParaRPr lang="en-US" sz="2400" b="1" dirty="0">
              <a:solidFill>
                <a:srgbClr val="FFC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FFC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063" y="2938203"/>
            <a:ext cx="3478635" cy="307568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4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1292A-A4ED-5E0B-8DEA-202D7A51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34968"/>
            <a:ext cx="7315200" cy="517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alibri"/>
                <a:cs typeface="Calibri"/>
              </a:rPr>
              <a:t>Computers’ </a:t>
            </a:r>
            <a:r>
              <a:rPr lang="en-US" sz="2400" b="1" dirty="0">
                <a:latin typeface="Calibri"/>
                <a:cs typeface="Calibri"/>
              </a:rPr>
              <a:t>understanding is </a:t>
            </a:r>
            <a:r>
              <a:rPr lang="en-US" sz="2400" b="1" dirty="0" smtClean="0">
                <a:latin typeface="Calibri"/>
                <a:cs typeface="Calibri"/>
              </a:rPr>
              <a:t>not quite the same as humans,</a:t>
            </a: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Isn’t it better </a:t>
            </a:r>
            <a:r>
              <a:rPr lang="en-US" sz="2400" b="1" dirty="0">
                <a:solidFill>
                  <a:srgbClr val="00B050"/>
                </a:solidFill>
                <a:latin typeface="Calibri"/>
                <a:cs typeface="Calibri"/>
              </a:rPr>
              <a:t>let them do that</a:t>
            </a:r>
            <a:r>
              <a:rPr lang="en-US" sz="2400" b="1" dirty="0">
                <a:latin typeface="Calibri"/>
                <a:cs typeface="Calibri"/>
              </a:rPr>
              <a:t>?</a:t>
            </a: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Now, we know why we use convolutional neural networks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27" y="2730159"/>
            <a:ext cx="2476500" cy="18478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778018" y="6428096"/>
            <a:ext cx="177421" cy="191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 txBox="1">
            <a:spLocks/>
          </p:cNvSpPr>
          <p:nvPr/>
        </p:nvSpPr>
        <p:spPr>
          <a:xfrm>
            <a:off x="5930080" y="1123837"/>
            <a:ext cx="7315200" cy="517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4522F5E3-0156-0F95-4B8F-C489018EE326}"/>
              </a:ext>
            </a:extLst>
          </p:cNvPr>
          <p:cNvSpPr txBox="1">
            <a:spLocks/>
          </p:cNvSpPr>
          <p:nvPr/>
        </p:nvSpPr>
        <p:spPr>
          <a:xfrm>
            <a:off x="3869267" y="998498"/>
            <a:ext cx="7315200" cy="517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  <a:p>
            <a:pPr marL="0" indent="0">
              <a:buFont typeface="Wingdings 2" pitchFamily="18" charset="2"/>
              <a:buNone/>
            </a:pPr>
            <a:endParaRPr lang="en-US" sz="2400" b="1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DDEA550-5016-F5B7-1CD2-30149160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643" y="2503238"/>
            <a:ext cx="7838449" cy="26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1CDF04E1E32B4B95BF5D7694320B22" ma:contentTypeVersion="4" ma:contentTypeDescription="Create a new document." ma:contentTypeScope="" ma:versionID="60ea5a1c9afacf395e7c68331d6f4f4e">
  <xsd:schema xmlns:xsd="http://www.w3.org/2001/XMLSchema" xmlns:xs="http://www.w3.org/2001/XMLSchema" xmlns:p="http://schemas.microsoft.com/office/2006/metadata/properties" xmlns:ns2="ae29a0f0-95ce-415b-98cd-7620d12d54c6" targetNamespace="http://schemas.microsoft.com/office/2006/metadata/properties" ma:root="true" ma:fieldsID="c38740faf1154f05874352b4e94e8191" ns2:_="">
    <xsd:import namespace="ae29a0f0-95ce-415b-98cd-7620d12d54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9a0f0-95ce-415b-98cd-7620d12d54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2351A1-43E1-44F5-ABD9-4683A6B52FA7}">
  <ds:schemaRefs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ae29a0f0-95ce-415b-98cd-7620d12d54c6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82856FE-4CC8-4BDB-9E1B-DCA2C1898025}">
  <ds:schemaRefs>
    <ds:schemaRef ds:uri="ae29a0f0-95ce-415b-98cd-7620d12d54c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65DA20-6953-49B9-8374-A353F59875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3389</TotalTime>
  <Words>488</Words>
  <Application>Microsoft Office PowerPoint</Application>
  <PresentationFormat>Widescreen</PresentationFormat>
  <Paragraphs>337</Paragraphs>
  <Slides>35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Corbel</vt:lpstr>
      <vt:lpstr>Wingdings</vt:lpstr>
      <vt:lpstr>Wingdings 2</vt:lpstr>
      <vt:lpstr>Frame</vt:lpstr>
      <vt:lpstr>Image Classification Using CNN from Optimization Perspective </vt:lpstr>
      <vt:lpstr>Table of contents</vt:lpstr>
      <vt:lpstr>Classification</vt:lpstr>
      <vt:lpstr>Classic Neural Network</vt:lpstr>
      <vt:lpstr>Classic Neural Network</vt:lpstr>
      <vt:lpstr>Traditional Methods Drawbacks</vt:lpstr>
      <vt:lpstr>Classic Neural Network</vt:lpstr>
      <vt:lpstr>Question</vt:lpstr>
      <vt:lpstr>Convolutional Neural Network</vt:lpstr>
      <vt:lpstr>Network Structure</vt:lpstr>
      <vt:lpstr>Optimization Perspective</vt:lpstr>
      <vt:lpstr>Loss Function</vt:lpstr>
      <vt:lpstr>Mean Squared Error (MSE)</vt:lpstr>
      <vt:lpstr>Cross-Entropy</vt:lpstr>
      <vt:lpstr>Hinge</vt:lpstr>
      <vt:lpstr>Optimizers</vt:lpstr>
      <vt:lpstr>Optimizers</vt:lpstr>
      <vt:lpstr>Activation Function</vt:lpstr>
      <vt:lpstr>Experiments</vt:lpstr>
      <vt:lpstr>Baseline</vt:lpstr>
      <vt:lpstr>Datasets</vt:lpstr>
      <vt:lpstr>Caltech Accuracy on Model </vt:lpstr>
      <vt:lpstr>CIFAR Accuracy on Model </vt:lpstr>
      <vt:lpstr>Learning Rate</vt:lpstr>
      <vt:lpstr>Learning Rate (Caltech)</vt:lpstr>
      <vt:lpstr>Learning Rate (Cifar)</vt:lpstr>
      <vt:lpstr>Optimizer (Caltech)</vt:lpstr>
      <vt:lpstr>Loss Function (Caltech)</vt:lpstr>
      <vt:lpstr>Activation Function (Caltech)</vt:lpstr>
      <vt:lpstr>Epochs</vt:lpstr>
      <vt:lpstr>Train-Test Ratio</vt:lpstr>
      <vt:lpstr>Batch Size</vt:lpstr>
      <vt:lpstr>Num. of Filters</vt:lpstr>
      <vt:lpstr>Number of Layers</vt:lpstr>
      <vt:lpstr>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Masod Sadipour</dc:creator>
  <cp:lastModifiedBy>MMH</cp:lastModifiedBy>
  <cp:revision>108</cp:revision>
  <dcterms:created xsi:type="dcterms:W3CDTF">2022-05-02T16:29:47Z</dcterms:created>
  <dcterms:modified xsi:type="dcterms:W3CDTF">2023-11-15T17:35:31Z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0x010100921CDF04E1E32B4B95BF5D7694320B22</vt:lpwstr>
  </property>
</Properties>
</file>