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00" d="100"/>
          <a:sy n="100" d="100"/>
        </p:scale>
        <p:origin x="17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F502BB8C-96A2-48F1-B9E8-1DC508E8943E}"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06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ED48D3-7723-4604-9860-C6B743665F73}" type="datetimeFigureOut">
              <a:rPr lang="en-GB" smtClean="0"/>
              <a:t>17/07/2024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2BB8C-96A2-48F1-B9E8-1DC508E8943E}" type="slidenum">
              <a:rPr lang="en-GB" smtClean="0"/>
              <a:t>‹#›</a:t>
            </a:fld>
            <a:endParaRPr lang="en-GB"/>
          </a:p>
        </p:txBody>
      </p:sp>
    </p:spTree>
    <p:extLst>
      <p:ext uri="{BB962C8B-B14F-4D97-AF65-F5344CB8AC3E}">
        <p14:creationId xmlns:p14="http://schemas.microsoft.com/office/powerpoint/2010/main" val="213980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41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577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spTree>
    <p:extLst>
      <p:ext uri="{BB962C8B-B14F-4D97-AF65-F5344CB8AC3E}">
        <p14:creationId xmlns:p14="http://schemas.microsoft.com/office/powerpoint/2010/main" val="219472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68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126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778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56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spTree>
    <p:extLst>
      <p:ext uri="{BB962C8B-B14F-4D97-AF65-F5344CB8AC3E}">
        <p14:creationId xmlns:p14="http://schemas.microsoft.com/office/powerpoint/2010/main" val="11269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ED48D3-7723-4604-9860-C6B743665F73}" type="datetimeFigureOut">
              <a:rPr lang="en-GB" smtClean="0"/>
              <a:t>17/07/2024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02BB8C-96A2-48F1-B9E8-1DC508E8943E}"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66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ED48D3-7723-4604-9860-C6B743665F73}" type="datetimeFigureOut">
              <a:rPr lang="en-GB" smtClean="0"/>
              <a:t>17/07/2024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2BB8C-96A2-48F1-B9E8-1DC508E8943E}" type="slidenum">
              <a:rPr lang="en-GB" smtClean="0"/>
              <a:t>‹#›</a:t>
            </a:fld>
            <a:endParaRPr lang="en-GB"/>
          </a:p>
        </p:txBody>
      </p:sp>
    </p:spTree>
    <p:extLst>
      <p:ext uri="{BB962C8B-B14F-4D97-AF65-F5344CB8AC3E}">
        <p14:creationId xmlns:p14="http://schemas.microsoft.com/office/powerpoint/2010/main" val="302271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ED48D3-7723-4604-9860-C6B743665F73}" type="datetimeFigureOut">
              <a:rPr lang="en-GB" smtClean="0"/>
              <a:t>17/07/2024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02BB8C-96A2-48F1-B9E8-1DC508E8943E}"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460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ED48D3-7723-4604-9860-C6B743665F73}" type="datetimeFigureOut">
              <a:rPr lang="en-GB" smtClean="0"/>
              <a:t>17/07/2024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02BB8C-96A2-48F1-B9E8-1DC508E8943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173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D48D3-7723-4604-9860-C6B743665F73}" type="datetimeFigureOut">
              <a:rPr lang="en-GB" smtClean="0"/>
              <a:t>17/07/2024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02BB8C-96A2-48F1-B9E8-1DC508E8943E}" type="slidenum">
              <a:rPr lang="en-GB" smtClean="0"/>
              <a:t>‹#›</a:t>
            </a:fld>
            <a:endParaRPr lang="en-GB"/>
          </a:p>
        </p:txBody>
      </p:sp>
    </p:spTree>
    <p:extLst>
      <p:ext uri="{BB962C8B-B14F-4D97-AF65-F5344CB8AC3E}">
        <p14:creationId xmlns:p14="http://schemas.microsoft.com/office/powerpoint/2010/main" val="269391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ED48D3-7723-4604-9860-C6B743665F73}" type="datetimeFigureOut">
              <a:rPr lang="en-GB" smtClean="0"/>
              <a:t>17/07/2024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2BB8C-96A2-48F1-B9E8-1DC508E8943E}"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0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ED48D3-7723-4604-9860-C6B743665F73}" type="datetimeFigureOut">
              <a:rPr lang="en-GB" smtClean="0"/>
              <a:t>17/07/2024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02BB8C-96A2-48F1-B9E8-1DC508E8943E}" type="slidenum">
              <a:rPr lang="en-GB" smtClean="0"/>
              <a:t>‹#›</a:t>
            </a:fld>
            <a:endParaRPr lang="en-GB"/>
          </a:p>
        </p:txBody>
      </p:sp>
    </p:spTree>
    <p:extLst>
      <p:ext uri="{BB962C8B-B14F-4D97-AF65-F5344CB8AC3E}">
        <p14:creationId xmlns:p14="http://schemas.microsoft.com/office/powerpoint/2010/main" val="127283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ED48D3-7723-4604-9860-C6B743665F73}" type="datetimeFigureOut">
              <a:rPr lang="en-GB" smtClean="0"/>
              <a:t>17/07/2024</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02BB8C-96A2-48F1-B9E8-1DC508E8943E}" type="slidenum">
              <a:rPr lang="en-GB" smtClean="0"/>
              <a:t>‹#›</a:t>
            </a:fld>
            <a:endParaRPr lang="en-GB"/>
          </a:p>
        </p:txBody>
      </p:sp>
    </p:spTree>
    <p:extLst>
      <p:ext uri="{BB962C8B-B14F-4D97-AF65-F5344CB8AC3E}">
        <p14:creationId xmlns:p14="http://schemas.microsoft.com/office/powerpoint/2010/main" val="1376940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9421" y="1734207"/>
            <a:ext cx="7304690" cy="1008993"/>
          </a:xfrm>
        </p:spPr>
        <p:txBody>
          <a:bodyPr/>
          <a:lstStyle/>
          <a:p>
            <a:r>
              <a:rPr lang="en-GB" dirty="0" smtClean="0"/>
              <a:t>Housing Market Analysis</a:t>
            </a:r>
            <a:endParaRPr lang="en-GB" dirty="0"/>
          </a:p>
        </p:txBody>
      </p:sp>
      <p:sp>
        <p:nvSpPr>
          <p:cNvPr id="3" name="Subtitle 2"/>
          <p:cNvSpPr>
            <a:spLocks noGrp="1"/>
          </p:cNvSpPr>
          <p:nvPr>
            <p:ph type="subTitle" idx="1"/>
          </p:nvPr>
        </p:nvSpPr>
        <p:spPr>
          <a:xfrm>
            <a:off x="2596055" y="3573516"/>
            <a:ext cx="7304690" cy="1702677"/>
          </a:xfrm>
        </p:spPr>
        <p:txBody>
          <a:bodyPr>
            <a:normAutofit fontScale="77500" lnSpcReduction="20000"/>
          </a:bodyPr>
          <a:lstStyle/>
          <a:p>
            <a:r>
              <a:rPr lang="en-GB" dirty="0" smtClean="0">
                <a:solidFill>
                  <a:schemeClr val="tx1">
                    <a:lumMod val="95000"/>
                    <a:lumOff val="5000"/>
                  </a:schemeClr>
                </a:solidFill>
              </a:rPr>
              <a:t>Group Members</a:t>
            </a:r>
          </a:p>
          <a:p>
            <a:pPr marL="914400" lvl="1" indent="-457200" algn="l">
              <a:buFont typeface="Arial" panose="020B0604020202020204" pitchFamily="34" charset="0"/>
              <a:buChar char="•"/>
            </a:pPr>
            <a:r>
              <a:rPr lang="en-GB" b="1" dirty="0" smtClean="0">
                <a:solidFill>
                  <a:schemeClr val="tx1">
                    <a:lumMod val="85000"/>
                    <a:lumOff val="15000"/>
                  </a:schemeClr>
                </a:solidFill>
              </a:rPr>
              <a:t>Rose </a:t>
            </a:r>
            <a:r>
              <a:rPr lang="en-GB" b="1" dirty="0" err="1" smtClean="0">
                <a:solidFill>
                  <a:schemeClr val="tx1">
                    <a:lumMod val="85000"/>
                    <a:lumOff val="15000"/>
                  </a:schemeClr>
                </a:solidFill>
              </a:rPr>
              <a:t>Kimondo</a:t>
            </a:r>
            <a:endParaRPr lang="en-GB" b="1" dirty="0">
              <a:solidFill>
                <a:schemeClr val="tx1">
                  <a:lumMod val="85000"/>
                  <a:lumOff val="15000"/>
                </a:schemeClr>
              </a:solidFill>
            </a:endParaRPr>
          </a:p>
          <a:p>
            <a:pPr marL="914400" lvl="1" indent="-457200" algn="l">
              <a:buFont typeface="Arial" panose="020B0604020202020204" pitchFamily="34" charset="0"/>
              <a:buChar char="•"/>
            </a:pPr>
            <a:r>
              <a:rPr lang="en-GB" b="1" dirty="0" smtClean="0">
                <a:solidFill>
                  <a:schemeClr val="tx1">
                    <a:lumMod val="85000"/>
                    <a:lumOff val="15000"/>
                  </a:schemeClr>
                </a:solidFill>
              </a:rPr>
              <a:t>Cynthia </a:t>
            </a:r>
            <a:r>
              <a:rPr lang="en-GB" b="1" dirty="0" err="1" smtClean="0">
                <a:solidFill>
                  <a:schemeClr val="tx1">
                    <a:lumMod val="85000"/>
                    <a:lumOff val="15000"/>
                  </a:schemeClr>
                </a:solidFill>
              </a:rPr>
              <a:t>Atieno</a:t>
            </a:r>
            <a:endParaRPr lang="en-GB" b="1" dirty="0" smtClean="0">
              <a:solidFill>
                <a:schemeClr val="tx1">
                  <a:lumMod val="85000"/>
                  <a:lumOff val="15000"/>
                </a:schemeClr>
              </a:solidFill>
            </a:endParaRPr>
          </a:p>
          <a:p>
            <a:pPr marL="914400" lvl="1" indent="-457200" algn="l">
              <a:buFont typeface="Arial" panose="020B0604020202020204" pitchFamily="34" charset="0"/>
              <a:buChar char="•"/>
            </a:pPr>
            <a:r>
              <a:rPr lang="en-GB" b="1" dirty="0" smtClean="0">
                <a:solidFill>
                  <a:schemeClr val="tx1">
                    <a:lumMod val="85000"/>
                    <a:lumOff val="15000"/>
                  </a:schemeClr>
                </a:solidFill>
              </a:rPr>
              <a:t>Richard </a:t>
            </a:r>
            <a:r>
              <a:rPr lang="en-GB" b="1" dirty="0" err="1" smtClean="0">
                <a:solidFill>
                  <a:schemeClr val="tx1">
                    <a:lumMod val="85000"/>
                    <a:lumOff val="15000"/>
                  </a:schemeClr>
                </a:solidFill>
              </a:rPr>
              <a:t>Macharia</a:t>
            </a:r>
            <a:endParaRPr lang="en-GB" b="1" dirty="0" smtClean="0">
              <a:solidFill>
                <a:schemeClr val="tx1">
                  <a:lumMod val="85000"/>
                  <a:lumOff val="15000"/>
                </a:schemeClr>
              </a:solidFill>
            </a:endParaRPr>
          </a:p>
          <a:p>
            <a:pPr marL="914400" lvl="1" indent="-457200" algn="l">
              <a:buFont typeface="Arial" panose="020B0604020202020204" pitchFamily="34" charset="0"/>
              <a:buChar char="•"/>
            </a:pPr>
            <a:r>
              <a:rPr lang="en-GB" b="1" dirty="0" smtClean="0">
                <a:solidFill>
                  <a:schemeClr val="tx1">
                    <a:lumMod val="85000"/>
                    <a:lumOff val="15000"/>
                  </a:schemeClr>
                </a:solidFill>
              </a:rPr>
              <a:t>Cynthia </a:t>
            </a:r>
            <a:r>
              <a:rPr lang="en-GB" b="1" dirty="0" err="1" smtClean="0">
                <a:solidFill>
                  <a:schemeClr val="tx1">
                    <a:lumMod val="85000"/>
                    <a:lumOff val="15000"/>
                  </a:schemeClr>
                </a:solidFill>
              </a:rPr>
              <a:t>Njambi</a:t>
            </a:r>
            <a:endParaRPr lang="en-GB" b="1" dirty="0" smtClean="0">
              <a:solidFill>
                <a:schemeClr val="tx1">
                  <a:lumMod val="85000"/>
                  <a:lumOff val="15000"/>
                </a:schemeClr>
              </a:solidFill>
            </a:endParaRPr>
          </a:p>
          <a:p>
            <a:pPr marL="457200" indent="-457200">
              <a:buAutoNum type="arabicPeriod"/>
            </a:pPr>
            <a:endParaRPr lang="en-GB" dirty="0" smtClean="0"/>
          </a:p>
          <a:p>
            <a:pPr marL="457200" indent="-457200">
              <a:buAutoNum type="arabicPeriod"/>
            </a:pPr>
            <a:endParaRPr lang="en-GB" dirty="0"/>
          </a:p>
        </p:txBody>
      </p:sp>
    </p:spTree>
    <p:extLst>
      <p:ext uri="{BB962C8B-B14F-4D97-AF65-F5344CB8AC3E}">
        <p14:creationId xmlns:p14="http://schemas.microsoft.com/office/powerpoint/2010/main" val="76061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982133"/>
            <a:ext cx="7734300" cy="1151468"/>
          </a:xfrm>
        </p:spPr>
        <p:txBody>
          <a:bodyPr/>
          <a:lstStyle/>
          <a:p>
            <a:r>
              <a:rPr lang="en-GB" dirty="0" smtClean="0"/>
              <a:t>Conclusion</a:t>
            </a:r>
            <a:endParaRPr lang="en-GB" dirty="0"/>
          </a:p>
        </p:txBody>
      </p:sp>
      <p:sp>
        <p:nvSpPr>
          <p:cNvPr id="3" name="Content Placeholder 2"/>
          <p:cNvSpPr>
            <a:spLocks noGrp="1"/>
          </p:cNvSpPr>
          <p:nvPr>
            <p:ph idx="1"/>
          </p:nvPr>
        </p:nvSpPr>
        <p:spPr>
          <a:xfrm>
            <a:off x="838200" y="2510659"/>
            <a:ext cx="10515599" cy="3432941"/>
          </a:xfrm>
        </p:spPr>
        <p:txBody>
          <a:bodyPr>
            <a:normAutofit/>
          </a:bodyPr>
          <a:lstStyle/>
          <a:p>
            <a:r>
              <a:rPr lang="en-GB" b="1" dirty="0"/>
              <a:t>Square Footage of Living Space (</a:t>
            </a:r>
            <a:r>
              <a:rPr lang="en-GB" b="1" dirty="0" err="1"/>
              <a:t>sqft_living</a:t>
            </a:r>
            <a:r>
              <a:rPr lang="en-GB" b="1" dirty="0"/>
              <a:t>)</a:t>
            </a:r>
            <a:r>
              <a:rPr lang="en-GB" dirty="0"/>
              <a:t>: The coefficient suggests that for each additional square foot of living space, house prices are estimated to increase by $197.0231, holding other variables constant. This indicates that larger houses tend to command higher </a:t>
            </a:r>
            <a:r>
              <a:rPr lang="en-GB" dirty="0" smtClean="0"/>
              <a:t>price</a:t>
            </a:r>
          </a:p>
          <a:p>
            <a:r>
              <a:rPr lang="en-GB" b="1" dirty="0"/>
              <a:t>Grade of the House (grade)</a:t>
            </a:r>
            <a:r>
              <a:rPr lang="en-GB" dirty="0"/>
              <a:t>: A higher grade is associated with higher house prices, with each unit increase in grade estimated to increase house prices by $107,900, holding other variables constant. Grades typically reflect the quality and features of the house, influencing buyer preferences and willingness to pay.</a:t>
            </a:r>
            <a:endParaRPr lang="en-GB" dirty="0" smtClean="0"/>
          </a:p>
        </p:txBody>
      </p:sp>
    </p:spTree>
    <p:extLst>
      <p:ext uri="{BB962C8B-B14F-4D97-AF65-F5344CB8AC3E}">
        <p14:creationId xmlns:p14="http://schemas.microsoft.com/office/powerpoint/2010/main" val="172862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982133"/>
            <a:ext cx="7734300" cy="1151468"/>
          </a:xfrm>
        </p:spPr>
        <p:txBody>
          <a:bodyPr/>
          <a:lstStyle/>
          <a:p>
            <a:r>
              <a:rPr lang="en-GB" dirty="0" smtClean="0"/>
              <a:t>Conclusion</a:t>
            </a:r>
            <a:endParaRPr lang="en-GB" dirty="0"/>
          </a:p>
        </p:txBody>
      </p:sp>
      <p:sp>
        <p:nvSpPr>
          <p:cNvPr id="3" name="Content Placeholder 2"/>
          <p:cNvSpPr>
            <a:spLocks noGrp="1"/>
          </p:cNvSpPr>
          <p:nvPr>
            <p:ph idx="1"/>
          </p:nvPr>
        </p:nvSpPr>
        <p:spPr>
          <a:xfrm>
            <a:off x="800100" y="2510659"/>
            <a:ext cx="10515599" cy="3432941"/>
          </a:xfrm>
        </p:spPr>
        <p:txBody>
          <a:bodyPr>
            <a:normAutofit lnSpcReduction="10000"/>
          </a:bodyPr>
          <a:lstStyle/>
          <a:p>
            <a:r>
              <a:rPr lang="en-GB" dirty="0"/>
              <a:t>The overall model has an R-squared value of 0.539, indicating that approximately 53.9% of the variance in house prices can be explained by the predictors (</a:t>
            </a:r>
            <a:r>
              <a:rPr lang="en-GB" dirty="0" err="1"/>
              <a:t>sqft_living</a:t>
            </a:r>
            <a:r>
              <a:rPr lang="en-GB" dirty="0"/>
              <a:t>, grade, bathrooms) included in the model. This suggests that while these predictors are significant, there are other factors not captured by the model that also influence house prices.</a:t>
            </a:r>
          </a:p>
          <a:p>
            <a:r>
              <a:rPr lang="en-GB" dirty="0"/>
              <a:t>The F-statistic is very high (5895) with a low p-value (0.00), indicating that the model is statistically significant. This implies that at least one of the predictors is significantly related to house prices, reinforcing the reliability of the model's predictions.</a:t>
            </a:r>
          </a:p>
        </p:txBody>
      </p:sp>
    </p:spTree>
    <p:extLst>
      <p:ext uri="{BB962C8B-B14F-4D97-AF65-F5344CB8AC3E}">
        <p14:creationId xmlns:p14="http://schemas.microsoft.com/office/powerpoint/2010/main" val="200697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982133"/>
            <a:ext cx="7734300" cy="1151468"/>
          </a:xfrm>
        </p:spPr>
        <p:txBody>
          <a:bodyPr/>
          <a:lstStyle/>
          <a:p>
            <a:r>
              <a:rPr lang="en-GB" dirty="0" smtClean="0"/>
              <a:t>Recommendations</a:t>
            </a:r>
            <a:endParaRPr lang="en-GB" dirty="0"/>
          </a:p>
        </p:txBody>
      </p:sp>
      <p:sp>
        <p:nvSpPr>
          <p:cNvPr id="3" name="Content Placeholder 2"/>
          <p:cNvSpPr>
            <a:spLocks noGrp="1"/>
          </p:cNvSpPr>
          <p:nvPr>
            <p:ph idx="1"/>
          </p:nvPr>
        </p:nvSpPr>
        <p:spPr>
          <a:xfrm>
            <a:off x="800100" y="2510659"/>
            <a:ext cx="10515599" cy="3718691"/>
          </a:xfrm>
        </p:spPr>
        <p:txBody>
          <a:bodyPr>
            <a:normAutofit fontScale="92500"/>
          </a:bodyPr>
          <a:lstStyle/>
          <a:p>
            <a:r>
              <a:rPr lang="en-GB" b="1" dirty="0"/>
              <a:t>Target Larger Houses:</a:t>
            </a:r>
          </a:p>
          <a:p>
            <a:pPr lvl="2"/>
            <a:r>
              <a:rPr lang="en-GB" dirty="0"/>
              <a:t>Since the model indicates that house price increases with the square footage of living space, the company </a:t>
            </a:r>
            <a:r>
              <a:rPr lang="en-GB" dirty="0"/>
              <a:t>s</a:t>
            </a:r>
            <a:r>
              <a:rPr lang="en-GB" dirty="0" smtClean="0"/>
              <a:t>hould </a:t>
            </a:r>
            <a:r>
              <a:rPr lang="en-GB" dirty="0"/>
              <a:t>focus on acquiring or developing larger houses to maximize potential sales prices</a:t>
            </a:r>
            <a:r>
              <a:rPr lang="en-GB" dirty="0" smtClean="0"/>
              <a:t>.</a:t>
            </a:r>
            <a:endParaRPr lang="en-GB" dirty="0"/>
          </a:p>
          <a:p>
            <a:r>
              <a:rPr lang="en-GB" b="1" dirty="0"/>
              <a:t>Focus on High-Grade Houses:</a:t>
            </a:r>
          </a:p>
          <a:p>
            <a:pPr lvl="2"/>
            <a:r>
              <a:rPr lang="en-GB" dirty="0"/>
              <a:t>Houses with higher grades are significantly associated with higher prices. The company should aim to develop or invest in properties with higher quality finishes, better construction, and more desirable features</a:t>
            </a:r>
            <a:r>
              <a:rPr lang="en-GB" dirty="0" smtClean="0"/>
              <a:t>.</a:t>
            </a:r>
          </a:p>
          <a:p>
            <a:r>
              <a:rPr lang="en-GB" b="1" dirty="0"/>
              <a:t>Use Predictive Analytics for Targeted Marketing:</a:t>
            </a:r>
          </a:p>
          <a:p>
            <a:pPr lvl="2"/>
            <a:r>
              <a:rPr lang="en-GB" dirty="0"/>
              <a:t>By using the model to predict high-priced houses, the company can create targeted marketing strategies to attract high-end buyers. This can involve highlighting the features that are most strongly associated with higher prices, such as larger living spaces and higher grades.</a:t>
            </a:r>
          </a:p>
          <a:p>
            <a:endParaRPr lang="en-GB" dirty="0"/>
          </a:p>
        </p:txBody>
      </p:sp>
    </p:spTree>
    <p:extLst>
      <p:ext uri="{BB962C8B-B14F-4D97-AF65-F5344CB8AC3E}">
        <p14:creationId xmlns:p14="http://schemas.microsoft.com/office/powerpoint/2010/main" val="175134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a:xfrm>
            <a:off x="1295401" y="2427890"/>
            <a:ext cx="9601196" cy="3447978"/>
          </a:xfrm>
        </p:spPr>
        <p:txBody>
          <a:bodyPr>
            <a:normAutofit lnSpcReduction="10000"/>
          </a:bodyPr>
          <a:lstStyle/>
          <a:p>
            <a:r>
              <a:rPr lang="en-GB" dirty="0"/>
              <a:t>In the King </a:t>
            </a:r>
            <a:r>
              <a:rPr lang="en-GB" dirty="0" smtClean="0"/>
              <a:t>County (KC) housing </a:t>
            </a:r>
            <a:r>
              <a:rPr lang="en-GB" dirty="0"/>
              <a:t>market, multiple dynamics play a major role in shaping the prosperity of Real Estate companies</a:t>
            </a:r>
            <a:r>
              <a:rPr lang="en-GB" dirty="0" smtClean="0"/>
              <a:t>.</a:t>
            </a:r>
          </a:p>
          <a:p>
            <a:r>
              <a:rPr lang="en-GB" dirty="0" smtClean="0"/>
              <a:t>This </a:t>
            </a:r>
            <a:r>
              <a:rPr lang="en-GB" dirty="0"/>
              <a:t>project aims to help a Real Estate Development </a:t>
            </a:r>
            <a:r>
              <a:rPr lang="en-GB" dirty="0" smtClean="0"/>
              <a:t>Company by </a:t>
            </a:r>
            <a:r>
              <a:rPr lang="en-GB" dirty="0"/>
              <a:t>providing a comprehensive analysis that focuses on the key factors that influence housing prices</a:t>
            </a:r>
            <a:r>
              <a:rPr lang="en-GB" dirty="0" smtClean="0"/>
              <a:t>.</a:t>
            </a:r>
          </a:p>
          <a:p>
            <a:r>
              <a:rPr lang="en-GB" dirty="0"/>
              <a:t>By </a:t>
            </a:r>
            <a:r>
              <a:rPr lang="en-GB" dirty="0" smtClean="0"/>
              <a:t>leveraging insights </a:t>
            </a:r>
            <a:r>
              <a:rPr lang="en-GB" dirty="0"/>
              <a:t>gained from the data from the King County House Sales dataset, we hope to advise the Real Estate Development Company on the most important characteristics/features to focus on when constructing homes, in order to generate more income and be as profitable as possible.</a:t>
            </a:r>
            <a:endParaRPr lang="en-GB" dirty="0"/>
          </a:p>
        </p:txBody>
      </p:sp>
    </p:spTree>
    <p:extLst>
      <p:ext uri="{BB962C8B-B14F-4D97-AF65-F5344CB8AC3E}">
        <p14:creationId xmlns:p14="http://schemas.microsoft.com/office/powerpoint/2010/main" val="407606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Problem</a:t>
            </a:r>
            <a:endParaRPr lang="en-GB" dirty="0"/>
          </a:p>
        </p:txBody>
      </p:sp>
      <p:sp>
        <p:nvSpPr>
          <p:cNvPr id="3" name="Content Placeholder 2"/>
          <p:cNvSpPr>
            <a:spLocks noGrp="1"/>
          </p:cNvSpPr>
          <p:nvPr>
            <p:ph idx="1"/>
          </p:nvPr>
        </p:nvSpPr>
        <p:spPr>
          <a:xfrm>
            <a:off x="1389994" y="3121572"/>
            <a:ext cx="9601196" cy="1481958"/>
          </a:xfrm>
        </p:spPr>
        <p:txBody>
          <a:bodyPr>
            <a:normAutofit/>
          </a:bodyPr>
          <a:lstStyle/>
          <a:p>
            <a:pPr marL="0" indent="0" algn="just">
              <a:buNone/>
            </a:pPr>
            <a:r>
              <a:rPr lang="en-GB" dirty="0"/>
              <a:t>The Real Estate Development Company is venturing into the King County Housing market and would like to develop a sales strategy that makes it profitable by targeting houses that have the highest prices in the market.</a:t>
            </a:r>
            <a:endParaRPr lang="en-GB" dirty="0"/>
          </a:p>
        </p:txBody>
      </p:sp>
    </p:spTree>
    <p:extLst>
      <p:ext uri="{BB962C8B-B14F-4D97-AF65-F5344CB8AC3E}">
        <p14:creationId xmlns:p14="http://schemas.microsoft.com/office/powerpoint/2010/main" val="268536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Understanding</a:t>
            </a:r>
            <a:endParaRPr lang="en-GB" dirty="0"/>
          </a:p>
        </p:txBody>
      </p:sp>
      <p:sp>
        <p:nvSpPr>
          <p:cNvPr id="3" name="Content Placeholder 2"/>
          <p:cNvSpPr>
            <a:spLocks noGrp="1"/>
          </p:cNvSpPr>
          <p:nvPr>
            <p:ph idx="1"/>
          </p:nvPr>
        </p:nvSpPr>
        <p:spPr>
          <a:xfrm>
            <a:off x="1295401" y="2396359"/>
            <a:ext cx="9601196" cy="3794234"/>
          </a:xfrm>
        </p:spPr>
        <p:txBody>
          <a:bodyPr>
            <a:normAutofit fontScale="92500"/>
          </a:bodyPr>
          <a:lstStyle/>
          <a:p>
            <a:r>
              <a:rPr lang="en-GB" dirty="0"/>
              <a:t>The King County House Sales dataset is central to this project, encompassing features pertinent to house sales in King County</a:t>
            </a:r>
            <a:r>
              <a:rPr lang="en-GB" dirty="0" smtClean="0"/>
              <a:t>.</a:t>
            </a:r>
          </a:p>
          <a:p>
            <a:r>
              <a:rPr lang="en-GB" dirty="0"/>
              <a:t>The dataset is considered comprehensive for the project's aims, although additional features may be necessary to fully explain the relationships involved</a:t>
            </a:r>
            <a:r>
              <a:rPr lang="en-GB" dirty="0" smtClean="0"/>
              <a:t>.</a:t>
            </a:r>
          </a:p>
          <a:p>
            <a:r>
              <a:rPr lang="en-GB" dirty="0"/>
              <a:t>However, the dataset has certain limitations that could impact the project's outcomes. Firstly, the data is not normally distributed, which might affect the model's reliability, especially at the extremes of the price distribution. To mitigate this issue, the data has been scaled. Additionally, some columns in the dataset contain missing values, which </a:t>
            </a:r>
            <a:r>
              <a:rPr lang="en-GB" dirty="0" smtClean="0"/>
              <a:t>has been addressed </a:t>
            </a:r>
            <a:r>
              <a:rPr lang="en-GB" dirty="0"/>
              <a:t>to maintain data integrity and ensure accurate analysis.</a:t>
            </a:r>
          </a:p>
        </p:txBody>
      </p:sp>
    </p:spTree>
    <p:extLst>
      <p:ext uri="{BB962C8B-B14F-4D97-AF65-F5344CB8AC3E}">
        <p14:creationId xmlns:p14="http://schemas.microsoft.com/office/powerpoint/2010/main" val="2304218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982133"/>
            <a:ext cx="7734300" cy="1151468"/>
          </a:xfrm>
        </p:spPr>
        <p:txBody>
          <a:bodyPr/>
          <a:lstStyle/>
          <a:p>
            <a:r>
              <a:rPr lang="en-GB" dirty="0" smtClean="0"/>
              <a:t>Data Preparation</a:t>
            </a:r>
            <a:endParaRPr lang="en-GB" dirty="0"/>
          </a:p>
        </p:txBody>
      </p:sp>
      <p:sp>
        <p:nvSpPr>
          <p:cNvPr id="3" name="Content Placeholder 2"/>
          <p:cNvSpPr>
            <a:spLocks noGrp="1"/>
          </p:cNvSpPr>
          <p:nvPr>
            <p:ph idx="1"/>
          </p:nvPr>
        </p:nvSpPr>
        <p:spPr>
          <a:xfrm>
            <a:off x="838200" y="2510659"/>
            <a:ext cx="10515599" cy="3432941"/>
          </a:xfrm>
        </p:spPr>
        <p:txBody>
          <a:bodyPr>
            <a:normAutofit/>
          </a:bodyPr>
          <a:lstStyle/>
          <a:p>
            <a:r>
              <a:rPr lang="en-GB" dirty="0"/>
              <a:t>Based on the correlation coefficients with price from the KC Housing Data dataset, </a:t>
            </a:r>
            <a:r>
              <a:rPr lang="en-GB" dirty="0"/>
              <a:t>the two features that have strong relationships with housing </a:t>
            </a:r>
            <a:r>
              <a:rPr lang="en-GB" dirty="0" smtClean="0"/>
              <a:t>prices are:</a:t>
            </a:r>
          </a:p>
          <a:p>
            <a:pPr lvl="1"/>
            <a:r>
              <a:rPr lang="en-GB" dirty="0" err="1" smtClean="0"/>
              <a:t>Sqft_living</a:t>
            </a:r>
            <a:r>
              <a:rPr lang="en-GB" dirty="0" smtClean="0"/>
              <a:t> – </a:t>
            </a:r>
            <a:r>
              <a:rPr lang="en-GB" dirty="0"/>
              <a:t>(</a:t>
            </a:r>
            <a:r>
              <a:rPr lang="en-GB" dirty="0" smtClean="0"/>
              <a:t>Footage </a:t>
            </a:r>
            <a:r>
              <a:rPr lang="en-GB" dirty="0"/>
              <a:t>of the home) :- </a:t>
            </a:r>
            <a:r>
              <a:rPr lang="en-GB" dirty="0" err="1" smtClean="0"/>
              <a:t>Sqft_living</a:t>
            </a:r>
            <a:r>
              <a:rPr lang="en-GB" dirty="0" smtClean="0"/>
              <a:t> </a:t>
            </a:r>
            <a:r>
              <a:rPr lang="en-GB" dirty="0"/>
              <a:t>has a very strong positive correlation with price (0.7). This indicates that as the square footage of the home increases, its price increases</a:t>
            </a:r>
            <a:r>
              <a:rPr lang="en-GB" dirty="0" smtClean="0"/>
              <a:t>.</a:t>
            </a:r>
          </a:p>
          <a:p>
            <a:pPr lvl="1"/>
            <a:r>
              <a:rPr lang="en-GB" dirty="0" smtClean="0"/>
              <a:t>Grade </a:t>
            </a:r>
            <a:r>
              <a:rPr lang="en-GB" dirty="0"/>
              <a:t>- </a:t>
            </a:r>
            <a:r>
              <a:rPr lang="en-GB" dirty="0" smtClean="0"/>
              <a:t>Overall </a:t>
            </a:r>
            <a:r>
              <a:rPr lang="en-GB" dirty="0"/>
              <a:t>grade given to the housing unit, based on King County grading system :-  Grade has a strong positive correlation with price (0.67). This indicates that as the grade of the home increases, its price increases.</a:t>
            </a:r>
            <a:endParaRPr lang="en-GB" dirty="0" smtClean="0"/>
          </a:p>
          <a:p>
            <a:pPr lvl="1"/>
            <a:endParaRPr lang="en-GB" dirty="0"/>
          </a:p>
        </p:txBody>
      </p:sp>
    </p:spTree>
    <p:extLst>
      <p:ext uri="{BB962C8B-B14F-4D97-AF65-F5344CB8AC3E}">
        <p14:creationId xmlns:p14="http://schemas.microsoft.com/office/powerpoint/2010/main" val="137047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505" y="2891658"/>
            <a:ext cx="3747596" cy="1048407"/>
          </a:xfrm>
        </p:spPr>
        <p:txBody>
          <a:bodyPr>
            <a:normAutofit/>
          </a:bodyPr>
          <a:lstStyle/>
          <a:p>
            <a:r>
              <a:rPr lang="en-GB" dirty="0" smtClean="0"/>
              <a:t>Correlations for the selected features</a:t>
            </a:r>
            <a:endParaRPr lang="en-GB" dirty="0"/>
          </a:p>
        </p:txBody>
      </p:sp>
      <p:pic>
        <p:nvPicPr>
          <p:cNvPr id="5" name="Picture Placeholder 4"/>
          <p:cNvPicPr>
            <a:picLocks noGrp="1" noChangeAspect="1"/>
          </p:cNvPicPr>
          <p:nvPr>
            <p:ph type="pic" idx="1"/>
          </p:nvPr>
        </p:nvPicPr>
        <p:blipFill rotWithShape="1">
          <a:blip r:embed="rId2"/>
          <a:srcRect l="17919" r="46747"/>
          <a:stretch/>
        </p:blipFill>
        <p:spPr>
          <a:xfrm>
            <a:off x="5172074" y="641131"/>
            <a:ext cx="6219825" cy="5549462"/>
          </a:xfrm>
          <a:prstGeom prst="rect">
            <a:avLst/>
          </a:prstGeom>
        </p:spPr>
      </p:pic>
    </p:spTree>
    <p:extLst>
      <p:ext uri="{BB962C8B-B14F-4D97-AF65-F5344CB8AC3E}">
        <p14:creationId xmlns:p14="http://schemas.microsoft.com/office/powerpoint/2010/main" val="175903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96025" y="2090459"/>
            <a:ext cx="5201376" cy="3991532"/>
          </a:xfrm>
          <a:prstGeom prst="rect">
            <a:avLst/>
          </a:prstGeom>
        </p:spPr>
      </p:pic>
      <p:sp>
        <p:nvSpPr>
          <p:cNvPr id="3" name="TextBox 2"/>
          <p:cNvSpPr txBox="1"/>
          <p:nvPr/>
        </p:nvSpPr>
        <p:spPr>
          <a:xfrm>
            <a:off x="4314825" y="654268"/>
            <a:ext cx="3962400" cy="769441"/>
          </a:xfrm>
          <a:prstGeom prst="rect">
            <a:avLst/>
          </a:prstGeom>
          <a:noFill/>
        </p:spPr>
        <p:txBody>
          <a:bodyPr wrap="square" rtlCol="0">
            <a:spAutoFit/>
          </a:bodyPr>
          <a:lstStyle/>
          <a:p>
            <a:r>
              <a:rPr lang="en-GB" sz="4400" dirty="0" smtClean="0">
                <a:latin typeface="+mj-lt"/>
              </a:rPr>
              <a:t>Data Analysis</a:t>
            </a:r>
            <a:endParaRPr lang="en-GB" sz="4400" dirty="0">
              <a:latin typeface="+mj-lt"/>
            </a:endParaRPr>
          </a:p>
        </p:txBody>
      </p:sp>
      <p:sp>
        <p:nvSpPr>
          <p:cNvPr id="4" name="TextBox 3"/>
          <p:cNvSpPr txBox="1"/>
          <p:nvPr/>
        </p:nvSpPr>
        <p:spPr>
          <a:xfrm>
            <a:off x="4095750" y="1535944"/>
            <a:ext cx="5705475" cy="461665"/>
          </a:xfrm>
          <a:prstGeom prst="rect">
            <a:avLst/>
          </a:prstGeom>
          <a:noFill/>
        </p:spPr>
        <p:txBody>
          <a:bodyPr wrap="square" rtlCol="0" anchor="ctr">
            <a:spAutoFit/>
          </a:bodyPr>
          <a:lstStyle/>
          <a:p>
            <a:r>
              <a:rPr lang="en-GB" sz="2400" dirty="0" smtClean="0"/>
              <a:t>Relationship between </a:t>
            </a:r>
            <a:r>
              <a:rPr lang="en-GB" sz="2400" dirty="0" err="1" smtClean="0"/>
              <a:t>sqft_living</a:t>
            </a:r>
            <a:r>
              <a:rPr lang="en-GB" sz="2400" dirty="0" smtClean="0"/>
              <a:t> and price</a:t>
            </a:r>
            <a:endParaRPr lang="en-GB" sz="2400" dirty="0"/>
          </a:p>
        </p:txBody>
      </p:sp>
      <p:sp>
        <p:nvSpPr>
          <p:cNvPr id="5" name="TextBox 4"/>
          <p:cNvSpPr txBox="1"/>
          <p:nvPr/>
        </p:nvSpPr>
        <p:spPr>
          <a:xfrm>
            <a:off x="733425" y="2247678"/>
            <a:ext cx="5172075" cy="1754326"/>
          </a:xfrm>
          <a:prstGeom prst="rect">
            <a:avLst/>
          </a:prstGeom>
          <a:noFill/>
        </p:spPr>
        <p:txBody>
          <a:bodyPr wrap="square" rtlCol="0">
            <a:spAutoFit/>
          </a:bodyPr>
          <a:lstStyle/>
          <a:p>
            <a:r>
              <a:rPr lang="en-GB" b="1" dirty="0"/>
              <a:t>Trend Observation</a:t>
            </a:r>
            <a:r>
              <a:rPr lang="en-GB" dirty="0" smtClean="0"/>
              <a:t>:</a:t>
            </a:r>
            <a:endParaRPr lang="en-GB" dirty="0"/>
          </a:p>
          <a:p>
            <a:r>
              <a:rPr lang="en-GB" dirty="0"/>
              <a:t>In the scatter plot with a regression line of square footage of the home (</a:t>
            </a:r>
            <a:r>
              <a:rPr lang="en-GB" dirty="0" err="1"/>
              <a:t>sqft_living</a:t>
            </a:r>
            <a:r>
              <a:rPr lang="en-GB" dirty="0"/>
              <a:t>) against price, you can observe a positive trend. As the average square footage of the home increases, the price of the house tends to increase as well.</a:t>
            </a:r>
          </a:p>
        </p:txBody>
      </p:sp>
      <p:cxnSp>
        <p:nvCxnSpPr>
          <p:cNvPr id="7" name="Straight Connector 6"/>
          <p:cNvCxnSpPr/>
          <p:nvPr/>
        </p:nvCxnSpPr>
        <p:spPr>
          <a:xfrm>
            <a:off x="609600" y="1285875"/>
            <a:ext cx="110109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3425" y="4086225"/>
            <a:ext cx="5019675" cy="1200329"/>
          </a:xfrm>
          <a:prstGeom prst="rect">
            <a:avLst/>
          </a:prstGeom>
          <a:noFill/>
        </p:spPr>
        <p:txBody>
          <a:bodyPr wrap="square" rtlCol="0">
            <a:spAutoFit/>
          </a:bodyPr>
          <a:lstStyle/>
          <a:p>
            <a:r>
              <a:rPr lang="en-GB" b="1" dirty="0"/>
              <a:t>Implication</a:t>
            </a:r>
            <a:r>
              <a:rPr lang="en-GB" dirty="0" smtClean="0"/>
              <a:t>:</a:t>
            </a:r>
            <a:endParaRPr lang="en-GB" dirty="0"/>
          </a:p>
          <a:p>
            <a:r>
              <a:rPr lang="en-GB" dirty="0"/>
              <a:t>This suggests that houses with a higher square footage have higher prices in the King County housing market. They are priced higher.</a:t>
            </a:r>
          </a:p>
        </p:txBody>
      </p:sp>
    </p:spTree>
    <p:extLst>
      <p:ext uri="{BB962C8B-B14F-4D97-AF65-F5344CB8AC3E}">
        <p14:creationId xmlns:p14="http://schemas.microsoft.com/office/powerpoint/2010/main" val="312582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14825" y="654268"/>
            <a:ext cx="3962400" cy="769441"/>
          </a:xfrm>
          <a:prstGeom prst="rect">
            <a:avLst/>
          </a:prstGeom>
          <a:noFill/>
        </p:spPr>
        <p:txBody>
          <a:bodyPr wrap="square" rtlCol="0">
            <a:spAutoFit/>
          </a:bodyPr>
          <a:lstStyle/>
          <a:p>
            <a:r>
              <a:rPr lang="en-GB" sz="4400" dirty="0" smtClean="0">
                <a:latin typeface="+mj-lt"/>
              </a:rPr>
              <a:t>Data Analysis</a:t>
            </a:r>
            <a:endParaRPr lang="en-GB" sz="4400" dirty="0">
              <a:latin typeface="+mj-lt"/>
            </a:endParaRPr>
          </a:p>
        </p:txBody>
      </p:sp>
      <p:sp>
        <p:nvSpPr>
          <p:cNvPr id="4" name="TextBox 3"/>
          <p:cNvSpPr txBox="1"/>
          <p:nvPr/>
        </p:nvSpPr>
        <p:spPr>
          <a:xfrm>
            <a:off x="4095750" y="1535944"/>
            <a:ext cx="5705475" cy="461665"/>
          </a:xfrm>
          <a:prstGeom prst="rect">
            <a:avLst/>
          </a:prstGeom>
          <a:noFill/>
        </p:spPr>
        <p:txBody>
          <a:bodyPr wrap="square" rtlCol="0" anchor="ctr">
            <a:spAutoFit/>
          </a:bodyPr>
          <a:lstStyle/>
          <a:p>
            <a:r>
              <a:rPr lang="en-GB" sz="2400" dirty="0" smtClean="0"/>
              <a:t>Relationship between grade and price</a:t>
            </a:r>
            <a:endParaRPr lang="en-GB" sz="2400" dirty="0"/>
          </a:p>
        </p:txBody>
      </p:sp>
      <p:sp>
        <p:nvSpPr>
          <p:cNvPr id="5" name="TextBox 4"/>
          <p:cNvSpPr txBox="1"/>
          <p:nvPr/>
        </p:nvSpPr>
        <p:spPr>
          <a:xfrm>
            <a:off x="733425" y="2247678"/>
            <a:ext cx="5172075" cy="1754326"/>
          </a:xfrm>
          <a:prstGeom prst="rect">
            <a:avLst/>
          </a:prstGeom>
          <a:noFill/>
        </p:spPr>
        <p:txBody>
          <a:bodyPr wrap="square" rtlCol="0">
            <a:spAutoFit/>
          </a:bodyPr>
          <a:lstStyle/>
          <a:p>
            <a:r>
              <a:rPr lang="en-GB" b="1" dirty="0"/>
              <a:t>Trend Observation</a:t>
            </a:r>
            <a:r>
              <a:rPr lang="en-GB" dirty="0" smtClean="0"/>
              <a:t>:</a:t>
            </a:r>
          </a:p>
          <a:p>
            <a:r>
              <a:rPr lang="en-GB" dirty="0"/>
              <a:t>In the scatter plot with a regression line of grade (overall grade given to the housing unit, based on King County grading system) against price, you can observe a positive trend. As the grade given to the home increases, the price of the house tends to increase as well.</a:t>
            </a:r>
            <a:endParaRPr lang="en-GB" dirty="0"/>
          </a:p>
        </p:txBody>
      </p:sp>
      <p:cxnSp>
        <p:nvCxnSpPr>
          <p:cNvPr id="7" name="Straight Connector 6"/>
          <p:cNvCxnSpPr/>
          <p:nvPr/>
        </p:nvCxnSpPr>
        <p:spPr>
          <a:xfrm>
            <a:off x="609600" y="1285875"/>
            <a:ext cx="110109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3425" y="4086225"/>
            <a:ext cx="5019675" cy="1200329"/>
          </a:xfrm>
          <a:prstGeom prst="rect">
            <a:avLst/>
          </a:prstGeom>
          <a:noFill/>
        </p:spPr>
        <p:txBody>
          <a:bodyPr wrap="square" rtlCol="0">
            <a:spAutoFit/>
          </a:bodyPr>
          <a:lstStyle/>
          <a:p>
            <a:r>
              <a:rPr lang="en-GB" b="1" dirty="0"/>
              <a:t>Implication</a:t>
            </a:r>
            <a:r>
              <a:rPr lang="en-GB" dirty="0" smtClean="0"/>
              <a:t>:</a:t>
            </a:r>
          </a:p>
          <a:p>
            <a:r>
              <a:rPr lang="en-GB" dirty="0"/>
              <a:t>This suggests that houses with a higher grade have higher prices in the King County housing market. They are priced higher.</a:t>
            </a:r>
            <a:endParaRPr lang="en-GB" dirty="0"/>
          </a:p>
        </p:txBody>
      </p:sp>
      <p:pic>
        <p:nvPicPr>
          <p:cNvPr id="6" name="Picture 5"/>
          <p:cNvPicPr>
            <a:picLocks noChangeAspect="1"/>
          </p:cNvPicPr>
          <p:nvPr/>
        </p:nvPicPr>
        <p:blipFill>
          <a:blip r:embed="rId2"/>
          <a:stretch>
            <a:fillRect/>
          </a:stretch>
        </p:blipFill>
        <p:spPr>
          <a:xfrm>
            <a:off x="6296025" y="2209578"/>
            <a:ext cx="5163318" cy="3929396"/>
          </a:xfrm>
          <a:prstGeom prst="rect">
            <a:avLst/>
          </a:prstGeom>
        </p:spPr>
      </p:pic>
    </p:spTree>
    <p:extLst>
      <p:ext uri="{BB962C8B-B14F-4D97-AF65-F5344CB8AC3E}">
        <p14:creationId xmlns:p14="http://schemas.microsoft.com/office/powerpoint/2010/main" val="275978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982133"/>
            <a:ext cx="7734300" cy="1151468"/>
          </a:xfrm>
        </p:spPr>
        <p:txBody>
          <a:bodyPr/>
          <a:lstStyle/>
          <a:p>
            <a:r>
              <a:rPr lang="en-GB" dirty="0" smtClean="0"/>
              <a:t>Results</a:t>
            </a:r>
            <a:endParaRPr lang="en-GB" dirty="0"/>
          </a:p>
        </p:txBody>
      </p:sp>
      <p:sp>
        <p:nvSpPr>
          <p:cNvPr id="3" name="Content Placeholder 2"/>
          <p:cNvSpPr>
            <a:spLocks noGrp="1"/>
          </p:cNvSpPr>
          <p:nvPr>
            <p:ph idx="1"/>
          </p:nvPr>
        </p:nvSpPr>
        <p:spPr>
          <a:xfrm>
            <a:off x="838200" y="2510659"/>
            <a:ext cx="10515599" cy="3432941"/>
          </a:xfrm>
        </p:spPr>
        <p:txBody>
          <a:bodyPr>
            <a:normAutofit/>
          </a:bodyPr>
          <a:lstStyle/>
          <a:p>
            <a:r>
              <a:rPr lang="en-GB" dirty="0"/>
              <a:t>Based on </a:t>
            </a:r>
            <a:r>
              <a:rPr lang="en-GB" dirty="0" smtClean="0"/>
              <a:t>the regression results the features with strong relationships to sale prices are: - </a:t>
            </a:r>
            <a:r>
              <a:rPr lang="en-GB" dirty="0" err="1" smtClean="0"/>
              <a:t>Sqft_living</a:t>
            </a:r>
            <a:endParaRPr lang="en-GB" dirty="0" smtClean="0"/>
          </a:p>
          <a:p>
            <a:pPr marL="0" indent="0">
              <a:buNone/>
            </a:pPr>
            <a:r>
              <a:rPr lang="en-GB" dirty="0"/>
              <a:t>	</a:t>
            </a:r>
            <a:r>
              <a:rPr lang="en-GB" dirty="0" smtClean="0"/>
              <a:t>    - Grade</a:t>
            </a:r>
          </a:p>
          <a:p>
            <a:r>
              <a:rPr lang="en-GB" dirty="0" smtClean="0"/>
              <a:t>Their coefficients are:</a:t>
            </a:r>
          </a:p>
          <a:p>
            <a:pPr lvl="1"/>
            <a:r>
              <a:rPr lang="en-GB" dirty="0" err="1" smtClean="0"/>
              <a:t>Sqft_living</a:t>
            </a:r>
            <a:r>
              <a:rPr lang="en-GB" dirty="0" smtClean="0"/>
              <a:t>: For each additional square foot of living space, the house prices increases by approximately  197,023</a:t>
            </a:r>
          </a:p>
          <a:p>
            <a:pPr lvl="1"/>
            <a:r>
              <a:rPr lang="en-GB" dirty="0" smtClean="0"/>
              <a:t>Grade: For each increase in grade, the house price increases by approximately 107, 900</a:t>
            </a:r>
          </a:p>
        </p:txBody>
      </p:sp>
    </p:spTree>
    <p:extLst>
      <p:ext uri="{BB962C8B-B14F-4D97-AF65-F5344CB8AC3E}">
        <p14:creationId xmlns:p14="http://schemas.microsoft.com/office/powerpoint/2010/main" val="3666174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TotalTime>
  <Words>965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Housing Market Analysis</vt:lpstr>
      <vt:lpstr>Overview</vt:lpstr>
      <vt:lpstr>Business Problem</vt:lpstr>
      <vt:lpstr>Data Understanding</vt:lpstr>
      <vt:lpstr>Data Preparation</vt:lpstr>
      <vt:lpstr>Correlations for the selected features</vt:lpstr>
      <vt:lpstr>PowerPoint Presentation</vt:lpstr>
      <vt:lpstr>PowerPoint Presentation</vt:lpstr>
      <vt:lpstr>Results</vt:lpstr>
      <vt:lpstr>Conclusion</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Market Analysis</dc:title>
  <dc:creator>Windows User</dc:creator>
  <cp:lastModifiedBy>Windows User</cp:lastModifiedBy>
  <cp:revision>9</cp:revision>
  <dcterms:created xsi:type="dcterms:W3CDTF">2024-07-17T13:59:06Z</dcterms:created>
  <dcterms:modified xsi:type="dcterms:W3CDTF">2024-07-17T15:24:44Z</dcterms:modified>
</cp:coreProperties>
</file>