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5143500" cy="9144000"/>
  <p:embeddedFontLst>
    <p:embeddedFont>
      <p:font typeface="Outfit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utfit-bold.fntdata"/><Relationship Id="rId14" Type="http://schemas.openxmlformats.org/officeDocument/2006/relationships/font" Target="fonts/Outfi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7677b7b4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2f7677b7b4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f7677b7b4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7677b7b4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f7677b7b4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f7677b7b40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7677b7b40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f7677b7b40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f7677b7b40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7677b7b40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f7677b7b40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f7677b7b40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7677b7b40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f7677b7b40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f7677b7b40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914400" y="1417200"/>
            <a:ext cx="73152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46875"/>
              </a:lnSpc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3200"/>
              <a:buFont typeface="Outfit"/>
              <a:buNone/>
            </a:pPr>
            <a:r>
              <a:t/>
            </a:r>
            <a:endParaRPr b="1" sz="32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ctr">
              <a:lnSpc>
                <a:spcPct val="46875"/>
              </a:lnSpc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3200"/>
              <a:buFont typeface="Outfit"/>
              <a:buNone/>
            </a:pPr>
            <a:r>
              <a:t/>
            </a:r>
            <a:endParaRPr b="1" sz="32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ctr">
              <a:lnSpc>
                <a:spcPct val="46875"/>
              </a:lnSpc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3200"/>
              <a:buFont typeface="Outfit"/>
              <a:buNone/>
            </a:pPr>
            <a:r>
              <a:t/>
            </a:r>
            <a:endParaRPr b="1" sz="32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ctr">
              <a:lnSpc>
                <a:spcPct val="46875"/>
              </a:lnSpc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3200"/>
              <a:buFont typeface="Outfit"/>
              <a:buNone/>
            </a:pPr>
            <a:r>
              <a:t/>
            </a:r>
            <a:endParaRPr b="1" sz="32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ctr">
              <a:lnSpc>
                <a:spcPct val="46875"/>
              </a:lnSpc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3200"/>
              <a:buFont typeface="Outfit"/>
              <a:buNone/>
            </a:pPr>
            <a:r>
              <a:rPr b="1" i="0" lang="en-US" sz="32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Predicting Arrests During Terry Stops:</a:t>
            </a:r>
            <a:endParaRPr b="1" i="0" sz="3200" u="none" cap="none" strike="noStrike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ctr">
              <a:lnSpc>
                <a:spcPct val="46875"/>
              </a:lnSpc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3200"/>
              <a:buFont typeface="Outfit"/>
              <a:buNone/>
            </a:pPr>
            <a:r>
              <a:t/>
            </a:r>
            <a:endParaRPr b="1" sz="32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ctr">
              <a:lnSpc>
                <a:spcPct val="46875"/>
              </a:lnSpc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3200"/>
              <a:buFont typeface="Outfit"/>
              <a:buNone/>
            </a:pPr>
            <a:r>
              <a:rPr b="1" i="0" lang="en-US" sz="32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 A Data-Driven Approach</a:t>
            </a:r>
            <a:br>
              <a:rPr b="1" i="0" lang="en-US" sz="32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Understanding Terry Stops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utfit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Terry Stops are critical law enforcement tools utilized by the Seattle Police Department to maintain public safety.</a:t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utfit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These stops involve questioning and potentially frisking individuals based on reasonable suspicion of criminal activity.</a:t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utfit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However, their effectiveness and fairness continue to face scrutiny, especially concerning bias and arrest rates.</a:t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utfit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This analysis seeks to shed light on these concerns by developing a predictive model for arrest outcomes. By exploring historical data, we aim to identify key factors influencing arrest likelihood during these stops.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Outfit"/>
              <a:buNone/>
            </a:pPr>
            <a:r>
              <a:rPr b="1" lang="en-US" sz="16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1188725" y="232551"/>
            <a:ext cx="7183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Major Objective: </a:t>
            </a:r>
            <a:r>
              <a:rPr b="1" lang="en-US" sz="28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Important Features in Predicting Arrests</a:t>
            </a:r>
            <a:endParaRPr b="1" sz="28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188725" y="1633975"/>
            <a:ext cx="7315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By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 identifying key features, we can inform training and policy adjustments within SPD.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190250" y="2458750"/>
            <a:ext cx="6763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Minor Objectives: </a:t>
            </a:r>
            <a:endParaRPr b="1" sz="28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000"/>
              <a:buFont typeface="Outfit"/>
              <a:buChar char="●"/>
            </a:pPr>
            <a:r>
              <a:rPr b="1" lang="en-US" sz="20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Building a Predictive Model</a:t>
            </a:r>
            <a:endParaRPr b="1" sz="20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000"/>
              <a:buFont typeface="Outfit"/>
              <a:buChar char="●"/>
            </a:pPr>
            <a:r>
              <a:rPr b="1" lang="en-US" sz="20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EDA &amp; Feature Engineering</a:t>
            </a:r>
            <a:endParaRPr b="1" sz="20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000"/>
              <a:buFont typeface="Outfit"/>
              <a:buChar char="●"/>
            </a:pPr>
            <a:r>
              <a:rPr b="1" lang="en-US" sz="20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Tackle Class Imbalance</a:t>
            </a:r>
            <a:endParaRPr b="1" sz="20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731520" y="411480"/>
            <a:ext cx="63900" cy="128580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1280160" y="0"/>
            <a:ext cx="457200" cy="3657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1280160" y="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3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1188725" y="232551"/>
            <a:ext cx="7183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lang="en-US" sz="28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Exploratory Data Analysis &amp; Feature Engineering</a:t>
            </a:r>
            <a:endParaRPr b="1" sz="28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1188725" y="1633975"/>
            <a:ext cx="73152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Some of our features have high cardinality. We used target encoding which replaces each category with the mean of the target variable for that </a:t>
            </a: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category,</a:t>
            </a: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  to </a:t>
            </a: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reduce</a:t>
            </a: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 the dimensionality of our data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We also used one hot encoding  for our low cardinality </a:t>
            </a: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features</a:t>
            </a: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 to prepare our data for logistic regression.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4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925" y="1928825"/>
            <a:ext cx="7740500" cy="30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/>
          <p:nvPr/>
        </p:nvSpPr>
        <p:spPr>
          <a:xfrm>
            <a:off x="1226575" y="365750"/>
            <a:ext cx="71832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lang="en-US" sz="28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Target Variable Exhibits Class Imbalance</a:t>
            </a:r>
            <a:endParaRPr b="1" sz="28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1160575" y="1112075"/>
            <a:ext cx="7315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lang="en-US">
                <a:latin typeface="Outfit"/>
                <a:ea typeface="Outfit"/>
                <a:cs typeface="Outfit"/>
                <a:sym typeface="Outfit"/>
              </a:rPr>
              <a:t>Class imbalance would result in a model that more commonly predicts No Arrests, which is the most common class in our dataset. We address this using SMOTE which creates 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1280160" y="0"/>
            <a:ext cx="457200" cy="3657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280160" y="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Outfit"/>
              <a:buNone/>
            </a:pPr>
            <a:r>
              <a:rPr b="1" lang="en-US" sz="16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5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1188725" y="232551"/>
            <a:ext cx="7183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lang="en-US" sz="28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Baseline Model</a:t>
            </a:r>
            <a:endParaRPr b="1" sz="28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914400" y="2824100"/>
            <a:ext cx="73152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Our baseline model which always predicts the positive class (Arrests) shows low accuracy in correctly predicting arrests.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We use logistic regression and class imbalance handling techniques to improve on it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527" y="1182349"/>
            <a:ext cx="4469275" cy="15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1280160" y="0"/>
            <a:ext cx="457200" cy="3657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1280160" y="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Outfit"/>
              <a:buNone/>
            </a:pPr>
            <a:r>
              <a:rPr b="1" lang="en-US" sz="16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6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188725" y="232551"/>
            <a:ext cx="7183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lang="en-US" sz="28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Final </a:t>
            </a:r>
            <a:r>
              <a:rPr b="1" lang="en-US" sz="28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Model</a:t>
            </a:r>
            <a:endParaRPr b="1" sz="28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914400" y="2824100"/>
            <a:ext cx="73152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Our model accuracy improves significantly from 11.8% to 91.7% showing that we can rely on it to accurately predict Arrests vs our baseline model.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We have to make a trade off between </a:t>
            </a: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precision (correctly identifying arrests)  and recall (actual arrests vs false positives) in order to improve our overall model accuracy.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78" name="Google Shape;7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50" y="1215599"/>
            <a:ext cx="5142275" cy="1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1280160" y="0"/>
            <a:ext cx="457200" cy="3657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280160" y="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Outfit"/>
              <a:buNone/>
            </a:pPr>
            <a:r>
              <a:rPr b="1" lang="en-US" sz="16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7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1188725" y="232551"/>
            <a:ext cx="7183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lang="en-US" sz="28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Most Important Aspects in Predicting Arrests</a:t>
            </a:r>
            <a:endParaRPr b="1" sz="28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87" name="Google Shape;8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963" y="1250801"/>
            <a:ext cx="5694071" cy="3398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1280160" y="0"/>
            <a:ext cx="457200" cy="3657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1280160" y="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Outfit"/>
              <a:buNone/>
            </a:pPr>
            <a:r>
              <a:rPr b="1" lang="en-US" sz="16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8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1188725" y="232551"/>
            <a:ext cx="7183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lang="en-US" sz="28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Recommendations</a:t>
            </a:r>
            <a:endParaRPr b="1" sz="2800">
              <a:solidFill>
                <a:srgbClr val="1A6847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914400" y="1285875"/>
            <a:ext cx="73152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Use Model to Improve Law Enforcement Practices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E</a:t>
            </a: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nhance Training and Protocols for Weapon-Related Stops.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Evaluate and Optimize Squad Practices.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Adjust Resource Allocation Based on Beats and Sectors.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Review and Standardize Field Contact Procedures.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