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5143500" cy="9144000"/>
  <p:embeddedFontLst>
    <p:embeddedFont>
      <p:font typeface="Outfit"/>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utfit-bold.fntdata"/><Relationship Id="rId14" Type="http://schemas.openxmlformats.org/officeDocument/2006/relationships/font" Target="fonts/Outfit-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 name="Shape 11"/>
        <p:cNvGrpSpPr/>
        <p:nvPr/>
      </p:nvGrpSpPr>
      <p:grpSpPr>
        <a:xfrm>
          <a:off x="0" y="0"/>
          <a:ext cx="0" cy="0"/>
          <a:chOff x="0" y="0"/>
          <a:chExt cx="0" cy="0"/>
        </a:xfrm>
      </p:grpSpPr>
      <p:sp>
        <p:nvSpPr>
          <p:cNvPr id="12" name="Google Shape;1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 name="Google Shape;1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 name="Google Shape;1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 name="Shape 17"/>
        <p:cNvGrpSpPr/>
        <p:nvPr/>
      </p:nvGrpSpPr>
      <p:grpSpPr>
        <a:xfrm>
          <a:off x="0" y="0"/>
          <a:ext cx="0" cy="0"/>
          <a:chOff x="0" y="0"/>
          <a:chExt cx="0" cy="0"/>
        </a:xfrm>
      </p:grpSpPr>
      <p:sp>
        <p:nvSpPr>
          <p:cNvPr id="18" name="Google Shape;1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 name="Google Shape;1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 name="Google Shape;2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 name="Google Shape;2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 name="Google Shape;3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 name="Google Shape;40;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 name="Google Shape;41;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 name="Google Shape;5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 name="Google Shape;5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 name="Google Shape;61;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 name="Google Shape;62;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 name="Google Shape;71;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 name="Google Shape;72;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 name="Google Shape;82;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10" name="Shape 1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 name="Shape 15"/>
        <p:cNvGrpSpPr/>
        <p:nvPr/>
      </p:nvGrpSpPr>
      <p:grpSpPr>
        <a:xfrm>
          <a:off x="0" y="0"/>
          <a:ext cx="0" cy="0"/>
          <a:chOff x="0" y="0"/>
          <a:chExt cx="0" cy="0"/>
        </a:xfrm>
      </p:grpSpPr>
      <p:sp>
        <p:nvSpPr>
          <p:cNvPr id="16" name="Google Shape;16;p3"/>
          <p:cNvSpPr/>
          <p:nvPr/>
        </p:nvSpPr>
        <p:spPr>
          <a:xfrm>
            <a:off x="914400" y="1417200"/>
            <a:ext cx="7315200" cy="2571900"/>
          </a:xfrm>
          <a:prstGeom prst="rect">
            <a:avLst/>
          </a:prstGeom>
          <a:noFill/>
          <a:ln>
            <a:noFill/>
          </a:ln>
        </p:spPr>
        <p:txBody>
          <a:bodyPr anchorCtr="0" anchor="t" bIns="45700" lIns="91425" spcFirstLastPara="1" rIns="91425" wrap="square" tIns="45700">
            <a:noAutofit/>
          </a:bodyPr>
          <a:lstStyle/>
          <a:p>
            <a:pPr indent="0" lvl="0" marL="0" marR="0" rtl="0" algn="ctr">
              <a:lnSpc>
                <a:spcPct val="46875"/>
              </a:lnSpc>
              <a:spcBef>
                <a:spcPts val="0"/>
              </a:spcBef>
              <a:spcAft>
                <a:spcPts val="0"/>
              </a:spcAft>
              <a:buClr>
                <a:srgbClr val="1A6847"/>
              </a:buClr>
              <a:buSzPts val="3200"/>
              <a:buFont typeface="Outfit"/>
              <a:buNone/>
            </a:pPr>
            <a:r>
              <a:t/>
            </a:r>
            <a:endParaRPr b="1" i="0" sz="3200" u="none" cap="none" strike="noStrike">
              <a:solidFill>
                <a:srgbClr val="1A6847"/>
              </a:solidFill>
              <a:latin typeface="Outfit"/>
              <a:ea typeface="Outfit"/>
              <a:cs typeface="Outfit"/>
              <a:sym typeface="Outfit"/>
            </a:endParaRPr>
          </a:p>
          <a:p>
            <a:pPr indent="0" lvl="0" marL="0" marR="0" rtl="0" algn="ctr">
              <a:lnSpc>
                <a:spcPct val="46875"/>
              </a:lnSpc>
              <a:spcBef>
                <a:spcPts val="0"/>
              </a:spcBef>
              <a:spcAft>
                <a:spcPts val="0"/>
              </a:spcAft>
              <a:buClr>
                <a:srgbClr val="1A6847"/>
              </a:buClr>
              <a:buSzPts val="3200"/>
              <a:buFont typeface="Outfit"/>
              <a:buNone/>
            </a:pPr>
            <a:r>
              <a:t/>
            </a:r>
            <a:endParaRPr b="1" i="0" sz="3200" u="none" cap="none" strike="noStrike">
              <a:solidFill>
                <a:srgbClr val="1A6847"/>
              </a:solidFill>
              <a:latin typeface="Outfit"/>
              <a:ea typeface="Outfit"/>
              <a:cs typeface="Outfit"/>
              <a:sym typeface="Outfit"/>
            </a:endParaRPr>
          </a:p>
          <a:p>
            <a:pPr indent="0" lvl="0" marL="0" marR="0" rtl="0" algn="ctr">
              <a:lnSpc>
                <a:spcPct val="46875"/>
              </a:lnSpc>
              <a:spcBef>
                <a:spcPts val="0"/>
              </a:spcBef>
              <a:spcAft>
                <a:spcPts val="0"/>
              </a:spcAft>
              <a:buClr>
                <a:srgbClr val="1A6847"/>
              </a:buClr>
              <a:buSzPts val="3200"/>
              <a:buFont typeface="Outfit"/>
              <a:buNone/>
            </a:pPr>
            <a:r>
              <a:t/>
            </a:r>
            <a:endParaRPr b="1" i="0" sz="3200" u="none" cap="none" strike="noStrike">
              <a:solidFill>
                <a:srgbClr val="1A6847"/>
              </a:solidFill>
              <a:latin typeface="Outfit"/>
              <a:ea typeface="Outfit"/>
              <a:cs typeface="Outfit"/>
              <a:sym typeface="Outfit"/>
            </a:endParaRPr>
          </a:p>
          <a:p>
            <a:pPr indent="0" lvl="0" marL="0" marR="0" rtl="0" algn="ctr">
              <a:lnSpc>
                <a:spcPct val="46875"/>
              </a:lnSpc>
              <a:spcBef>
                <a:spcPts val="0"/>
              </a:spcBef>
              <a:spcAft>
                <a:spcPts val="0"/>
              </a:spcAft>
              <a:buClr>
                <a:srgbClr val="1A6847"/>
              </a:buClr>
              <a:buSzPts val="3200"/>
              <a:buFont typeface="Outfit"/>
              <a:buNone/>
            </a:pPr>
            <a:r>
              <a:t/>
            </a:r>
            <a:endParaRPr b="1" i="0" sz="3200" u="none" cap="none" strike="noStrike">
              <a:solidFill>
                <a:srgbClr val="1A6847"/>
              </a:solidFill>
              <a:latin typeface="Outfit"/>
              <a:ea typeface="Outfit"/>
              <a:cs typeface="Outfit"/>
              <a:sym typeface="Outfit"/>
            </a:endParaRPr>
          </a:p>
          <a:p>
            <a:pPr indent="0" lvl="0" marL="0" marR="0" rtl="0" algn="ctr">
              <a:lnSpc>
                <a:spcPct val="46875"/>
              </a:lnSpc>
              <a:spcBef>
                <a:spcPts val="0"/>
              </a:spcBef>
              <a:spcAft>
                <a:spcPts val="0"/>
              </a:spcAft>
              <a:buClr>
                <a:srgbClr val="1A6847"/>
              </a:buClr>
              <a:buSzPts val="3200"/>
              <a:buFont typeface="Outfit"/>
              <a:buNone/>
            </a:pPr>
            <a:r>
              <a:rPr b="1" i="0" lang="en-US" sz="3200" u="none" cap="none" strike="noStrike">
                <a:solidFill>
                  <a:srgbClr val="1A6847"/>
                </a:solidFill>
                <a:latin typeface="Outfit"/>
                <a:ea typeface="Outfit"/>
                <a:cs typeface="Outfit"/>
                <a:sym typeface="Outfit"/>
              </a:rPr>
              <a:t>Predicting Arrests During Terry Stops:</a:t>
            </a:r>
            <a:endParaRPr b="1" i="0" sz="3200" u="none" cap="none" strike="noStrike">
              <a:solidFill>
                <a:srgbClr val="1A6847"/>
              </a:solidFill>
              <a:latin typeface="Outfit"/>
              <a:ea typeface="Outfit"/>
              <a:cs typeface="Outfit"/>
              <a:sym typeface="Outfit"/>
            </a:endParaRPr>
          </a:p>
          <a:p>
            <a:pPr indent="0" lvl="0" marL="0" marR="0" rtl="0" algn="ctr">
              <a:lnSpc>
                <a:spcPct val="46875"/>
              </a:lnSpc>
              <a:spcBef>
                <a:spcPts val="0"/>
              </a:spcBef>
              <a:spcAft>
                <a:spcPts val="0"/>
              </a:spcAft>
              <a:buClr>
                <a:srgbClr val="1A6847"/>
              </a:buClr>
              <a:buSzPts val="3200"/>
              <a:buFont typeface="Outfit"/>
              <a:buNone/>
            </a:pPr>
            <a:r>
              <a:t/>
            </a:r>
            <a:endParaRPr b="1" i="0" sz="3200" u="none" cap="none" strike="noStrike">
              <a:solidFill>
                <a:srgbClr val="1A6847"/>
              </a:solidFill>
              <a:latin typeface="Outfit"/>
              <a:ea typeface="Outfit"/>
              <a:cs typeface="Outfit"/>
              <a:sym typeface="Outfit"/>
            </a:endParaRPr>
          </a:p>
          <a:p>
            <a:pPr indent="0" lvl="0" marL="0" marR="0" rtl="0" algn="ctr">
              <a:lnSpc>
                <a:spcPct val="46875"/>
              </a:lnSpc>
              <a:spcBef>
                <a:spcPts val="0"/>
              </a:spcBef>
              <a:spcAft>
                <a:spcPts val="0"/>
              </a:spcAft>
              <a:buClr>
                <a:srgbClr val="1A6847"/>
              </a:buClr>
              <a:buSzPts val="3200"/>
              <a:buFont typeface="Outfit"/>
              <a:buNone/>
            </a:pPr>
            <a:r>
              <a:rPr b="1" i="0" lang="en-US" sz="3200" u="none" cap="none" strike="noStrike">
                <a:solidFill>
                  <a:srgbClr val="1A6847"/>
                </a:solidFill>
                <a:latin typeface="Outfit"/>
                <a:ea typeface="Outfit"/>
                <a:cs typeface="Outfit"/>
                <a:sym typeface="Outfit"/>
              </a:rPr>
              <a:t> A Data-Driven Approach</a:t>
            </a:r>
            <a:br>
              <a:rPr b="1" i="0" lang="en-US" sz="3200" u="none" cap="none" strike="noStrike">
                <a:solidFill>
                  <a:srgbClr val="1A6847"/>
                </a:solidFill>
                <a:latin typeface="Outfit"/>
                <a:ea typeface="Outfit"/>
                <a:cs typeface="Outfit"/>
                <a:sym typeface="Outfit"/>
              </a:rPr>
            </a:b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 name="Shape 21"/>
        <p:cNvGrpSpPr/>
        <p:nvPr/>
      </p:nvGrpSpPr>
      <p:grpSpPr>
        <a:xfrm>
          <a:off x="0" y="0"/>
          <a:ext cx="0" cy="0"/>
          <a:chOff x="0" y="0"/>
          <a:chExt cx="0" cy="0"/>
        </a:xfrm>
      </p:grpSpPr>
      <p:sp>
        <p:nvSpPr>
          <p:cNvPr id="22" name="Google Shape;22;p4"/>
          <p:cNvSpPr/>
          <p:nvPr/>
        </p:nvSpPr>
        <p:spPr>
          <a:xfrm>
            <a:off x="731520" y="411480"/>
            <a:ext cx="64008" cy="1285875"/>
          </a:xfrm>
          <a:prstGeom prst="rect">
            <a:avLst/>
          </a:prstGeom>
          <a:solidFill>
            <a:srgbClr val="FFD600"/>
          </a:solidFill>
          <a:ln cap="flat" cmpd="sng" w="12700">
            <a:solidFill>
              <a:srgbClr val="FFD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
          <p:cNvSpPr/>
          <p:nvPr/>
        </p:nvSpPr>
        <p:spPr>
          <a:xfrm>
            <a:off x="1280160" y="0"/>
            <a:ext cx="457200" cy="365760"/>
          </a:xfrm>
          <a:prstGeom prst="rect">
            <a:avLst/>
          </a:prstGeom>
          <a:solidFill>
            <a:srgbClr val="1A6847"/>
          </a:solidFill>
          <a:ln cap="flat" cmpd="sng" w="12700">
            <a:solidFill>
              <a:srgbClr val="1A68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
          <p:cNvSpPr/>
          <p:nvPr/>
        </p:nvSpPr>
        <p:spPr>
          <a:xfrm>
            <a:off x="1280160" y="0"/>
            <a:ext cx="457200" cy="36576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D600"/>
              </a:buClr>
              <a:buSzPts val="1600"/>
              <a:buFont typeface="Outfit"/>
              <a:buNone/>
            </a:pPr>
            <a:r>
              <a:rPr b="1" i="0" lang="en-US" sz="1600" u="none" cap="none" strike="noStrike">
                <a:solidFill>
                  <a:srgbClr val="FFD600"/>
                </a:solidFill>
                <a:latin typeface="Outfit"/>
                <a:ea typeface="Outfit"/>
                <a:cs typeface="Outfit"/>
                <a:sym typeface="Outfit"/>
              </a:rPr>
              <a:t>1</a:t>
            </a:r>
            <a:endParaRPr b="0" i="0" sz="1600" u="none" cap="none" strike="noStrike">
              <a:solidFill>
                <a:schemeClr val="dk1"/>
              </a:solidFill>
              <a:latin typeface="Calibri"/>
              <a:ea typeface="Calibri"/>
              <a:cs typeface="Calibri"/>
              <a:sym typeface="Calibri"/>
            </a:endParaRPr>
          </a:p>
        </p:txBody>
      </p:sp>
      <p:sp>
        <p:nvSpPr>
          <p:cNvPr id="25" name="Google Shape;25;p4"/>
          <p:cNvSpPr/>
          <p:nvPr/>
        </p:nvSpPr>
        <p:spPr>
          <a:xfrm>
            <a:off x="1188720" y="925830"/>
            <a:ext cx="7315200" cy="5143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A6847"/>
              </a:buClr>
              <a:buSzPts val="2800"/>
              <a:buFont typeface="Outfit"/>
              <a:buNone/>
            </a:pPr>
            <a:r>
              <a:rPr b="1" i="0" lang="en-US" sz="2800" u="none" cap="none" strike="noStrike">
                <a:solidFill>
                  <a:srgbClr val="1A6847"/>
                </a:solidFill>
                <a:latin typeface="Outfit"/>
                <a:ea typeface="Outfit"/>
                <a:cs typeface="Outfit"/>
                <a:sym typeface="Outfit"/>
              </a:rPr>
              <a:t>Understanding Terry Stops</a:t>
            </a:r>
            <a:endParaRPr b="0" i="0" sz="2800" u="none" cap="none" strike="noStrike">
              <a:solidFill>
                <a:schemeClr val="dk1"/>
              </a:solidFill>
              <a:latin typeface="Calibri"/>
              <a:ea typeface="Calibri"/>
              <a:cs typeface="Calibri"/>
              <a:sym typeface="Calibri"/>
            </a:endParaRPr>
          </a:p>
        </p:txBody>
      </p:sp>
      <p:sp>
        <p:nvSpPr>
          <p:cNvPr id="26" name="Google Shape;26;p4"/>
          <p:cNvSpPr/>
          <p:nvPr/>
        </p:nvSpPr>
        <p:spPr>
          <a:xfrm>
            <a:off x="1207008" y="1543050"/>
            <a:ext cx="7315200" cy="3343275"/>
          </a:xfrm>
          <a:prstGeom prst="rect">
            <a:avLst/>
          </a:prstGeom>
          <a:noFill/>
          <a:ln>
            <a:noFill/>
          </a:ln>
        </p:spPr>
        <p:txBody>
          <a:bodyPr anchorCtr="0" anchor="t" bIns="45700" lIns="91425" spcFirstLastPara="1" rIns="91425" wrap="square" tIns="45700">
            <a:noAutofit/>
          </a:bodyPr>
          <a:lstStyle/>
          <a:p>
            <a:pPr indent="-311150" lvl="0" marL="457200" marR="0" rtl="0" algn="just">
              <a:lnSpc>
                <a:spcPct val="166666"/>
              </a:lnSpc>
              <a:spcBef>
                <a:spcPts val="0"/>
              </a:spcBef>
              <a:spcAft>
                <a:spcPts val="0"/>
              </a:spcAft>
              <a:buClr>
                <a:srgbClr val="000000"/>
              </a:buClr>
              <a:buSzPts val="1300"/>
              <a:buFont typeface="Outfit"/>
              <a:buChar char="●"/>
            </a:pPr>
            <a:r>
              <a:rPr b="0" i="0" lang="en-US" sz="1300" u="none" cap="none" strike="noStrike">
                <a:solidFill>
                  <a:srgbClr val="000000"/>
                </a:solidFill>
                <a:latin typeface="Outfit"/>
                <a:ea typeface="Outfit"/>
                <a:cs typeface="Outfit"/>
                <a:sym typeface="Outfit"/>
              </a:rPr>
              <a:t>Terry Stops are critical law enforcement tools utilized by the Seattle Police Department to maintain public safety.</a:t>
            </a:r>
            <a:endParaRPr b="0" i="0" sz="1300" u="none" cap="none" strike="noStrike">
              <a:solidFill>
                <a:srgbClr val="000000"/>
              </a:solidFill>
              <a:latin typeface="Outfit"/>
              <a:ea typeface="Outfit"/>
              <a:cs typeface="Outfit"/>
              <a:sym typeface="Outfit"/>
            </a:endParaRPr>
          </a:p>
          <a:p>
            <a:pPr indent="-311150" lvl="0" marL="457200" marR="0" rtl="0" algn="just">
              <a:lnSpc>
                <a:spcPct val="166666"/>
              </a:lnSpc>
              <a:spcBef>
                <a:spcPts val="0"/>
              </a:spcBef>
              <a:spcAft>
                <a:spcPts val="0"/>
              </a:spcAft>
              <a:buClr>
                <a:srgbClr val="000000"/>
              </a:buClr>
              <a:buSzPts val="1300"/>
              <a:buFont typeface="Outfit"/>
              <a:buChar char="●"/>
            </a:pPr>
            <a:r>
              <a:rPr b="0" i="0" lang="en-US" sz="1300" u="none" cap="none" strike="noStrike">
                <a:solidFill>
                  <a:srgbClr val="000000"/>
                </a:solidFill>
                <a:latin typeface="Outfit"/>
                <a:ea typeface="Outfit"/>
                <a:cs typeface="Outfit"/>
                <a:sym typeface="Outfit"/>
              </a:rPr>
              <a:t>These stops involve questioning and potentially frisking individuals based on reasonable suspicion of criminal activity.</a:t>
            </a:r>
            <a:endParaRPr b="0" i="0" sz="1300" u="none" cap="none" strike="noStrike">
              <a:solidFill>
                <a:srgbClr val="000000"/>
              </a:solidFill>
              <a:latin typeface="Outfit"/>
              <a:ea typeface="Outfit"/>
              <a:cs typeface="Outfit"/>
              <a:sym typeface="Outfit"/>
            </a:endParaRPr>
          </a:p>
          <a:p>
            <a:pPr indent="-311150" lvl="0" marL="457200" marR="0" rtl="0" algn="just">
              <a:lnSpc>
                <a:spcPct val="166666"/>
              </a:lnSpc>
              <a:spcBef>
                <a:spcPts val="0"/>
              </a:spcBef>
              <a:spcAft>
                <a:spcPts val="0"/>
              </a:spcAft>
              <a:buClr>
                <a:srgbClr val="000000"/>
              </a:buClr>
              <a:buSzPts val="1300"/>
              <a:buFont typeface="Outfit"/>
              <a:buChar char="●"/>
            </a:pPr>
            <a:r>
              <a:rPr b="0" i="0" lang="en-US" sz="1300" u="none" cap="none" strike="noStrike">
                <a:solidFill>
                  <a:srgbClr val="000000"/>
                </a:solidFill>
                <a:latin typeface="Outfit"/>
                <a:ea typeface="Outfit"/>
                <a:cs typeface="Outfit"/>
                <a:sym typeface="Outfit"/>
              </a:rPr>
              <a:t>However, their effectiveness and fairness continue to face scrutiny, especially concerning bias and arrest rates.</a:t>
            </a:r>
            <a:endParaRPr b="0" i="0" sz="1300" u="none" cap="none" strike="noStrike">
              <a:solidFill>
                <a:srgbClr val="000000"/>
              </a:solidFill>
              <a:latin typeface="Outfit"/>
              <a:ea typeface="Outfit"/>
              <a:cs typeface="Outfit"/>
              <a:sym typeface="Outfit"/>
            </a:endParaRPr>
          </a:p>
          <a:p>
            <a:pPr indent="-311150" lvl="0" marL="457200" marR="0" rtl="0" algn="just">
              <a:lnSpc>
                <a:spcPct val="166666"/>
              </a:lnSpc>
              <a:spcBef>
                <a:spcPts val="0"/>
              </a:spcBef>
              <a:spcAft>
                <a:spcPts val="0"/>
              </a:spcAft>
              <a:buClr>
                <a:srgbClr val="000000"/>
              </a:buClr>
              <a:buSzPts val="1300"/>
              <a:buFont typeface="Outfit"/>
              <a:buChar char="●"/>
            </a:pPr>
            <a:r>
              <a:rPr b="0" i="0" lang="en-US" sz="1300" u="none" cap="none" strike="noStrike">
                <a:solidFill>
                  <a:srgbClr val="000000"/>
                </a:solidFill>
                <a:latin typeface="Outfit"/>
                <a:ea typeface="Outfit"/>
                <a:cs typeface="Outfit"/>
                <a:sym typeface="Outfit"/>
              </a:rPr>
              <a:t>This analysis seeks to shed light on these concerns by developing a predictive model for</a:t>
            </a:r>
            <a:r>
              <a:rPr lang="en-US" sz="1300">
                <a:latin typeface="Outfit"/>
                <a:ea typeface="Outfit"/>
                <a:cs typeface="Outfit"/>
                <a:sym typeface="Outfit"/>
              </a:rPr>
              <a:t> </a:t>
            </a:r>
            <a:r>
              <a:rPr b="0" i="0" lang="en-US" sz="1300" u="none" cap="none" strike="noStrike">
                <a:solidFill>
                  <a:srgbClr val="000000"/>
                </a:solidFill>
                <a:latin typeface="Outfit"/>
                <a:ea typeface="Outfit"/>
                <a:cs typeface="Outfit"/>
                <a:sym typeface="Outfit"/>
              </a:rPr>
              <a:t>outcomes in two categor</a:t>
            </a:r>
            <a:r>
              <a:rPr lang="en-US" sz="1300">
                <a:latin typeface="Outfit"/>
                <a:ea typeface="Outfit"/>
                <a:cs typeface="Outfit"/>
                <a:sym typeface="Outfit"/>
              </a:rPr>
              <a:t>ies</a:t>
            </a:r>
            <a:r>
              <a:rPr b="0" i="0" lang="en-US" sz="1300" u="none" cap="none" strike="noStrike">
                <a:solidFill>
                  <a:srgbClr val="000000"/>
                </a:solidFill>
                <a:latin typeface="Outfit"/>
                <a:ea typeface="Outfit"/>
                <a:cs typeface="Outfit"/>
                <a:sym typeface="Outfit"/>
              </a:rPr>
              <a:t> - arrest</a:t>
            </a:r>
            <a:r>
              <a:rPr lang="en-US" sz="1300">
                <a:latin typeface="Outfit"/>
                <a:ea typeface="Outfit"/>
                <a:cs typeface="Outfit"/>
                <a:sym typeface="Outfit"/>
              </a:rPr>
              <a:t> or no arrest. T</a:t>
            </a:r>
            <a:r>
              <a:rPr b="0" i="0" lang="en-US" sz="1300" u="none" cap="none" strike="noStrike">
                <a:solidFill>
                  <a:srgbClr val="000000"/>
                </a:solidFill>
                <a:latin typeface="Outfit"/>
                <a:ea typeface="Outfit"/>
                <a:cs typeface="Outfit"/>
                <a:sym typeface="Outfit"/>
              </a:rPr>
              <a:t>his is a classification task.</a:t>
            </a:r>
            <a:endParaRPr b="0" i="0" sz="1300" u="none" cap="none" strike="noStrike">
              <a:solidFill>
                <a:srgbClr val="000000"/>
              </a:solidFill>
              <a:latin typeface="Outfit"/>
              <a:ea typeface="Outfit"/>
              <a:cs typeface="Outfit"/>
              <a:sym typeface="Outfit"/>
            </a:endParaRPr>
          </a:p>
          <a:p>
            <a:pPr indent="-311150" lvl="0" marL="457200" marR="0" rtl="0" algn="just">
              <a:lnSpc>
                <a:spcPct val="166666"/>
              </a:lnSpc>
              <a:spcBef>
                <a:spcPts val="0"/>
              </a:spcBef>
              <a:spcAft>
                <a:spcPts val="0"/>
              </a:spcAft>
              <a:buClr>
                <a:srgbClr val="000000"/>
              </a:buClr>
              <a:buSzPts val="1300"/>
              <a:buFont typeface="Outfit"/>
              <a:buChar char="●"/>
            </a:pPr>
            <a:r>
              <a:rPr b="0" i="0" lang="en-US" sz="1300" u="none" cap="none" strike="noStrike">
                <a:solidFill>
                  <a:srgbClr val="000000"/>
                </a:solidFill>
                <a:latin typeface="Outfit"/>
                <a:ea typeface="Outfit"/>
                <a:cs typeface="Outfit"/>
                <a:sym typeface="Outfit"/>
              </a:rPr>
              <a:t> By exploring historical data, we aim to identify key factors influencing arrest likelihood during these stops.</a:t>
            </a:r>
            <a:endParaRPr b="0" i="0" sz="13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 name="Shape 31"/>
        <p:cNvGrpSpPr/>
        <p:nvPr/>
      </p:nvGrpSpPr>
      <p:grpSpPr>
        <a:xfrm>
          <a:off x="0" y="0"/>
          <a:ext cx="0" cy="0"/>
          <a:chOff x="0" y="0"/>
          <a:chExt cx="0" cy="0"/>
        </a:xfrm>
      </p:grpSpPr>
      <p:sp>
        <p:nvSpPr>
          <p:cNvPr id="32" name="Google Shape;32;p5"/>
          <p:cNvSpPr/>
          <p:nvPr/>
        </p:nvSpPr>
        <p:spPr>
          <a:xfrm>
            <a:off x="731520" y="411480"/>
            <a:ext cx="64008" cy="1285875"/>
          </a:xfrm>
          <a:prstGeom prst="rect">
            <a:avLst/>
          </a:prstGeom>
          <a:solidFill>
            <a:srgbClr val="FFD600"/>
          </a:solidFill>
          <a:ln cap="flat" cmpd="sng" w="12700">
            <a:solidFill>
              <a:srgbClr val="FFD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
          <p:cNvSpPr/>
          <p:nvPr/>
        </p:nvSpPr>
        <p:spPr>
          <a:xfrm>
            <a:off x="1280160" y="0"/>
            <a:ext cx="457200" cy="365760"/>
          </a:xfrm>
          <a:prstGeom prst="rect">
            <a:avLst/>
          </a:prstGeom>
          <a:solidFill>
            <a:srgbClr val="1A6847"/>
          </a:solidFill>
          <a:ln cap="flat" cmpd="sng" w="12700">
            <a:solidFill>
              <a:srgbClr val="1A68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
          <p:cNvSpPr/>
          <p:nvPr/>
        </p:nvSpPr>
        <p:spPr>
          <a:xfrm>
            <a:off x="1280160" y="0"/>
            <a:ext cx="457200" cy="36576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D600"/>
              </a:buClr>
              <a:buSzPts val="1600"/>
              <a:buFont typeface="Outfit"/>
              <a:buNone/>
            </a:pPr>
            <a:r>
              <a:rPr b="1" i="0" lang="en-US" sz="1600" u="none" cap="none" strike="noStrike">
                <a:solidFill>
                  <a:srgbClr val="FFD600"/>
                </a:solidFill>
                <a:latin typeface="Outfit"/>
                <a:ea typeface="Outfit"/>
                <a:cs typeface="Outfit"/>
                <a:sym typeface="Outfit"/>
              </a:rPr>
              <a:t>2</a:t>
            </a:r>
            <a:endParaRPr b="0" i="0" sz="1600" u="none" cap="none" strike="noStrike">
              <a:solidFill>
                <a:schemeClr val="dk1"/>
              </a:solidFill>
              <a:latin typeface="Calibri"/>
              <a:ea typeface="Calibri"/>
              <a:cs typeface="Calibri"/>
              <a:sym typeface="Calibri"/>
            </a:endParaRPr>
          </a:p>
        </p:txBody>
      </p:sp>
      <p:sp>
        <p:nvSpPr>
          <p:cNvPr id="35" name="Google Shape;35;p5"/>
          <p:cNvSpPr/>
          <p:nvPr/>
        </p:nvSpPr>
        <p:spPr>
          <a:xfrm>
            <a:off x="1188725" y="232551"/>
            <a:ext cx="7183200" cy="1207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A6847"/>
              </a:buClr>
              <a:buSzPts val="2800"/>
              <a:buFont typeface="Outfit"/>
              <a:buNone/>
            </a:pPr>
            <a:r>
              <a:rPr b="1" i="0" lang="en-US" sz="2800" u="none" cap="none" strike="noStrike">
                <a:solidFill>
                  <a:srgbClr val="1A6847"/>
                </a:solidFill>
                <a:latin typeface="Outfit"/>
                <a:ea typeface="Outfit"/>
                <a:cs typeface="Outfit"/>
                <a:sym typeface="Outfit"/>
              </a:rPr>
              <a:t>Major Objective: Important Features in Predicting Arrests</a:t>
            </a:r>
            <a:endParaRPr b="1" i="0" sz="2800" u="none" cap="none" strike="noStrike">
              <a:solidFill>
                <a:srgbClr val="1A6847"/>
              </a:solidFill>
              <a:latin typeface="Outfit"/>
              <a:ea typeface="Outfit"/>
              <a:cs typeface="Outfit"/>
              <a:sym typeface="Outfit"/>
            </a:endParaRPr>
          </a:p>
        </p:txBody>
      </p:sp>
      <p:sp>
        <p:nvSpPr>
          <p:cNvPr id="36" name="Google Shape;36;p5"/>
          <p:cNvSpPr/>
          <p:nvPr/>
        </p:nvSpPr>
        <p:spPr>
          <a:xfrm>
            <a:off x="1188725" y="1633975"/>
            <a:ext cx="7315200" cy="742800"/>
          </a:xfrm>
          <a:prstGeom prst="rect">
            <a:avLst/>
          </a:prstGeom>
          <a:noFill/>
          <a:ln>
            <a:noFill/>
          </a:ln>
        </p:spPr>
        <p:txBody>
          <a:bodyPr anchorCtr="0" anchor="t" bIns="45700" lIns="91425" spcFirstLastPara="1" rIns="91425" wrap="square" tIns="45700">
            <a:noAutofit/>
          </a:bodyPr>
          <a:lstStyle/>
          <a:p>
            <a:pPr indent="0" lvl="0" marL="0" marR="0" rtl="0" algn="just">
              <a:lnSpc>
                <a:spcPct val="166666"/>
              </a:lnSpc>
              <a:spcBef>
                <a:spcPts val="0"/>
              </a:spcBef>
              <a:spcAft>
                <a:spcPts val="0"/>
              </a:spcAft>
              <a:buClr>
                <a:srgbClr val="000000"/>
              </a:buClr>
              <a:buSzPts val="1200"/>
              <a:buFont typeface="Outfit"/>
              <a:buNone/>
            </a:pPr>
            <a:r>
              <a:rPr b="0" i="0" lang="en-US" sz="1600" u="none" cap="none" strike="noStrike">
                <a:solidFill>
                  <a:srgbClr val="000000"/>
                </a:solidFill>
                <a:latin typeface="Outfit"/>
                <a:ea typeface="Outfit"/>
                <a:cs typeface="Outfit"/>
                <a:sym typeface="Outfit"/>
              </a:rPr>
              <a:t>By identifying key features, we can inform training and policy adjustments within SPD.</a:t>
            </a:r>
            <a:br>
              <a:rPr b="0" i="0" lang="en-US" sz="1600" u="none" cap="none" strike="noStrike">
                <a:solidFill>
                  <a:srgbClr val="000000"/>
                </a:solidFill>
                <a:latin typeface="Outfit"/>
                <a:ea typeface="Outfit"/>
                <a:cs typeface="Outfit"/>
                <a:sym typeface="Outfit"/>
              </a:rPr>
            </a:br>
            <a:endParaRPr b="0" i="0" sz="1600" u="none" cap="none" strike="noStrike">
              <a:solidFill>
                <a:schemeClr val="dk1"/>
              </a:solidFill>
              <a:latin typeface="Calibri"/>
              <a:ea typeface="Calibri"/>
              <a:cs typeface="Calibri"/>
              <a:sym typeface="Calibri"/>
            </a:endParaRPr>
          </a:p>
        </p:txBody>
      </p:sp>
      <p:sp>
        <p:nvSpPr>
          <p:cNvPr id="37" name="Google Shape;37;p5"/>
          <p:cNvSpPr txBox="1"/>
          <p:nvPr/>
        </p:nvSpPr>
        <p:spPr>
          <a:xfrm>
            <a:off x="1190250" y="2458750"/>
            <a:ext cx="6763500" cy="206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1A6847"/>
                </a:solidFill>
                <a:latin typeface="Outfit"/>
                <a:ea typeface="Outfit"/>
                <a:cs typeface="Outfit"/>
                <a:sym typeface="Outfit"/>
              </a:rPr>
              <a:t>Minor Objectives: </a:t>
            </a:r>
            <a:endParaRPr b="1" i="0" sz="2800" u="none" cap="none" strike="noStrike">
              <a:solidFill>
                <a:srgbClr val="1A6847"/>
              </a:solidFill>
              <a:latin typeface="Outfit"/>
              <a:ea typeface="Outfit"/>
              <a:cs typeface="Outfit"/>
              <a:sym typeface="Outfit"/>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1A6847"/>
              </a:solidFill>
              <a:latin typeface="Outfit"/>
              <a:ea typeface="Outfit"/>
              <a:cs typeface="Outfit"/>
              <a:sym typeface="Outfit"/>
            </a:endParaRPr>
          </a:p>
          <a:p>
            <a:pPr indent="-355600" lvl="0" marL="457200" marR="0" rtl="0" algn="l">
              <a:lnSpc>
                <a:spcPct val="115000"/>
              </a:lnSpc>
              <a:spcBef>
                <a:spcPts val="0"/>
              </a:spcBef>
              <a:spcAft>
                <a:spcPts val="0"/>
              </a:spcAft>
              <a:buClr>
                <a:srgbClr val="1A6847"/>
              </a:buClr>
              <a:buSzPts val="2000"/>
              <a:buFont typeface="Outfit"/>
              <a:buChar char="●"/>
            </a:pPr>
            <a:r>
              <a:rPr b="1" i="0" lang="en-US" sz="2000" u="none" cap="none" strike="noStrike">
                <a:solidFill>
                  <a:srgbClr val="1A6847"/>
                </a:solidFill>
                <a:latin typeface="Outfit"/>
                <a:ea typeface="Outfit"/>
                <a:cs typeface="Outfit"/>
                <a:sym typeface="Outfit"/>
              </a:rPr>
              <a:t>Building a Predictive Model</a:t>
            </a:r>
            <a:endParaRPr b="1" i="0" sz="2000" u="none" cap="none" strike="noStrike">
              <a:solidFill>
                <a:srgbClr val="1A6847"/>
              </a:solidFill>
              <a:latin typeface="Outfit"/>
              <a:ea typeface="Outfit"/>
              <a:cs typeface="Outfit"/>
              <a:sym typeface="Outfit"/>
            </a:endParaRPr>
          </a:p>
          <a:p>
            <a:pPr indent="-355600" lvl="0" marL="457200" marR="0" rtl="0" algn="l">
              <a:lnSpc>
                <a:spcPct val="115000"/>
              </a:lnSpc>
              <a:spcBef>
                <a:spcPts val="0"/>
              </a:spcBef>
              <a:spcAft>
                <a:spcPts val="0"/>
              </a:spcAft>
              <a:buClr>
                <a:srgbClr val="1A6847"/>
              </a:buClr>
              <a:buSzPts val="2000"/>
              <a:buFont typeface="Outfit"/>
              <a:buChar char="●"/>
            </a:pPr>
            <a:r>
              <a:rPr b="1" i="0" lang="en-US" sz="2000" u="none" cap="none" strike="noStrike">
                <a:solidFill>
                  <a:srgbClr val="1A6847"/>
                </a:solidFill>
                <a:latin typeface="Outfit"/>
                <a:ea typeface="Outfit"/>
                <a:cs typeface="Outfit"/>
                <a:sym typeface="Outfit"/>
              </a:rPr>
              <a:t>EDA &amp; Feature Engineering</a:t>
            </a:r>
            <a:endParaRPr b="1" i="0" sz="2000" u="none" cap="none" strike="noStrike">
              <a:solidFill>
                <a:srgbClr val="1A6847"/>
              </a:solidFill>
              <a:latin typeface="Outfit"/>
              <a:ea typeface="Outfit"/>
              <a:cs typeface="Outfit"/>
              <a:sym typeface="Outfit"/>
            </a:endParaRPr>
          </a:p>
          <a:p>
            <a:pPr indent="-355600" lvl="0" marL="457200" marR="0" rtl="0" algn="l">
              <a:lnSpc>
                <a:spcPct val="115000"/>
              </a:lnSpc>
              <a:spcBef>
                <a:spcPts val="0"/>
              </a:spcBef>
              <a:spcAft>
                <a:spcPts val="0"/>
              </a:spcAft>
              <a:buClr>
                <a:srgbClr val="1A6847"/>
              </a:buClr>
              <a:buSzPts val="2000"/>
              <a:buFont typeface="Outfit"/>
              <a:buChar char="●"/>
            </a:pPr>
            <a:r>
              <a:rPr b="1" i="0" lang="en-US" sz="2000" u="none" cap="none" strike="noStrike">
                <a:solidFill>
                  <a:srgbClr val="1A6847"/>
                </a:solidFill>
                <a:latin typeface="Outfit"/>
                <a:ea typeface="Outfit"/>
                <a:cs typeface="Outfit"/>
                <a:sym typeface="Outfit"/>
              </a:rPr>
              <a:t>Tackle Class Imbalance</a:t>
            </a:r>
            <a:endParaRPr b="1" i="0" sz="2000" u="none" cap="none" strike="noStrike">
              <a:solidFill>
                <a:srgbClr val="1A6847"/>
              </a:solidFill>
              <a:latin typeface="Outfit"/>
              <a:ea typeface="Outfit"/>
              <a:cs typeface="Outfit"/>
              <a:sym typeface="Outfi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6"/>
          <p:cNvSpPr/>
          <p:nvPr/>
        </p:nvSpPr>
        <p:spPr>
          <a:xfrm>
            <a:off x="731520" y="411480"/>
            <a:ext cx="63900" cy="1285800"/>
          </a:xfrm>
          <a:prstGeom prst="rect">
            <a:avLst/>
          </a:prstGeom>
          <a:solidFill>
            <a:srgbClr val="FFD600"/>
          </a:solidFill>
          <a:ln cap="flat" cmpd="sng" w="12700">
            <a:solidFill>
              <a:srgbClr val="FFD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
          <p:cNvSpPr/>
          <p:nvPr/>
        </p:nvSpPr>
        <p:spPr>
          <a:xfrm>
            <a:off x="1280160" y="0"/>
            <a:ext cx="457200" cy="365700"/>
          </a:xfrm>
          <a:prstGeom prst="rect">
            <a:avLst/>
          </a:prstGeom>
          <a:solidFill>
            <a:srgbClr val="1A6847"/>
          </a:solidFill>
          <a:ln cap="flat" cmpd="sng" w="12700">
            <a:solidFill>
              <a:srgbClr val="1A68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6"/>
          <p:cNvSpPr/>
          <p:nvPr/>
        </p:nvSpPr>
        <p:spPr>
          <a:xfrm>
            <a:off x="1280160" y="0"/>
            <a:ext cx="457200" cy="365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D600"/>
              </a:buClr>
              <a:buSzPts val="1600"/>
              <a:buFont typeface="Outfit"/>
              <a:buNone/>
            </a:pPr>
            <a:r>
              <a:rPr b="1" i="0" lang="en-US" sz="1600" u="none" cap="none" strike="noStrike">
                <a:solidFill>
                  <a:srgbClr val="FFD600"/>
                </a:solidFill>
                <a:latin typeface="Outfit"/>
                <a:ea typeface="Outfit"/>
                <a:cs typeface="Outfit"/>
                <a:sym typeface="Outfit"/>
              </a:rPr>
              <a:t>3</a:t>
            </a:r>
            <a:endParaRPr b="0" i="0" sz="1600" u="none" cap="none" strike="noStrike">
              <a:solidFill>
                <a:schemeClr val="dk1"/>
              </a:solidFill>
              <a:latin typeface="Calibri"/>
              <a:ea typeface="Calibri"/>
              <a:cs typeface="Calibri"/>
              <a:sym typeface="Calibri"/>
            </a:endParaRPr>
          </a:p>
        </p:txBody>
      </p:sp>
      <p:sp>
        <p:nvSpPr>
          <p:cNvPr id="46" name="Google Shape;46;p6"/>
          <p:cNvSpPr/>
          <p:nvPr/>
        </p:nvSpPr>
        <p:spPr>
          <a:xfrm>
            <a:off x="1188725" y="232551"/>
            <a:ext cx="7183200" cy="1207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A6847"/>
              </a:buClr>
              <a:buSzPts val="2800"/>
              <a:buFont typeface="Outfit"/>
              <a:buNone/>
            </a:pPr>
            <a:r>
              <a:rPr b="1" i="0" lang="en-US" sz="2800" u="none" cap="none" strike="noStrike">
                <a:solidFill>
                  <a:srgbClr val="1A6847"/>
                </a:solidFill>
                <a:latin typeface="Outfit"/>
                <a:ea typeface="Outfit"/>
                <a:cs typeface="Outfit"/>
                <a:sym typeface="Outfit"/>
              </a:rPr>
              <a:t>Exploratory Data Analysis &amp; Feature Engineering</a:t>
            </a:r>
            <a:endParaRPr b="1" i="0" sz="2800" u="none" cap="none" strike="noStrike">
              <a:solidFill>
                <a:srgbClr val="1A6847"/>
              </a:solidFill>
              <a:latin typeface="Outfit"/>
              <a:ea typeface="Outfit"/>
              <a:cs typeface="Outfit"/>
              <a:sym typeface="Outfit"/>
            </a:endParaRPr>
          </a:p>
        </p:txBody>
      </p:sp>
      <p:sp>
        <p:nvSpPr>
          <p:cNvPr id="47" name="Google Shape;47;p6"/>
          <p:cNvSpPr/>
          <p:nvPr/>
        </p:nvSpPr>
        <p:spPr>
          <a:xfrm>
            <a:off x="1188725" y="1633975"/>
            <a:ext cx="7315200" cy="2086800"/>
          </a:xfrm>
          <a:prstGeom prst="rect">
            <a:avLst/>
          </a:prstGeom>
          <a:noFill/>
          <a:ln>
            <a:noFill/>
          </a:ln>
        </p:spPr>
        <p:txBody>
          <a:bodyPr anchorCtr="0" anchor="t" bIns="45700" lIns="91425" spcFirstLastPara="1" rIns="91425" wrap="square" tIns="45700">
            <a:noAutofit/>
          </a:bodyPr>
          <a:lstStyle/>
          <a:p>
            <a:pPr indent="-330200" lvl="0" marL="457200" marR="0" rtl="0" algn="just">
              <a:lnSpc>
                <a:spcPct val="166666"/>
              </a:lnSpc>
              <a:spcBef>
                <a:spcPts val="0"/>
              </a:spcBef>
              <a:spcAft>
                <a:spcPts val="0"/>
              </a:spcAft>
              <a:buClr>
                <a:srgbClr val="000000"/>
              </a:buClr>
              <a:buSzPts val="1600"/>
              <a:buFont typeface="Outfit"/>
              <a:buChar char="●"/>
            </a:pPr>
            <a:r>
              <a:rPr b="0" i="0" lang="en-US" sz="1600" u="none" cap="none" strike="noStrike">
                <a:solidFill>
                  <a:srgbClr val="000000"/>
                </a:solidFill>
                <a:latin typeface="Outfit"/>
                <a:ea typeface="Outfit"/>
                <a:cs typeface="Outfit"/>
                <a:sym typeface="Outfit"/>
              </a:rPr>
              <a:t>Some of our features have high cardinality. We used target encoding which replaces each category with the mean of the target variable for that category,  to reduce the dimensionality of our data</a:t>
            </a:r>
            <a:endParaRPr b="0" i="0" sz="1600" u="none" cap="none" strike="noStrike">
              <a:solidFill>
                <a:srgbClr val="000000"/>
              </a:solidFill>
              <a:latin typeface="Outfit"/>
              <a:ea typeface="Outfit"/>
              <a:cs typeface="Outfit"/>
              <a:sym typeface="Outfit"/>
            </a:endParaRPr>
          </a:p>
          <a:p>
            <a:pPr indent="0" lvl="0" marL="0" marR="0" rtl="0" algn="just">
              <a:lnSpc>
                <a:spcPct val="166666"/>
              </a:lnSpc>
              <a:spcBef>
                <a:spcPts val="0"/>
              </a:spcBef>
              <a:spcAft>
                <a:spcPts val="0"/>
              </a:spcAft>
              <a:buClr>
                <a:srgbClr val="000000"/>
              </a:buClr>
              <a:buSzPts val="1600"/>
              <a:buFont typeface="Arial"/>
              <a:buNone/>
            </a:pPr>
            <a:r>
              <a:t/>
            </a:r>
            <a:endParaRPr b="0" i="0" sz="1600" u="none" cap="none" strike="noStrike">
              <a:solidFill>
                <a:srgbClr val="000000"/>
              </a:solidFill>
              <a:latin typeface="Outfit"/>
              <a:ea typeface="Outfit"/>
              <a:cs typeface="Outfit"/>
              <a:sym typeface="Outfit"/>
            </a:endParaRPr>
          </a:p>
          <a:p>
            <a:pPr indent="-330200" lvl="0" marL="457200" marR="0" rtl="0" algn="just">
              <a:lnSpc>
                <a:spcPct val="166666"/>
              </a:lnSpc>
              <a:spcBef>
                <a:spcPts val="0"/>
              </a:spcBef>
              <a:spcAft>
                <a:spcPts val="0"/>
              </a:spcAft>
              <a:buClr>
                <a:srgbClr val="000000"/>
              </a:buClr>
              <a:buSzPts val="1600"/>
              <a:buFont typeface="Outfit"/>
              <a:buChar char="●"/>
            </a:pPr>
            <a:r>
              <a:rPr b="0" i="0" lang="en-US" sz="1600" u="none" cap="none" strike="noStrike">
                <a:solidFill>
                  <a:srgbClr val="000000"/>
                </a:solidFill>
                <a:latin typeface="Outfit"/>
                <a:ea typeface="Outfit"/>
                <a:cs typeface="Outfit"/>
                <a:sym typeface="Outfit"/>
              </a:rPr>
              <a:t>We also used one hot encoding  for our low cardinality features to prepare our data for logistic regression.</a:t>
            </a:r>
            <a:endParaRPr b="0" i="0" sz="1600" u="none" cap="none" strike="noStrike">
              <a:solidFill>
                <a:srgbClr val="000000"/>
              </a:solidFill>
              <a:latin typeface="Outfit"/>
              <a:ea typeface="Outfit"/>
              <a:cs typeface="Outfit"/>
              <a:sym typeface="Outfi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7"/>
          <p:cNvSpPr/>
          <p:nvPr/>
        </p:nvSpPr>
        <p:spPr>
          <a:xfrm>
            <a:off x="731520" y="411480"/>
            <a:ext cx="64008" cy="1285875"/>
          </a:xfrm>
          <a:prstGeom prst="rect">
            <a:avLst/>
          </a:prstGeom>
          <a:solidFill>
            <a:srgbClr val="FFD600"/>
          </a:solidFill>
          <a:ln cap="flat" cmpd="sng" w="12700">
            <a:solidFill>
              <a:srgbClr val="FFD6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7"/>
          <p:cNvSpPr/>
          <p:nvPr/>
        </p:nvSpPr>
        <p:spPr>
          <a:xfrm>
            <a:off x="1280160" y="0"/>
            <a:ext cx="457200" cy="365760"/>
          </a:xfrm>
          <a:prstGeom prst="rect">
            <a:avLst/>
          </a:prstGeom>
          <a:solidFill>
            <a:srgbClr val="1A6847"/>
          </a:solidFill>
          <a:ln cap="flat" cmpd="sng" w="12700">
            <a:solidFill>
              <a:srgbClr val="1A68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7"/>
          <p:cNvSpPr/>
          <p:nvPr/>
        </p:nvSpPr>
        <p:spPr>
          <a:xfrm>
            <a:off x="1280160" y="0"/>
            <a:ext cx="457200" cy="36576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D600"/>
              </a:buClr>
              <a:buSzPts val="1600"/>
              <a:buFont typeface="Outfit"/>
              <a:buNone/>
            </a:pPr>
            <a:r>
              <a:rPr b="1" i="0" lang="en-US" sz="1600" u="none" cap="none" strike="noStrike">
                <a:solidFill>
                  <a:srgbClr val="FFD600"/>
                </a:solidFill>
                <a:latin typeface="Outfit"/>
                <a:ea typeface="Outfit"/>
                <a:cs typeface="Outfit"/>
                <a:sym typeface="Outfit"/>
              </a:rPr>
              <a:t>4</a:t>
            </a:r>
            <a:endParaRPr b="0" i="0" sz="1600" u="none" cap="none" strike="noStrike">
              <a:solidFill>
                <a:schemeClr val="dk1"/>
              </a:solidFill>
              <a:latin typeface="Calibri"/>
              <a:ea typeface="Calibri"/>
              <a:cs typeface="Calibri"/>
              <a:sym typeface="Calibri"/>
            </a:endParaRPr>
          </a:p>
        </p:txBody>
      </p:sp>
      <p:pic>
        <p:nvPicPr>
          <p:cNvPr id="56" name="Google Shape;56;p7"/>
          <p:cNvPicPr preferRelativeResize="0"/>
          <p:nvPr/>
        </p:nvPicPr>
        <p:blipFill rotWithShape="1">
          <a:blip r:embed="rId3">
            <a:alphaModFix/>
          </a:blip>
          <a:srcRect b="0" l="0" r="0" t="0"/>
          <a:stretch/>
        </p:blipFill>
        <p:spPr>
          <a:xfrm>
            <a:off x="2197950" y="1779300"/>
            <a:ext cx="5771476" cy="3211799"/>
          </a:xfrm>
          <a:prstGeom prst="rect">
            <a:avLst/>
          </a:prstGeom>
          <a:noFill/>
          <a:ln>
            <a:noFill/>
          </a:ln>
        </p:spPr>
      </p:pic>
      <p:sp>
        <p:nvSpPr>
          <p:cNvPr id="57" name="Google Shape;57;p7"/>
          <p:cNvSpPr/>
          <p:nvPr/>
        </p:nvSpPr>
        <p:spPr>
          <a:xfrm>
            <a:off x="1226575" y="365750"/>
            <a:ext cx="7183200" cy="842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A6847"/>
              </a:buClr>
              <a:buSzPts val="2800"/>
              <a:buFont typeface="Outfit"/>
              <a:buNone/>
            </a:pPr>
            <a:r>
              <a:rPr b="1" i="0" lang="en-US" sz="2800" u="none" cap="none" strike="noStrike">
                <a:solidFill>
                  <a:srgbClr val="1A6847"/>
                </a:solidFill>
                <a:latin typeface="Outfit"/>
                <a:ea typeface="Outfit"/>
                <a:cs typeface="Outfit"/>
                <a:sym typeface="Outfit"/>
              </a:rPr>
              <a:t>Target Variable Exhibits Class Imbalance</a:t>
            </a:r>
            <a:endParaRPr b="1" i="0" sz="2800" u="none" cap="none" strike="noStrike">
              <a:solidFill>
                <a:srgbClr val="1A6847"/>
              </a:solidFill>
              <a:latin typeface="Outfit"/>
              <a:ea typeface="Outfit"/>
              <a:cs typeface="Outfit"/>
              <a:sym typeface="Outfit"/>
            </a:endParaRPr>
          </a:p>
        </p:txBody>
      </p:sp>
      <p:sp>
        <p:nvSpPr>
          <p:cNvPr id="58" name="Google Shape;58;p7"/>
          <p:cNvSpPr/>
          <p:nvPr/>
        </p:nvSpPr>
        <p:spPr>
          <a:xfrm>
            <a:off x="1160575" y="1112075"/>
            <a:ext cx="7315200" cy="742800"/>
          </a:xfrm>
          <a:prstGeom prst="rect">
            <a:avLst/>
          </a:prstGeom>
          <a:noFill/>
          <a:ln>
            <a:noFill/>
          </a:ln>
        </p:spPr>
        <p:txBody>
          <a:bodyPr anchorCtr="0" anchor="t" bIns="45700" lIns="91425" spcFirstLastPara="1" rIns="91425" wrap="square" tIns="45700">
            <a:noAutofit/>
          </a:bodyPr>
          <a:lstStyle/>
          <a:p>
            <a:pPr indent="0" lvl="0" marL="0" marR="0" rtl="0" algn="just">
              <a:lnSpc>
                <a:spcPct val="166666"/>
              </a:lnSpc>
              <a:spcBef>
                <a:spcPts val="0"/>
              </a:spcBef>
              <a:spcAft>
                <a:spcPts val="0"/>
              </a:spcAft>
              <a:buClr>
                <a:srgbClr val="000000"/>
              </a:buClr>
              <a:buSzPts val="1200"/>
              <a:buFont typeface="Outfit"/>
              <a:buNone/>
            </a:pPr>
            <a:r>
              <a:rPr b="0" i="0" lang="en-US" sz="1400" u="none" cap="none" strike="noStrike">
                <a:solidFill>
                  <a:srgbClr val="000000"/>
                </a:solidFill>
                <a:latin typeface="Outfit"/>
                <a:ea typeface="Outfit"/>
                <a:cs typeface="Outfit"/>
                <a:sym typeface="Outfit"/>
              </a:rPr>
              <a:t>Class imbalance would result in a model that more commonly predicts No Arrests, which is the most common class in our dataset. We address this using SMOTE which creates </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8"/>
          <p:cNvSpPr/>
          <p:nvPr/>
        </p:nvSpPr>
        <p:spPr>
          <a:xfrm>
            <a:off x="1280160" y="0"/>
            <a:ext cx="457200" cy="365700"/>
          </a:xfrm>
          <a:prstGeom prst="rect">
            <a:avLst/>
          </a:prstGeom>
          <a:solidFill>
            <a:srgbClr val="1A6847"/>
          </a:solidFill>
          <a:ln cap="flat" cmpd="sng" w="12700">
            <a:solidFill>
              <a:srgbClr val="1A68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8"/>
          <p:cNvSpPr/>
          <p:nvPr/>
        </p:nvSpPr>
        <p:spPr>
          <a:xfrm>
            <a:off x="1280160" y="0"/>
            <a:ext cx="457200" cy="365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D600"/>
              </a:buClr>
              <a:buSzPts val="1600"/>
              <a:buFont typeface="Outfit"/>
              <a:buNone/>
            </a:pPr>
            <a:r>
              <a:rPr b="1" i="0" lang="en-US" sz="1600" u="none" cap="none" strike="noStrike">
                <a:solidFill>
                  <a:srgbClr val="FFD600"/>
                </a:solidFill>
                <a:latin typeface="Outfit"/>
                <a:ea typeface="Outfit"/>
                <a:cs typeface="Outfit"/>
                <a:sym typeface="Outfit"/>
              </a:rPr>
              <a:t>5</a:t>
            </a:r>
            <a:endParaRPr b="0" i="0" sz="1600" u="none" cap="none" strike="noStrike">
              <a:solidFill>
                <a:schemeClr val="dk1"/>
              </a:solidFill>
              <a:latin typeface="Calibri"/>
              <a:ea typeface="Calibri"/>
              <a:cs typeface="Calibri"/>
              <a:sym typeface="Calibri"/>
            </a:endParaRPr>
          </a:p>
        </p:txBody>
      </p:sp>
      <p:sp>
        <p:nvSpPr>
          <p:cNvPr id="66" name="Google Shape;66;p8"/>
          <p:cNvSpPr/>
          <p:nvPr/>
        </p:nvSpPr>
        <p:spPr>
          <a:xfrm>
            <a:off x="1188725" y="232551"/>
            <a:ext cx="7183200" cy="1207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A6847"/>
              </a:buClr>
              <a:buSzPts val="2800"/>
              <a:buFont typeface="Outfit"/>
              <a:buNone/>
            </a:pPr>
            <a:r>
              <a:rPr b="1" i="0" lang="en-US" sz="2800" u="none" cap="none" strike="noStrike">
                <a:solidFill>
                  <a:srgbClr val="1A6847"/>
                </a:solidFill>
                <a:latin typeface="Outfit"/>
                <a:ea typeface="Outfit"/>
                <a:cs typeface="Outfit"/>
                <a:sym typeface="Outfit"/>
              </a:rPr>
              <a:t>Baseline Model</a:t>
            </a:r>
            <a:endParaRPr b="1" i="0" sz="2800" u="none" cap="none" strike="noStrike">
              <a:solidFill>
                <a:srgbClr val="1A6847"/>
              </a:solidFill>
              <a:latin typeface="Outfit"/>
              <a:ea typeface="Outfit"/>
              <a:cs typeface="Outfit"/>
              <a:sym typeface="Outfit"/>
            </a:endParaRPr>
          </a:p>
        </p:txBody>
      </p:sp>
      <p:sp>
        <p:nvSpPr>
          <p:cNvPr id="67" name="Google Shape;67;p8"/>
          <p:cNvSpPr/>
          <p:nvPr/>
        </p:nvSpPr>
        <p:spPr>
          <a:xfrm>
            <a:off x="914400" y="2824100"/>
            <a:ext cx="7315200" cy="2086800"/>
          </a:xfrm>
          <a:prstGeom prst="rect">
            <a:avLst/>
          </a:prstGeom>
          <a:noFill/>
          <a:ln>
            <a:noFill/>
          </a:ln>
        </p:spPr>
        <p:txBody>
          <a:bodyPr anchorCtr="0" anchor="t" bIns="45700" lIns="91425" spcFirstLastPara="1" rIns="91425" wrap="square" tIns="45700">
            <a:noAutofit/>
          </a:bodyPr>
          <a:lstStyle/>
          <a:p>
            <a:pPr indent="-330200" lvl="0" marL="457200" marR="0" rtl="0" algn="just">
              <a:lnSpc>
                <a:spcPct val="166666"/>
              </a:lnSpc>
              <a:spcBef>
                <a:spcPts val="0"/>
              </a:spcBef>
              <a:spcAft>
                <a:spcPts val="0"/>
              </a:spcAft>
              <a:buClr>
                <a:srgbClr val="000000"/>
              </a:buClr>
              <a:buSzPts val="1600"/>
              <a:buFont typeface="Outfit"/>
              <a:buChar char="●"/>
            </a:pPr>
            <a:r>
              <a:rPr b="0" i="0" lang="en-US" sz="1600" u="none" cap="none" strike="noStrike">
                <a:solidFill>
                  <a:srgbClr val="000000"/>
                </a:solidFill>
                <a:latin typeface="Outfit"/>
                <a:ea typeface="Outfit"/>
                <a:cs typeface="Outfit"/>
                <a:sym typeface="Outfit"/>
              </a:rPr>
              <a:t>Our baseline model which always predicts the positive class (Arrests) shows low accuracy in correctly predicting arrests.</a:t>
            </a:r>
            <a:endParaRPr b="0" i="0" sz="1600" u="none" cap="none" strike="noStrike">
              <a:solidFill>
                <a:srgbClr val="000000"/>
              </a:solidFill>
              <a:latin typeface="Outfit"/>
              <a:ea typeface="Outfit"/>
              <a:cs typeface="Outfit"/>
              <a:sym typeface="Outfit"/>
            </a:endParaRPr>
          </a:p>
          <a:p>
            <a:pPr indent="-330200" lvl="0" marL="457200" marR="0" rtl="0" algn="just">
              <a:lnSpc>
                <a:spcPct val="166666"/>
              </a:lnSpc>
              <a:spcBef>
                <a:spcPts val="0"/>
              </a:spcBef>
              <a:spcAft>
                <a:spcPts val="0"/>
              </a:spcAft>
              <a:buClr>
                <a:srgbClr val="000000"/>
              </a:buClr>
              <a:buSzPts val="1600"/>
              <a:buFont typeface="Outfit"/>
              <a:buChar char="●"/>
            </a:pPr>
            <a:r>
              <a:rPr b="0" i="0" lang="en-US" sz="1600" u="none" cap="none" strike="noStrike">
                <a:solidFill>
                  <a:srgbClr val="000000"/>
                </a:solidFill>
                <a:latin typeface="Outfit"/>
                <a:ea typeface="Outfit"/>
                <a:cs typeface="Outfit"/>
                <a:sym typeface="Outfit"/>
              </a:rPr>
              <a:t>We use logistic regression and class imbalance handling techniques to improve on it</a:t>
            </a:r>
            <a:endParaRPr b="0" i="0" sz="1600" u="none" cap="none" strike="noStrike">
              <a:solidFill>
                <a:srgbClr val="000000"/>
              </a:solidFill>
              <a:latin typeface="Outfit"/>
              <a:ea typeface="Outfit"/>
              <a:cs typeface="Outfit"/>
              <a:sym typeface="Outfit"/>
            </a:endParaRPr>
          </a:p>
        </p:txBody>
      </p:sp>
      <p:pic>
        <p:nvPicPr>
          <p:cNvPr id="68" name="Google Shape;68;p8"/>
          <p:cNvPicPr preferRelativeResize="0"/>
          <p:nvPr/>
        </p:nvPicPr>
        <p:blipFill rotWithShape="1">
          <a:blip r:embed="rId3">
            <a:alphaModFix/>
          </a:blip>
          <a:srcRect b="0" l="0" r="0" t="0"/>
          <a:stretch/>
        </p:blipFill>
        <p:spPr>
          <a:xfrm>
            <a:off x="1344527" y="1182349"/>
            <a:ext cx="4469275" cy="1515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9"/>
          <p:cNvSpPr/>
          <p:nvPr/>
        </p:nvSpPr>
        <p:spPr>
          <a:xfrm>
            <a:off x="1280160" y="0"/>
            <a:ext cx="457200" cy="365700"/>
          </a:xfrm>
          <a:prstGeom prst="rect">
            <a:avLst/>
          </a:prstGeom>
          <a:solidFill>
            <a:srgbClr val="1A6847"/>
          </a:solidFill>
          <a:ln cap="flat" cmpd="sng" w="12700">
            <a:solidFill>
              <a:srgbClr val="1A68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9"/>
          <p:cNvSpPr/>
          <p:nvPr/>
        </p:nvSpPr>
        <p:spPr>
          <a:xfrm>
            <a:off x="1280160" y="0"/>
            <a:ext cx="457200" cy="365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D600"/>
              </a:buClr>
              <a:buSzPts val="1600"/>
              <a:buFont typeface="Outfit"/>
              <a:buNone/>
            </a:pPr>
            <a:r>
              <a:rPr b="1" i="0" lang="en-US" sz="1600" u="none" cap="none" strike="noStrike">
                <a:solidFill>
                  <a:srgbClr val="FFD600"/>
                </a:solidFill>
                <a:latin typeface="Outfit"/>
                <a:ea typeface="Outfit"/>
                <a:cs typeface="Outfit"/>
                <a:sym typeface="Outfit"/>
              </a:rPr>
              <a:t>6</a:t>
            </a:r>
            <a:endParaRPr b="0" i="0" sz="1600" u="none" cap="none" strike="noStrike">
              <a:solidFill>
                <a:schemeClr val="dk1"/>
              </a:solidFill>
              <a:latin typeface="Calibri"/>
              <a:ea typeface="Calibri"/>
              <a:cs typeface="Calibri"/>
              <a:sym typeface="Calibri"/>
            </a:endParaRPr>
          </a:p>
        </p:txBody>
      </p:sp>
      <p:sp>
        <p:nvSpPr>
          <p:cNvPr id="76" name="Google Shape;76;p9"/>
          <p:cNvSpPr/>
          <p:nvPr/>
        </p:nvSpPr>
        <p:spPr>
          <a:xfrm>
            <a:off x="1188725" y="232551"/>
            <a:ext cx="7183200" cy="1207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A6847"/>
              </a:buClr>
              <a:buSzPts val="2800"/>
              <a:buFont typeface="Outfit"/>
              <a:buNone/>
            </a:pPr>
            <a:r>
              <a:rPr b="1" i="0" lang="en-US" sz="2800" u="none" cap="none" strike="noStrike">
                <a:solidFill>
                  <a:srgbClr val="1A6847"/>
                </a:solidFill>
                <a:latin typeface="Outfit"/>
                <a:ea typeface="Outfit"/>
                <a:cs typeface="Outfit"/>
                <a:sym typeface="Outfit"/>
              </a:rPr>
              <a:t>Final Model</a:t>
            </a:r>
            <a:endParaRPr b="1" i="0" sz="2800" u="none" cap="none" strike="noStrike">
              <a:solidFill>
                <a:srgbClr val="1A6847"/>
              </a:solidFill>
              <a:latin typeface="Outfit"/>
              <a:ea typeface="Outfit"/>
              <a:cs typeface="Outfit"/>
              <a:sym typeface="Outfit"/>
            </a:endParaRPr>
          </a:p>
        </p:txBody>
      </p:sp>
      <p:sp>
        <p:nvSpPr>
          <p:cNvPr id="77" name="Google Shape;77;p9"/>
          <p:cNvSpPr/>
          <p:nvPr/>
        </p:nvSpPr>
        <p:spPr>
          <a:xfrm>
            <a:off x="914400" y="2824100"/>
            <a:ext cx="7315200" cy="2086800"/>
          </a:xfrm>
          <a:prstGeom prst="rect">
            <a:avLst/>
          </a:prstGeom>
          <a:noFill/>
          <a:ln>
            <a:noFill/>
          </a:ln>
        </p:spPr>
        <p:txBody>
          <a:bodyPr anchorCtr="0" anchor="t" bIns="45700" lIns="91425" spcFirstLastPara="1" rIns="91425" wrap="square" tIns="45700">
            <a:noAutofit/>
          </a:bodyPr>
          <a:lstStyle/>
          <a:p>
            <a:pPr indent="-330200" lvl="0" marL="457200" marR="0" rtl="0" algn="just">
              <a:lnSpc>
                <a:spcPct val="166666"/>
              </a:lnSpc>
              <a:spcBef>
                <a:spcPts val="0"/>
              </a:spcBef>
              <a:spcAft>
                <a:spcPts val="0"/>
              </a:spcAft>
              <a:buClr>
                <a:srgbClr val="000000"/>
              </a:buClr>
              <a:buSzPts val="1600"/>
              <a:buFont typeface="Outfit"/>
              <a:buChar char="●"/>
            </a:pPr>
            <a:r>
              <a:rPr b="0" i="0" lang="en-US" sz="1600" u="none" cap="none" strike="noStrike">
                <a:solidFill>
                  <a:srgbClr val="000000"/>
                </a:solidFill>
                <a:latin typeface="Outfit"/>
                <a:ea typeface="Outfit"/>
                <a:cs typeface="Outfit"/>
                <a:sym typeface="Outfit"/>
              </a:rPr>
              <a:t>Our model accuracy improves significantly from 11.8% to 91.7% showing that we can rely on it to accurately predict Arrests vs our baseline model.</a:t>
            </a:r>
            <a:endParaRPr b="0" i="0" sz="1600" u="none" cap="none" strike="noStrike">
              <a:solidFill>
                <a:srgbClr val="000000"/>
              </a:solidFill>
              <a:latin typeface="Outfit"/>
              <a:ea typeface="Outfit"/>
              <a:cs typeface="Outfit"/>
              <a:sym typeface="Outfit"/>
            </a:endParaRPr>
          </a:p>
          <a:p>
            <a:pPr indent="-330200" lvl="0" marL="457200" marR="0" rtl="0" algn="just">
              <a:lnSpc>
                <a:spcPct val="166666"/>
              </a:lnSpc>
              <a:spcBef>
                <a:spcPts val="0"/>
              </a:spcBef>
              <a:spcAft>
                <a:spcPts val="0"/>
              </a:spcAft>
              <a:buClr>
                <a:srgbClr val="000000"/>
              </a:buClr>
              <a:buSzPts val="1600"/>
              <a:buFont typeface="Outfit"/>
              <a:buChar char="●"/>
            </a:pPr>
            <a:r>
              <a:rPr b="0" i="0" lang="en-US" sz="1600" u="none" cap="none" strike="noStrike">
                <a:solidFill>
                  <a:srgbClr val="000000"/>
                </a:solidFill>
                <a:latin typeface="Outfit"/>
                <a:ea typeface="Outfit"/>
                <a:cs typeface="Outfit"/>
                <a:sym typeface="Outfit"/>
              </a:rPr>
              <a:t>We have to make a trade off between precision (correctly identifying arrests)  and recall (actual arrests vs false positives) in order to improve our overall model accuracy.</a:t>
            </a:r>
            <a:endParaRPr b="0" i="0" sz="1600" u="none" cap="none" strike="noStrike">
              <a:solidFill>
                <a:srgbClr val="000000"/>
              </a:solidFill>
              <a:latin typeface="Outfit"/>
              <a:ea typeface="Outfit"/>
              <a:cs typeface="Outfit"/>
              <a:sym typeface="Outfit"/>
            </a:endParaRPr>
          </a:p>
        </p:txBody>
      </p:sp>
      <p:pic>
        <p:nvPicPr>
          <p:cNvPr id="78" name="Google Shape;78;p9"/>
          <p:cNvPicPr preferRelativeResize="0"/>
          <p:nvPr/>
        </p:nvPicPr>
        <p:blipFill>
          <a:blip r:embed="rId3">
            <a:alphaModFix/>
          </a:blip>
          <a:stretch>
            <a:fillRect/>
          </a:stretch>
        </p:blipFill>
        <p:spPr>
          <a:xfrm>
            <a:off x="1280150" y="1181575"/>
            <a:ext cx="4670750" cy="1263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0"/>
          <p:cNvSpPr/>
          <p:nvPr/>
        </p:nvSpPr>
        <p:spPr>
          <a:xfrm>
            <a:off x="1280160" y="0"/>
            <a:ext cx="457200" cy="365700"/>
          </a:xfrm>
          <a:prstGeom prst="rect">
            <a:avLst/>
          </a:prstGeom>
          <a:solidFill>
            <a:srgbClr val="1A6847"/>
          </a:solidFill>
          <a:ln cap="flat" cmpd="sng" w="12700">
            <a:solidFill>
              <a:srgbClr val="1A68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0"/>
          <p:cNvSpPr/>
          <p:nvPr/>
        </p:nvSpPr>
        <p:spPr>
          <a:xfrm>
            <a:off x="1280160" y="0"/>
            <a:ext cx="457200" cy="365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D600"/>
              </a:buClr>
              <a:buSzPts val="1600"/>
              <a:buFont typeface="Outfit"/>
              <a:buNone/>
            </a:pPr>
            <a:r>
              <a:rPr b="1" i="0" lang="en-US" sz="1600" u="none" cap="none" strike="noStrike">
                <a:solidFill>
                  <a:srgbClr val="FFD600"/>
                </a:solidFill>
                <a:latin typeface="Outfit"/>
                <a:ea typeface="Outfit"/>
                <a:cs typeface="Outfit"/>
                <a:sym typeface="Outfit"/>
              </a:rPr>
              <a:t>7</a:t>
            </a:r>
            <a:endParaRPr b="0" i="0" sz="1600" u="none" cap="none" strike="noStrike">
              <a:solidFill>
                <a:schemeClr val="dk1"/>
              </a:solidFill>
              <a:latin typeface="Calibri"/>
              <a:ea typeface="Calibri"/>
              <a:cs typeface="Calibri"/>
              <a:sym typeface="Calibri"/>
            </a:endParaRPr>
          </a:p>
        </p:txBody>
      </p:sp>
      <p:sp>
        <p:nvSpPr>
          <p:cNvPr id="86" name="Google Shape;86;p10"/>
          <p:cNvSpPr/>
          <p:nvPr/>
        </p:nvSpPr>
        <p:spPr>
          <a:xfrm>
            <a:off x="1188725" y="232551"/>
            <a:ext cx="7183200" cy="1207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A6847"/>
              </a:buClr>
              <a:buSzPts val="2800"/>
              <a:buFont typeface="Outfit"/>
              <a:buNone/>
            </a:pPr>
            <a:r>
              <a:rPr b="1" i="0" lang="en-US" sz="2800" u="none" cap="none" strike="noStrike">
                <a:solidFill>
                  <a:srgbClr val="1A6847"/>
                </a:solidFill>
                <a:latin typeface="Outfit"/>
                <a:ea typeface="Outfit"/>
                <a:cs typeface="Outfit"/>
                <a:sym typeface="Outfit"/>
              </a:rPr>
              <a:t>Most Important Aspects in Predicting Arrests</a:t>
            </a:r>
            <a:endParaRPr b="1" i="0" sz="2800" u="none" cap="none" strike="noStrike">
              <a:solidFill>
                <a:srgbClr val="1A6847"/>
              </a:solidFill>
              <a:latin typeface="Outfit"/>
              <a:ea typeface="Outfit"/>
              <a:cs typeface="Outfit"/>
              <a:sym typeface="Outfit"/>
            </a:endParaRPr>
          </a:p>
        </p:txBody>
      </p:sp>
      <p:pic>
        <p:nvPicPr>
          <p:cNvPr id="87" name="Google Shape;87;p10"/>
          <p:cNvPicPr preferRelativeResize="0"/>
          <p:nvPr/>
        </p:nvPicPr>
        <p:blipFill>
          <a:blip r:embed="rId3">
            <a:alphaModFix/>
          </a:blip>
          <a:stretch>
            <a:fillRect/>
          </a:stretch>
        </p:blipFill>
        <p:spPr>
          <a:xfrm>
            <a:off x="2096175" y="1440351"/>
            <a:ext cx="5694074" cy="3398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1"/>
          <p:cNvSpPr/>
          <p:nvPr/>
        </p:nvSpPr>
        <p:spPr>
          <a:xfrm>
            <a:off x="1280160" y="0"/>
            <a:ext cx="457200" cy="365700"/>
          </a:xfrm>
          <a:prstGeom prst="rect">
            <a:avLst/>
          </a:prstGeom>
          <a:solidFill>
            <a:srgbClr val="1A6847"/>
          </a:solidFill>
          <a:ln cap="flat" cmpd="sng" w="12700">
            <a:solidFill>
              <a:srgbClr val="1A684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1"/>
          <p:cNvSpPr/>
          <p:nvPr/>
        </p:nvSpPr>
        <p:spPr>
          <a:xfrm>
            <a:off x="1280160" y="0"/>
            <a:ext cx="457200" cy="365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D600"/>
              </a:buClr>
              <a:buSzPts val="1600"/>
              <a:buFont typeface="Outfit"/>
              <a:buNone/>
            </a:pPr>
            <a:r>
              <a:rPr b="1" i="0" lang="en-US" sz="1600" u="none" cap="none" strike="noStrike">
                <a:solidFill>
                  <a:srgbClr val="FFD600"/>
                </a:solidFill>
                <a:latin typeface="Outfit"/>
                <a:ea typeface="Outfit"/>
                <a:cs typeface="Outfit"/>
                <a:sym typeface="Outfit"/>
              </a:rPr>
              <a:t>8</a:t>
            </a:r>
            <a:endParaRPr b="0" i="0" sz="1600" u="none" cap="none" strike="noStrike">
              <a:solidFill>
                <a:schemeClr val="dk1"/>
              </a:solidFill>
              <a:latin typeface="Calibri"/>
              <a:ea typeface="Calibri"/>
              <a:cs typeface="Calibri"/>
              <a:sym typeface="Calibri"/>
            </a:endParaRPr>
          </a:p>
        </p:txBody>
      </p:sp>
      <p:sp>
        <p:nvSpPr>
          <p:cNvPr id="95" name="Google Shape;95;p11"/>
          <p:cNvSpPr/>
          <p:nvPr/>
        </p:nvSpPr>
        <p:spPr>
          <a:xfrm>
            <a:off x="1188725" y="232551"/>
            <a:ext cx="7183200" cy="1207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1A6847"/>
              </a:buClr>
              <a:buSzPts val="2800"/>
              <a:buFont typeface="Outfit"/>
              <a:buNone/>
            </a:pPr>
            <a:r>
              <a:rPr b="1" i="0" lang="en-US" sz="2800" u="none" cap="none" strike="noStrike">
                <a:solidFill>
                  <a:srgbClr val="1A6847"/>
                </a:solidFill>
                <a:latin typeface="Outfit"/>
                <a:ea typeface="Outfit"/>
                <a:cs typeface="Outfit"/>
                <a:sym typeface="Outfit"/>
              </a:rPr>
              <a:t>Recommendations</a:t>
            </a:r>
            <a:endParaRPr b="1" i="0" sz="2800" u="none" cap="none" strike="noStrike">
              <a:solidFill>
                <a:srgbClr val="1A6847"/>
              </a:solidFill>
              <a:latin typeface="Outfit"/>
              <a:ea typeface="Outfit"/>
              <a:cs typeface="Outfit"/>
              <a:sym typeface="Outfit"/>
            </a:endParaRPr>
          </a:p>
        </p:txBody>
      </p:sp>
      <p:sp>
        <p:nvSpPr>
          <p:cNvPr id="96" name="Google Shape;96;p11"/>
          <p:cNvSpPr/>
          <p:nvPr/>
        </p:nvSpPr>
        <p:spPr>
          <a:xfrm>
            <a:off x="914400" y="1285875"/>
            <a:ext cx="7315200" cy="3624900"/>
          </a:xfrm>
          <a:prstGeom prst="rect">
            <a:avLst/>
          </a:prstGeom>
          <a:noFill/>
          <a:ln>
            <a:noFill/>
          </a:ln>
        </p:spPr>
        <p:txBody>
          <a:bodyPr anchorCtr="0" anchor="t" bIns="45700" lIns="91425" spcFirstLastPara="1" rIns="91425" wrap="square" tIns="45700">
            <a:noAutofit/>
          </a:bodyPr>
          <a:lstStyle/>
          <a:p>
            <a:pPr indent="-330200" lvl="0" marL="457200" marR="0" rtl="0" algn="just">
              <a:lnSpc>
                <a:spcPct val="166666"/>
              </a:lnSpc>
              <a:spcBef>
                <a:spcPts val="0"/>
              </a:spcBef>
              <a:spcAft>
                <a:spcPts val="0"/>
              </a:spcAft>
              <a:buClr>
                <a:srgbClr val="000000"/>
              </a:buClr>
              <a:buSzPts val="1600"/>
              <a:buFont typeface="Outfit"/>
              <a:buChar char="●"/>
            </a:pPr>
            <a:r>
              <a:rPr b="0" i="0" lang="en-US" sz="1600" u="none" cap="none" strike="noStrike">
                <a:solidFill>
                  <a:srgbClr val="000000"/>
                </a:solidFill>
                <a:latin typeface="Outfit"/>
                <a:ea typeface="Outfit"/>
                <a:cs typeface="Outfit"/>
                <a:sym typeface="Outfit"/>
              </a:rPr>
              <a:t>Use Model to Improve Law Enforcement Practices</a:t>
            </a:r>
            <a:endParaRPr b="0" i="0" sz="1600" u="none" cap="none" strike="noStrike">
              <a:solidFill>
                <a:srgbClr val="000000"/>
              </a:solidFill>
              <a:latin typeface="Outfit"/>
              <a:ea typeface="Outfit"/>
              <a:cs typeface="Outfit"/>
              <a:sym typeface="Outfit"/>
            </a:endParaRPr>
          </a:p>
          <a:p>
            <a:pPr indent="-330200" lvl="0" marL="457200" marR="0" rtl="0" algn="just">
              <a:lnSpc>
                <a:spcPct val="166666"/>
              </a:lnSpc>
              <a:spcBef>
                <a:spcPts val="0"/>
              </a:spcBef>
              <a:spcAft>
                <a:spcPts val="0"/>
              </a:spcAft>
              <a:buClr>
                <a:srgbClr val="000000"/>
              </a:buClr>
              <a:buSzPts val="1600"/>
              <a:buFont typeface="Outfit"/>
              <a:buChar char="●"/>
            </a:pPr>
            <a:r>
              <a:rPr b="0" i="0" lang="en-US" sz="1600" u="none" cap="none" strike="noStrike">
                <a:solidFill>
                  <a:srgbClr val="000000"/>
                </a:solidFill>
                <a:latin typeface="Outfit"/>
                <a:ea typeface="Outfit"/>
                <a:cs typeface="Outfit"/>
                <a:sym typeface="Outfit"/>
              </a:rPr>
              <a:t>Enhance Training and Protocols for Weapon-Related Stops.</a:t>
            </a:r>
            <a:endParaRPr b="0" i="0" sz="1600" u="none" cap="none" strike="noStrike">
              <a:solidFill>
                <a:srgbClr val="000000"/>
              </a:solidFill>
              <a:latin typeface="Outfit"/>
              <a:ea typeface="Outfit"/>
              <a:cs typeface="Outfit"/>
              <a:sym typeface="Outfit"/>
            </a:endParaRPr>
          </a:p>
          <a:p>
            <a:pPr indent="-330200" lvl="0" marL="457200" marR="0" rtl="0" algn="just">
              <a:lnSpc>
                <a:spcPct val="166666"/>
              </a:lnSpc>
              <a:spcBef>
                <a:spcPts val="0"/>
              </a:spcBef>
              <a:spcAft>
                <a:spcPts val="0"/>
              </a:spcAft>
              <a:buClr>
                <a:srgbClr val="000000"/>
              </a:buClr>
              <a:buSzPts val="1600"/>
              <a:buFont typeface="Outfit"/>
              <a:buChar char="●"/>
            </a:pPr>
            <a:r>
              <a:rPr b="0" i="0" lang="en-US" sz="1600" u="none" cap="none" strike="noStrike">
                <a:solidFill>
                  <a:srgbClr val="000000"/>
                </a:solidFill>
                <a:latin typeface="Outfit"/>
                <a:ea typeface="Outfit"/>
                <a:cs typeface="Outfit"/>
                <a:sym typeface="Outfit"/>
              </a:rPr>
              <a:t>Evaluate and Optimize Squad Practices.</a:t>
            </a:r>
            <a:endParaRPr b="0" i="0" sz="1600" u="none" cap="none" strike="noStrike">
              <a:solidFill>
                <a:srgbClr val="000000"/>
              </a:solidFill>
              <a:latin typeface="Outfit"/>
              <a:ea typeface="Outfit"/>
              <a:cs typeface="Outfit"/>
              <a:sym typeface="Outfit"/>
            </a:endParaRPr>
          </a:p>
          <a:p>
            <a:pPr indent="-330200" lvl="0" marL="457200" marR="0" rtl="0" algn="just">
              <a:lnSpc>
                <a:spcPct val="166666"/>
              </a:lnSpc>
              <a:spcBef>
                <a:spcPts val="0"/>
              </a:spcBef>
              <a:spcAft>
                <a:spcPts val="0"/>
              </a:spcAft>
              <a:buClr>
                <a:srgbClr val="000000"/>
              </a:buClr>
              <a:buSzPts val="1600"/>
              <a:buFont typeface="Outfit"/>
              <a:buChar char="●"/>
            </a:pPr>
            <a:r>
              <a:rPr b="0" i="0" lang="en-US" sz="1600" u="none" cap="none" strike="noStrike">
                <a:solidFill>
                  <a:srgbClr val="000000"/>
                </a:solidFill>
                <a:latin typeface="Outfit"/>
                <a:ea typeface="Outfit"/>
                <a:cs typeface="Outfit"/>
                <a:sym typeface="Outfit"/>
              </a:rPr>
              <a:t>Adjust Resource Allocation Based on </a:t>
            </a:r>
            <a:r>
              <a:rPr lang="en-US" sz="1600">
                <a:latin typeface="Outfit"/>
                <a:ea typeface="Outfit"/>
                <a:cs typeface="Outfit"/>
                <a:sym typeface="Outfit"/>
              </a:rPr>
              <a:t>Beats</a:t>
            </a:r>
            <a:r>
              <a:rPr b="0" i="0" lang="en-US" sz="1600" u="none" cap="none" strike="noStrike">
                <a:solidFill>
                  <a:srgbClr val="000000"/>
                </a:solidFill>
                <a:latin typeface="Outfit"/>
                <a:ea typeface="Outfit"/>
                <a:cs typeface="Outfit"/>
                <a:sym typeface="Outfit"/>
              </a:rPr>
              <a:t>.</a:t>
            </a:r>
            <a:endParaRPr b="0" i="0" sz="1600" u="none" cap="none" strike="noStrike">
              <a:solidFill>
                <a:srgbClr val="000000"/>
              </a:solidFill>
              <a:latin typeface="Outfit"/>
              <a:ea typeface="Outfit"/>
              <a:cs typeface="Outfit"/>
              <a:sym typeface="Outfit"/>
            </a:endParaRPr>
          </a:p>
          <a:p>
            <a:pPr indent="-330200" lvl="0" marL="457200" marR="0" rtl="0" algn="just">
              <a:lnSpc>
                <a:spcPct val="166666"/>
              </a:lnSpc>
              <a:spcBef>
                <a:spcPts val="0"/>
              </a:spcBef>
              <a:spcAft>
                <a:spcPts val="0"/>
              </a:spcAft>
              <a:buClr>
                <a:srgbClr val="000000"/>
              </a:buClr>
              <a:buSzPts val="1600"/>
              <a:buFont typeface="Outfit"/>
              <a:buChar char="●"/>
            </a:pPr>
            <a:r>
              <a:rPr b="0" i="0" lang="en-US" sz="1600" u="none" cap="none" strike="noStrike">
                <a:solidFill>
                  <a:srgbClr val="000000"/>
                </a:solidFill>
                <a:latin typeface="Outfit"/>
                <a:ea typeface="Outfit"/>
                <a:cs typeface="Outfit"/>
                <a:sym typeface="Outfit"/>
              </a:rPr>
              <a:t>Review and Standardize Field Contact Procedures.</a:t>
            </a:r>
            <a:endParaRPr b="0" i="0" sz="1600" u="none" cap="none" strike="noStrike">
              <a:solidFill>
                <a:srgbClr val="000000"/>
              </a:solidFill>
              <a:latin typeface="Outfit"/>
              <a:ea typeface="Outfit"/>
              <a:cs typeface="Outfit"/>
              <a:sym typeface="Outfi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