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5" r:id="rId5"/>
    <p:sldId id="260" r:id="rId6"/>
    <p:sldId id="261" r:id="rId7"/>
    <p:sldId id="266" r:id="rId8"/>
    <p:sldId id="268" r:id="rId9"/>
    <p:sldId id="267" r:id="rId10"/>
    <p:sldId id="269"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864" autoAdjust="0"/>
  </p:normalViewPr>
  <p:slideViewPr>
    <p:cSldViewPr snapToGrid="0">
      <p:cViewPr varScale="1">
        <p:scale>
          <a:sx n="83" d="100"/>
          <a:sy n="83" d="100"/>
        </p:scale>
        <p:origin x="1674" y="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hyperlink" Target="https://github.com/MMJHendriks/HarmonizationScripts_CBSmicrodata" TargetMode="Externa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https://github.com/MMJHendriks/HarmonizationScripts_CBSmicrodata" TargetMode="External"/><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2E855E-2435-4B34-9965-625A1FB65DBF}"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BD671B1A-D031-4A4A-8485-EF623C3D2411}">
      <dgm:prSet custT="1"/>
      <dgm:spPr/>
      <dgm:t>
        <a:bodyPr/>
        <a:lstStyle/>
        <a:p>
          <a:pPr>
            <a:lnSpc>
              <a:spcPct val="100000"/>
            </a:lnSpc>
            <a:defRPr cap="all"/>
          </a:pPr>
          <a:r>
            <a:rPr lang="en-US" sz="2000" dirty="0"/>
            <a:t>Community-based</a:t>
          </a:r>
          <a:r>
            <a:rPr lang="en-US" sz="1800" dirty="0"/>
            <a:t> </a:t>
          </a:r>
        </a:p>
      </dgm:t>
    </dgm:pt>
    <dgm:pt modelId="{F510DCE3-D592-48FD-A77A-E3D95056B5DD}" type="parTrans" cxnId="{A54968E3-B407-4CDC-8913-2275188E06CA}">
      <dgm:prSet/>
      <dgm:spPr/>
      <dgm:t>
        <a:bodyPr/>
        <a:lstStyle/>
        <a:p>
          <a:endParaRPr lang="en-US"/>
        </a:p>
      </dgm:t>
    </dgm:pt>
    <dgm:pt modelId="{1474E85C-CC76-4220-A0D2-2BC5BF021916}" type="sibTrans" cxnId="{A54968E3-B407-4CDC-8913-2275188E06CA}">
      <dgm:prSet/>
      <dgm:spPr/>
      <dgm:t>
        <a:bodyPr/>
        <a:lstStyle/>
        <a:p>
          <a:endParaRPr lang="en-US"/>
        </a:p>
      </dgm:t>
    </dgm:pt>
    <dgm:pt modelId="{00EF84F7-BFF7-42BB-A37B-EA00D05A47D9}">
      <dgm:prSet custT="1"/>
      <dgm:spPr/>
      <dgm:t>
        <a:bodyPr/>
        <a:lstStyle/>
        <a:p>
          <a:pPr>
            <a:lnSpc>
              <a:spcPct val="100000"/>
            </a:lnSpc>
            <a:defRPr cap="all"/>
          </a:pPr>
          <a:r>
            <a:rPr lang="en-US" sz="2000" dirty="0"/>
            <a:t>Easier, less        time-consuming</a:t>
          </a:r>
        </a:p>
      </dgm:t>
    </dgm:pt>
    <dgm:pt modelId="{190FEE2D-5A49-4B1E-953E-2CE6EE186A48}" type="parTrans" cxnId="{53098C43-A296-47F0-8CB6-4C74156605E2}">
      <dgm:prSet/>
      <dgm:spPr/>
      <dgm:t>
        <a:bodyPr/>
        <a:lstStyle/>
        <a:p>
          <a:endParaRPr lang="en-US"/>
        </a:p>
      </dgm:t>
    </dgm:pt>
    <dgm:pt modelId="{E21D7BAE-91DE-45CB-A413-01AE9935C706}" type="sibTrans" cxnId="{53098C43-A296-47F0-8CB6-4C74156605E2}">
      <dgm:prSet/>
      <dgm:spPr/>
      <dgm:t>
        <a:bodyPr/>
        <a:lstStyle/>
        <a:p>
          <a:endParaRPr lang="en-US"/>
        </a:p>
      </dgm:t>
    </dgm:pt>
    <dgm:pt modelId="{83A8FDEE-AABA-448E-83ED-1F57A3273CE2}">
      <dgm:prSet custT="1"/>
      <dgm:spPr/>
      <dgm:t>
        <a:bodyPr/>
        <a:lstStyle/>
        <a:p>
          <a:pPr>
            <a:lnSpc>
              <a:spcPct val="100000"/>
            </a:lnSpc>
            <a:defRPr cap="all"/>
          </a:pPr>
          <a:r>
            <a:rPr lang="en-US" sz="2000" dirty="0"/>
            <a:t>Openly accessible </a:t>
          </a:r>
          <a:r>
            <a:rPr lang="en-US" sz="2000" dirty="0">
              <a:hlinkClick xmlns:r="http://schemas.openxmlformats.org/officeDocument/2006/relationships" r:id="rId1"/>
            </a:rPr>
            <a:t>GitHub</a:t>
          </a:r>
          <a:r>
            <a:rPr lang="en-US" sz="2000" dirty="0"/>
            <a:t> </a:t>
          </a:r>
        </a:p>
      </dgm:t>
    </dgm:pt>
    <dgm:pt modelId="{E247C86E-D546-4B65-9ECE-C8A31B438FE5}" type="parTrans" cxnId="{EEE2AE4A-3C1A-43BE-9179-21E04CA2F6EE}">
      <dgm:prSet/>
      <dgm:spPr/>
      <dgm:t>
        <a:bodyPr/>
        <a:lstStyle/>
        <a:p>
          <a:endParaRPr lang="en-US"/>
        </a:p>
      </dgm:t>
    </dgm:pt>
    <dgm:pt modelId="{56D44A26-6D58-45DA-A902-EEE79885DEB7}" type="sibTrans" cxnId="{EEE2AE4A-3C1A-43BE-9179-21E04CA2F6EE}">
      <dgm:prSet/>
      <dgm:spPr/>
      <dgm:t>
        <a:bodyPr/>
        <a:lstStyle/>
        <a:p>
          <a:endParaRPr lang="en-US"/>
        </a:p>
      </dgm:t>
    </dgm:pt>
    <dgm:pt modelId="{D656B0FA-BD9D-41C6-81FE-65ACC1AF9715}" type="pres">
      <dgm:prSet presAssocID="{EE2E855E-2435-4B34-9965-625A1FB65DBF}" presName="root" presStyleCnt="0">
        <dgm:presLayoutVars>
          <dgm:dir/>
          <dgm:resizeHandles val="exact"/>
        </dgm:presLayoutVars>
      </dgm:prSet>
      <dgm:spPr/>
    </dgm:pt>
    <dgm:pt modelId="{3130F982-80FE-4FF4-AF4C-33B8514D035B}" type="pres">
      <dgm:prSet presAssocID="{BD671B1A-D031-4A4A-8485-EF623C3D2411}" presName="compNode" presStyleCnt="0"/>
      <dgm:spPr/>
    </dgm:pt>
    <dgm:pt modelId="{2C08DC6E-F1BB-4F14-9D25-30C9B545A294}" type="pres">
      <dgm:prSet presAssocID="{BD671B1A-D031-4A4A-8485-EF623C3D2411}" presName="iconBgRect" presStyleLbl="bgShp" presStyleIdx="0" presStyleCnt="3"/>
      <dgm:spPr/>
    </dgm:pt>
    <dgm:pt modelId="{BAD44400-BB1F-4C12-9D7B-39674693D0F5}" type="pres">
      <dgm:prSet presAssocID="{BD671B1A-D031-4A4A-8485-EF623C3D2411}"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Gebruikers"/>
        </a:ext>
      </dgm:extLst>
    </dgm:pt>
    <dgm:pt modelId="{2D8DC865-0687-4558-9E90-830A818FFE9F}" type="pres">
      <dgm:prSet presAssocID="{BD671B1A-D031-4A4A-8485-EF623C3D2411}" presName="spaceRect" presStyleCnt="0"/>
      <dgm:spPr/>
    </dgm:pt>
    <dgm:pt modelId="{036730DD-8854-418E-8FCF-B21911DA681A}" type="pres">
      <dgm:prSet presAssocID="{BD671B1A-D031-4A4A-8485-EF623C3D2411}" presName="textRect" presStyleLbl="revTx" presStyleIdx="0" presStyleCnt="3">
        <dgm:presLayoutVars>
          <dgm:chMax val="1"/>
          <dgm:chPref val="1"/>
        </dgm:presLayoutVars>
      </dgm:prSet>
      <dgm:spPr/>
    </dgm:pt>
    <dgm:pt modelId="{5A9845A6-839B-4C88-8C14-F9D4521F61AB}" type="pres">
      <dgm:prSet presAssocID="{1474E85C-CC76-4220-A0D2-2BC5BF021916}" presName="sibTrans" presStyleCnt="0"/>
      <dgm:spPr/>
    </dgm:pt>
    <dgm:pt modelId="{3F35EEBF-8189-48DA-9E0F-5FD0CA1F39AC}" type="pres">
      <dgm:prSet presAssocID="{00EF84F7-BFF7-42BB-A37B-EA00D05A47D9}" presName="compNode" presStyleCnt="0"/>
      <dgm:spPr/>
    </dgm:pt>
    <dgm:pt modelId="{1E1F7F87-755B-49A9-89C9-0AEA2F2A6FC1}" type="pres">
      <dgm:prSet presAssocID="{00EF84F7-BFF7-42BB-A37B-EA00D05A47D9}" presName="iconBgRect" presStyleLbl="bgShp" presStyleIdx="1" presStyleCnt="3" custLinFactNeighborX="19288" custLinFactNeighborY="-158"/>
      <dgm:spPr/>
    </dgm:pt>
    <dgm:pt modelId="{E613C5BB-A7A1-471D-9184-D40DEB6EB372}" type="pres">
      <dgm:prSet presAssocID="{00EF84F7-BFF7-42BB-A37B-EA00D05A47D9}" presName="iconRect" presStyleLbl="node1" presStyleIdx="1" presStyleCnt="3" custLinFactNeighborX="33614" custLinFactNeighborY="-276"/>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Zandloper voltooid"/>
        </a:ext>
      </dgm:extLst>
    </dgm:pt>
    <dgm:pt modelId="{A13450B7-FFD3-47DB-89A5-E6FE4D5701F2}" type="pres">
      <dgm:prSet presAssocID="{00EF84F7-BFF7-42BB-A37B-EA00D05A47D9}" presName="spaceRect" presStyleCnt="0"/>
      <dgm:spPr/>
    </dgm:pt>
    <dgm:pt modelId="{FF4E7EB5-69D9-4173-9875-8C7DA77F3CC2}" type="pres">
      <dgm:prSet presAssocID="{00EF84F7-BFF7-42BB-A37B-EA00D05A47D9}" presName="textRect" presStyleLbl="revTx" presStyleIdx="1" presStyleCnt="3" custScaleX="140967" custLinFactNeighborX="11764" custLinFactNeighborY="-227">
        <dgm:presLayoutVars>
          <dgm:chMax val="1"/>
          <dgm:chPref val="1"/>
        </dgm:presLayoutVars>
      </dgm:prSet>
      <dgm:spPr/>
    </dgm:pt>
    <dgm:pt modelId="{55E287B5-E0C7-48F6-B118-08DEA79BB1EF}" type="pres">
      <dgm:prSet presAssocID="{E21D7BAE-91DE-45CB-A413-01AE9935C706}" presName="sibTrans" presStyleCnt="0"/>
      <dgm:spPr/>
    </dgm:pt>
    <dgm:pt modelId="{9353AF5E-778B-4CB4-A1C4-F7FDFD483B4D}" type="pres">
      <dgm:prSet presAssocID="{83A8FDEE-AABA-448E-83ED-1F57A3273CE2}" presName="compNode" presStyleCnt="0"/>
      <dgm:spPr/>
    </dgm:pt>
    <dgm:pt modelId="{58474CD1-4A6D-474A-8DEA-D011A70B8BA4}" type="pres">
      <dgm:prSet presAssocID="{83A8FDEE-AABA-448E-83ED-1F57A3273CE2}" presName="iconBgRect" presStyleLbl="bgShp" presStyleIdx="2" presStyleCnt="3"/>
      <dgm:spPr/>
    </dgm:pt>
    <dgm:pt modelId="{CF3B2DDF-6B58-4BAF-9257-264C432D2C55}" type="pres">
      <dgm:prSet presAssocID="{83A8FDEE-AABA-448E-83ED-1F57A3273CE2}"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dgm:spPr>
      <dgm:extLst>
        <a:ext uri="{E40237B7-FDA0-4F09-8148-C483321AD2D9}">
          <dgm14:cNvPr xmlns:dgm14="http://schemas.microsoft.com/office/drawing/2010/diagram" id="0" name="" descr="Zoeken in map met effen opvulling"/>
        </a:ext>
      </dgm:extLst>
    </dgm:pt>
    <dgm:pt modelId="{26A90DF6-1029-4923-A04E-224EAAF23CB0}" type="pres">
      <dgm:prSet presAssocID="{83A8FDEE-AABA-448E-83ED-1F57A3273CE2}" presName="spaceRect" presStyleCnt="0"/>
      <dgm:spPr/>
    </dgm:pt>
    <dgm:pt modelId="{227B4AA2-DF66-45E1-8A30-3DCF814A5BED}" type="pres">
      <dgm:prSet presAssocID="{83A8FDEE-AABA-448E-83ED-1F57A3273CE2}" presName="textRect" presStyleLbl="revTx" presStyleIdx="2" presStyleCnt="3" custScaleX="139595">
        <dgm:presLayoutVars>
          <dgm:chMax val="1"/>
          <dgm:chPref val="1"/>
        </dgm:presLayoutVars>
      </dgm:prSet>
      <dgm:spPr/>
    </dgm:pt>
  </dgm:ptLst>
  <dgm:cxnLst>
    <dgm:cxn modelId="{8D556160-98D7-4A4E-A227-A87A956939A0}" type="presOf" srcId="{EE2E855E-2435-4B34-9965-625A1FB65DBF}" destId="{D656B0FA-BD9D-41C6-81FE-65ACC1AF9715}" srcOrd="0" destOrd="0" presId="urn:microsoft.com/office/officeart/2018/5/layout/IconCircleLabelList"/>
    <dgm:cxn modelId="{53098C43-A296-47F0-8CB6-4C74156605E2}" srcId="{EE2E855E-2435-4B34-9965-625A1FB65DBF}" destId="{00EF84F7-BFF7-42BB-A37B-EA00D05A47D9}" srcOrd="1" destOrd="0" parTransId="{190FEE2D-5A49-4B1E-953E-2CE6EE186A48}" sibTransId="{E21D7BAE-91DE-45CB-A413-01AE9935C706}"/>
    <dgm:cxn modelId="{EEE2AE4A-3C1A-43BE-9179-21E04CA2F6EE}" srcId="{EE2E855E-2435-4B34-9965-625A1FB65DBF}" destId="{83A8FDEE-AABA-448E-83ED-1F57A3273CE2}" srcOrd="2" destOrd="0" parTransId="{E247C86E-D546-4B65-9ECE-C8A31B438FE5}" sibTransId="{56D44A26-6D58-45DA-A902-EEE79885DEB7}"/>
    <dgm:cxn modelId="{B4C57FCC-986E-4670-909C-4B6B6E8D6C3E}" type="presOf" srcId="{BD671B1A-D031-4A4A-8485-EF623C3D2411}" destId="{036730DD-8854-418E-8FCF-B21911DA681A}" srcOrd="0" destOrd="0" presId="urn:microsoft.com/office/officeart/2018/5/layout/IconCircleLabelList"/>
    <dgm:cxn modelId="{A54968E3-B407-4CDC-8913-2275188E06CA}" srcId="{EE2E855E-2435-4B34-9965-625A1FB65DBF}" destId="{BD671B1A-D031-4A4A-8485-EF623C3D2411}" srcOrd="0" destOrd="0" parTransId="{F510DCE3-D592-48FD-A77A-E3D95056B5DD}" sibTransId="{1474E85C-CC76-4220-A0D2-2BC5BF021916}"/>
    <dgm:cxn modelId="{579757E9-C219-4E88-A4DF-173FE90AF0C0}" type="presOf" srcId="{83A8FDEE-AABA-448E-83ED-1F57A3273CE2}" destId="{227B4AA2-DF66-45E1-8A30-3DCF814A5BED}" srcOrd="0" destOrd="0" presId="urn:microsoft.com/office/officeart/2018/5/layout/IconCircleLabelList"/>
    <dgm:cxn modelId="{CCE947EC-B10E-4D0B-BE5B-D6E8645998A1}" type="presOf" srcId="{00EF84F7-BFF7-42BB-A37B-EA00D05A47D9}" destId="{FF4E7EB5-69D9-4173-9875-8C7DA77F3CC2}" srcOrd="0" destOrd="0" presId="urn:microsoft.com/office/officeart/2018/5/layout/IconCircleLabelList"/>
    <dgm:cxn modelId="{AD21886F-4F78-439D-9484-5A091F43BBD1}" type="presParOf" srcId="{D656B0FA-BD9D-41C6-81FE-65ACC1AF9715}" destId="{3130F982-80FE-4FF4-AF4C-33B8514D035B}" srcOrd="0" destOrd="0" presId="urn:microsoft.com/office/officeart/2018/5/layout/IconCircleLabelList"/>
    <dgm:cxn modelId="{754EF2AD-3427-41AD-8734-6FCA8CC2A111}" type="presParOf" srcId="{3130F982-80FE-4FF4-AF4C-33B8514D035B}" destId="{2C08DC6E-F1BB-4F14-9D25-30C9B545A294}" srcOrd="0" destOrd="0" presId="urn:microsoft.com/office/officeart/2018/5/layout/IconCircleLabelList"/>
    <dgm:cxn modelId="{C86BA132-9B23-47EE-8A9B-AEA16400F114}" type="presParOf" srcId="{3130F982-80FE-4FF4-AF4C-33B8514D035B}" destId="{BAD44400-BB1F-4C12-9D7B-39674693D0F5}" srcOrd="1" destOrd="0" presId="urn:microsoft.com/office/officeart/2018/5/layout/IconCircleLabelList"/>
    <dgm:cxn modelId="{AD2E9EB6-EA50-4561-87F6-803D73125BC6}" type="presParOf" srcId="{3130F982-80FE-4FF4-AF4C-33B8514D035B}" destId="{2D8DC865-0687-4558-9E90-830A818FFE9F}" srcOrd="2" destOrd="0" presId="urn:microsoft.com/office/officeart/2018/5/layout/IconCircleLabelList"/>
    <dgm:cxn modelId="{EE4EEBF1-3FCD-414E-A246-08312F1E2E73}" type="presParOf" srcId="{3130F982-80FE-4FF4-AF4C-33B8514D035B}" destId="{036730DD-8854-418E-8FCF-B21911DA681A}" srcOrd="3" destOrd="0" presId="urn:microsoft.com/office/officeart/2018/5/layout/IconCircleLabelList"/>
    <dgm:cxn modelId="{37E50400-3C32-4137-92AD-6D4E31F45428}" type="presParOf" srcId="{D656B0FA-BD9D-41C6-81FE-65ACC1AF9715}" destId="{5A9845A6-839B-4C88-8C14-F9D4521F61AB}" srcOrd="1" destOrd="0" presId="urn:microsoft.com/office/officeart/2018/5/layout/IconCircleLabelList"/>
    <dgm:cxn modelId="{114EA85D-8AA1-4E18-9E0B-D07DDAF7D014}" type="presParOf" srcId="{D656B0FA-BD9D-41C6-81FE-65ACC1AF9715}" destId="{3F35EEBF-8189-48DA-9E0F-5FD0CA1F39AC}" srcOrd="2" destOrd="0" presId="urn:microsoft.com/office/officeart/2018/5/layout/IconCircleLabelList"/>
    <dgm:cxn modelId="{09A9FEF3-6DC7-4ACB-A34E-0ED2F2A38F91}" type="presParOf" srcId="{3F35EEBF-8189-48DA-9E0F-5FD0CA1F39AC}" destId="{1E1F7F87-755B-49A9-89C9-0AEA2F2A6FC1}" srcOrd="0" destOrd="0" presId="urn:microsoft.com/office/officeart/2018/5/layout/IconCircleLabelList"/>
    <dgm:cxn modelId="{E6613D4E-2591-44F8-ADC0-323A8FDC8244}" type="presParOf" srcId="{3F35EEBF-8189-48DA-9E0F-5FD0CA1F39AC}" destId="{E613C5BB-A7A1-471D-9184-D40DEB6EB372}" srcOrd="1" destOrd="0" presId="urn:microsoft.com/office/officeart/2018/5/layout/IconCircleLabelList"/>
    <dgm:cxn modelId="{F23F07AC-A098-473A-B50F-F0EFB167F1D8}" type="presParOf" srcId="{3F35EEBF-8189-48DA-9E0F-5FD0CA1F39AC}" destId="{A13450B7-FFD3-47DB-89A5-E6FE4D5701F2}" srcOrd="2" destOrd="0" presId="urn:microsoft.com/office/officeart/2018/5/layout/IconCircleLabelList"/>
    <dgm:cxn modelId="{5D414671-762B-4AB7-9C24-50162DBF8135}" type="presParOf" srcId="{3F35EEBF-8189-48DA-9E0F-5FD0CA1F39AC}" destId="{FF4E7EB5-69D9-4173-9875-8C7DA77F3CC2}" srcOrd="3" destOrd="0" presId="urn:microsoft.com/office/officeart/2018/5/layout/IconCircleLabelList"/>
    <dgm:cxn modelId="{7A9606B8-CEF1-4962-9AC6-FA6A656EFE55}" type="presParOf" srcId="{D656B0FA-BD9D-41C6-81FE-65ACC1AF9715}" destId="{55E287B5-E0C7-48F6-B118-08DEA79BB1EF}" srcOrd="3" destOrd="0" presId="urn:microsoft.com/office/officeart/2018/5/layout/IconCircleLabelList"/>
    <dgm:cxn modelId="{9209B275-B349-424A-937E-776943659F80}" type="presParOf" srcId="{D656B0FA-BD9D-41C6-81FE-65ACC1AF9715}" destId="{9353AF5E-778B-4CB4-A1C4-F7FDFD483B4D}" srcOrd="4" destOrd="0" presId="urn:microsoft.com/office/officeart/2018/5/layout/IconCircleLabelList"/>
    <dgm:cxn modelId="{54208D5A-C24E-4F40-9F1E-A604311D57F5}" type="presParOf" srcId="{9353AF5E-778B-4CB4-A1C4-F7FDFD483B4D}" destId="{58474CD1-4A6D-474A-8DEA-D011A70B8BA4}" srcOrd="0" destOrd="0" presId="urn:microsoft.com/office/officeart/2018/5/layout/IconCircleLabelList"/>
    <dgm:cxn modelId="{FD8AB4FE-0A8F-4D87-8437-9879C713D93E}" type="presParOf" srcId="{9353AF5E-778B-4CB4-A1C4-F7FDFD483B4D}" destId="{CF3B2DDF-6B58-4BAF-9257-264C432D2C55}" srcOrd="1" destOrd="0" presId="urn:microsoft.com/office/officeart/2018/5/layout/IconCircleLabelList"/>
    <dgm:cxn modelId="{C220D19B-84A9-41BB-A12A-E772D42C57BE}" type="presParOf" srcId="{9353AF5E-778B-4CB4-A1C4-F7FDFD483B4D}" destId="{26A90DF6-1029-4923-A04E-224EAAF23CB0}" srcOrd="2" destOrd="0" presId="urn:microsoft.com/office/officeart/2018/5/layout/IconCircleLabelList"/>
    <dgm:cxn modelId="{17A27D2B-20B1-4030-96EB-896D7B1EC8F4}" type="presParOf" srcId="{9353AF5E-778B-4CB4-A1C4-F7FDFD483B4D}" destId="{227B4AA2-DF66-45E1-8A30-3DCF814A5BED}"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08DC6E-F1BB-4F14-9D25-30C9B545A294}">
      <dsp:nvSpPr>
        <dsp:cNvPr id="0" name=""/>
        <dsp:cNvSpPr/>
      </dsp:nvSpPr>
      <dsp:spPr>
        <a:xfrm>
          <a:off x="319117" y="612723"/>
          <a:ext cx="990773" cy="99077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D44400-BB1F-4C12-9D7B-39674693D0F5}">
      <dsp:nvSpPr>
        <dsp:cNvPr id="0" name=""/>
        <dsp:cNvSpPr/>
      </dsp:nvSpPr>
      <dsp:spPr>
        <a:xfrm>
          <a:off x="530265" y="823871"/>
          <a:ext cx="568476" cy="5684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6730DD-8854-418E-8FCF-B21911DA681A}">
      <dsp:nvSpPr>
        <dsp:cNvPr id="0" name=""/>
        <dsp:cNvSpPr/>
      </dsp:nvSpPr>
      <dsp:spPr>
        <a:xfrm>
          <a:off x="2394" y="1912098"/>
          <a:ext cx="1624218" cy="690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Community-based</a:t>
          </a:r>
          <a:r>
            <a:rPr lang="en-US" sz="1800" kern="1200" dirty="0"/>
            <a:t> </a:t>
          </a:r>
        </a:p>
      </dsp:txBody>
      <dsp:txXfrm>
        <a:off x="2394" y="1912098"/>
        <a:ext cx="1624218" cy="690927"/>
      </dsp:txXfrm>
    </dsp:sp>
    <dsp:sp modelId="{1E1F7F87-755B-49A9-89C9-0AEA2F2A6FC1}">
      <dsp:nvSpPr>
        <dsp:cNvPr id="0" name=""/>
        <dsp:cNvSpPr/>
      </dsp:nvSpPr>
      <dsp:spPr>
        <a:xfrm>
          <a:off x="2751371" y="611157"/>
          <a:ext cx="990773" cy="99077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13C5BB-A7A1-471D-9184-D40DEB6EB372}">
      <dsp:nvSpPr>
        <dsp:cNvPr id="0" name=""/>
        <dsp:cNvSpPr/>
      </dsp:nvSpPr>
      <dsp:spPr>
        <a:xfrm>
          <a:off x="2962507" y="822302"/>
          <a:ext cx="568476" cy="5684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4E7EB5-69D9-4173-9875-8C7DA77F3CC2}">
      <dsp:nvSpPr>
        <dsp:cNvPr id="0" name=""/>
        <dsp:cNvSpPr/>
      </dsp:nvSpPr>
      <dsp:spPr>
        <a:xfrm>
          <a:off x="2101924" y="1910529"/>
          <a:ext cx="2289612" cy="690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Easier, less        time-consuming</a:t>
          </a:r>
        </a:p>
      </dsp:txBody>
      <dsp:txXfrm>
        <a:off x="2101924" y="1910529"/>
        <a:ext cx="2289612" cy="690927"/>
      </dsp:txXfrm>
    </dsp:sp>
    <dsp:sp modelId="{58474CD1-4A6D-474A-8DEA-D011A70B8BA4}">
      <dsp:nvSpPr>
        <dsp:cNvPr id="0" name=""/>
        <dsp:cNvSpPr/>
      </dsp:nvSpPr>
      <dsp:spPr>
        <a:xfrm>
          <a:off x="5122979" y="612723"/>
          <a:ext cx="990773" cy="99077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3B2DDF-6B58-4BAF-9257-264C432D2C55}">
      <dsp:nvSpPr>
        <dsp:cNvPr id="0" name=""/>
        <dsp:cNvSpPr/>
      </dsp:nvSpPr>
      <dsp:spPr>
        <a:xfrm>
          <a:off x="5334128" y="823871"/>
          <a:ext cx="568476" cy="5684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7B4AA2-DF66-45E1-8A30-3DCF814A5BED}">
      <dsp:nvSpPr>
        <dsp:cNvPr id="0" name=""/>
        <dsp:cNvSpPr/>
      </dsp:nvSpPr>
      <dsp:spPr>
        <a:xfrm>
          <a:off x="4484702" y="1912098"/>
          <a:ext cx="2267328" cy="690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Openly accessible </a:t>
          </a:r>
          <a:r>
            <a:rPr lang="en-US" sz="2000" kern="1200" dirty="0">
              <a:hlinkClick xmlns:r="http://schemas.openxmlformats.org/officeDocument/2006/relationships" r:id="rId7"/>
            </a:rPr>
            <a:t>GitHub</a:t>
          </a:r>
          <a:r>
            <a:rPr lang="en-US" sz="2000" kern="1200" dirty="0"/>
            <a:t> </a:t>
          </a:r>
        </a:p>
      </dsp:txBody>
      <dsp:txXfrm>
        <a:off x="4484702" y="1912098"/>
        <a:ext cx="2267328" cy="69092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23T22:20:28.09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32,'157'-1,"165"3,-91 8,287-10,-502 1,0 0,23 6,-29-4,0-1,0-1,0 1,0-2,0 1,0-1,1-1,16-3,6-2,-1 1,1 2,0 0,-1 3,49 4,-56-1,-18-2,1 0,0-1,-1 1,1-2,-1 1,1-1,0 0,11-3,6-2,-1 1,1 2,-1 0,28 2,5-2,-11-7,-39 7,1 1,-1 0,1 1,13-2,-4 4,0 0,0 1,0 1,19 6,-19-4,0-1,1-1,31 2,98 5,-21-9,97-3,-180-1,95-4,-98 6,43-8,-44 3,50 1,105 16,-185-11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23T22:29:36.64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15,'110'2,"116"-4,-124-12,-90 14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9DA698-74EF-4B75-BF5A-5583902874F6}" type="datetimeFigureOut">
              <a:rPr lang="en-US" smtClean="0"/>
              <a:t>11/7/2022</a:t>
            </a:fld>
            <a:endParaRPr lang="en-US"/>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56A4AA-4A76-4294-BACC-B5A46F58F8F2}" type="slidenum">
              <a:rPr lang="en-US" smtClean="0"/>
              <a:t>‹nr.›</a:t>
            </a:fld>
            <a:endParaRPr lang="en-US"/>
          </a:p>
        </p:txBody>
      </p:sp>
    </p:spTree>
    <p:extLst>
      <p:ext uri="{BB962C8B-B14F-4D97-AF65-F5344CB8AC3E}">
        <p14:creationId xmlns:p14="http://schemas.microsoft.com/office/powerpoint/2010/main" val="1490012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cbs.nl/-/media/cbs-op-maat/microdatabestanden/documents/overzicht-van-alle-bestanden/alle-beschikbare-catalogus-bestanden.pdf"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MMJHendriks/HarmonizationScripts_CBSmicrodata"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Welcome everybody to this presentation on a communal data harmonization initiative for researchers using CBS microdata. </a:t>
            </a:r>
            <a:endParaRPr lang="en-US" dirty="0"/>
          </a:p>
        </p:txBody>
      </p:sp>
      <p:sp>
        <p:nvSpPr>
          <p:cNvPr id="4" name="Tijdelijke aanduiding voor dianummer 3"/>
          <p:cNvSpPr>
            <a:spLocks noGrp="1"/>
          </p:cNvSpPr>
          <p:nvPr>
            <p:ph type="sldNum" sz="quarter" idx="5"/>
          </p:nvPr>
        </p:nvSpPr>
        <p:spPr/>
        <p:txBody>
          <a:bodyPr/>
          <a:lstStyle/>
          <a:p>
            <a:fld id="{2756A4AA-4A76-4294-BACC-B5A46F58F8F2}" type="slidenum">
              <a:rPr lang="en-US" smtClean="0"/>
              <a:t>1</a:t>
            </a:fld>
            <a:endParaRPr lang="en-US"/>
          </a:p>
        </p:txBody>
      </p:sp>
    </p:spTree>
    <p:extLst>
      <p:ext uri="{BB962C8B-B14F-4D97-AF65-F5344CB8AC3E}">
        <p14:creationId xmlns:p14="http://schemas.microsoft.com/office/powerpoint/2010/main" val="299443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a:t>So</a:t>
            </a:r>
            <a:r>
              <a:rPr lang="nl-NL" dirty="0"/>
              <a:t> </a:t>
            </a:r>
            <a:r>
              <a:rPr lang="nl-NL" dirty="0" err="1"/>
              <a:t>this</a:t>
            </a:r>
            <a:r>
              <a:rPr lang="nl-NL" dirty="0"/>
              <a:t> is a call </a:t>
            </a:r>
            <a:r>
              <a:rPr lang="nl-NL" dirty="0" err="1"/>
              <a:t>to</a:t>
            </a:r>
            <a:r>
              <a:rPr lang="nl-NL" dirty="0"/>
              <a:t> action:</a:t>
            </a:r>
          </a:p>
          <a:p>
            <a:pPr marL="171450" indent="-171450">
              <a:buFontTx/>
              <a:buChar char="-"/>
            </a:pPr>
            <a:r>
              <a:rPr lang="nl-NL" dirty="0"/>
              <a:t>I want </a:t>
            </a:r>
            <a:r>
              <a:rPr lang="nl-NL" dirty="0" err="1"/>
              <a:t>to</a:t>
            </a:r>
            <a:r>
              <a:rPr lang="nl-NL" dirty="0"/>
              <a:t> </a:t>
            </a:r>
            <a:r>
              <a:rPr lang="nl-NL" dirty="0" err="1"/>
              <a:t>ask</a:t>
            </a:r>
            <a:r>
              <a:rPr lang="nl-NL" dirty="0"/>
              <a:t> you </a:t>
            </a:r>
            <a:r>
              <a:rPr lang="nl-NL" dirty="0" err="1"/>
              <a:t>to</a:t>
            </a:r>
            <a:r>
              <a:rPr lang="nl-NL" dirty="0"/>
              <a:t> </a:t>
            </a:r>
            <a:r>
              <a:rPr lang="nl-NL" dirty="0" err="1"/>
              <a:t>Publish</a:t>
            </a:r>
            <a:r>
              <a:rPr lang="nl-NL" dirty="0"/>
              <a:t> </a:t>
            </a:r>
            <a:r>
              <a:rPr lang="nl-NL" dirty="0" err="1"/>
              <a:t>your</a:t>
            </a:r>
            <a:r>
              <a:rPr lang="nl-NL" dirty="0"/>
              <a:t> </a:t>
            </a:r>
            <a:r>
              <a:rPr lang="nl-NL" dirty="0" err="1"/>
              <a:t>harmonization</a:t>
            </a:r>
            <a:r>
              <a:rPr lang="nl-NL" dirty="0"/>
              <a:t> scripts on </a:t>
            </a:r>
            <a:r>
              <a:rPr lang="nl-NL" dirty="0" err="1"/>
              <a:t>the</a:t>
            </a:r>
            <a:r>
              <a:rPr lang="nl-NL" dirty="0"/>
              <a:t> GitHub </a:t>
            </a:r>
            <a:r>
              <a:rPr lang="nl-NL" dirty="0" err="1"/>
              <a:t>repository</a:t>
            </a:r>
            <a:r>
              <a:rPr lang="nl-NL" dirty="0"/>
              <a:t>.</a:t>
            </a:r>
          </a:p>
          <a:p>
            <a:pPr marL="171450" indent="-171450">
              <a:buFontTx/>
              <a:buChar char="-"/>
            </a:pPr>
            <a:endParaRPr lang="nl-NL" dirty="0"/>
          </a:p>
          <a:p>
            <a:pPr marL="0" indent="0">
              <a:buFontTx/>
              <a:buNone/>
            </a:pPr>
            <a:r>
              <a:rPr lang="nl-NL" dirty="0"/>
              <a:t>As I </a:t>
            </a:r>
            <a:r>
              <a:rPr lang="nl-NL" dirty="0" err="1"/>
              <a:t>mentioned</a:t>
            </a:r>
            <a:r>
              <a:rPr lang="nl-NL" dirty="0"/>
              <a:t>, we are in </a:t>
            </a:r>
            <a:r>
              <a:rPr lang="nl-NL" dirty="0" err="1"/>
              <a:t>the</a:t>
            </a:r>
            <a:r>
              <a:rPr lang="nl-NL" dirty="0"/>
              <a:t> </a:t>
            </a:r>
            <a:r>
              <a:rPr lang="nl-NL" dirty="0" err="1"/>
              <a:t>early</a:t>
            </a:r>
            <a:r>
              <a:rPr lang="nl-NL" dirty="0"/>
              <a:t> stages of </a:t>
            </a:r>
            <a:r>
              <a:rPr lang="nl-NL" dirty="0" err="1"/>
              <a:t>developing</a:t>
            </a:r>
            <a:r>
              <a:rPr lang="nl-NL" dirty="0"/>
              <a:t> </a:t>
            </a:r>
            <a:r>
              <a:rPr lang="nl-NL" dirty="0" err="1"/>
              <a:t>this</a:t>
            </a:r>
            <a:r>
              <a:rPr lang="nl-NL" dirty="0"/>
              <a:t> </a:t>
            </a:r>
            <a:r>
              <a:rPr lang="nl-NL" dirty="0" err="1"/>
              <a:t>initiative</a:t>
            </a:r>
            <a:r>
              <a:rPr lang="nl-NL" dirty="0"/>
              <a:t>, </a:t>
            </a:r>
            <a:r>
              <a:rPr lang="nl-NL" dirty="0" err="1"/>
              <a:t>so</a:t>
            </a:r>
            <a:r>
              <a:rPr lang="nl-NL" dirty="0"/>
              <a:t> I hope </a:t>
            </a:r>
            <a:r>
              <a:rPr lang="nl-NL" dirty="0" err="1"/>
              <a:t>to</a:t>
            </a:r>
            <a:r>
              <a:rPr lang="nl-NL" dirty="0"/>
              <a:t> </a:t>
            </a:r>
            <a:r>
              <a:rPr lang="nl-NL" dirty="0" err="1"/>
              <a:t>receive</a:t>
            </a:r>
            <a:r>
              <a:rPr lang="nl-NL" dirty="0"/>
              <a:t> </a:t>
            </a:r>
            <a:r>
              <a:rPr lang="nl-NL" dirty="0" err="1"/>
              <a:t>your</a:t>
            </a:r>
            <a:r>
              <a:rPr lang="nl-NL" dirty="0"/>
              <a:t> feedback and input.  </a:t>
            </a:r>
          </a:p>
          <a:p>
            <a:pPr marL="171450" indent="-171450">
              <a:buFontTx/>
              <a:buChar char="-"/>
            </a:pPr>
            <a:r>
              <a:rPr lang="nl-NL" dirty="0"/>
              <a:t>In januari of 2023, I </a:t>
            </a:r>
            <a:r>
              <a:rPr lang="nl-NL" dirty="0" err="1"/>
              <a:t>would</a:t>
            </a:r>
            <a:r>
              <a:rPr lang="nl-NL" dirty="0"/>
              <a:t> like </a:t>
            </a:r>
            <a:r>
              <a:rPr lang="nl-NL" dirty="0" err="1"/>
              <a:t>to</a:t>
            </a:r>
            <a:r>
              <a:rPr lang="nl-NL" dirty="0"/>
              <a:t> </a:t>
            </a:r>
            <a:r>
              <a:rPr lang="nl-NL" dirty="0" err="1"/>
              <a:t>organise</a:t>
            </a:r>
            <a:r>
              <a:rPr lang="nl-NL" dirty="0"/>
              <a:t> a meeting </a:t>
            </a:r>
            <a:r>
              <a:rPr lang="nl-NL" dirty="0" err="1"/>
              <a:t>for</a:t>
            </a:r>
            <a:r>
              <a:rPr lang="nl-NL" dirty="0"/>
              <a:t> </a:t>
            </a:r>
            <a:r>
              <a:rPr lang="nl-NL" dirty="0" err="1"/>
              <a:t>those</a:t>
            </a:r>
            <a:r>
              <a:rPr lang="nl-NL" dirty="0"/>
              <a:t> </a:t>
            </a:r>
            <a:r>
              <a:rPr lang="nl-NL" dirty="0" err="1"/>
              <a:t>who</a:t>
            </a:r>
            <a:r>
              <a:rPr lang="nl-NL" dirty="0"/>
              <a:t> are </a:t>
            </a:r>
            <a:r>
              <a:rPr lang="nl-NL" dirty="0" err="1"/>
              <a:t>interested</a:t>
            </a:r>
            <a:r>
              <a:rPr lang="nl-NL" dirty="0"/>
              <a:t>, </a:t>
            </a:r>
            <a:r>
              <a:rPr lang="nl-NL" dirty="0" err="1"/>
              <a:t>to</a:t>
            </a:r>
            <a:r>
              <a:rPr lang="nl-NL" dirty="0"/>
              <a:t> </a:t>
            </a:r>
            <a:r>
              <a:rPr lang="nl-NL" dirty="0" err="1"/>
              <a:t>develop</a:t>
            </a:r>
            <a:r>
              <a:rPr lang="nl-NL" dirty="0"/>
              <a:t> a action plan </a:t>
            </a:r>
            <a:r>
              <a:rPr lang="nl-NL" dirty="0" err="1"/>
              <a:t>for</a:t>
            </a:r>
            <a:r>
              <a:rPr lang="nl-NL" dirty="0"/>
              <a:t> </a:t>
            </a:r>
            <a:r>
              <a:rPr lang="nl-NL" dirty="0" err="1"/>
              <a:t>this</a:t>
            </a:r>
            <a:r>
              <a:rPr lang="nl-NL" dirty="0"/>
              <a:t> </a:t>
            </a:r>
            <a:r>
              <a:rPr lang="nl-NL" dirty="0" err="1"/>
              <a:t>initiative</a:t>
            </a:r>
            <a:r>
              <a:rPr lang="nl-NL" dirty="0"/>
              <a:t> </a:t>
            </a:r>
            <a:r>
              <a:rPr lang="nl-NL" dirty="0" err="1"/>
              <a:t>with</a:t>
            </a:r>
            <a:r>
              <a:rPr lang="nl-NL" dirty="0"/>
              <a:t> </a:t>
            </a:r>
            <a:r>
              <a:rPr lang="nl-NL" dirty="0" err="1"/>
              <a:t>early</a:t>
            </a:r>
            <a:r>
              <a:rPr lang="nl-NL" dirty="0"/>
              <a:t> </a:t>
            </a:r>
            <a:r>
              <a:rPr lang="nl-NL" dirty="0" err="1"/>
              <a:t>adoptors</a:t>
            </a:r>
            <a:r>
              <a:rPr lang="nl-NL" dirty="0"/>
              <a:t> (</a:t>
            </a:r>
            <a:r>
              <a:rPr lang="nl-NL" dirty="0" err="1"/>
              <a:t>to</a:t>
            </a:r>
            <a:r>
              <a:rPr lang="nl-NL" dirty="0"/>
              <a:t> </a:t>
            </a:r>
            <a:r>
              <a:rPr lang="nl-NL" dirty="0" err="1"/>
              <a:t>discuss</a:t>
            </a:r>
            <a:r>
              <a:rPr lang="nl-NL" dirty="0"/>
              <a:t> </a:t>
            </a:r>
            <a:r>
              <a:rPr lang="nl-NL" dirty="0" err="1"/>
              <a:t>how</a:t>
            </a:r>
            <a:r>
              <a:rPr lang="nl-NL" dirty="0"/>
              <a:t> </a:t>
            </a:r>
            <a:r>
              <a:rPr lang="nl-NL" dirty="0" err="1"/>
              <a:t>to</a:t>
            </a:r>
            <a:r>
              <a:rPr lang="nl-NL" dirty="0"/>
              <a:t> </a:t>
            </a:r>
            <a:r>
              <a:rPr lang="nl-NL" dirty="0" err="1"/>
              <a:t>formalize</a:t>
            </a:r>
            <a:r>
              <a:rPr lang="nl-NL" dirty="0"/>
              <a:t> </a:t>
            </a:r>
            <a:r>
              <a:rPr lang="nl-NL" dirty="0" err="1"/>
              <a:t>the</a:t>
            </a:r>
            <a:r>
              <a:rPr lang="nl-NL" dirty="0"/>
              <a:t> </a:t>
            </a:r>
            <a:r>
              <a:rPr lang="nl-NL" dirty="0" err="1"/>
              <a:t>initiaive</a:t>
            </a:r>
            <a:r>
              <a:rPr lang="nl-NL" dirty="0"/>
              <a:t>, </a:t>
            </a:r>
            <a:r>
              <a:rPr lang="nl-NL" dirty="0" err="1"/>
              <a:t>with</a:t>
            </a:r>
            <a:r>
              <a:rPr lang="nl-NL" dirty="0"/>
              <a:t> </a:t>
            </a:r>
            <a:r>
              <a:rPr lang="nl-NL" dirty="0" err="1"/>
              <a:t>regards</a:t>
            </a:r>
            <a:r>
              <a:rPr lang="nl-NL" dirty="0"/>
              <a:t> </a:t>
            </a:r>
            <a:r>
              <a:rPr lang="nl-NL" dirty="0" err="1"/>
              <a:t>to</a:t>
            </a:r>
            <a:r>
              <a:rPr lang="nl-NL" dirty="0"/>
              <a:t> issues, folder </a:t>
            </a:r>
            <a:r>
              <a:rPr lang="nl-NL" dirty="0" err="1"/>
              <a:t>structure</a:t>
            </a:r>
            <a:r>
              <a:rPr lang="nl-NL" dirty="0"/>
              <a:t>, </a:t>
            </a:r>
            <a:r>
              <a:rPr lang="nl-NL" dirty="0" err="1"/>
              <a:t>coding</a:t>
            </a:r>
            <a:r>
              <a:rPr lang="nl-NL" dirty="0"/>
              <a:t> </a:t>
            </a:r>
            <a:r>
              <a:rPr lang="nl-NL" dirty="0" err="1"/>
              <a:t>conventions</a:t>
            </a:r>
            <a:r>
              <a:rPr lang="nl-NL" dirty="0"/>
              <a:t>, etc. and </a:t>
            </a:r>
            <a:r>
              <a:rPr lang="nl-NL" dirty="0" err="1"/>
              <a:t>to</a:t>
            </a:r>
            <a:r>
              <a:rPr lang="nl-NL" dirty="0"/>
              <a:t> get </a:t>
            </a:r>
            <a:r>
              <a:rPr lang="nl-NL" dirty="0" err="1"/>
              <a:t>an</a:t>
            </a:r>
            <a:r>
              <a:rPr lang="nl-NL" dirty="0"/>
              <a:t> </a:t>
            </a:r>
            <a:r>
              <a:rPr lang="nl-NL" dirty="0" err="1"/>
              <a:t>impression</a:t>
            </a:r>
            <a:r>
              <a:rPr lang="nl-NL" dirty="0"/>
              <a:t> of </a:t>
            </a:r>
            <a:r>
              <a:rPr lang="nl-NL" dirty="0" err="1"/>
              <a:t>what</a:t>
            </a:r>
            <a:r>
              <a:rPr lang="nl-NL" dirty="0"/>
              <a:t> </a:t>
            </a:r>
            <a:r>
              <a:rPr lang="nl-NL" dirty="0" err="1"/>
              <a:t>the</a:t>
            </a:r>
            <a:r>
              <a:rPr lang="nl-NL" dirty="0"/>
              <a:t> community </a:t>
            </a:r>
            <a:r>
              <a:rPr lang="nl-NL" dirty="0" err="1"/>
              <a:t>needs</a:t>
            </a:r>
            <a:r>
              <a:rPr lang="nl-NL" dirty="0"/>
              <a:t>.) </a:t>
            </a:r>
          </a:p>
          <a:p>
            <a:pPr marL="171450" indent="-171450">
              <a:buFontTx/>
              <a:buChar char="-"/>
            </a:pPr>
            <a:r>
              <a:rPr lang="nl-NL" dirty="0"/>
              <a:t>At a later stage, we plan </a:t>
            </a:r>
            <a:r>
              <a:rPr lang="nl-NL" dirty="0" err="1"/>
              <a:t>to</a:t>
            </a:r>
            <a:r>
              <a:rPr lang="nl-NL" dirty="0"/>
              <a:t> </a:t>
            </a:r>
            <a:r>
              <a:rPr lang="nl-NL" dirty="0" err="1"/>
              <a:t>reach</a:t>
            </a:r>
            <a:r>
              <a:rPr lang="nl-NL" dirty="0"/>
              <a:t> out </a:t>
            </a:r>
            <a:r>
              <a:rPr lang="nl-NL" dirty="0" err="1"/>
              <a:t>to</a:t>
            </a:r>
            <a:r>
              <a:rPr lang="nl-NL" dirty="0"/>
              <a:t> </a:t>
            </a:r>
            <a:r>
              <a:rPr lang="nl-NL" dirty="0" err="1"/>
              <a:t>researchers</a:t>
            </a:r>
            <a:r>
              <a:rPr lang="nl-NL" dirty="0"/>
              <a:t> </a:t>
            </a:r>
            <a:r>
              <a:rPr lang="nl-NL" dirty="0" err="1"/>
              <a:t>using</a:t>
            </a:r>
            <a:r>
              <a:rPr lang="nl-NL" dirty="0"/>
              <a:t> </a:t>
            </a:r>
            <a:r>
              <a:rPr lang="nl-NL" dirty="0" err="1"/>
              <a:t>the</a:t>
            </a:r>
            <a:r>
              <a:rPr lang="nl-NL" dirty="0"/>
              <a:t> CBS </a:t>
            </a:r>
            <a:r>
              <a:rPr lang="nl-NL" dirty="0" err="1"/>
              <a:t>microdata</a:t>
            </a:r>
            <a:r>
              <a:rPr lang="nl-NL" dirty="0"/>
              <a:t> </a:t>
            </a:r>
            <a:r>
              <a:rPr lang="nl-NL" dirty="0" err="1"/>
              <a:t>to</a:t>
            </a:r>
            <a:r>
              <a:rPr lang="nl-NL" dirty="0"/>
              <a:t> </a:t>
            </a:r>
            <a:r>
              <a:rPr lang="nl-NL" dirty="0" err="1"/>
              <a:t>receive</a:t>
            </a:r>
            <a:r>
              <a:rPr lang="nl-NL" dirty="0"/>
              <a:t> </a:t>
            </a:r>
            <a:r>
              <a:rPr lang="nl-NL" dirty="0" err="1"/>
              <a:t>their</a:t>
            </a:r>
            <a:r>
              <a:rPr lang="nl-NL" dirty="0"/>
              <a:t> feedback and </a:t>
            </a:r>
            <a:r>
              <a:rPr lang="nl-NL" dirty="0" err="1"/>
              <a:t>suggestions</a:t>
            </a:r>
            <a:r>
              <a:rPr lang="nl-NL" dirty="0"/>
              <a:t> on </a:t>
            </a:r>
            <a:r>
              <a:rPr lang="nl-NL" dirty="0" err="1"/>
              <a:t>how</a:t>
            </a:r>
            <a:r>
              <a:rPr lang="nl-NL" dirty="0"/>
              <a:t> </a:t>
            </a:r>
            <a:r>
              <a:rPr lang="nl-NL" dirty="0" err="1"/>
              <a:t>to</a:t>
            </a:r>
            <a:r>
              <a:rPr lang="nl-NL" dirty="0"/>
              <a:t> </a:t>
            </a:r>
            <a:r>
              <a:rPr lang="nl-NL" dirty="0" err="1"/>
              <a:t>futher</a:t>
            </a:r>
            <a:r>
              <a:rPr lang="nl-NL" dirty="0"/>
              <a:t> </a:t>
            </a:r>
            <a:r>
              <a:rPr lang="nl-NL" dirty="0" err="1"/>
              <a:t>improve</a:t>
            </a:r>
            <a:r>
              <a:rPr lang="nl-NL" dirty="0"/>
              <a:t> </a:t>
            </a:r>
            <a:r>
              <a:rPr lang="nl-NL" dirty="0" err="1"/>
              <a:t>the</a:t>
            </a:r>
            <a:r>
              <a:rPr lang="nl-NL" dirty="0"/>
              <a:t> GitHub </a:t>
            </a:r>
            <a:r>
              <a:rPr lang="nl-NL" dirty="0" err="1"/>
              <a:t>repository</a:t>
            </a:r>
            <a:r>
              <a:rPr lang="nl-NL" dirty="0"/>
              <a:t>.</a:t>
            </a:r>
          </a:p>
          <a:p>
            <a:pPr marL="171450" indent="-171450">
              <a:buFontTx/>
              <a:buChar char="-"/>
            </a:pPr>
            <a:r>
              <a:rPr lang="nl-NL" dirty="0"/>
              <a:t>And </a:t>
            </a:r>
            <a:r>
              <a:rPr lang="nl-NL" dirty="0" err="1"/>
              <a:t>hopefully</a:t>
            </a:r>
            <a:r>
              <a:rPr lang="nl-NL" dirty="0"/>
              <a:t> </a:t>
            </a:r>
            <a:r>
              <a:rPr lang="nl-NL" dirty="0" err="1"/>
              <a:t>this</a:t>
            </a:r>
            <a:r>
              <a:rPr lang="nl-NL" dirty="0"/>
              <a:t> </a:t>
            </a:r>
            <a:r>
              <a:rPr lang="nl-NL" dirty="0" err="1"/>
              <a:t>initiative</a:t>
            </a:r>
            <a:r>
              <a:rPr lang="nl-NL" dirty="0"/>
              <a:t> </a:t>
            </a:r>
            <a:r>
              <a:rPr lang="nl-NL" dirty="0" err="1"/>
              <a:t>will</a:t>
            </a:r>
            <a:r>
              <a:rPr lang="nl-NL" dirty="0"/>
              <a:t> prove </a:t>
            </a:r>
            <a:r>
              <a:rPr lang="nl-NL" dirty="0" err="1"/>
              <a:t>useful</a:t>
            </a:r>
            <a:r>
              <a:rPr lang="nl-NL" dirty="0"/>
              <a:t>/</a:t>
            </a:r>
            <a:r>
              <a:rPr lang="nl-NL" dirty="0" err="1"/>
              <a:t>helpful</a:t>
            </a:r>
            <a:r>
              <a:rPr lang="nl-NL" dirty="0"/>
              <a:t>.</a:t>
            </a:r>
          </a:p>
        </p:txBody>
      </p:sp>
      <p:sp>
        <p:nvSpPr>
          <p:cNvPr id="4" name="Tijdelijke aanduiding voor dianummer 3"/>
          <p:cNvSpPr>
            <a:spLocks noGrp="1"/>
          </p:cNvSpPr>
          <p:nvPr>
            <p:ph type="sldNum" sz="quarter" idx="5"/>
          </p:nvPr>
        </p:nvSpPr>
        <p:spPr/>
        <p:txBody>
          <a:bodyPr/>
          <a:lstStyle/>
          <a:p>
            <a:fld id="{2756A4AA-4A76-4294-BACC-B5A46F58F8F2}" type="slidenum">
              <a:rPr lang="en-US" smtClean="0"/>
              <a:t>10</a:t>
            </a:fld>
            <a:endParaRPr lang="en-US"/>
          </a:p>
        </p:txBody>
      </p:sp>
    </p:spTree>
    <p:extLst>
      <p:ext uri="{BB962C8B-B14F-4D97-AF65-F5344CB8AC3E}">
        <p14:creationId xmlns:p14="http://schemas.microsoft.com/office/powerpoint/2010/main" val="1134737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Questions: </a:t>
            </a:r>
          </a:p>
          <a:p>
            <a:pPr marL="342900" lvl="0" indent="-342900">
              <a:lnSpc>
                <a:spcPct val="107000"/>
              </a:lnSpc>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Do you think this is useful? Would you use these scripts yourself? Why/ why not?</a:t>
            </a:r>
          </a:p>
          <a:p>
            <a:pPr marL="342900" lvl="0" indent="-342900">
              <a:lnSpc>
                <a:spcPct val="107000"/>
              </a:lnSpc>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If you have these types of harmonization scripts, would you publish them on this GitHub page? So they are openly accessible to other researchers using the CBS microdata</a:t>
            </a:r>
          </a:p>
          <a:p>
            <a:pPr marL="342900" lvl="0" indent="-342900">
              <a:lnSpc>
                <a:spcPct val="107000"/>
              </a:lnSpc>
              <a:spcAft>
                <a:spcPts val="80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What would be helpful? What would you hope other people post on this GitHub? </a:t>
            </a:r>
          </a:p>
          <a:p>
            <a:endParaRPr lang="en-US" dirty="0"/>
          </a:p>
        </p:txBody>
      </p:sp>
      <p:sp>
        <p:nvSpPr>
          <p:cNvPr id="4" name="Tijdelijke aanduiding voor dianummer 3"/>
          <p:cNvSpPr>
            <a:spLocks noGrp="1"/>
          </p:cNvSpPr>
          <p:nvPr>
            <p:ph type="sldNum" sz="quarter" idx="5"/>
          </p:nvPr>
        </p:nvSpPr>
        <p:spPr/>
        <p:txBody>
          <a:bodyPr/>
          <a:lstStyle/>
          <a:p>
            <a:fld id="{2756A4AA-4A76-4294-BACC-B5A46F58F8F2}" type="slidenum">
              <a:rPr lang="en-US" smtClean="0"/>
              <a:t>11</a:t>
            </a:fld>
            <a:endParaRPr lang="en-US"/>
          </a:p>
        </p:txBody>
      </p:sp>
    </p:spTree>
    <p:extLst>
      <p:ext uri="{BB962C8B-B14F-4D97-AF65-F5344CB8AC3E}">
        <p14:creationId xmlns:p14="http://schemas.microsoft.com/office/powerpoint/2010/main" val="639708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I </a:t>
            </a:r>
            <a:r>
              <a:rPr lang="nl-NL" sz="1800" dirty="0">
                <a:effectLst/>
                <a:latin typeface="Calibri" panose="020F0502020204030204" pitchFamily="34" charset="0"/>
                <a:ea typeface="Calibri" panose="020F0502020204030204" pitchFamily="34" charset="0"/>
                <a:cs typeface="Arial" panose="020B0604020202020204" pitchFamily="34" charset="0"/>
              </a:rPr>
              <a:t>[Mirthe] </a:t>
            </a:r>
            <a:r>
              <a:rPr lang="en-US" sz="1800" dirty="0">
                <a:effectLst/>
                <a:latin typeface="Calibri" panose="020F0502020204030204" pitchFamily="34" charset="0"/>
                <a:ea typeface="Calibri" panose="020F0502020204030204" pitchFamily="34" charset="0"/>
                <a:cs typeface="Arial" panose="020B0604020202020204" pitchFamily="34" charset="0"/>
              </a:rPr>
              <a:t>work as a junior data analyst on the project</a:t>
            </a:r>
            <a:r>
              <a:rPr lang="en-US" sz="1800" i="1" dirty="0">
                <a:effectLst/>
                <a:latin typeface="Calibri" panose="020F0502020204030204" pitchFamily="34" charset="0"/>
                <a:ea typeface="Calibri" panose="020F0502020204030204" pitchFamily="34" charset="0"/>
                <a:cs typeface="Arial" panose="020B0604020202020204" pitchFamily="34" charset="0"/>
              </a:rPr>
              <a:t> Children and (future) Parents, supported by Prediction and Professionals in Prevention, to improve Opportunity </a:t>
            </a:r>
            <a:r>
              <a:rPr lang="en-US" sz="1800" dirty="0">
                <a:effectLst/>
                <a:latin typeface="Calibri" panose="020F0502020204030204" pitchFamily="34" charset="0"/>
                <a:ea typeface="Calibri" panose="020F0502020204030204" pitchFamily="34" charset="0"/>
                <a:cs typeface="Arial" panose="020B0604020202020204" pitchFamily="34" charset="0"/>
              </a:rPr>
              <a:t>or C-4PO. This project is financed by </a:t>
            </a:r>
            <a:r>
              <a:rPr lang="en-US" sz="1800" dirty="0" err="1">
                <a:effectLst/>
                <a:latin typeface="Calibri" panose="020F0502020204030204" pitchFamily="34" charset="0"/>
                <a:ea typeface="Calibri" panose="020F0502020204030204" pitchFamily="34" charset="0"/>
                <a:cs typeface="Arial" panose="020B0604020202020204" pitchFamily="34" charset="0"/>
              </a:rPr>
              <a:t>ZonMw</a:t>
            </a:r>
            <a:r>
              <a:rPr lang="en-US" sz="1800" dirty="0">
                <a:effectLst/>
                <a:latin typeface="Calibri" panose="020F0502020204030204" pitchFamily="34" charset="0"/>
                <a:ea typeface="Calibri" panose="020F0502020204030204" pitchFamily="34" charset="0"/>
                <a:cs typeface="Arial" panose="020B0604020202020204" pitchFamily="34" charset="0"/>
              </a:rPr>
              <a:t> as a part of the Dutch Research Agenda </a:t>
            </a:r>
            <a:r>
              <a:rPr lang="en-US" sz="1800" dirty="0" err="1">
                <a:effectLst/>
                <a:latin typeface="Calibri" panose="020F0502020204030204" pitchFamily="34" charset="0"/>
                <a:ea typeface="Calibri" panose="020F0502020204030204" pitchFamily="34" charset="0"/>
                <a:cs typeface="Arial" panose="020B0604020202020204" pitchFamily="34" charset="0"/>
              </a:rPr>
              <a:t>programme</a:t>
            </a:r>
            <a:r>
              <a:rPr lang="en-US" sz="1800" dirty="0">
                <a:effectLst/>
                <a:latin typeface="Calibri" panose="020F0502020204030204" pitchFamily="34" charset="0"/>
                <a:ea typeface="Calibri" panose="020F0502020204030204" pitchFamily="34" charset="0"/>
                <a:cs typeface="Arial" panose="020B0604020202020204" pitchFamily="34" charset="0"/>
              </a:rPr>
              <a:t> ‘Big data </a:t>
            </a:r>
            <a:r>
              <a:rPr lang="en-US" sz="1800" dirty="0" err="1">
                <a:effectLst/>
                <a:latin typeface="Calibri" panose="020F0502020204030204" pitchFamily="34" charset="0"/>
                <a:ea typeface="Calibri" panose="020F0502020204030204" pitchFamily="34" charset="0"/>
                <a:cs typeface="Arial" panose="020B0604020202020204" pitchFamily="34" charset="0"/>
              </a:rPr>
              <a:t>en</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err="1">
                <a:effectLst/>
                <a:latin typeface="Calibri" panose="020F0502020204030204" pitchFamily="34" charset="0"/>
                <a:ea typeface="Calibri" panose="020F0502020204030204" pitchFamily="34" charset="0"/>
                <a:cs typeface="Arial" panose="020B0604020202020204" pitchFamily="34" charset="0"/>
              </a:rPr>
              <a:t>kansrijke</a:t>
            </a:r>
            <a:r>
              <a:rPr lang="en-US" sz="1800" dirty="0">
                <a:effectLst/>
                <a:latin typeface="Calibri" panose="020F0502020204030204" pitchFamily="34" charset="0"/>
                <a:ea typeface="Calibri" panose="020F0502020204030204" pitchFamily="34" charset="0"/>
                <a:cs typeface="Arial" panose="020B0604020202020204" pitchFamily="34" charset="0"/>
              </a:rPr>
              <a:t> start’. In this project I work on the big data analysis using machine learning techniques, so I spend a lot of my time looking at CBS microdata. </a:t>
            </a:r>
          </a:p>
          <a:p>
            <a:endParaRPr lang="en-US" dirty="0"/>
          </a:p>
        </p:txBody>
      </p:sp>
      <p:sp>
        <p:nvSpPr>
          <p:cNvPr id="4" name="Tijdelijke aanduiding voor dianummer 3"/>
          <p:cNvSpPr>
            <a:spLocks noGrp="1"/>
          </p:cNvSpPr>
          <p:nvPr>
            <p:ph type="sldNum" sz="quarter" idx="5"/>
          </p:nvPr>
        </p:nvSpPr>
        <p:spPr/>
        <p:txBody>
          <a:bodyPr/>
          <a:lstStyle/>
          <a:p>
            <a:fld id="{2756A4AA-4A76-4294-BACC-B5A46F58F8F2}" type="slidenum">
              <a:rPr lang="en-US" smtClean="0"/>
              <a:t>2</a:t>
            </a:fld>
            <a:endParaRPr lang="en-US"/>
          </a:p>
        </p:txBody>
      </p:sp>
    </p:spTree>
    <p:extLst>
      <p:ext uri="{BB962C8B-B14F-4D97-AF65-F5344CB8AC3E}">
        <p14:creationId xmlns:p14="http://schemas.microsoft.com/office/powerpoint/2010/main" val="3449050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Today I would like to talk to you about a community-based initiative for researchers working with CBS microdata in the remote access environment. The motivation behind this initiative is to facilitate easier, less time-consuming data harmonization, particularly to optimize the combining (or joining) of different CBS microdata files. How, by making data harmonization scripts openly accessible through GitHub.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I just want to mention that we are in the early stages of developing this initiative, so I hope to receive your input and suggestions on how to develop this more in the future.  </a:t>
            </a:r>
          </a:p>
          <a:p>
            <a:endParaRPr lang="en-US" dirty="0"/>
          </a:p>
        </p:txBody>
      </p:sp>
      <p:sp>
        <p:nvSpPr>
          <p:cNvPr id="4" name="Tijdelijke aanduiding voor dianummer 3"/>
          <p:cNvSpPr>
            <a:spLocks noGrp="1"/>
          </p:cNvSpPr>
          <p:nvPr>
            <p:ph type="sldNum" sz="quarter" idx="5"/>
          </p:nvPr>
        </p:nvSpPr>
        <p:spPr/>
        <p:txBody>
          <a:bodyPr/>
          <a:lstStyle/>
          <a:p>
            <a:fld id="{2756A4AA-4A76-4294-BACC-B5A46F58F8F2}" type="slidenum">
              <a:rPr lang="en-US" smtClean="0"/>
              <a:t>3</a:t>
            </a:fld>
            <a:endParaRPr lang="en-US"/>
          </a:p>
        </p:txBody>
      </p:sp>
    </p:spTree>
    <p:extLst>
      <p:ext uri="{BB962C8B-B14F-4D97-AF65-F5344CB8AC3E}">
        <p14:creationId xmlns:p14="http://schemas.microsoft.com/office/powerpoint/2010/main" val="4261941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One thing that we have noticed with the rise of Big data research, is that to work with these large amounts of data we often have to combine various data sources. </a:t>
            </a: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Well, first let’s define data harmonization. Data harmonization refers to the effort of combining data from different sources with varying file locations, file formats, and naming conventions, and transforming it into a single cohesive data set. </a:t>
            </a: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For researchers using the CBS microdata, data harmonization is an unavoidable but time-consuming part the data analysis process. (</a:t>
            </a:r>
            <a:r>
              <a:rPr lang="en-US" sz="1800" i="1" dirty="0">
                <a:effectLst/>
                <a:latin typeface="Calibri" panose="020F0502020204030204" pitchFamily="34" charset="0"/>
                <a:ea typeface="Calibri" panose="020F0502020204030204" pitchFamily="34" charset="0"/>
                <a:cs typeface="Arial" panose="020B0604020202020204" pitchFamily="34" charset="0"/>
              </a:rPr>
              <a:t>Maybe you are familiar with the “80/20 rule” in data science: the reality that 80 percent of valuable time is spent simply finding, cleansing, and organizing data, and only 20 percent of time is used to actually perform analysis. Luckily, for those of us who use the CBS microdata, CBS does most of the preprocessing for us. But still, data harmonization – i.e. combining various microdata files into one coherent dataset – takes a lot of time.)</a:t>
            </a: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I am wondering, who here (in the audience) works with the CBS microdata in the remote access environment? Then you might be familiar with some of the challenges I will discuss. </a:t>
            </a:r>
          </a:p>
          <a:p>
            <a:endParaRPr lang="en-US" dirty="0"/>
          </a:p>
        </p:txBody>
      </p:sp>
      <p:sp>
        <p:nvSpPr>
          <p:cNvPr id="4" name="Tijdelijke aanduiding voor dia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56A4AA-4A76-4294-BACC-B5A46F58F8F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1637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While the CBS microdata infrastructure facilitates ground-breaking research, it remains a challenge for researchers to manage the vast amount of datafiles, the documentation and to join the data. So, why is data harmonization of CBS microdata files challenging? </a:t>
            </a:r>
          </a:p>
          <a:p>
            <a:endParaRPr lang="en-US" dirty="0"/>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There are many different microdata files (I believe over 500) </a:t>
            </a:r>
            <a:r>
              <a:rPr lang="en-US"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3"/>
              </a:rPr>
              <a:t>https://www.cbs.nl/-/media/cbs-op-maat/microdatabestanden/documents/overzicht-van-alle-bestanden/alle-beschikbare-catalogus-bestanden.pdf</a:t>
            </a:r>
            <a:r>
              <a:rPr lang="en-US" sz="1800" dirty="0">
                <a:effectLst/>
                <a:latin typeface="Calibri" panose="020F0502020204030204" pitchFamily="34" charset="0"/>
                <a:ea typeface="Calibri" panose="020F0502020204030204" pitchFamily="34" charset="0"/>
                <a:cs typeface="Arial" panose="020B0604020202020204" pitchFamily="34" charset="0"/>
              </a:rPr>
              <a:t> Available for different years</a:t>
            </a: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Second, there are even more file paths. You can find each microdata file in a folder, organized by file topic. In many cases, this folder will contain subfolders, a separate folder for each year. Here we see SPOLISBUS as an example. What if we want to look at this data on jobs and wages for multiple years, from 2010 up and until 2022, we need to combine the data sets in these separate folders, which all have different file paths. </a:t>
            </a: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In addition, names of the microdata files in these subfolders might change, as newer versions become available. V1 might become V2 and even V5. </a:t>
            </a:r>
          </a:p>
          <a:p>
            <a:pPr marL="342900" lvl="0" indent="-342900">
              <a:lnSpc>
                <a:spcPct val="107000"/>
              </a:lnSpc>
              <a:buFont typeface="+mj-lt"/>
              <a:buAutoNum type="arabicPeriod"/>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7000"/>
              </a:lnSpc>
              <a:spcBef>
                <a:spcPts val="0"/>
              </a:spcBef>
              <a:spcAft>
                <a:spcPts val="0"/>
              </a:spcAft>
              <a:buClrTx/>
              <a:buSzTx/>
              <a:buFont typeface="+mj-lt"/>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When you are working with the data you read multiple microdata files, and you use the file paths in your code. What happens when these file paths change or when files are moved, your code will not run, and you will have to change the file paths everywhere. </a:t>
            </a:r>
          </a:p>
          <a:p>
            <a:pPr marL="342900" lvl="0" indent="-342900">
              <a:lnSpc>
                <a:spcPct val="107000"/>
              </a:lnSpc>
              <a:buFont typeface="+mj-lt"/>
              <a:buAutoNum type="arabicPeriod"/>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Tijdelijke aanduiding voor dianummer 3"/>
          <p:cNvSpPr>
            <a:spLocks noGrp="1"/>
          </p:cNvSpPr>
          <p:nvPr>
            <p:ph type="sldNum" sz="quarter" idx="5"/>
          </p:nvPr>
        </p:nvSpPr>
        <p:spPr/>
        <p:txBody>
          <a:bodyPr/>
          <a:lstStyle/>
          <a:p>
            <a:fld id="{2756A4AA-4A76-4294-BACC-B5A46F58F8F2}" type="slidenum">
              <a:rPr lang="en-US" smtClean="0"/>
              <a:t>5</a:t>
            </a:fld>
            <a:endParaRPr lang="en-US"/>
          </a:p>
        </p:txBody>
      </p:sp>
    </p:spTree>
    <p:extLst>
      <p:ext uri="{BB962C8B-B14F-4D97-AF65-F5344CB8AC3E}">
        <p14:creationId xmlns:p14="http://schemas.microsoft.com/office/powerpoint/2010/main" val="695299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4. Another challenge is that The CBS microdata files you want to use in your research might have a different structure; recording observation at different moments. There are the TAB files where one row constitutes one person for who an observation is recorded for this specific year. And there are BUS files where, we don’t have one observation by year, these files record the observation for a certain period, so with a start date and end date as observed per month.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What do we do when we want to combine a TAB and a BUS file?</a:t>
            </a:r>
          </a:p>
          <a:p>
            <a:pPr marL="0" lvl="0" indent="0">
              <a:lnSpc>
                <a:spcPct val="107000"/>
              </a:lnSpc>
              <a:buFont typeface="+mj-l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nSpc>
                <a:spcPct val="107000"/>
              </a:lnSpc>
              <a:buFont typeface="+mj-lt"/>
              <a:buNone/>
            </a:pPr>
            <a:r>
              <a:rPr lang="en-US" sz="1800" dirty="0">
                <a:effectLst/>
                <a:latin typeface="Calibri" panose="020F0502020204030204" pitchFamily="34" charset="0"/>
                <a:ea typeface="Calibri" panose="020F0502020204030204" pitchFamily="34" charset="0"/>
                <a:cs typeface="Arial" panose="020B0604020202020204" pitchFamily="34" charset="0"/>
              </a:rPr>
              <a:t>5. Another reason why data harmonization is challenging is the naming conventions of variables within the CBS microdata files. Variable names might change over time, we see some examples here. </a:t>
            </a:r>
          </a:p>
          <a:p>
            <a:pPr marL="285750" lvl="0" indent="-285750">
              <a:lnSpc>
                <a:spcPct val="107000"/>
              </a:lnSpc>
              <a:buFontTx/>
              <a:buChar char="-"/>
            </a:pPr>
            <a:r>
              <a:rPr lang="en-US" sz="1800" dirty="0">
                <a:effectLst/>
                <a:latin typeface="Calibri" panose="020F0502020204030204" pitchFamily="34" charset="0"/>
                <a:ea typeface="Calibri" panose="020F0502020204030204" pitchFamily="34" charset="0"/>
                <a:cs typeface="Arial" panose="020B0604020202020204" pitchFamily="34" charset="0"/>
              </a:rPr>
              <a:t>In ZVWZORGKOSTENTAB ZVWKEERSTELIJNSPSYCHO after 2013 is ZVWKGENBASGGZ</a:t>
            </a:r>
          </a:p>
          <a:p>
            <a:pPr marL="285750" marR="0" lvl="0" indent="-285750" algn="l" defTabSz="914400" rtl="0" eaLnBrk="1" fontAlgn="auto" latinLnBrk="0" hangingPunct="1">
              <a:lnSpc>
                <a:spcPct val="107000"/>
              </a:lnSpc>
              <a:spcBef>
                <a:spcPts val="0"/>
              </a:spcBef>
              <a:spcAft>
                <a:spcPts val="0"/>
              </a:spcAft>
              <a:buClrTx/>
              <a:buSzTx/>
              <a:buFontTx/>
              <a:buChar char="-"/>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In PRNL </a:t>
            </a:r>
            <a:r>
              <a:rPr lang="nl-NL" sz="2800" dirty="0" err="1"/>
              <a:t>srtnummoeder</a:t>
            </a:r>
            <a:r>
              <a:rPr lang="en-US" sz="1800" dirty="0">
                <a:effectLst/>
                <a:latin typeface="Calibri" panose="020F0502020204030204" pitchFamily="34" charset="0"/>
                <a:ea typeface="Calibri" panose="020F0502020204030204" pitchFamily="34" charset="0"/>
                <a:cs typeface="Arial" panose="020B0604020202020204" pitchFamily="34" charset="0"/>
              </a:rPr>
              <a:t> from 2008 on is </a:t>
            </a:r>
            <a:r>
              <a:rPr lang="nl-NL" sz="2800" dirty="0" err="1"/>
              <a:t>rinpersoons_moeder</a:t>
            </a: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L="285750" lvl="0" indent="-285750">
              <a:lnSpc>
                <a:spcPct val="107000"/>
              </a:lnSpc>
              <a:buFontTx/>
              <a:buChar char="-"/>
            </a:pPr>
            <a:r>
              <a:rPr lang="en-US" sz="1800" dirty="0">
                <a:effectLst/>
                <a:latin typeface="Calibri" panose="020F0502020204030204" pitchFamily="34" charset="0"/>
                <a:ea typeface="Calibri" panose="020F0502020204030204" pitchFamily="34" charset="0"/>
                <a:cs typeface="Arial" panose="020B0604020202020204" pitchFamily="34" charset="0"/>
              </a:rPr>
              <a:t>And in HOOGSTEOPLTAB </a:t>
            </a:r>
            <a:r>
              <a:rPr lang="nl-NL" sz="1800" kern="1200" dirty="0">
                <a:solidFill>
                  <a:schemeClr val="tx1"/>
                </a:solidFill>
                <a:effectLst/>
                <a:latin typeface="+mn-lt"/>
                <a:ea typeface="+mn-ea"/>
                <a:cs typeface="+mn-cs"/>
              </a:rPr>
              <a:t>OPLNIVSOI2016AGG4HBMETNIRWO</a:t>
            </a:r>
            <a:r>
              <a:rPr lang="en-US" sz="1800" dirty="0">
                <a:effectLst/>
                <a:latin typeface="Calibri" panose="020F0502020204030204" pitchFamily="34" charset="0"/>
                <a:ea typeface="Calibri" panose="020F0502020204030204" pitchFamily="34" charset="0"/>
                <a:cs typeface="Arial" panose="020B0604020202020204" pitchFamily="34" charset="0"/>
              </a:rPr>
              <a:t> is changed to </a:t>
            </a:r>
            <a:r>
              <a:rPr lang="nl-NL" sz="1800" kern="1200" dirty="0">
                <a:solidFill>
                  <a:schemeClr val="tx1"/>
                </a:solidFill>
                <a:effectLst/>
                <a:latin typeface="+mn-lt"/>
                <a:ea typeface="+mn-ea"/>
                <a:cs typeface="+mn-cs"/>
              </a:rPr>
              <a:t>OPLNIVSOI2021AGG4HBmetNIRWO</a:t>
            </a:r>
            <a:r>
              <a:rPr lang="en-US" sz="1800" dirty="0">
                <a:effectLst/>
                <a:latin typeface="Calibri" panose="020F0502020204030204" pitchFamily="34" charset="0"/>
                <a:ea typeface="Calibri" panose="020F0502020204030204" pitchFamily="34" charset="0"/>
                <a:cs typeface="Arial" panose="020B0604020202020204" pitchFamily="34" charset="0"/>
              </a:rPr>
              <a:t> from 2019 on</a:t>
            </a:r>
          </a:p>
          <a:p>
            <a:pPr marL="0" lvl="0" indent="0">
              <a:lnSpc>
                <a:spcPct val="107000"/>
              </a:lnSpc>
              <a:buFontTx/>
              <a:buNone/>
            </a:pPr>
            <a:r>
              <a:rPr lang="en-US" sz="1800" dirty="0">
                <a:effectLst/>
                <a:latin typeface="Calibri" panose="020F0502020204030204" pitchFamily="34" charset="0"/>
                <a:ea typeface="Calibri" panose="020F0502020204030204" pitchFamily="34" charset="0"/>
                <a:cs typeface="Arial" panose="020B0604020202020204" pitchFamily="34" charset="0"/>
              </a:rPr>
              <a:t>If a researcher wants to use these variables over the years, they will have to rename them for consistency and to bind them in one column.  </a:t>
            </a:r>
          </a:p>
          <a:p>
            <a:pPr marL="0" lvl="0" indent="0">
              <a:lnSpc>
                <a:spcPct val="107000"/>
              </a:lnSpc>
              <a:spcAft>
                <a:spcPts val="800"/>
              </a:spcAft>
              <a:buFont typeface="+mj-l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lvl="0" indent="0">
              <a:lnSpc>
                <a:spcPct val="107000"/>
              </a:lnSpc>
              <a:spcAft>
                <a:spcPts val="800"/>
              </a:spcAft>
              <a:buFont typeface="+mj-lt"/>
              <a:buNone/>
            </a:pPr>
            <a:r>
              <a:rPr lang="en-US" sz="1800" dirty="0">
                <a:effectLst/>
                <a:latin typeface="Calibri" panose="020F0502020204030204" pitchFamily="34" charset="0"/>
                <a:ea typeface="Calibri" panose="020F0502020204030204" pitchFamily="34" charset="0"/>
                <a:cs typeface="Arial" panose="020B0604020202020204" pitchFamily="34" charset="0"/>
              </a:rPr>
              <a:t>6. Moreover, there are variables that are available for some years, not for all. To get a comprehensive understanding of the microdata researchers need to thoroughly study the documentation. </a:t>
            </a:r>
          </a:p>
          <a:p>
            <a:pPr marL="0" lvl="0" indent="0">
              <a:lnSpc>
                <a:spcPct val="107000"/>
              </a:lnSpc>
              <a:buFontTx/>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Tijdelijke aanduiding voor dianummer 3"/>
          <p:cNvSpPr>
            <a:spLocks noGrp="1"/>
          </p:cNvSpPr>
          <p:nvPr>
            <p:ph type="sldNum" sz="quarter" idx="5"/>
          </p:nvPr>
        </p:nvSpPr>
        <p:spPr/>
        <p:txBody>
          <a:bodyPr/>
          <a:lstStyle/>
          <a:p>
            <a:fld id="{2756A4AA-4A76-4294-BACC-B5A46F58F8F2}" type="slidenum">
              <a:rPr lang="en-US" smtClean="0"/>
              <a:t>6</a:t>
            </a:fld>
            <a:endParaRPr lang="en-US"/>
          </a:p>
        </p:txBody>
      </p:sp>
    </p:spTree>
    <p:extLst>
      <p:ext uri="{BB962C8B-B14F-4D97-AF65-F5344CB8AC3E}">
        <p14:creationId xmlns:p14="http://schemas.microsoft.com/office/powerpoint/2010/main" val="2341009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Currently, most CBS microdata-users – at least the ones I have spoken to – spend a considerable amount of time harmonizing the CBS microdata.  Frequently they are working on (harmonizing) the same data, reinventing the wheel.</a:t>
            </a:r>
          </a:p>
          <a:p>
            <a:endParaRPr lang="en-US" sz="1800" dirty="0"/>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ambition of this initiative is to share our work and encourage others to do the same, to be more efficient and learn from each other.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In the project </a:t>
            </a:r>
            <a:r>
              <a:rPr lang="en-US" sz="1800" i="1" dirty="0">
                <a:effectLst/>
                <a:latin typeface="Calibri" panose="020F0502020204030204" pitchFamily="34" charset="0"/>
                <a:ea typeface="Calibri" panose="020F0502020204030204" pitchFamily="34" charset="0"/>
                <a:cs typeface="Arial" panose="020B0604020202020204" pitchFamily="34" charset="0"/>
              </a:rPr>
              <a:t>Children and (future) Parents, supported by Prediction and Professionals in Prevention, to improve Opportunity</a:t>
            </a:r>
            <a:r>
              <a:rPr lang="en-US" sz="1800" dirty="0">
                <a:effectLst/>
                <a:latin typeface="Calibri" panose="020F0502020204030204" pitchFamily="34" charset="0"/>
                <a:ea typeface="Calibri" panose="020F0502020204030204" pitchFamily="34" charset="0"/>
                <a:cs typeface="Arial" panose="020B0604020202020204" pitchFamily="34" charset="0"/>
              </a:rPr>
              <a:t> we work with CBS microdata on child health and development, demographic variables and parental characteristics, such as income and social economic status. We have harmonized microdata of about 10 data files ; </a:t>
            </a: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GB" sz="1800" dirty="0">
                <a:effectLst/>
                <a:latin typeface="Calibri" panose="020F0502020204030204" pitchFamily="34" charset="0"/>
                <a:ea typeface="Calibri" panose="020F0502020204030204" pitchFamily="34" charset="0"/>
                <a:cs typeface="Arial" panose="020B0604020202020204" pitchFamily="34" charset="0"/>
              </a:rPr>
              <a:t>PRNL (2004-2016): Perinatal Registration Netherlands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GB" sz="1800" dirty="0">
                <a:effectLst/>
                <a:latin typeface="Calibri" panose="020F0502020204030204" pitchFamily="34" charset="0"/>
                <a:ea typeface="Calibri" panose="020F0502020204030204" pitchFamily="34" charset="0"/>
                <a:cs typeface="Arial" panose="020B0604020202020204" pitchFamily="34" charset="0"/>
              </a:rPr>
              <a:t>KINDOUDERTAB: to identify and join records of the parents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GB" sz="1800" dirty="0">
                <a:effectLst/>
                <a:latin typeface="Calibri" panose="020F0502020204030204" pitchFamily="34" charset="0"/>
                <a:ea typeface="Calibri" panose="020F0502020204030204" pitchFamily="34" charset="0"/>
                <a:cs typeface="Arial" panose="020B0604020202020204" pitchFamily="34" charset="0"/>
              </a:rPr>
              <a:t>GBAPERSOONTAB: Personal characteristics of all persons registered in the Municipal Personal Records Database (GBA)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GB" sz="1800" dirty="0">
                <a:effectLst/>
                <a:latin typeface="Calibri" panose="020F0502020204030204" pitchFamily="34" charset="0"/>
                <a:ea typeface="Calibri" panose="020F0502020204030204" pitchFamily="34" charset="0"/>
                <a:cs typeface="Arial" panose="020B0604020202020204" pitchFamily="34" charset="0"/>
              </a:rPr>
              <a:t>GBAADRESOBJECTBUS (1995-2020): Address Characteristics of persons in the GBA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GB" sz="1800" dirty="0">
                <a:effectLst/>
                <a:latin typeface="Calibri" panose="020F0502020204030204" pitchFamily="34" charset="0"/>
                <a:ea typeface="Calibri" panose="020F0502020204030204" pitchFamily="34" charset="0"/>
                <a:cs typeface="Arial" panose="020B0604020202020204" pitchFamily="34" charset="0"/>
              </a:rPr>
              <a:t>HOOGSTEOPLTAB (1999-2020): education data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GB" sz="1800" dirty="0">
                <a:effectLst/>
                <a:latin typeface="Calibri" panose="020F0502020204030204" pitchFamily="34" charset="0"/>
                <a:ea typeface="Calibri" panose="020F0502020204030204" pitchFamily="34" charset="0"/>
                <a:cs typeface="Arial" panose="020B0604020202020204" pitchFamily="34" charset="0"/>
              </a:rPr>
              <a:t>IPI (2003-2010) INPATAB (2011-2020): income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GB" sz="1800" dirty="0">
                <a:effectLst/>
                <a:latin typeface="Calibri" panose="020F0502020204030204" pitchFamily="34" charset="0"/>
                <a:ea typeface="Calibri" panose="020F0502020204030204" pitchFamily="34" charset="0"/>
                <a:cs typeface="Arial" panose="020B0604020202020204" pitchFamily="34" charset="0"/>
              </a:rPr>
              <a:t>POLISBUS (2006-2010) SPOLISBUS (2010-202106): jobs and wages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GB" sz="1800" dirty="0">
                <a:effectLst/>
                <a:latin typeface="Calibri" panose="020F0502020204030204" pitchFamily="34" charset="0"/>
                <a:ea typeface="Calibri" panose="020F0502020204030204" pitchFamily="34" charset="0"/>
                <a:cs typeface="Arial" panose="020B0604020202020204" pitchFamily="34" charset="0"/>
              </a:rPr>
              <a:t>SECMBUS (1999-2019): socio-economic category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Calibri" panose="020F0502020204030204" pitchFamily="34" charset="0"/>
              <a:buChar char="-"/>
            </a:pPr>
            <a:r>
              <a:rPr lang="en-GB" sz="1800" dirty="0">
                <a:effectLst/>
                <a:latin typeface="Calibri" panose="020F0502020204030204" pitchFamily="34" charset="0"/>
                <a:ea typeface="Calibri" panose="020F0502020204030204" pitchFamily="34" charset="0"/>
                <a:cs typeface="Arial" panose="020B0604020202020204" pitchFamily="34" charset="0"/>
              </a:rPr>
              <a:t>ZVWZORGKOSTENTAB (2009-2019): health care costs </a:t>
            </a:r>
            <a:endParaRPr lang="en-US" sz="1800" dirty="0"/>
          </a:p>
          <a:p>
            <a:endParaRPr lang="en-US" sz="1800" dirty="0"/>
          </a:p>
          <a:p>
            <a:endParaRPr lang="en-US" sz="1800" dirty="0"/>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We have made the R scripts openly accessible through GitHub. The intention is that other CBS microdata-users can use these ‘harmonization-scripts’; run the scripts in the RA-environment and easily extract the harmonized data of interest. </a:t>
            </a:r>
          </a:p>
          <a:p>
            <a:r>
              <a:rPr lang="en-US" sz="1800" dirty="0">
                <a:effectLst/>
                <a:latin typeface="Calibri" panose="020F0502020204030204" pitchFamily="34" charset="0"/>
                <a:ea typeface="Calibri" panose="020F0502020204030204" pitchFamily="34" charset="0"/>
                <a:cs typeface="Arial" panose="020B0604020202020204" pitchFamily="34" charset="0"/>
              </a:rPr>
              <a:t>Let’s have a look at the GitHub page</a:t>
            </a:r>
            <a:r>
              <a:rPr lang="en-US" sz="2800" dirty="0">
                <a:latin typeface="+mj-lt"/>
              </a:rPr>
              <a:t>: </a:t>
            </a:r>
            <a:r>
              <a:rPr lang="en-US" sz="2800" dirty="0">
                <a:latin typeface="+mj-lt"/>
                <a:hlinkClick r:id="rId3"/>
              </a:rPr>
              <a:t>https://github.com/MMJHendriks/HarmonizationScripts_CBSmicrodata</a:t>
            </a:r>
            <a:endParaRPr lang="en-US" sz="1800" dirty="0"/>
          </a:p>
          <a:p>
            <a:endParaRPr lang="en-US" dirty="0"/>
          </a:p>
          <a:p>
            <a:r>
              <a:rPr lang="en-US" dirty="0"/>
              <a:t>The GitHub repository consists of a README file that describes this data harmonization initiative and its intentions. Additionally, it contains folders with the harmonization scripts per project. You can find a folder named ‘C-4PO’, which contains the harmonization scripts created for this project. You can click on the folder and read the project description to find out what the project C</a:t>
            </a:r>
            <a:r>
              <a:rPr lang="nl-NL" dirty="0"/>
              <a:t>-4PO is </a:t>
            </a:r>
            <a:r>
              <a:rPr lang="nl-NL" dirty="0" err="1"/>
              <a:t>about</a:t>
            </a:r>
            <a:r>
              <a:rPr lang="nl-NL" dirty="0"/>
              <a:t> and </a:t>
            </a:r>
            <a:r>
              <a:rPr lang="nl-NL" dirty="0" err="1"/>
              <a:t>what</a:t>
            </a:r>
            <a:r>
              <a:rPr lang="nl-NL" dirty="0"/>
              <a:t> </a:t>
            </a:r>
            <a:r>
              <a:rPr lang="nl-NL" dirty="0" err="1"/>
              <a:t>harmonization</a:t>
            </a:r>
            <a:r>
              <a:rPr lang="nl-NL" dirty="0"/>
              <a:t> scripts are </a:t>
            </a:r>
            <a:r>
              <a:rPr lang="nl-NL" dirty="0" err="1"/>
              <a:t>available</a:t>
            </a:r>
            <a:r>
              <a:rPr lang="nl-NL" dirty="0"/>
              <a:t>. </a:t>
            </a:r>
            <a:r>
              <a:rPr lang="nl-NL" dirty="0" err="1"/>
              <a:t>There</a:t>
            </a:r>
            <a:r>
              <a:rPr lang="nl-NL" dirty="0"/>
              <a:t> is </a:t>
            </a:r>
            <a:r>
              <a:rPr lang="nl-NL" dirty="0" err="1"/>
              <a:t>also</a:t>
            </a:r>
            <a:r>
              <a:rPr lang="nl-NL" dirty="0"/>
              <a:t> a folder </a:t>
            </a:r>
            <a:r>
              <a:rPr lang="nl-NL" dirty="0" err="1"/>
              <a:t>labelled</a:t>
            </a:r>
            <a:r>
              <a:rPr lang="nl-NL" dirty="0"/>
              <a:t> </a:t>
            </a:r>
            <a:r>
              <a:rPr lang="nl-NL" i="1" dirty="0" err="1"/>
              <a:t>Example_project</a:t>
            </a:r>
            <a:r>
              <a:rPr lang="nl-NL" i="1" dirty="0"/>
              <a:t> </a:t>
            </a:r>
            <a:r>
              <a:rPr lang="nl-NL" i="0" dirty="0" err="1"/>
              <a:t>to</a:t>
            </a:r>
            <a:r>
              <a:rPr lang="nl-NL" i="0" dirty="0"/>
              <a:t> show </a:t>
            </a:r>
            <a:r>
              <a:rPr lang="nl-NL" i="0" dirty="0" err="1"/>
              <a:t>how</a:t>
            </a:r>
            <a:r>
              <a:rPr lang="nl-NL" i="0" dirty="0"/>
              <a:t> </a:t>
            </a:r>
            <a:r>
              <a:rPr lang="nl-NL" i="0" dirty="0" err="1"/>
              <a:t>other</a:t>
            </a:r>
            <a:r>
              <a:rPr lang="nl-NL" i="0" dirty="0"/>
              <a:t> </a:t>
            </a:r>
            <a:r>
              <a:rPr lang="nl-NL" i="0" dirty="0" err="1"/>
              <a:t>researchers</a:t>
            </a:r>
            <a:r>
              <a:rPr lang="nl-NL" i="0" dirty="0"/>
              <a:t> </a:t>
            </a:r>
            <a:r>
              <a:rPr lang="nl-NL" i="0" dirty="0" err="1"/>
              <a:t>with</a:t>
            </a:r>
            <a:r>
              <a:rPr lang="nl-NL" i="0" dirty="0"/>
              <a:t> </a:t>
            </a:r>
            <a:r>
              <a:rPr lang="nl-NL" i="0" dirty="0" err="1"/>
              <a:t>their</a:t>
            </a:r>
            <a:r>
              <a:rPr lang="nl-NL" i="0" dirty="0"/>
              <a:t> </a:t>
            </a:r>
            <a:r>
              <a:rPr lang="nl-NL" i="0" dirty="0" err="1"/>
              <a:t>own</a:t>
            </a:r>
            <a:r>
              <a:rPr lang="nl-NL" i="0" dirty="0"/>
              <a:t> CBS project </a:t>
            </a:r>
            <a:r>
              <a:rPr lang="nl-NL" i="0" dirty="0" err="1"/>
              <a:t>can</a:t>
            </a:r>
            <a:r>
              <a:rPr lang="nl-NL" i="0" dirty="0"/>
              <a:t> </a:t>
            </a:r>
            <a:r>
              <a:rPr lang="nl-NL" i="0" dirty="0" err="1"/>
              <a:t>simply</a:t>
            </a:r>
            <a:r>
              <a:rPr lang="nl-NL" i="0" dirty="0"/>
              <a:t> </a:t>
            </a:r>
            <a:r>
              <a:rPr lang="nl-NL" i="0" dirty="0" err="1"/>
              <a:t>create</a:t>
            </a:r>
            <a:r>
              <a:rPr lang="nl-NL" i="0" dirty="0"/>
              <a:t> a new folder and upload </a:t>
            </a:r>
            <a:r>
              <a:rPr lang="nl-NL" i="0" dirty="0" err="1"/>
              <a:t>the</a:t>
            </a:r>
            <a:r>
              <a:rPr lang="nl-NL" i="0" dirty="0"/>
              <a:t> </a:t>
            </a:r>
            <a:r>
              <a:rPr lang="nl-NL" i="0" dirty="0" err="1"/>
              <a:t>harmonization</a:t>
            </a:r>
            <a:r>
              <a:rPr lang="nl-NL" i="0" dirty="0"/>
              <a:t> scripts </a:t>
            </a:r>
            <a:r>
              <a:rPr lang="nl-NL" i="0" dirty="0" err="1"/>
              <a:t>they</a:t>
            </a:r>
            <a:r>
              <a:rPr lang="nl-NL" i="0" dirty="0"/>
              <a:t> </a:t>
            </a:r>
            <a:r>
              <a:rPr lang="nl-NL" i="0" dirty="0" err="1"/>
              <a:t>created</a:t>
            </a:r>
            <a:r>
              <a:rPr lang="nl-NL" i="0" dirty="0"/>
              <a:t>. </a:t>
            </a:r>
            <a:endParaRPr lang="en-US" i="1" dirty="0"/>
          </a:p>
          <a:p>
            <a:endParaRPr lang="en-US" dirty="0"/>
          </a:p>
          <a:p>
            <a:endParaRPr lang="en-US" dirty="0"/>
          </a:p>
        </p:txBody>
      </p:sp>
      <p:sp>
        <p:nvSpPr>
          <p:cNvPr id="4" name="Tijdelijke aanduiding voor dia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56A4AA-4A76-4294-BACC-B5A46F58F8F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5860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I want to zoom in on some of the things you can find in the harmonization scripts on the GitHub page. One of the available scripts is named </a:t>
            </a:r>
            <a:r>
              <a:rPr lang="en-US" i="1" noProof="0" dirty="0" err="1"/>
              <a:t>Pipeline.R</a:t>
            </a:r>
            <a:r>
              <a:rPr lang="en-US" noProof="0" dirty="0"/>
              <a:t>, and this pipeline can be used to run all the harmonization scrips in one time, to generate a ready to use dataset. The code here runs the harmonization scripts (with source) available on the GitHub page. This data set is of course created for this project, for C-4PO. But, if you are working on a very different project with different data these harmonization scripts might still be useful. Some of the code was written to deal with the challenges mentioned </a:t>
            </a:r>
            <a:r>
              <a:rPr lang="en-US" noProof="0" dirty="0" err="1"/>
              <a:t>ealier</a:t>
            </a:r>
            <a:r>
              <a:rPr lang="en-US" noProof="0" dirty="0"/>
              <a:t> (e.g. the different folders, subfolders and file paths).</a:t>
            </a:r>
          </a:p>
          <a:p>
            <a:pPr marL="171450" indent="-171450">
              <a:buFont typeface="Calibri" panose="020F0502020204030204" pitchFamily="34" charset="0"/>
              <a:buChar char="−"/>
            </a:pPr>
            <a:r>
              <a:rPr lang="en-US" noProof="0" dirty="0"/>
              <a:t>We for example have all </a:t>
            </a:r>
            <a:r>
              <a:rPr lang="en-US" noProof="0" dirty="0" err="1"/>
              <a:t>filepaths</a:t>
            </a:r>
            <a:r>
              <a:rPr lang="en-US" noProof="0" dirty="0"/>
              <a:t> in one location (top right). Which we store in loc (middle left). </a:t>
            </a:r>
          </a:p>
          <a:p>
            <a:pPr marL="171450" indent="-171450">
              <a:buFont typeface="Calibri" panose="020F0502020204030204" pitchFamily="34" charset="0"/>
              <a:buChar char="−"/>
            </a:pPr>
            <a:r>
              <a:rPr lang="en-US" noProof="0" dirty="0"/>
              <a:t>There is a function to automatically get the most recent file paths for the specified year (bottom right). Here we use </a:t>
            </a:r>
            <a:r>
              <a:rPr lang="en-US" noProof="0" dirty="0" err="1"/>
              <a:t>loc$datafolder</a:t>
            </a:r>
            <a:r>
              <a:rPr lang="en-US" noProof="0" dirty="0"/>
              <a:t> and </a:t>
            </a:r>
            <a:r>
              <a:rPr lang="en-US" noProof="0" dirty="0" err="1"/>
              <a:t>loc$educ_dat</a:t>
            </a:r>
            <a:r>
              <a:rPr lang="en-US" noProof="0" dirty="0"/>
              <a:t> to refer to the file path. </a:t>
            </a:r>
          </a:p>
          <a:p>
            <a:pPr marL="0" indent="0">
              <a:buFont typeface="Calibri" panose="020F0502020204030204" pitchFamily="34" charset="0"/>
              <a:buNone/>
            </a:pPr>
            <a:r>
              <a:rPr lang="en-US" noProof="0" dirty="0"/>
              <a:t>If the file path changes we only have to update our one document with all file locations, instead of having to change every file path in the code. </a:t>
            </a:r>
          </a:p>
          <a:p>
            <a:pPr marL="171450" indent="-171450">
              <a:buFont typeface="Calibri" panose="020F0502020204030204" pitchFamily="34" charset="0"/>
              <a:buChar char="−"/>
            </a:pPr>
            <a:r>
              <a:rPr lang="en-US" noProof="0" dirty="0"/>
              <a:t>Now we can simply use this loop (bottom left) to get the education data for the specified years and bind the files together. </a:t>
            </a:r>
          </a:p>
          <a:p>
            <a:pPr marL="0" indent="0">
              <a:buFont typeface="Calibri" panose="020F0502020204030204" pitchFamily="34" charset="0"/>
              <a:buNone/>
            </a:pPr>
            <a:endParaRPr lang="en-US" noProof="0" dirty="0"/>
          </a:p>
          <a:p>
            <a:pPr marL="0" indent="0">
              <a:buFont typeface="Calibri" panose="020F0502020204030204" pitchFamily="34" charset="0"/>
              <a:buNone/>
            </a:pPr>
            <a:r>
              <a:rPr lang="en-US" noProof="0" dirty="0"/>
              <a:t>This might be a lot of information and a lot of code, especially if you are not familiar with R. However, my intention is to show you that you can use these harmonization scripts as inspiration for how to solve your own (data) harmonization challenges. </a:t>
            </a:r>
          </a:p>
        </p:txBody>
      </p:sp>
      <p:sp>
        <p:nvSpPr>
          <p:cNvPr id="4" name="Tijdelijke aanduiding voor dianummer 3"/>
          <p:cNvSpPr>
            <a:spLocks noGrp="1"/>
          </p:cNvSpPr>
          <p:nvPr>
            <p:ph type="sldNum" sz="quarter" idx="5"/>
          </p:nvPr>
        </p:nvSpPr>
        <p:spPr/>
        <p:txBody>
          <a:bodyPr/>
          <a:lstStyle/>
          <a:p>
            <a:fld id="{2756A4AA-4A76-4294-BACC-B5A46F58F8F2}" type="slidenum">
              <a:rPr lang="en-US" smtClean="0"/>
              <a:t>8</a:t>
            </a:fld>
            <a:endParaRPr lang="en-US"/>
          </a:p>
        </p:txBody>
      </p:sp>
    </p:spTree>
    <p:extLst>
      <p:ext uri="{BB962C8B-B14F-4D97-AF65-F5344CB8AC3E}">
        <p14:creationId xmlns:p14="http://schemas.microsoft.com/office/powerpoint/2010/main" val="403966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I have made our data harmonization scripts openly accessible. But as I mentioned before, there are over 500 microdata files in the CBS RA-environment. Unfortunately I cannot do this for all the CBS microdata files.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Therefore, we would like to encourage other researchers working with CBS microdata to publish harmonization-scripts on this GitHub repository.</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This community-based initiative provides a range of benefits: increasing visibility of harmonization efforts, optimizing reproducibility to reduce time-consuming work, and improving efficiency. Not only does this initiative promote the implementation of Open Science and FAIR principles, it might also stimulate researchers working with CBS microdata to cooperate.</a:t>
            </a:r>
          </a:p>
          <a:p>
            <a:endParaRPr lang="en-US" dirty="0"/>
          </a:p>
          <a:p>
            <a:endParaRPr lang="en-US" dirty="0"/>
          </a:p>
          <a:p>
            <a:r>
              <a:rPr lang="en-US" dirty="0"/>
              <a:t>More info: </a:t>
            </a:r>
          </a:p>
          <a:p>
            <a:pPr marL="285750" indent="-285750">
              <a:lnSpc>
                <a:spcPct val="107000"/>
              </a:lnSpc>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Open Science is the movement that aims at more open and collaborative research practices in which publications, data, software and other types of academic output are shared at the earliest possible stage and made available for reuse. Open Science leads to greater scientific and societal impact.</a:t>
            </a:r>
          </a:p>
          <a:p>
            <a:pPr marL="285750" indent="-285750">
              <a:lnSpc>
                <a:spcPct val="107000"/>
              </a:lnSpc>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To improve the Findability, Accessibility, Interoperability, and Reuse of digital assets (In 2016, the ‘FAIR Guiding Principles for scientific data management and stewardship’ were published in Scientific Data). The principles refer to three types of entities: data (or any digital object), metadata (information about that digital object), and infrastructure.</a:t>
            </a:r>
          </a:p>
          <a:p>
            <a:endParaRPr lang="en-US" dirty="0"/>
          </a:p>
        </p:txBody>
      </p:sp>
      <p:sp>
        <p:nvSpPr>
          <p:cNvPr id="4" name="Tijdelijke aanduiding voor dianummer 3"/>
          <p:cNvSpPr>
            <a:spLocks noGrp="1"/>
          </p:cNvSpPr>
          <p:nvPr>
            <p:ph type="sldNum" sz="quarter" idx="5"/>
          </p:nvPr>
        </p:nvSpPr>
        <p:spPr/>
        <p:txBody>
          <a:bodyPr/>
          <a:lstStyle/>
          <a:p>
            <a:fld id="{2756A4AA-4A76-4294-BACC-B5A46F58F8F2}" type="slidenum">
              <a:rPr lang="en-US" smtClean="0"/>
              <a:t>9</a:t>
            </a:fld>
            <a:endParaRPr lang="en-US"/>
          </a:p>
        </p:txBody>
      </p:sp>
    </p:spTree>
    <p:extLst>
      <p:ext uri="{BB962C8B-B14F-4D97-AF65-F5344CB8AC3E}">
        <p14:creationId xmlns:p14="http://schemas.microsoft.com/office/powerpoint/2010/main" val="1553138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D00A35-A5B6-E1F4-FE74-4EAE0623FF8E}"/>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en-US"/>
          </a:p>
        </p:txBody>
      </p:sp>
      <p:sp>
        <p:nvSpPr>
          <p:cNvPr id="3" name="Ondertitel 2">
            <a:extLst>
              <a:ext uri="{FF2B5EF4-FFF2-40B4-BE49-F238E27FC236}">
                <a16:creationId xmlns:a16="http://schemas.microsoft.com/office/drawing/2014/main" id="{E46616E3-DEBB-CB45-ED48-2E30638BEA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a:p>
        </p:txBody>
      </p:sp>
      <p:sp>
        <p:nvSpPr>
          <p:cNvPr id="4" name="Tijdelijke aanduiding voor datum 3">
            <a:extLst>
              <a:ext uri="{FF2B5EF4-FFF2-40B4-BE49-F238E27FC236}">
                <a16:creationId xmlns:a16="http://schemas.microsoft.com/office/drawing/2014/main" id="{87763030-362E-23B6-D965-1427C0843484}"/>
              </a:ext>
            </a:extLst>
          </p:cNvPr>
          <p:cNvSpPr>
            <a:spLocks noGrp="1"/>
          </p:cNvSpPr>
          <p:nvPr>
            <p:ph type="dt" sz="half" idx="10"/>
          </p:nvPr>
        </p:nvSpPr>
        <p:spPr/>
        <p:txBody>
          <a:bodyPr/>
          <a:lstStyle/>
          <a:p>
            <a:fld id="{F34F5C2D-6700-408A-947A-7FA30905A227}" type="datetimeFigureOut">
              <a:rPr lang="en-US" smtClean="0"/>
              <a:t>11/7/2022</a:t>
            </a:fld>
            <a:endParaRPr lang="en-US"/>
          </a:p>
        </p:txBody>
      </p:sp>
      <p:sp>
        <p:nvSpPr>
          <p:cNvPr id="5" name="Tijdelijke aanduiding voor voettekst 4">
            <a:extLst>
              <a:ext uri="{FF2B5EF4-FFF2-40B4-BE49-F238E27FC236}">
                <a16:creationId xmlns:a16="http://schemas.microsoft.com/office/drawing/2014/main" id="{4108B809-7C55-3EC7-FA21-D7952C871BF5}"/>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AD544313-E6BA-594D-6B7B-58A634273725}"/>
              </a:ext>
            </a:extLst>
          </p:cNvPr>
          <p:cNvSpPr>
            <a:spLocks noGrp="1"/>
          </p:cNvSpPr>
          <p:nvPr>
            <p:ph type="sldNum" sz="quarter" idx="12"/>
          </p:nvPr>
        </p:nvSpPr>
        <p:spPr/>
        <p:txBody>
          <a:bodyPr/>
          <a:lstStyle/>
          <a:p>
            <a:fld id="{B82E657F-40E7-479F-A79E-F1E2D141D5DC}" type="slidenum">
              <a:rPr lang="en-US" smtClean="0"/>
              <a:t>‹nr.›</a:t>
            </a:fld>
            <a:endParaRPr lang="en-US"/>
          </a:p>
        </p:txBody>
      </p:sp>
    </p:spTree>
    <p:extLst>
      <p:ext uri="{BB962C8B-B14F-4D97-AF65-F5344CB8AC3E}">
        <p14:creationId xmlns:p14="http://schemas.microsoft.com/office/powerpoint/2010/main" val="1864640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F06068-9EEA-5ACA-8D67-A388DD2E7014}"/>
              </a:ext>
            </a:extLst>
          </p:cNvPr>
          <p:cNvSpPr>
            <a:spLocks noGrp="1"/>
          </p:cNvSpPr>
          <p:nvPr>
            <p:ph type="title"/>
          </p:nvPr>
        </p:nvSpPr>
        <p:spPr/>
        <p:txBody>
          <a:bodyPr/>
          <a:lstStyle/>
          <a:p>
            <a:r>
              <a:rPr lang="nl-NL"/>
              <a:t>Klik om stijl te bewerken</a:t>
            </a:r>
            <a:endParaRPr lang="en-US"/>
          </a:p>
        </p:txBody>
      </p:sp>
      <p:sp>
        <p:nvSpPr>
          <p:cNvPr id="3" name="Tijdelijke aanduiding voor verticale tekst 2">
            <a:extLst>
              <a:ext uri="{FF2B5EF4-FFF2-40B4-BE49-F238E27FC236}">
                <a16:creationId xmlns:a16="http://schemas.microsoft.com/office/drawing/2014/main" id="{6F8B3A27-597E-D1B0-E76F-24C3911BFA09}"/>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a:extLst>
              <a:ext uri="{FF2B5EF4-FFF2-40B4-BE49-F238E27FC236}">
                <a16:creationId xmlns:a16="http://schemas.microsoft.com/office/drawing/2014/main" id="{1947C189-B241-3A11-3977-911D2AE08F11}"/>
              </a:ext>
            </a:extLst>
          </p:cNvPr>
          <p:cNvSpPr>
            <a:spLocks noGrp="1"/>
          </p:cNvSpPr>
          <p:nvPr>
            <p:ph type="dt" sz="half" idx="10"/>
          </p:nvPr>
        </p:nvSpPr>
        <p:spPr/>
        <p:txBody>
          <a:bodyPr/>
          <a:lstStyle/>
          <a:p>
            <a:fld id="{F34F5C2D-6700-408A-947A-7FA30905A227}" type="datetimeFigureOut">
              <a:rPr lang="en-US" smtClean="0"/>
              <a:t>11/7/2022</a:t>
            </a:fld>
            <a:endParaRPr lang="en-US"/>
          </a:p>
        </p:txBody>
      </p:sp>
      <p:sp>
        <p:nvSpPr>
          <p:cNvPr id="5" name="Tijdelijke aanduiding voor voettekst 4">
            <a:extLst>
              <a:ext uri="{FF2B5EF4-FFF2-40B4-BE49-F238E27FC236}">
                <a16:creationId xmlns:a16="http://schemas.microsoft.com/office/drawing/2014/main" id="{54CF6EF0-4967-BECF-279B-A541BA81FB8A}"/>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A2FDAA91-F7C7-9351-F060-B10BAEF6B37E}"/>
              </a:ext>
            </a:extLst>
          </p:cNvPr>
          <p:cNvSpPr>
            <a:spLocks noGrp="1"/>
          </p:cNvSpPr>
          <p:nvPr>
            <p:ph type="sldNum" sz="quarter" idx="12"/>
          </p:nvPr>
        </p:nvSpPr>
        <p:spPr/>
        <p:txBody>
          <a:bodyPr/>
          <a:lstStyle/>
          <a:p>
            <a:fld id="{B82E657F-40E7-479F-A79E-F1E2D141D5DC}" type="slidenum">
              <a:rPr lang="en-US" smtClean="0"/>
              <a:t>‹nr.›</a:t>
            </a:fld>
            <a:endParaRPr lang="en-US"/>
          </a:p>
        </p:txBody>
      </p:sp>
    </p:spTree>
    <p:extLst>
      <p:ext uri="{BB962C8B-B14F-4D97-AF65-F5344CB8AC3E}">
        <p14:creationId xmlns:p14="http://schemas.microsoft.com/office/powerpoint/2010/main" val="1841274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AF033E0B-0328-6099-A524-5570CE2B3A7F}"/>
              </a:ext>
            </a:extLst>
          </p:cNvPr>
          <p:cNvSpPr>
            <a:spLocks noGrp="1"/>
          </p:cNvSpPr>
          <p:nvPr>
            <p:ph type="title" orient="vert"/>
          </p:nvPr>
        </p:nvSpPr>
        <p:spPr>
          <a:xfrm>
            <a:off x="8724900" y="365125"/>
            <a:ext cx="2628900" cy="5811838"/>
          </a:xfrm>
        </p:spPr>
        <p:txBody>
          <a:bodyPr vert="eaVert"/>
          <a:lstStyle/>
          <a:p>
            <a:r>
              <a:rPr lang="nl-NL"/>
              <a:t>Klik om stijl te bewerken</a:t>
            </a:r>
            <a:endParaRPr lang="en-US"/>
          </a:p>
        </p:txBody>
      </p:sp>
      <p:sp>
        <p:nvSpPr>
          <p:cNvPr id="3" name="Tijdelijke aanduiding voor verticale tekst 2">
            <a:extLst>
              <a:ext uri="{FF2B5EF4-FFF2-40B4-BE49-F238E27FC236}">
                <a16:creationId xmlns:a16="http://schemas.microsoft.com/office/drawing/2014/main" id="{867398AB-F413-BBAD-058A-19DE5A141C3A}"/>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a:extLst>
              <a:ext uri="{FF2B5EF4-FFF2-40B4-BE49-F238E27FC236}">
                <a16:creationId xmlns:a16="http://schemas.microsoft.com/office/drawing/2014/main" id="{7260EA79-D143-578D-1474-F5DC51F4587C}"/>
              </a:ext>
            </a:extLst>
          </p:cNvPr>
          <p:cNvSpPr>
            <a:spLocks noGrp="1"/>
          </p:cNvSpPr>
          <p:nvPr>
            <p:ph type="dt" sz="half" idx="10"/>
          </p:nvPr>
        </p:nvSpPr>
        <p:spPr/>
        <p:txBody>
          <a:bodyPr/>
          <a:lstStyle/>
          <a:p>
            <a:fld id="{F34F5C2D-6700-408A-947A-7FA30905A227}" type="datetimeFigureOut">
              <a:rPr lang="en-US" smtClean="0"/>
              <a:t>11/7/2022</a:t>
            </a:fld>
            <a:endParaRPr lang="en-US"/>
          </a:p>
        </p:txBody>
      </p:sp>
      <p:sp>
        <p:nvSpPr>
          <p:cNvPr id="5" name="Tijdelijke aanduiding voor voettekst 4">
            <a:extLst>
              <a:ext uri="{FF2B5EF4-FFF2-40B4-BE49-F238E27FC236}">
                <a16:creationId xmlns:a16="http://schemas.microsoft.com/office/drawing/2014/main" id="{184CFB1B-630A-7014-0FD5-835132CC6F62}"/>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0AF4A3C4-CC3D-CAB1-57FA-1C6873DE4683}"/>
              </a:ext>
            </a:extLst>
          </p:cNvPr>
          <p:cNvSpPr>
            <a:spLocks noGrp="1"/>
          </p:cNvSpPr>
          <p:nvPr>
            <p:ph type="sldNum" sz="quarter" idx="12"/>
          </p:nvPr>
        </p:nvSpPr>
        <p:spPr/>
        <p:txBody>
          <a:bodyPr/>
          <a:lstStyle/>
          <a:p>
            <a:fld id="{B82E657F-40E7-479F-A79E-F1E2D141D5DC}" type="slidenum">
              <a:rPr lang="en-US" smtClean="0"/>
              <a:t>‹nr.›</a:t>
            </a:fld>
            <a:endParaRPr lang="en-US"/>
          </a:p>
        </p:txBody>
      </p:sp>
    </p:spTree>
    <p:extLst>
      <p:ext uri="{BB962C8B-B14F-4D97-AF65-F5344CB8AC3E}">
        <p14:creationId xmlns:p14="http://schemas.microsoft.com/office/powerpoint/2010/main" val="316911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1FAC52-4147-C112-DE7A-031A5D6B8077}"/>
              </a:ext>
            </a:extLst>
          </p:cNvPr>
          <p:cNvSpPr>
            <a:spLocks noGrp="1"/>
          </p:cNvSpPr>
          <p:nvPr>
            <p:ph type="title"/>
          </p:nvPr>
        </p:nvSpPr>
        <p:spPr/>
        <p:txBody>
          <a:bodyPr/>
          <a:lstStyle/>
          <a:p>
            <a:r>
              <a:rPr lang="nl-NL"/>
              <a:t>Klik om stijl te bewerken</a:t>
            </a:r>
            <a:endParaRPr lang="en-US"/>
          </a:p>
        </p:txBody>
      </p:sp>
      <p:sp>
        <p:nvSpPr>
          <p:cNvPr id="3" name="Tijdelijke aanduiding voor inhoud 2">
            <a:extLst>
              <a:ext uri="{FF2B5EF4-FFF2-40B4-BE49-F238E27FC236}">
                <a16:creationId xmlns:a16="http://schemas.microsoft.com/office/drawing/2014/main" id="{52A5A7FB-8958-CA95-7F91-164D78184E62}"/>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a:extLst>
              <a:ext uri="{FF2B5EF4-FFF2-40B4-BE49-F238E27FC236}">
                <a16:creationId xmlns:a16="http://schemas.microsoft.com/office/drawing/2014/main" id="{F713A28C-A7B0-B910-81F2-C5CC6BC15F39}"/>
              </a:ext>
            </a:extLst>
          </p:cNvPr>
          <p:cNvSpPr>
            <a:spLocks noGrp="1"/>
          </p:cNvSpPr>
          <p:nvPr>
            <p:ph type="dt" sz="half" idx="10"/>
          </p:nvPr>
        </p:nvSpPr>
        <p:spPr/>
        <p:txBody>
          <a:bodyPr/>
          <a:lstStyle/>
          <a:p>
            <a:fld id="{F34F5C2D-6700-408A-947A-7FA30905A227}" type="datetimeFigureOut">
              <a:rPr lang="en-US" smtClean="0"/>
              <a:t>11/7/2022</a:t>
            </a:fld>
            <a:endParaRPr lang="en-US"/>
          </a:p>
        </p:txBody>
      </p:sp>
      <p:sp>
        <p:nvSpPr>
          <p:cNvPr id="5" name="Tijdelijke aanduiding voor voettekst 4">
            <a:extLst>
              <a:ext uri="{FF2B5EF4-FFF2-40B4-BE49-F238E27FC236}">
                <a16:creationId xmlns:a16="http://schemas.microsoft.com/office/drawing/2014/main" id="{703D9BD6-6380-32C2-EF23-9E588EA69BCC}"/>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C78902D0-663E-53DA-D132-04092383658F}"/>
              </a:ext>
            </a:extLst>
          </p:cNvPr>
          <p:cNvSpPr>
            <a:spLocks noGrp="1"/>
          </p:cNvSpPr>
          <p:nvPr>
            <p:ph type="sldNum" sz="quarter" idx="12"/>
          </p:nvPr>
        </p:nvSpPr>
        <p:spPr/>
        <p:txBody>
          <a:bodyPr/>
          <a:lstStyle/>
          <a:p>
            <a:fld id="{B82E657F-40E7-479F-A79E-F1E2D141D5DC}" type="slidenum">
              <a:rPr lang="en-US" smtClean="0"/>
              <a:t>‹nr.›</a:t>
            </a:fld>
            <a:endParaRPr lang="en-US"/>
          </a:p>
        </p:txBody>
      </p:sp>
    </p:spTree>
    <p:extLst>
      <p:ext uri="{BB962C8B-B14F-4D97-AF65-F5344CB8AC3E}">
        <p14:creationId xmlns:p14="http://schemas.microsoft.com/office/powerpoint/2010/main" val="1271640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ACA60D-65CB-D06C-4A3A-91EF382A10C8}"/>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US"/>
          </a:p>
        </p:txBody>
      </p:sp>
      <p:sp>
        <p:nvSpPr>
          <p:cNvPr id="3" name="Tijdelijke aanduiding voor tekst 2">
            <a:extLst>
              <a:ext uri="{FF2B5EF4-FFF2-40B4-BE49-F238E27FC236}">
                <a16:creationId xmlns:a16="http://schemas.microsoft.com/office/drawing/2014/main" id="{FD5FE646-36AF-2F30-8FC4-1E20B801A3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D61D0936-F654-ADD6-A000-BB2E4C5C7959}"/>
              </a:ext>
            </a:extLst>
          </p:cNvPr>
          <p:cNvSpPr>
            <a:spLocks noGrp="1"/>
          </p:cNvSpPr>
          <p:nvPr>
            <p:ph type="dt" sz="half" idx="10"/>
          </p:nvPr>
        </p:nvSpPr>
        <p:spPr/>
        <p:txBody>
          <a:bodyPr/>
          <a:lstStyle/>
          <a:p>
            <a:fld id="{F34F5C2D-6700-408A-947A-7FA30905A227}" type="datetimeFigureOut">
              <a:rPr lang="en-US" smtClean="0"/>
              <a:t>11/7/2022</a:t>
            </a:fld>
            <a:endParaRPr lang="en-US"/>
          </a:p>
        </p:txBody>
      </p:sp>
      <p:sp>
        <p:nvSpPr>
          <p:cNvPr id="5" name="Tijdelijke aanduiding voor voettekst 4">
            <a:extLst>
              <a:ext uri="{FF2B5EF4-FFF2-40B4-BE49-F238E27FC236}">
                <a16:creationId xmlns:a16="http://schemas.microsoft.com/office/drawing/2014/main" id="{D36602D9-494C-8BAF-B098-76F6FC48AFED}"/>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81C235E8-EDDA-E79D-9D06-AF316D6DB500}"/>
              </a:ext>
            </a:extLst>
          </p:cNvPr>
          <p:cNvSpPr>
            <a:spLocks noGrp="1"/>
          </p:cNvSpPr>
          <p:nvPr>
            <p:ph type="sldNum" sz="quarter" idx="12"/>
          </p:nvPr>
        </p:nvSpPr>
        <p:spPr/>
        <p:txBody>
          <a:bodyPr/>
          <a:lstStyle/>
          <a:p>
            <a:fld id="{B82E657F-40E7-479F-A79E-F1E2D141D5DC}" type="slidenum">
              <a:rPr lang="en-US" smtClean="0"/>
              <a:t>‹nr.›</a:t>
            </a:fld>
            <a:endParaRPr lang="en-US"/>
          </a:p>
        </p:txBody>
      </p:sp>
    </p:spTree>
    <p:extLst>
      <p:ext uri="{BB962C8B-B14F-4D97-AF65-F5344CB8AC3E}">
        <p14:creationId xmlns:p14="http://schemas.microsoft.com/office/powerpoint/2010/main" val="2971342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3683D4-80C8-E49C-C4B0-2149F722C9BE}"/>
              </a:ext>
            </a:extLst>
          </p:cNvPr>
          <p:cNvSpPr>
            <a:spLocks noGrp="1"/>
          </p:cNvSpPr>
          <p:nvPr>
            <p:ph type="title"/>
          </p:nvPr>
        </p:nvSpPr>
        <p:spPr/>
        <p:txBody>
          <a:bodyPr/>
          <a:lstStyle/>
          <a:p>
            <a:r>
              <a:rPr lang="nl-NL"/>
              <a:t>Klik om stijl te bewerken</a:t>
            </a:r>
            <a:endParaRPr lang="en-US"/>
          </a:p>
        </p:txBody>
      </p:sp>
      <p:sp>
        <p:nvSpPr>
          <p:cNvPr id="3" name="Tijdelijke aanduiding voor inhoud 2">
            <a:extLst>
              <a:ext uri="{FF2B5EF4-FFF2-40B4-BE49-F238E27FC236}">
                <a16:creationId xmlns:a16="http://schemas.microsoft.com/office/drawing/2014/main" id="{072CE925-C08C-6E6F-DF13-BE108895EEA1}"/>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inhoud 3">
            <a:extLst>
              <a:ext uri="{FF2B5EF4-FFF2-40B4-BE49-F238E27FC236}">
                <a16:creationId xmlns:a16="http://schemas.microsoft.com/office/drawing/2014/main" id="{A813B2D2-E39D-4975-D8FD-BA35AF04E63C}"/>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ijdelijke aanduiding voor datum 4">
            <a:extLst>
              <a:ext uri="{FF2B5EF4-FFF2-40B4-BE49-F238E27FC236}">
                <a16:creationId xmlns:a16="http://schemas.microsoft.com/office/drawing/2014/main" id="{C9EA649F-B36C-2EE0-A8ED-56B33858483F}"/>
              </a:ext>
            </a:extLst>
          </p:cNvPr>
          <p:cNvSpPr>
            <a:spLocks noGrp="1"/>
          </p:cNvSpPr>
          <p:nvPr>
            <p:ph type="dt" sz="half" idx="10"/>
          </p:nvPr>
        </p:nvSpPr>
        <p:spPr/>
        <p:txBody>
          <a:bodyPr/>
          <a:lstStyle/>
          <a:p>
            <a:fld id="{F34F5C2D-6700-408A-947A-7FA30905A227}" type="datetimeFigureOut">
              <a:rPr lang="en-US" smtClean="0"/>
              <a:t>11/7/2022</a:t>
            </a:fld>
            <a:endParaRPr lang="en-US"/>
          </a:p>
        </p:txBody>
      </p:sp>
      <p:sp>
        <p:nvSpPr>
          <p:cNvPr id="6" name="Tijdelijke aanduiding voor voettekst 5">
            <a:extLst>
              <a:ext uri="{FF2B5EF4-FFF2-40B4-BE49-F238E27FC236}">
                <a16:creationId xmlns:a16="http://schemas.microsoft.com/office/drawing/2014/main" id="{CF01AF8B-8566-7329-C3C1-5918429D1635}"/>
              </a:ext>
            </a:extLst>
          </p:cNvPr>
          <p:cNvSpPr>
            <a:spLocks noGrp="1"/>
          </p:cNvSpPr>
          <p:nvPr>
            <p:ph type="ftr" sz="quarter" idx="11"/>
          </p:nvPr>
        </p:nvSpPr>
        <p:spPr/>
        <p:txBody>
          <a:bodyPr/>
          <a:lstStyle/>
          <a:p>
            <a:endParaRPr lang="en-US"/>
          </a:p>
        </p:txBody>
      </p:sp>
      <p:sp>
        <p:nvSpPr>
          <p:cNvPr id="7" name="Tijdelijke aanduiding voor dianummer 6">
            <a:extLst>
              <a:ext uri="{FF2B5EF4-FFF2-40B4-BE49-F238E27FC236}">
                <a16:creationId xmlns:a16="http://schemas.microsoft.com/office/drawing/2014/main" id="{9FCBFFEA-08C4-D60A-F0EA-4CCCE897F975}"/>
              </a:ext>
            </a:extLst>
          </p:cNvPr>
          <p:cNvSpPr>
            <a:spLocks noGrp="1"/>
          </p:cNvSpPr>
          <p:nvPr>
            <p:ph type="sldNum" sz="quarter" idx="12"/>
          </p:nvPr>
        </p:nvSpPr>
        <p:spPr/>
        <p:txBody>
          <a:bodyPr/>
          <a:lstStyle/>
          <a:p>
            <a:fld id="{B82E657F-40E7-479F-A79E-F1E2D141D5DC}" type="slidenum">
              <a:rPr lang="en-US" smtClean="0"/>
              <a:t>‹nr.›</a:t>
            </a:fld>
            <a:endParaRPr lang="en-US"/>
          </a:p>
        </p:txBody>
      </p:sp>
    </p:spTree>
    <p:extLst>
      <p:ext uri="{BB962C8B-B14F-4D97-AF65-F5344CB8AC3E}">
        <p14:creationId xmlns:p14="http://schemas.microsoft.com/office/powerpoint/2010/main" val="3426834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ECBED-F216-A148-E040-63825DA179CC}"/>
              </a:ext>
            </a:extLst>
          </p:cNvPr>
          <p:cNvSpPr>
            <a:spLocks noGrp="1"/>
          </p:cNvSpPr>
          <p:nvPr>
            <p:ph type="title"/>
          </p:nvPr>
        </p:nvSpPr>
        <p:spPr>
          <a:xfrm>
            <a:off x="839788" y="365125"/>
            <a:ext cx="10515600" cy="1325563"/>
          </a:xfrm>
        </p:spPr>
        <p:txBody>
          <a:bodyPr/>
          <a:lstStyle/>
          <a:p>
            <a:r>
              <a:rPr lang="nl-NL"/>
              <a:t>Klik om stijl te bewerken</a:t>
            </a:r>
            <a:endParaRPr lang="en-US"/>
          </a:p>
        </p:txBody>
      </p:sp>
      <p:sp>
        <p:nvSpPr>
          <p:cNvPr id="3" name="Tijdelijke aanduiding voor tekst 2">
            <a:extLst>
              <a:ext uri="{FF2B5EF4-FFF2-40B4-BE49-F238E27FC236}">
                <a16:creationId xmlns:a16="http://schemas.microsoft.com/office/drawing/2014/main" id="{61C01180-AD62-A9C9-20B3-F5934DD851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D2B6D8E9-FCC0-EE4E-45EE-9143DF3CFC4B}"/>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ijdelijke aanduiding voor tekst 4">
            <a:extLst>
              <a:ext uri="{FF2B5EF4-FFF2-40B4-BE49-F238E27FC236}">
                <a16:creationId xmlns:a16="http://schemas.microsoft.com/office/drawing/2014/main" id="{C99E0F89-7FC8-6DBC-277E-99BAD1FAC7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AFCAECB0-82F1-C742-2A16-5C2BAC80C0D0}"/>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7" name="Tijdelijke aanduiding voor datum 6">
            <a:extLst>
              <a:ext uri="{FF2B5EF4-FFF2-40B4-BE49-F238E27FC236}">
                <a16:creationId xmlns:a16="http://schemas.microsoft.com/office/drawing/2014/main" id="{B2B85A3C-4B7F-7AD1-A221-62641D446D98}"/>
              </a:ext>
            </a:extLst>
          </p:cNvPr>
          <p:cNvSpPr>
            <a:spLocks noGrp="1"/>
          </p:cNvSpPr>
          <p:nvPr>
            <p:ph type="dt" sz="half" idx="10"/>
          </p:nvPr>
        </p:nvSpPr>
        <p:spPr/>
        <p:txBody>
          <a:bodyPr/>
          <a:lstStyle/>
          <a:p>
            <a:fld id="{F34F5C2D-6700-408A-947A-7FA30905A227}" type="datetimeFigureOut">
              <a:rPr lang="en-US" smtClean="0"/>
              <a:t>11/7/2022</a:t>
            </a:fld>
            <a:endParaRPr lang="en-US"/>
          </a:p>
        </p:txBody>
      </p:sp>
      <p:sp>
        <p:nvSpPr>
          <p:cNvPr id="8" name="Tijdelijke aanduiding voor voettekst 7">
            <a:extLst>
              <a:ext uri="{FF2B5EF4-FFF2-40B4-BE49-F238E27FC236}">
                <a16:creationId xmlns:a16="http://schemas.microsoft.com/office/drawing/2014/main" id="{DE52F26A-AB08-C5E7-0CCF-D4F395FD6C48}"/>
              </a:ext>
            </a:extLst>
          </p:cNvPr>
          <p:cNvSpPr>
            <a:spLocks noGrp="1"/>
          </p:cNvSpPr>
          <p:nvPr>
            <p:ph type="ftr" sz="quarter" idx="11"/>
          </p:nvPr>
        </p:nvSpPr>
        <p:spPr/>
        <p:txBody>
          <a:bodyPr/>
          <a:lstStyle/>
          <a:p>
            <a:endParaRPr lang="en-US"/>
          </a:p>
        </p:txBody>
      </p:sp>
      <p:sp>
        <p:nvSpPr>
          <p:cNvPr id="9" name="Tijdelijke aanduiding voor dianummer 8">
            <a:extLst>
              <a:ext uri="{FF2B5EF4-FFF2-40B4-BE49-F238E27FC236}">
                <a16:creationId xmlns:a16="http://schemas.microsoft.com/office/drawing/2014/main" id="{9E3C7E6E-6625-6611-689F-45990A237B4E}"/>
              </a:ext>
            </a:extLst>
          </p:cNvPr>
          <p:cNvSpPr>
            <a:spLocks noGrp="1"/>
          </p:cNvSpPr>
          <p:nvPr>
            <p:ph type="sldNum" sz="quarter" idx="12"/>
          </p:nvPr>
        </p:nvSpPr>
        <p:spPr/>
        <p:txBody>
          <a:bodyPr/>
          <a:lstStyle/>
          <a:p>
            <a:fld id="{B82E657F-40E7-479F-A79E-F1E2D141D5DC}" type="slidenum">
              <a:rPr lang="en-US" smtClean="0"/>
              <a:t>‹nr.›</a:t>
            </a:fld>
            <a:endParaRPr lang="en-US"/>
          </a:p>
        </p:txBody>
      </p:sp>
    </p:spTree>
    <p:extLst>
      <p:ext uri="{BB962C8B-B14F-4D97-AF65-F5344CB8AC3E}">
        <p14:creationId xmlns:p14="http://schemas.microsoft.com/office/powerpoint/2010/main" val="12977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6F7FB0-2935-BD4A-3D1E-DD2C82164769}"/>
              </a:ext>
            </a:extLst>
          </p:cNvPr>
          <p:cNvSpPr>
            <a:spLocks noGrp="1"/>
          </p:cNvSpPr>
          <p:nvPr>
            <p:ph type="title"/>
          </p:nvPr>
        </p:nvSpPr>
        <p:spPr/>
        <p:txBody>
          <a:bodyPr/>
          <a:lstStyle/>
          <a:p>
            <a:r>
              <a:rPr lang="nl-NL"/>
              <a:t>Klik om stijl te bewerken</a:t>
            </a:r>
            <a:endParaRPr lang="en-US"/>
          </a:p>
        </p:txBody>
      </p:sp>
      <p:sp>
        <p:nvSpPr>
          <p:cNvPr id="3" name="Tijdelijke aanduiding voor datum 2">
            <a:extLst>
              <a:ext uri="{FF2B5EF4-FFF2-40B4-BE49-F238E27FC236}">
                <a16:creationId xmlns:a16="http://schemas.microsoft.com/office/drawing/2014/main" id="{9155DD41-730A-AD4E-2027-951E4ADF7F06}"/>
              </a:ext>
            </a:extLst>
          </p:cNvPr>
          <p:cNvSpPr>
            <a:spLocks noGrp="1"/>
          </p:cNvSpPr>
          <p:nvPr>
            <p:ph type="dt" sz="half" idx="10"/>
          </p:nvPr>
        </p:nvSpPr>
        <p:spPr/>
        <p:txBody>
          <a:bodyPr/>
          <a:lstStyle/>
          <a:p>
            <a:fld id="{F34F5C2D-6700-408A-947A-7FA30905A227}" type="datetimeFigureOut">
              <a:rPr lang="en-US" smtClean="0"/>
              <a:t>11/7/2022</a:t>
            </a:fld>
            <a:endParaRPr lang="en-US"/>
          </a:p>
        </p:txBody>
      </p:sp>
      <p:sp>
        <p:nvSpPr>
          <p:cNvPr id="4" name="Tijdelijke aanduiding voor voettekst 3">
            <a:extLst>
              <a:ext uri="{FF2B5EF4-FFF2-40B4-BE49-F238E27FC236}">
                <a16:creationId xmlns:a16="http://schemas.microsoft.com/office/drawing/2014/main" id="{BB33F795-51A9-1EAC-557F-C7F0A57EB877}"/>
              </a:ext>
            </a:extLst>
          </p:cNvPr>
          <p:cNvSpPr>
            <a:spLocks noGrp="1"/>
          </p:cNvSpPr>
          <p:nvPr>
            <p:ph type="ftr" sz="quarter" idx="11"/>
          </p:nvPr>
        </p:nvSpPr>
        <p:spPr/>
        <p:txBody>
          <a:bodyPr/>
          <a:lstStyle/>
          <a:p>
            <a:endParaRPr lang="en-US"/>
          </a:p>
        </p:txBody>
      </p:sp>
      <p:sp>
        <p:nvSpPr>
          <p:cNvPr id="5" name="Tijdelijke aanduiding voor dianummer 4">
            <a:extLst>
              <a:ext uri="{FF2B5EF4-FFF2-40B4-BE49-F238E27FC236}">
                <a16:creationId xmlns:a16="http://schemas.microsoft.com/office/drawing/2014/main" id="{FE93F95E-D9E0-89DA-AB90-A47DD3B2B5F6}"/>
              </a:ext>
            </a:extLst>
          </p:cNvPr>
          <p:cNvSpPr>
            <a:spLocks noGrp="1"/>
          </p:cNvSpPr>
          <p:nvPr>
            <p:ph type="sldNum" sz="quarter" idx="12"/>
          </p:nvPr>
        </p:nvSpPr>
        <p:spPr/>
        <p:txBody>
          <a:bodyPr/>
          <a:lstStyle/>
          <a:p>
            <a:fld id="{B82E657F-40E7-479F-A79E-F1E2D141D5DC}" type="slidenum">
              <a:rPr lang="en-US" smtClean="0"/>
              <a:t>‹nr.›</a:t>
            </a:fld>
            <a:endParaRPr lang="en-US"/>
          </a:p>
        </p:txBody>
      </p:sp>
    </p:spTree>
    <p:extLst>
      <p:ext uri="{BB962C8B-B14F-4D97-AF65-F5344CB8AC3E}">
        <p14:creationId xmlns:p14="http://schemas.microsoft.com/office/powerpoint/2010/main" val="14873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27A87416-B2D0-CB48-32A6-A5A05CB134FC}"/>
              </a:ext>
            </a:extLst>
          </p:cNvPr>
          <p:cNvSpPr>
            <a:spLocks noGrp="1"/>
          </p:cNvSpPr>
          <p:nvPr>
            <p:ph type="dt" sz="half" idx="10"/>
          </p:nvPr>
        </p:nvSpPr>
        <p:spPr/>
        <p:txBody>
          <a:bodyPr/>
          <a:lstStyle/>
          <a:p>
            <a:fld id="{F34F5C2D-6700-408A-947A-7FA30905A227}" type="datetimeFigureOut">
              <a:rPr lang="en-US" smtClean="0"/>
              <a:t>11/7/2022</a:t>
            </a:fld>
            <a:endParaRPr lang="en-US"/>
          </a:p>
        </p:txBody>
      </p:sp>
      <p:sp>
        <p:nvSpPr>
          <p:cNvPr id="3" name="Tijdelijke aanduiding voor voettekst 2">
            <a:extLst>
              <a:ext uri="{FF2B5EF4-FFF2-40B4-BE49-F238E27FC236}">
                <a16:creationId xmlns:a16="http://schemas.microsoft.com/office/drawing/2014/main" id="{17351245-B9A0-EEDA-61D9-F2A1F63AE385}"/>
              </a:ext>
            </a:extLst>
          </p:cNvPr>
          <p:cNvSpPr>
            <a:spLocks noGrp="1"/>
          </p:cNvSpPr>
          <p:nvPr>
            <p:ph type="ftr" sz="quarter" idx="11"/>
          </p:nvPr>
        </p:nvSpPr>
        <p:spPr/>
        <p:txBody>
          <a:bodyPr/>
          <a:lstStyle/>
          <a:p>
            <a:endParaRPr lang="en-US"/>
          </a:p>
        </p:txBody>
      </p:sp>
      <p:sp>
        <p:nvSpPr>
          <p:cNvPr id="4" name="Tijdelijke aanduiding voor dianummer 3">
            <a:extLst>
              <a:ext uri="{FF2B5EF4-FFF2-40B4-BE49-F238E27FC236}">
                <a16:creationId xmlns:a16="http://schemas.microsoft.com/office/drawing/2014/main" id="{167CDAB5-DF01-FEB6-C00D-051F7C7419E3}"/>
              </a:ext>
            </a:extLst>
          </p:cNvPr>
          <p:cNvSpPr>
            <a:spLocks noGrp="1"/>
          </p:cNvSpPr>
          <p:nvPr>
            <p:ph type="sldNum" sz="quarter" idx="12"/>
          </p:nvPr>
        </p:nvSpPr>
        <p:spPr/>
        <p:txBody>
          <a:bodyPr/>
          <a:lstStyle/>
          <a:p>
            <a:fld id="{B82E657F-40E7-479F-A79E-F1E2D141D5DC}" type="slidenum">
              <a:rPr lang="en-US" smtClean="0"/>
              <a:t>‹nr.›</a:t>
            </a:fld>
            <a:endParaRPr lang="en-US"/>
          </a:p>
        </p:txBody>
      </p:sp>
    </p:spTree>
    <p:extLst>
      <p:ext uri="{BB962C8B-B14F-4D97-AF65-F5344CB8AC3E}">
        <p14:creationId xmlns:p14="http://schemas.microsoft.com/office/powerpoint/2010/main" val="630479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711A58-06C7-F3C5-5646-080A82E36497}"/>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a:p>
        </p:txBody>
      </p:sp>
      <p:sp>
        <p:nvSpPr>
          <p:cNvPr id="3" name="Tijdelijke aanduiding voor inhoud 2">
            <a:extLst>
              <a:ext uri="{FF2B5EF4-FFF2-40B4-BE49-F238E27FC236}">
                <a16:creationId xmlns:a16="http://schemas.microsoft.com/office/drawing/2014/main" id="{A027B920-2FCE-13B9-3D1C-4A043077F8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tekst 3">
            <a:extLst>
              <a:ext uri="{FF2B5EF4-FFF2-40B4-BE49-F238E27FC236}">
                <a16:creationId xmlns:a16="http://schemas.microsoft.com/office/drawing/2014/main" id="{6B827A1B-E147-D660-524D-927FEB35ED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6840094F-D1A6-97F9-03B4-63F22EA3828F}"/>
              </a:ext>
            </a:extLst>
          </p:cNvPr>
          <p:cNvSpPr>
            <a:spLocks noGrp="1"/>
          </p:cNvSpPr>
          <p:nvPr>
            <p:ph type="dt" sz="half" idx="10"/>
          </p:nvPr>
        </p:nvSpPr>
        <p:spPr/>
        <p:txBody>
          <a:bodyPr/>
          <a:lstStyle/>
          <a:p>
            <a:fld id="{F34F5C2D-6700-408A-947A-7FA30905A227}" type="datetimeFigureOut">
              <a:rPr lang="en-US" smtClean="0"/>
              <a:t>11/7/2022</a:t>
            </a:fld>
            <a:endParaRPr lang="en-US"/>
          </a:p>
        </p:txBody>
      </p:sp>
      <p:sp>
        <p:nvSpPr>
          <p:cNvPr id="6" name="Tijdelijke aanduiding voor voettekst 5">
            <a:extLst>
              <a:ext uri="{FF2B5EF4-FFF2-40B4-BE49-F238E27FC236}">
                <a16:creationId xmlns:a16="http://schemas.microsoft.com/office/drawing/2014/main" id="{1D1F56BD-6426-A5C5-92DA-2F6B9E1B247B}"/>
              </a:ext>
            </a:extLst>
          </p:cNvPr>
          <p:cNvSpPr>
            <a:spLocks noGrp="1"/>
          </p:cNvSpPr>
          <p:nvPr>
            <p:ph type="ftr" sz="quarter" idx="11"/>
          </p:nvPr>
        </p:nvSpPr>
        <p:spPr/>
        <p:txBody>
          <a:bodyPr/>
          <a:lstStyle/>
          <a:p>
            <a:endParaRPr lang="en-US"/>
          </a:p>
        </p:txBody>
      </p:sp>
      <p:sp>
        <p:nvSpPr>
          <p:cNvPr id="7" name="Tijdelijke aanduiding voor dianummer 6">
            <a:extLst>
              <a:ext uri="{FF2B5EF4-FFF2-40B4-BE49-F238E27FC236}">
                <a16:creationId xmlns:a16="http://schemas.microsoft.com/office/drawing/2014/main" id="{035AD25B-2272-7EB6-2A05-BD2F7D274651}"/>
              </a:ext>
            </a:extLst>
          </p:cNvPr>
          <p:cNvSpPr>
            <a:spLocks noGrp="1"/>
          </p:cNvSpPr>
          <p:nvPr>
            <p:ph type="sldNum" sz="quarter" idx="12"/>
          </p:nvPr>
        </p:nvSpPr>
        <p:spPr/>
        <p:txBody>
          <a:bodyPr/>
          <a:lstStyle/>
          <a:p>
            <a:fld id="{B82E657F-40E7-479F-A79E-F1E2D141D5DC}" type="slidenum">
              <a:rPr lang="en-US" smtClean="0"/>
              <a:t>‹nr.›</a:t>
            </a:fld>
            <a:endParaRPr lang="en-US"/>
          </a:p>
        </p:txBody>
      </p:sp>
    </p:spTree>
    <p:extLst>
      <p:ext uri="{BB962C8B-B14F-4D97-AF65-F5344CB8AC3E}">
        <p14:creationId xmlns:p14="http://schemas.microsoft.com/office/powerpoint/2010/main" val="1167968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2DEADE-38B2-CD6D-9C11-C92BA4D013BF}"/>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a:p>
        </p:txBody>
      </p:sp>
      <p:sp>
        <p:nvSpPr>
          <p:cNvPr id="3" name="Tijdelijke aanduiding voor afbeelding 2">
            <a:extLst>
              <a:ext uri="{FF2B5EF4-FFF2-40B4-BE49-F238E27FC236}">
                <a16:creationId xmlns:a16="http://schemas.microsoft.com/office/drawing/2014/main" id="{5ED8E58E-1CF0-3513-18B2-A00D1A2945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ijdelijke aanduiding voor tekst 3">
            <a:extLst>
              <a:ext uri="{FF2B5EF4-FFF2-40B4-BE49-F238E27FC236}">
                <a16:creationId xmlns:a16="http://schemas.microsoft.com/office/drawing/2014/main" id="{2A9DA8AD-9673-E3CC-A135-A92E2BD7BF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53EF5403-7FA9-7679-52CD-2AE581CAACC5}"/>
              </a:ext>
            </a:extLst>
          </p:cNvPr>
          <p:cNvSpPr>
            <a:spLocks noGrp="1"/>
          </p:cNvSpPr>
          <p:nvPr>
            <p:ph type="dt" sz="half" idx="10"/>
          </p:nvPr>
        </p:nvSpPr>
        <p:spPr/>
        <p:txBody>
          <a:bodyPr/>
          <a:lstStyle/>
          <a:p>
            <a:fld id="{F34F5C2D-6700-408A-947A-7FA30905A227}" type="datetimeFigureOut">
              <a:rPr lang="en-US" smtClean="0"/>
              <a:t>11/7/2022</a:t>
            </a:fld>
            <a:endParaRPr lang="en-US"/>
          </a:p>
        </p:txBody>
      </p:sp>
      <p:sp>
        <p:nvSpPr>
          <p:cNvPr id="6" name="Tijdelijke aanduiding voor voettekst 5">
            <a:extLst>
              <a:ext uri="{FF2B5EF4-FFF2-40B4-BE49-F238E27FC236}">
                <a16:creationId xmlns:a16="http://schemas.microsoft.com/office/drawing/2014/main" id="{A84D07A6-1988-A535-18AB-BC008D8932B7}"/>
              </a:ext>
            </a:extLst>
          </p:cNvPr>
          <p:cNvSpPr>
            <a:spLocks noGrp="1"/>
          </p:cNvSpPr>
          <p:nvPr>
            <p:ph type="ftr" sz="quarter" idx="11"/>
          </p:nvPr>
        </p:nvSpPr>
        <p:spPr/>
        <p:txBody>
          <a:bodyPr/>
          <a:lstStyle/>
          <a:p>
            <a:endParaRPr lang="en-US"/>
          </a:p>
        </p:txBody>
      </p:sp>
      <p:sp>
        <p:nvSpPr>
          <p:cNvPr id="7" name="Tijdelijke aanduiding voor dianummer 6">
            <a:extLst>
              <a:ext uri="{FF2B5EF4-FFF2-40B4-BE49-F238E27FC236}">
                <a16:creationId xmlns:a16="http://schemas.microsoft.com/office/drawing/2014/main" id="{2C426743-461B-A0E2-88DB-7BFB51D0B211}"/>
              </a:ext>
            </a:extLst>
          </p:cNvPr>
          <p:cNvSpPr>
            <a:spLocks noGrp="1"/>
          </p:cNvSpPr>
          <p:nvPr>
            <p:ph type="sldNum" sz="quarter" idx="12"/>
          </p:nvPr>
        </p:nvSpPr>
        <p:spPr/>
        <p:txBody>
          <a:bodyPr/>
          <a:lstStyle/>
          <a:p>
            <a:fld id="{B82E657F-40E7-479F-A79E-F1E2D141D5DC}" type="slidenum">
              <a:rPr lang="en-US" smtClean="0"/>
              <a:t>‹nr.›</a:t>
            </a:fld>
            <a:endParaRPr lang="en-US"/>
          </a:p>
        </p:txBody>
      </p:sp>
    </p:spTree>
    <p:extLst>
      <p:ext uri="{BB962C8B-B14F-4D97-AF65-F5344CB8AC3E}">
        <p14:creationId xmlns:p14="http://schemas.microsoft.com/office/powerpoint/2010/main" val="3526957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057CE93B-FAC6-3C9E-D744-F62D394BFC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US"/>
          </a:p>
        </p:txBody>
      </p:sp>
      <p:sp>
        <p:nvSpPr>
          <p:cNvPr id="3" name="Tijdelijke aanduiding voor tekst 2">
            <a:extLst>
              <a:ext uri="{FF2B5EF4-FFF2-40B4-BE49-F238E27FC236}">
                <a16:creationId xmlns:a16="http://schemas.microsoft.com/office/drawing/2014/main" id="{E632C3C6-C60F-7A60-9358-0152FA86AD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a:extLst>
              <a:ext uri="{FF2B5EF4-FFF2-40B4-BE49-F238E27FC236}">
                <a16:creationId xmlns:a16="http://schemas.microsoft.com/office/drawing/2014/main" id="{8CAD9F8F-2C91-124B-210F-D83C2125D1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4F5C2D-6700-408A-947A-7FA30905A227}" type="datetimeFigureOut">
              <a:rPr lang="en-US" smtClean="0"/>
              <a:t>11/7/2022</a:t>
            </a:fld>
            <a:endParaRPr lang="en-US"/>
          </a:p>
        </p:txBody>
      </p:sp>
      <p:sp>
        <p:nvSpPr>
          <p:cNvPr id="5" name="Tijdelijke aanduiding voor voettekst 4">
            <a:extLst>
              <a:ext uri="{FF2B5EF4-FFF2-40B4-BE49-F238E27FC236}">
                <a16:creationId xmlns:a16="http://schemas.microsoft.com/office/drawing/2014/main" id="{61A6DF3B-53FF-1BA0-2B06-6EE1E476CB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Tijdelijke aanduiding voor dianummer 5">
            <a:extLst>
              <a:ext uri="{FF2B5EF4-FFF2-40B4-BE49-F238E27FC236}">
                <a16:creationId xmlns:a16="http://schemas.microsoft.com/office/drawing/2014/main" id="{726A1F4E-57DB-CC05-DB0D-50E87CC5AF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E657F-40E7-479F-A79E-F1E2D141D5DC}" type="slidenum">
              <a:rPr lang="en-US" smtClean="0"/>
              <a:t>‹nr.›</a:t>
            </a:fld>
            <a:endParaRPr lang="en-US"/>
          </a:p>
        </p:txBody>
      </p:sp>
    </p:spTree>
    <p:extLst>
      <p:ext uri="{BB962C8B-B14F-4D97-AF65-F5344CB8AC3E}">
        <p14:creationId xmlns:p14="http://schemas.microsoft.com/office/powerpoint/2010/main" val="373894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svg"/><Relationship Id="rId3" Type="http://schemas.openxmlformats.org/officeDocument/2006/relationships/hyperlink" Target="https://github.com/MMJHendriks/HarmonizationScripts_CBSmicrodata" TargetMode="External"/><Relationship Id="rId7" Type="http://schemas.openxmlformats.org/officeDocument/2006/relationships/image" Target="../media/image24.svg"/><Relationship Id="rId12"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svg"/><Relationship Id="rId5" Type="http://schemas.openxmlformats.org/officeDocument/2006/relationships/image" Target="../media/image22.sv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sv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www.linkedin.com/in/mirthe-hendriks" TargetMode="External"/><Relationship Id="rId5" Type="http://schemas.openxmlformats.org/officeDocument/2006/relationships/hyperlink" Target="mailto:m.m.j.hendriks@ese.eur.nl" TargetMode="External"/><Relationship Id="rId4" Type="http://schemas.openxmlformats.org/officeDocument/2006/relationships/image" Target="../media/image32.sv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bs.nl/-/media/cbs-op-maat/microdatabestanden/documents/overzicht-van-alle-bestanden/alle-beschikbare-catalogus-bestanden.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MMJHendriks/HarmonizationScripts_CBSmicrodata"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20.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11" Type="http://schemas.openxmlformats.org/officeDocument/2006/relationships/image" Target="../media/image16.png"/><Relationship Id="rId10" Type="http://schemas.openxmlformats.org/officeDocument/2006/relationships/image" Target="../media/image15.png"/><Relationship Id="rId4" Type="http://schemas.openxmlformats.org/officeDocument/2006/relationships/customXml" Target="../ink/ink1.xml"/><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2"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el 1">
            <a:extLst>
              <a:ext uri="{FF2B5EF4-FFF2-40B4-BE49-F238E27FC236}">
                <a16:creationId xmlns:a16="http://schemas.microsoft.com/office/drawing/2014/main" id="{50D48786-22BF-E446-844F-FB608BAD6E9F}"/>
              </a:ext>
            </a:extLst>
          </p:cNvPr>
          <p:cNvSpPr>
            <a:spLocks noGrp="1"/>
          </p:cNvSpPr>
          <p:nvPr>
            <p:ph type="ctrTitle"/>
          </p:nvPr>
        </p:nvSpPr>
        <p:spPr>
          <a:xfrm>
            <a:off x="2600402" y="2275675"/>
            <a:ext cx="7233313" cy="2031055"/>
          </a:xfrm>
        </p:spPr>
        <p:txBody>
          <a:bodyPr>
            <a:normAutofit/>
          </a:bodyPr>
          <a:lstStyle/>
          <a:p>
            <a:r>
              <a:rPr lang="en-US" sz="4400" dirty="0">
                <a:solidFill>
                  <a:schemeClr val="tx2"/>
                </a:solidFill>
              </a:rPr>
              <a:t>Communal data harmonization initiative for researchers using CBS microdata</a:t>
            </a:r>
          </a:p>
        </p:txBody>
      </p:sp>
      <p:sp>
        <p:nvSpPr>
          <p:cNvPr id="3" name="Ondertitel 2">
            <a:extLst>
              <a:ext uri="{FF2B5EF4-FFF2-40B4-BE49-F238E27FC236}">
                <a16:creationId xmlns:a16="http://schemas.microsoft.com/office/drawing/2014/main" id="{962018DF-5976-74B5-5BB3-F80F40B99207}"/>
              </a:ext>
            </a:extLst>
          </p:cNvPr>
          <p:cNvSpPr>
            <a:spLocks noGrp="1"/>
          </p:cNvSpPr>
          <p:nvPr>
            <p:ph type="subTitle" idx="1"/>
          </p:nvPr>
        </p:nvSpPr>
        <p:spPr>
          <a:xfrm>
            <a:off x="3234520" y="4497832"/>
            <a:ext cx="5732059" cy="682079"/>
          </a:xfrm>
        </p:spPr>
        <p:txBody>
          <a:bodyPr>
            <a:normAutofit/>
          </a:bodyPr>
          <a:lstStyle/>
          <a:p>
            <a:r>
              <a:rPr lang="en-US" sz="2000" dirty="0">
                <a:solidFill>
                  <a:schemeClr val="tx2"/>
                </a:solidFill>
              </a:rPr>
              <a:t>Bastian Ravesteijn &amp; Mirthe Hendriks                Erasmus School of Economics</a:t>
            </a:r>
          </a:p>
        </p:txBody>
      </p:sp>
    </p:spTree>
    <p:extLst>
      <p:ext uri="{BB962C8B-B14F-4D97-AF65-F5344CB8AC3E}">
        <p14:creationId xmlns:p14="http://schemas.microsoft.com/office/powerpoint/2010/main" val="538590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el 1">
            <a:extLst>
              <a:ext uri="{FF2B5EF4-FFF2-40B4-BE49-F238E27FC236}">
                <a16:creationId xmlns:a16="http://schemas.microsoft.com/office/drawing/2014/main" id="{07362C4B-76F3-E691-D55A-916DF185C528}"/>
              </a:ext>
            </a:extLst>
          </p:cNvPr>
          <p:cNvSpPr>
            <a:spLocks noGrp="1"/>
          </p:cNvSpPr>
          <p:nvPr>
            <p:ph type="title"/>
          </p:nvPr>
        </p:nvSpPr>
        <p:spPr>
          <a:xfrm>
            <a:off x="1107212" y="800317"/>
            <a:ext cx="9833548" cy="1325563"/>
          </a:xfrm>
        </p:spPr>
        <p:txBody>
          <a:bodyPr anchor="b">
            <a:normAutofit/>
          </a:bodyPr>
          <a:lstStyle/>
          <a:p>
            <a:pPr algn="ctr"/>
            <a:r>
              <a:rPr lang="nl-NL" dirty="0">
                <a:solidFill>
                  <a:schemeClr val="tx2"/>
                </a:solidFill>
              </a:rPr>
              <a:t>Call </a:t>
            </a:r>
            <a:r>
              <a:rPr lang="nl-NL" dirty="0" err="1">
                <a:solidFill>
                  <a:schemeClr val="tx2"/>
                </a:solidFill>
              </a:rPr>
              <a:t>to</a:t>
            </a:r>
            <a:r>
              <a:rPr lang="nl-NL" dirty="0">
                <a:solidFill>
                  <a:schemeClr val="tx2"/>
                </a:solidFill>
              </a:rPr>
              <a:t> action! </a:t>
            </a:r>
            <a:endParaRPr lang="en-US" dirty="0">
              <a:solidFill>
                <a:schemeClr val="tx2"/>
              </a:solidFill>
            </a:endParaRPr>
          </a:p>
        </p:txBody>
      </p:sp>
      <p:grpSp>
        <p:nvGrpSpPr>
          <p:cNvPr id="39" name="Group 2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40" name="Freeform: Shape 2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2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2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2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jdelijke aanduiding voor inhoud 2">
            <a:extLst>
              <a:ext uri="{FF2B5EF4-FFF2-40B4-BE49-F238E27FC236}">
                <a16:creationId xmlns:a16="http://schemas.microsoft.com/office/drawing/2014/main" id="{4DC73CA4-D21C-2A40-4C37-EDACCEA8EDE4}"/>
              </a:ext>
            </a:extLst>
          </p:cNvPr>
          <p:cNvSpPr>
            <a:spLocks noGrp="1"/>
          </p:cNvSpPr>
          <p:nvPr>
            <p:ph idx="1"/>
          </p:nvPr>
        </p:nvSpPr>
        <p:spPr>
          <a:xfrm>
            <a:off x="142915" y="3888912"/>
            <a:ext cx="3941630" cy="1789003"/>
          </a:xfrm>
        </p:spPr>
        <p:txBody>
          <a:bodyPr>
            <a:normAutofit lnSpcReduction="10000"/>
          </a:bodyPr>
          <a:lstStyle/>
          <a:p>
            <a:pPr marL="0" indent="0">
              <a:buNone/>
            </a:pPr>
            <a:r>
              <a:rPr lang="nl-NL" dirty="0">
                <a:solidFill>
                  <a:schemeClr val="tx2"/>
                </a:solidFill>
                <a:latin typeface="+mj-lt"/>
              </a:rPr>
              <a:t>          </a:t>
            </a:r>
            <a:r>
              <a:rPr lang="nl-NL" dirty="0" err="1">
                <a:solidFill>
                  <a:schemeClr val="tx2"/>
                </a:solidFill>
                <a:latin typeface="+mj-lt"/>
              </a:rPr>
              <a:t>Now</a:t>
            </a:r>
            <a:endParaRPr lang="nl-NL" dirty="0">
              <a:solidFill>
                <a:schemeClr val="tx2"/>
              </a:solidFill>
              <a:latin typeface="+mj-lt"/>
            </a:endParaRPr>
          </a:p>
          <a:p>
            <a:pPr marL="0" indent="0">
              <a:buNone/>
            </a:pPr>
            <a:r>
              <a:rPr lang="nl-NL" dirty="0" err="1">
                <a:solidFill>
                  <a:schemeClr val="tx2"/>
                </a:solidFill>
                <a:latin typeface="+mj-lt"/>
              </a:rPr>
              <a:t>Publish</a:t>
            </a:r>
            <a:r>
              <a:rPr lang="nl-NL" dirty="0">
                <a:solidFill>
                  <a:schemeClr val="tx2"/>
                </a:solidFill>
                <a:latin typeface="+mj-lt"/>
              </a:rPr>
              <a:t> </a:t>
            </a:r>
            <a:r>
              <a:rPr lang="nl-NL" dirty="0" err="1">
                <a:solidFill>
                  <a:schemeClr val="tx2"/>
                </a:solidFill>
                <a:latin typeface="+mj-lt"/>
              </a:rPr>
              <a:t>harmonization</a:t>
            </a:r>
            <a:r>
              <a:rPr lang="nl-NL" dirty="0">
                <a:solidFill>
                  <a:schemeClr val="tx2"/>
                </a:solidFill>
                <a:latin typeface="+mj-lt"/>
              </a:rPr>
              <a:t> scripts on </a:t>
            </a:r>
            <a:r>
              <a:rPr lang="nl-NL" dirty="0">
                <a:solidFill>
                  <a:schemeClr val="tx2"/>
                </a:solidFill>
                <a:latin typeface="+mj-lt"/>
                <a:hlinkClick r:id="rId3"/>
              </a:rPr>
              <a:t>GitHub</a:t>
            </a:r>
            <a:endParaRPr lang="nl-NL" dirty="0">
              <a:solidFill>
                <a:schemeClr val="tx2"/>
              </a:solidFill>
              <a:latin typeface="+mj-lt"/>
            </a:endParaRPr>
          </a:p>
          <a:p>
            <a:pPr marL="0" indent="0">
              <a:buNone/>
            </a:pPr>
            <a:r>
              <a:rPr lang="nl-NL" dirty="0">
                <a:solidFill>
                  <a:schemeClr val="tx2"/>
                </a:solidFill>
                <a:latin typeface="+mj-lt"/>
              </a:rPr>
              <a:t> </a:t>
            </a:r>
          </a:p>
          <a:p>
            <a:pPr marL="0" indent="0">
              <a:buNone/>
            </a:pPr>
            <a:endParaRPr lang="en-US" dirty="0">
              <a:solidFill>
                <a:schemeClr val="tx2"/>
              </a:solidFill>
              <a:latin typeface="+mj-lt"/>
            </a:endParaRPr>
          </a:p>
        </p:txBody>
      </p:sp>
      <p:grpSp>
        <p:nvGrpSpPr>
          <p:cNvPr id="44" name="Group 3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45" name="Freeform: Shape 3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3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3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 name="Rechte verbindingslijn 4">
            <a:extLst>
              <a:ext uri="{FF2B5EF4-FFF2-40B4-BE49-F238E27FC236}">
                <a16:creationId xmlns:a16="http://schemas.microsoft.com/office/drawing/2014/main" id="{FE74D74C-947E-BACC-B4DA-47F9E13748E5}"/>
              </a:ext>
            </a:extLst>
          </p:cNvPr>
          <p:cNvCxnSpPr/>
          <p:nvPr/>
        </p:nvCxnSpPr>
        <p:spPr>
          <a:xfrm>
            <a:off x="1202987" y="3788297"/>
            <a:ext cx="10152000" cy="0"/>
          </a:xfrm>
          <a:prstGeom prst="line">
            <a:avLst/>
          </a:prstGeom>
        </p:spPr>
        <p:style>
          <a:lnRef idx="3">
            <a:schemeClr val="dk1"/>
          </a:lnRef>
          <a:fillRef idx="0">
            <a:schemeClr val="dk1"/>
          </a:fillRef>
          <a:effectRef idx="2">
            <a:schemeClr val="dk1"/>
          </a:effectRef>
          <a:fontRef idx="minor">
            <a:schemeClr val="tx1"/>
          </a:fontRef>
        </p:style>
      </p:cxnSp>
      <p:pic>
        <p:nvPicPr>
          <p:cNvPr id="18" name="Graphic 17" descr="Badge 3 silhouet">
            <a:extLst>
              <a:ext uri="{FF2B5EF4-FFF2-40B4-BE49-F238E27FC236}">
                <a16:creationId xmlns:a16="http://schemas.microsoft.com/office/drawing/2014/main" id="{B249F4AF-821F-CD18-2B94-E710AE3DC2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11728" y="2859022"/>
            <a:ext cx="914400" cy="914400"/>
          </a:xfrm>
          <a:prstGeom prst="rect">
            <a:avLst/>
          </a:prstGeom>
        </p:spPr>
      </p:pic>
      <p:pic>
        <p:nvPicPr>
          <p:cNvPr id="20" name="Graphic 19" descr="Badge volgen silhouet">
            <a:extLst>
              <a:ext uri="{FF2B5EF4-FFF2-40B4-BE49-F238E27FC236}">
                <a16:creationId xmlns:a16="http://schemas.microsoft.com/office/drawing/2014/main" id="{D5D94318-707D-165F-F920-7E48DDCB7B3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72316" y="2835298"/>
            <a:ext cx="914400" cy="914400"/>
          </a:xfrm>
          <a:prstGeom prst="rect">
            <a:avLst/>
          </a:prstGeom>
        </p:spPr>
      </p:pic>
      <p:pic>
        <p:nvPicPr>
          <p:cNvPr id="50" name="Graphic 49" descr="Megafoon 1 met effen opvulling">
            <a:extLst>
              <a:ext uri="{FF2B5EF4-FFF2-40B4-BE49-F238E27FC236}">
                <a16:creationId xmlns:a16="http://schemas.microsoft.com/office/drawing/2014/main" id="{566E2C50-FA73-9807-54C1-B7E6F56CE3D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99167" y="1191488"/>
            <a:ext cx="914400" cy="914400"/>
          </a:xfrm>
          <a:prstGeom prst="rect">
            <a:avLst/>
          </a:prstGeom>
        </p:spPr>
      </p:pic>
      <p:sp>
        <p:nvSpPr>
          <p:cNvPr id="51" name="Tijdelijke aanduiding voor inhoud 2">
            <a:extLst>
              <a:ext uri="{FF2B5EF4-FFF2-40B4-BE49-F238E27FC236}">
                <a16:creationId xmlns:a16="http://schemas.microsoft.com/office/drawing/2014/main" id="{36EE240B-F1A1-0A6D-A7C3-4BC2B1B424B1}"/>
              </a:ext>
            </a:extLst>
          </p:cNvPr>
          <p:cNvSpPr txBox="1">
            <a:spLocks/>
          </p:cNvSpPr>
          <p:nvPr/>
        </p:nvSpPr>
        <p:spPr>
          <a:xfrm>
            <a:off x="3692419" y="3837787"/>
            <a:ext cx="2560083" cy="18401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nl-NL" dirty="0">
                <a:solidFill>
                  <a:schemeClr val="tx2"/>
                </a:solidFill>
                <a:latin typeface="+mj-lt"/>
              </a:rPr>
              <a:t>   Jan 2023 </a:t>
            </a:r>
          </a:p>
          <a:p>
            <a:pPr marL="0" indent="0">
              <a:buFont typeface="Arial" panose="020B0604020202020204" pitchFamily="34" charset="0"/>
              <a:buNone/>
            </a:pPr>
            <a:r>
              <a:rPr lang="nl-NL" dirty="0">
                <a:solidFill>
                  <a:schemeClr val="tx2"/>
                </a:solidFill>
                <a:latin typeface="+mj-lt"/>
              </a:rPr>
              <a:t>Action plan </a:t>
            </a:r>
            <a:r>
              <a:rPr lang="nl-NL" dirty="0" err="1">
                <a:solidFill>
                  <a:schemeClr val="tx2"/>
                </a:solidFill>
                <a:latin typeface="+mj-lt"/>
              </a:rPr>
              <a:t>with</a:t>
            </a:r>
            <a:r>
              <a:rPr lang="nl-NL" dirty="0">
                <a:solidFill>
                  <a:schemeClr val="tx2"/>
                </a:solidFill>
                <a:latin typeface="+mj-lt"/>
              </a:rPr>
              <a:t> </a:t>
            </a:r>
            <a:r>
              <a:rPr lang="nl-NL" dirty="0" err="1">
                <a:solidFill>
                  <a:schemeClr val="tx2"/>
                </a:solidFill>
                <a:latin typeface="+mj-lt"/>
              </a:rPr>
              <a:t>early</a:t>
            </a:r>
            <a:r>
              <a:rPr lang="nl-NL" dirty="0">
                <a:solidFill>
                  <a:schemeClr val="tx2"/>
                </a:solidFill>
                <a:latin typeface="+mj-lt"/>
              </a:rPr>
              <a:t> </a:t>
            </a:r>
            <a:r>
              <a:rPr lang="nl-NL" dirty="0" err="1">
                <a:solidFill>
                  <a:schemeClr val="tx2"/>
                </a:solidFill>
                <a:latin typeface="+mj-lt"/>
              </a:rPr>
              <a:t>adoptors</a:t>
            </a:r>
            <a:endParaRPr lang="nl-NL" dirty="0">
              <a:solidFill>
                <a:schemeClr val="tx2"/>
              </a:solidFill>
              <a:latin typeface="+mj-lt"/>
            </a:endParaRPr>
          </a:p>
          <a:p>
            <a:pPr marL="0" indent="0">
              <a:buFont typeface="Arial" panose="020B0604020202020204" pitchFamily="34" charset="0"/>
              <a:buNone/>
            </a:pPr>
            <a:endParaRPr lang="en-US" dirty="0">
              <a:solidFill>
                <a:schemeClr val="tx2"/>
              </a:solidFill>
              <a:latin typeface="+mj-lt"/>
            </a:endParaRPr>
          </a:p>
        </p:txBody>
      </p:sp>
      <p:sp>
        <p:nvSpPr>
          <p:cNvPr id="52" name="Tijdelijke aanduiding voor inhoud 2">
            <a:extLst>
              <a:ext uri="{FF2B5EF4-FFF2-40B4-BE49-F238E27FC236}">
                <a16:creationId xmlns:a16="http://schemas.microsoft.com/office/drawing/2014/main" id="{B6FA8BA4-9286-24B5-67CA-8036672C1AE6}"/>
              </a:ext>
            </a:extLst>
          </p:cNvPr>
          <p:cNvSpPr txBox="1">
            <a:spLocks/>
          </p:cNvSpPr>
          <p:nvPr/>
        </p:nvSpPr>
        <p:spPr>
          <a:xfrm>
            <a:off x="6926314" y="3824224"/>
            <a:ext cx="3510266" cy="17385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nl-NL" dirty="0">
                <a:solidFill>
                  <a:schemeClr val="tx2"/>
                </a:solidFill>
                <a:latin typeface="+mj-lt"/>
              </a:rPr>
              <a:t>Spring 2023 </a:t>
            </a:r>
          </a:p>
          <a:p>
            <a:pPr marL="0" indent="0">
              <a:buFont typeface="Arial" panose="020B0604020202020204" pitchFamily="34" charset="0"/>
              <a:buNone/>
            </a:pPr>
            <a:r>
              <a:rPr lang="nl-NL" dirty="0">
                <a:solidFill>
                  <a:schemeClr val="tx2"/>
                </a:solidFill>
                <a:latin typeface="+mj-lt"/>
              </a:rPr>
              <a:t>Get feedback </a:t>
            </a:r>
            <a:r>
              <a:rPr lang="nl-NL" dirty="0" err="1">
                <a:solidFill>
                  <a:schemeClr val="tx2"/>
                </a:solidFill>
                <a:latin typeface="+mj-lt"/>
              </a:rPr>
              <a:t>from</a:t>
            </a:r>
            <a:r>
              <a:rPr lang="nl-NL" dirty="0">
                <a:solidFill>
                  <a:schemeClr val="tx2"/>
                </a:solidFill>
                <a:latin typeface="+mj-lt"/>
              </a:rPr>
              <a:t> </a:t>
            </a:r>
            <a:r>
              <a:rPr lang="nl-NL" dirty="0" err="1">
                <a:solidFill>
                  <a:schemeClr val="tx2"/>
                </a:solidFill>
                <a:latin typeface="+mj-lt"/>
              </a:rPr>
              <a:t>researchers</a:t>
            </a:r>
            <a:r>
              <a:rPr lang="nl-NL" dirty="0">
                <a:solidFill>
                  <a:schemeClr val="tx2"/>
                </a:solidFill>
                <a:latin typeface="+mj-lt"/>
              </a:rPr>
              <a:t> </a:t>
            </a:r>
            <a:r>
              <a:rPr lang="nl-NL" dirty="0" err="1">
                <a:solidFill>
                  <a:schemeClr val="tx2"/>
                </a:solidFill>
                <a:latin typeface="+mj-lt"/>
              </a:rPr>
              <a:t>using</a:t>
            </a:r>
            <a:r>
              <a:rPr lang="nl-NL" dirty="0">
                <a:solidFill>
                  <a:schemeClr val="tx2"/>
                </a:solidFill>
                <a:latin typeface="+mj-lt"/>
              </a:rPr>
              <a:t>    CBS </a:t>
            </a:r>
            <a:r>
              <a:rPr lang="nl-NL" dirty="0" err="1">
                <a:solidFill>
                  <a:schemeClr val="tx2"/>
                </a:solidFill>
                <a:latin typeface="+mj-lt"/>
              </a:rPr>
              <a:t>microdata</a:t>
            </a:r>
            <a:r>
              <a:rPr lang="nl-NL" dirty="0">
                <a:solidFill>
                  <a:schemeClr val="tx2"/>
                </a:solidFill>
                <a:latin typeface="+mj-lt"/>
              </a:rPr>
              <a:t> </a:t>
            </a:r>
            <a:endParaRPr lang="en-US" dirty="0">
              <a:solidFill>
                <a:schemeClr val="tx2"/>
              </a:solidFill>
              <a:latin typeface="+mj-lt"/>
            </a:endParaRPr>
          </a:p>
        </p:txBody>
      </p:sp>
      <p:pic>
        <p:nvPicPr>
          <p:cNvPr id="55" name="Graphic 54" descr="Badge: 1 silhouet">
            <a:extLst>
              <a:ext uri="{FF2B5EF4-FFF2-40B4-BE49-F238E27FC236}">
                <a16:creationId xmlns:a16="http://schemas.microsoft.com/office/drawing/2014/main" id="{3761D001-DA86-0F12-5A16-B5A64FB36FF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04118" y="2823095"/>
            <a:ext cx="914400" cy="914400"/>
          </a:xfrm>
          <a:prstGeom prst="rect">
            <a:avLst/>
          </a:prstGeom>
        </p:spPr>
      </p:pic>
      <p:pic>
        <p:nvPicPr>
          <p:cNvPr id="56" name="Graphic 55" descr="Badge silhouet">
            <a:extLst>
              <a:ext uri="{FF2B5EF4-FFF2-40B4-BE49-F238E27FC236}">
                <a16:creationId xmlns:a16="http://schemas.microsoft.com/office/drawing/2014/main" id="{6FC641C8-F6E7-89A7-E036-00C4F8374CC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084545" y="2822772"/>
            <a:ext cx="914400" cy="914400"/>
          </a:xfrm>
          <a:prstGeom prst="rect">
            <a:avLst/>
          </a:prstGeom>
        </p:spPr>
      </p:pic>
      <p:sp>
        <p:nvSpPr>
          <p:cNvPr id="59" name="Tijdelijke aanduiding voor inhoud 2">
            <a:extLst>
              <a:ext uri="{FF2B5EF4-FFF2-40B4-BE49-F238E27FC236}">
                <a16:creationId xmlns:a16="http://schemas.microsoft.com/office/drawing/2014/main" id="{4C6B2CE2-F496-DD54-5726-CA08B2E985C5}"/>
              </a:ext>
            </a:extLst>
          </p:cNvPr>
          <p:cNvSpPr txBox="1">
            <a:spLocks/>
          </p:cNvSpPr>
          <p:nvPr/>
        </p:nvSpPr>
        <p:spPr>
          <a:xfrm>
            <a:off x="10259976" y="3782149"/>
            <a:ext cx="2190022" cy="909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nl-NL" dirty="0">
                <a:solidFill>
                  <a:schemeClr val="tx2"/>
                </a:solidFill>
                <a:latin typeface="+mj-lt"/>
              </a:rPr>
              <a:t>and more …</a:t>
            </a:r>
            <a:endParaRPr lang="en-US" dirty="0">
              <a:solidFill>
                <a:schemeClr val="tx2"/>
              </a:solidFill>
              <a:latin typeface="+mj-lt"/>
            </a:endParaRPr>
          </a:p>
        </p:txBody>
      </p:sp>
    </p:spTree>
    <p:extLst>
      <p:ext uri="{BB962C8B-B14F-4D97-AF65-F5344CB8AC3E}">
        <p14:creationId xmlns:p14="http://schemas.microsoft.com/office/powerpoint/2010/main" val="3419984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24C343C-E36A-827D-AB2A-6AC063B6206E}"/>
              </a:ext>
            </a:extLst>
          </p:cNvPr>
          <p:cNvSpPr>
            <a:spLocks noGrp="1"/>
          </p:cNvSpPr>
          <p:nvPr>
            <p:ph type="title"/>
          </p:nvPr>
        </p:nvSpPr>
        <p:spPr>
          <a:xfrm>
            <a:off x="6046648" y="1253667"/>
            <a:ext cx="4805996" cy="1297115"/>
          </a:xfrm>
        </p:spPr>
        <p:txBody>
          <a:bodyPr vert="horz" lIns="91440" tIns="45720" rIns="91440" bIns="45720" rtlCol="0" anchor="t">
            <a:normAutofit/>
          </a:bodyPr>
          <a:lstStyle/>
          <a:p>
            <a:r>
              <a:rPr lang="en-US" kern="1200" dirty="0">
                <a:solidFill>
                  <a:schemeClr val="tx2"/>
                </a:solidFill>
                <a:latin typeface="+mj-lt"/>
                <a:ea typeface="+mj-ea"/>
                <a:cs typeface="+mj-cs"/>
              </a:rPr>
              <a:t>Questions</a:t>
            </a:r>
          </a:p>
        </p:txBody>
      </p:sp>
      <p:pic>
        <p:nvPicPr>
          <p:cNvPr id="6" name="Graphic 5" descr="Vraagteken silhouet">
            <a:extLst>
              <a:ext uri="{FF2B5EF4-FFF2-40B4-BE49-F238E27FC236}">
                <a16:creationId xmlns:a16="http://schemas.microsoft.com/office/drawing/2014/main" id="{29A5DDEC-70E4-E53B-3E32-62A4E849EB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ijdelijke aanduiding voor inhoud 2">
            <a:extLst>
              <a:ext uri="{FF2B5EF4-FFF2-40B4-BE49-F238E27FC236}">
                <a16:creationId xmlns:a16="http://schemas.microsoft.com/office/drawing/2014/main" id="{A949C0B7-8636-04FC-2EFD-6EEDD884C191}"/>
              </a:ext>
            </a:extLst>
          </p:cNvPr>
          <p:cNvSpPr txBox="1">
            <a:spLocks/>
          </p:cNvSpPr>
          <p:nvPr/>
        </p:nvSpPr>
        <p:spPr>
          <a:xfrm>
            <a:off x="6256626" y="2553771"/>
            <a:ext cx="5935374" cy="1738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nl-NL" sz="2400" dirty="0" err="1">
                <a:solidFill>
                  <a:schemeClr val="tx2"/>
                </a:solidFill>
                <a:latin typeface="+mj-lt"/>
              </a:rPr>
              <a:t>Would</a:t>
            </a:r>
            <a:r>
              <a:rPr lang="nl-NL" sz="2400" dirty="0">
                <a:solidFill>
                  <a:schemeClr val="tx2"/>
                </a:solidFill>
                <a:latin typeface="+mj-lt"/>
              </a:rPr>
              <a:t> you </a:t>
            </a:r>
            <a:r>
              <a:rPr lang="nl-NL" sz="2400" dirty="0" err="1">
                <a:solidFill>
                  <a:schemeClr val="tx2"/>
                </a:solidFill>
                <a:latin typeface="+mj-lt"/>
              </a:rPr>
              <a:t>use</a:t>
            </a:r>
            <a:r>
              <a:rPr lang="nl-NL" sz="2400" dirty="0">
                <a:solidFill>
                  <a:schemeClr val="tx2"/>
                </a:solidFill>
                <a:latin typeface="+mj-lt"/>
              </a:rPr>
              <a:t> these </a:t>
            </a:r>
            <a:r>
              <a:rPr lang="nl-NL" sz="2400" dirty="0" err="1">
                <a:solidFill>
                  <a:schemeClr val="tx2"/>
                </a:solidFill>
                <a:latin typeface="+mj-lt"/>
              </a:rPr>
              <a:t>harmonization</a:t>
            </a:r>
            <a:r>
              <a:rPr lang="nl-NL" sz="2400" dirty="0">
                <a:solidFill>
                  <a:schemeClr val="tx2"/>
                </a:solidFill>
                <a:latin typeface="+mj-lt"/>
              </a:rPr>
              <a:t> scrips?</a:t>
            </a:r>
          </a:p>
          <a:p>
            <a:pPr>
              <a:buFont typeface="Wingdings" panose="05000000000000000000" pitchFamily="2" charset="2"/>
              <a:buChar char="Ø"/>
            </a:pPr>
            <a:r>
              <a:rPr lang="nl-NL" sz="2400" dirty="0" err="1">
                <a:solidFill>
                  <a:schemeClr val="tx2"/>
                </a:solidFill>
                <a:latin typeface="+mj-lt"/>
              </a:rPr>
              <a:t>Would</a:t>
            </a:r>
            <a:r>
              <a:rPr lang="nl-NL" sz="2400" dirty="0">
                <a:solidFill>
                  <a:schemeClr val="tx2"/>
                </a:solidFill>
                <a:latin typeface="+mj-lt"/>
              </a:rPr>
              <a:t> you </a:t>
            </a:r>
            <a:r>
              <a:rPr lang="nl-NL" sz="2400" dirty="0" err="1">
                <a:solidFill>
                  <a:schemeClr val="tx2"/>
                </a:solidFill>
                <a:latin typeface="+mj-lt"/>
              </a:rPr>
              <a:t>publish</a:t>
            </a:r>
            <a:r>
              <a:rPr lang="nl-NL" sz="2400" dirty="0">
                <a:solidFill>
                  <a:schemeClr val="tx2"/>
                </a:solidFill>
                <a:latin typeface="+mj-lt"/>
              </a:rPr>
              <a:t> </a:t>
            </a:r>
            <a:r>
              <a:rPr lang="nl-NL" sz="2400" dirty="0" err="1">
                <a:solidFill>
                  <a:schemeClr val="tx2"/>
                </a:solidFill>
                <a:latin typeface="+mj-lt"/>
              </a:rPr>
              <a:t>your</a:t>
            </a:r>
            <a:r>
              <a:rPr lang="nl-NL" sz="2400" dirty="0">
                <a:solidFill>
                  <a:schemeClr val="tx2"/>
                </a:solidFill>
                <a:latin typeface="+mj-lt"/>
              </a:rPr>
              <a:t> </a:t>
            </a:r>
            <a:r>
              <a:rPr lang="nl-NL" sz="2400" dirty="0" err="1">
                <a:solidFill>
                  <a:schemeClr val="tx2"/>
                </a:solidFill>
                <a:latin typeface="+mj-lt"/>
              </a:rPr>
              <a:t>own</a:t>
            </a:r>
            <a:r>
              <a:rPr lang="nl-NL" sz="2400" dirty="0">
                <a:solidFill>
                  <a:schemeClr val="tx2"/>
                </a:solidFill>
                <a:latin typeface="+mj-lt"/>
              </a:rPr>
              <a:t> </a:t>
            </a:r>
            <a:r>
              <a:rPr lang="nl-NL" sz="2400" dirty="0" err="1">
                <a:solidFill>
                  <a:schemeClr val="tx2"/>
                </a:solidFill>
                <a:latin typeface="+mj-lt"/>
              </a:rPr>
              <a:t>harmonization</a:t>
            </a:r>
            <a:r>
              <a:rPr lang="nl-NL" sz="2400" dirty="0">
                <a:solidFill>
                  <a:schemeClr val="tx2"/>
                </a:solidFill>
                <a:latin typeface="+mj-lt"/>
              </a:rPr>
              <a:t> scripts on GitHub?  </a:t>
            </a:r>
            <a:endParaRPr lang="en-US" sz="2400" dirty="0">
              <a:solidFill>
                <a:schemeClr val="tx2"/>
              </a:solidFill>
              <a:latin typeface="+mj-lt"/>
            </a:endParaRPr>
          </a:p>
        </p:txBody>
      </p:sp>
      <p:sp>
        <p:nvSpPr>
          <p:cNvPr id="4" name="Tekstvak 3">
            <a:extLst>
              <a:ext uri="{FF2B5EF4-FFF2-40B4-BE49-F238E27FC236}">
                <a16:creationId xmlns:a16="http://schemas.microsoft.com/office/drawing/2014/main" id="{42B08803-EC3C-930E-1C62-E634B57A78E9}"/>
              </a:ext>
            </a:extLst>
          </p:cNvPr>
          <p:cNvSpPr txBox="1"/>
          <p:nvPr/>
        </p:nvSpPr>
        <p:spPr>
          <a:xfrm>
            <a:off x="6641126" y="4897677"/>
            <a:ext cx="4797468" cy="923330"/>
          </a:xfrm>
          <a:prstGeom prst="rect">
            <a:avLst/>
          </a:prstGeom>
          <a:noFill/>
        </p:spPr>
        <p:txBody>
          <a:bodyPr wrap="square" rtlCol="0">
            <a:spAutoFit/>
          </a:bodyPr>
          <a:lstStyle/>
          <a:p>
            <a:r>
              <a:rPr lang="nl-NL" dirty="0"/>
              <a:t>Contact: </a:t>
            </a:r>
            <a:r>
              <a:rPr lang="nl-NL" dirty="0">
                <a:hlinkClick r:id="rId5"/>
              </a:rPr>
              <a:t>m.m.j.hendriks@ese.eur.nl</a:t>
            </a:r>
            <a:endParaRPr lang="nl-NL" dirty="0"/>
          </a:p>
          <a:p>
            <a:r>
              <a:rPr lang="en-US" b="0" i="0" dirty="0">
                <a:effectLst/>
                <a:latin typeface="-apple-system"/>
                <a:hlinkClick r:id="rId6"/>
              </a:rPr>
              <a:t>www.linkedin.com/in/mirthe-hendriks</a:t>
            </a:r>
            <a:endParaRPr lang="nl-NL" b="0" i="0" dirty="0">
              <a:effectLst/>
              <a:latin typeface="-apple-system"/>
            </a:endParaRPr>
          </a:p>
          <a:p>
            <a:endParaRPr lang="en-US" dirty="0"/>
          </a:p>
        </p:txBody>
      </p:sp>
    </p:spTree>
    <p:extLst>
      <p:ext uri="{BB962C8B-B14F-4D97-AF65-F5344CB8AC3E}">
        <p14:creationId xmlns:p14="http://schemas.microsoft.com/office/powerpoint/2010/main" val="3233668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7" name="Rectangle 1056">
            <a:extLst>
              <a:ext uri="{FF2B5EF4-FFF2-40B4-BE49-F238E27FC236}">
                <a16:creationId xmlns:a16="http://schemas.microsoft.com/office/drawing/2014/main" id="{7E6D2D34-4BB4-460B-8844-027610FB2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039E738-6EF8-B324-479F-D640549B309A}"/>
              </a:ext>
            </a:extLst>
          </p:cNvPr>
          <p:cNvSpPr>
            <a:spLocks noGrp="1"/>
          </p:cNvSpPr>
          <p:nvPr>
            <p:ph type="title"/>
          </p:nvPr>
        </p:nvSpPr>
        <p:spPr>
          <a:xfrm>
            <a:off x="1068416" y="1442180"/>
            <a:ext cx="9017279" cy="1455996"/>
          </a:xfrm>
        </p:spPr>
        <p:txBody>
          <a:bodyPr anchor="b">
            <a:normAutofit/>
          </a:bodyPr>
          <a:lstStyle/>
          <a:p>
            <a:r>
              <a:rPr lang="en-US" sz="3200" dirty="0">
                <a:solidFill>
                  <a:schemeClr val="tx2"/>
                </a:solidFill>
              </a:rPr>
              <a:t>Children and (future) Parents, supported by Prediction and Professionals in Prevention, to improve Opportunity (C-4PO)</a:t>
            </a:r>
          </a:p>
        </p:txBody>
      </p:sp>
      <p:pic>
        <p:nvPicPr>
          <p:cNvPr id="1028" name="Picture 4" descr="NWA financiert 2 projecten over big data en kansrijke start - ZonMw">
            <a:extLst>
              <a:ext uri="{FF2B5EF4-FFF2-40B4-BE49-F238E27FC236}">
                <a16:creationId xmlns:a16="http://schemas.microsoft.com/office/drawing/2014/main" id="{A9118340-FF3B-C5F6-B1F7-796941B95B7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5847" y="3475818"/>
            <a:ext cx="3759105" cy="2112139"/>
          </a:xfrm>
          <a:prstGeom prst="rect">
            <a:avLst/>
          </a:prstGeom>
          <a:noFill/>
          <a:extLst>
            <a:ext uri="{909E8E84-426E-40DD-AFC4-6F175D3DCCD1}">
              <a14:hiddenFill xmlns:a14="http://schemas.microsoft.com/office/drawing/2010/main">
                <a:solidFill>
                  <a:srgbClr val="FFFFFF"/>
                </a:solidFill>
              </a14:hiddenFill>
            </a:ext>
          </a:extLst>
        </p:spPr>
      </p:pic>
      <p:grpSp>
        <p:nvGrpSpPr>
          <p:cNvPr id="1059" name="Group 1058">
            <a:extLst>
              <a:ext uri="{FF2B5EF4-FFF2-40B4-BE49-F238E27FC236}">
                <a16:creationId xmlns:a16="http://schemas.microsoft.com/office/drawing/2014/main" id="{C5314570-9B06-4D37-8CBD-EDD67C2FA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4155"/>
            <a:ext cx="2514948" cy="2174333"/>
            <a:chOff x="-305" y="-4155"/>
            <a:chExt cx="2514948" cy="2174333"/>
          </a:xfrm>
        </p:grpSpPr>
        <p:sp>
          <p:nvSpPr>
            <p:cNvPr id="1060" name="Freeform: Shape 1059">
              <a:extLst>
                <a:ext uri="{FF2B5EF4-FFF2-40B4-BE49-F238E27FC236}">
                  <a16:creationId xmlns:a16="http://schemas.microsoft.com/office/drawing/2014/main" id="{A204F55B-358D-4FB5-9979-6724C64154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1" name="Freeform: Shape 1060">
              <a:extLst>
                <a:ext uri="{FF2B5EF4-FFF2-40B4-BE49-F238E27FC236}">
                  <a16:creationId xmlns:a16="http://schemas.microsoft.com/office/drawing/2014/main" id="{C4F77C62-9DDF-48D3-A074-159A3276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2" name="Freeform: Shape 1061">
              <a:extLst>
                <a:ext uri="{FF2B5EF4-FFF2-40B4-BE49-F238E27FC236}">
                  <a16:creationId xmlns:a16="http://schemas.microsoft.com/office/drawing/2014/main" id="{DEB07022-F30B-49CA-B1DD-A826815C4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063" name="Freeform: Shape 1062">
              <a:extLst>
                <a:ext uri="{FF2B5EF4-FFF2-40B4-BE49-F238E27FC236}">
                  <a16:creationId xmlns:a16="http://schemas.microsoft.com/office/drawing/2014/main" id="{F7C47E16-167C-48BF-9FC9-08787D348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Nationale Wetenschapsagenda - ZonMw">
            <a:extLst>
              <a:ext uri="{FF2B5EF4-FFF2-40B4-BE49-F238E27FC236}">
                <a16:creationId xmlns:a16="http://schemas.microsoft.com/office/drawing/2014/main" id="{798DBC09-58D2-869C-CA28-96B4B104B82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514356" y="4340355"/>
            <a:ext cx="3759105" cy="873082"/>
          </a:xfrm>
          <a:prstGeom prst="rect">
            <a:avLst/>
          </a:prstGeom>
          <a:noFill/>
          <a:extLst>
            <a:ext uri="{909E8E84-426E-40DD-AFC4-6F175D3DCCD1}">
              <a14:hiddenFill xmlns:a14="http://schemas.microsoft.com/office/drawing/2010/main">
                <a:solidFill>
                  <a:srgbClr val="FFFFFF"/>
                </a:solidFill>
              </a14:hiddenFill>
            </a:ext>
          </a:extLst>
        </p:spPr>
      </p:pic>
      <p:sp>
        <p:nvSpPr>
          <p:cNvPr id="3" name="Titel 1">
            <a:extLst>
              <a:ext uri="{FF2B5EF4-FFF2-40B4-BE49-F238E27FC236}">
                <a16:creationId xmlns:a16="http://schemas.microsoft.com/office/drawing/2014/main" id="{164F3956-3272-EF82-6293-E40818287121}"/>
              </a:ext>
            </a:extLst>
          </p:cNvPr>
          <p:cNvSpPr txBox="1">
            <a:spLocks/>
          </p:cNvSpPr>
          <p:nvPr/>
        </p:nvSpPr>
        <p:spPr>
          <a:xfrm>
            <a:off x="5970946" y="4541638"/>
            <a:ext cx="9017279" cy="145599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tx2"/>
                </a:solidFill>
              </a:rPr>
              <a:t>NWA</a:t>
            </a:r>
            <a:r>
              <a:rPr lang="nl-NL" sz="2400" dirty="0">
                <a:solidFill>
                  <a:schemeClr val="tx2"/>
                </a:solidFill>
              </a:rPr>
              <a:t>: </a:t>
            </a:r>
            <a:r>
              <a:rPr lang="en-US" sz="2400" dirty="0">
                <a:solidFill>
                  <a:schemeClr val="tx2"/>
                </a:solidFill>
              </a:rPr>
              <a:t>Big data </a:t>
            </a:r>
            <a:r>
              <a:rPr lang="en-US" sz="2400" dirty="0" err="1">
                <a:solidFill>
                  <a:schemeClr val="tx2"/>
                </a:solidFill>
              </a:rPr>
              <a:t>en</a:t>
            </a:r>
            <a:r>
              <a:rPr lang="en-US" sz="2400" dirty="0">
                <a:solidFill>
                  <a:schemeClr val="tx2"/>
                </a:solidFill>
              </a:rPr>
              <a:t> </a:t>
            </a:r>
            <a:r>
              <a:rPr lang="en-US" sz="2400" dirty="0" err="1">
                <a:solidFill>
                  <a:schemeClr val="tx2"/>
                </a:solidFill>
              </a:rPr>
              <a:t>kansrijke</a:t>
            </a:r>
            <a:r>
              <a:rPr lang="en-US" sz="2400" dirty="0">
                <a:solidFill>
                  <a:schemeClr val="tx2"/>
                </a:solidFill>
              </a:rPr>
              <a:t> start </a:t>
            </a:r>
          </a:p>
        </p:txBody>
      </p:sp>
    </p:spTree>
    <p:extLst>
      <p:ext uri="{BB962C8B-B14F-4D97-AF65-F5344CB8AC3E}">
        <p14:creationId xmlns:p14="http://schemas.microsoft.com/office/powerpoint/2010/main" val="3406007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BDA5CD-D6C4-DF5A-6816-A63941B917A5}"/>
              </a:ext>
            </a:extLst>
          </p:cNvPr>
          <p:cNvSpPr>
            <a:spLocks noGrp="1"/>
          </p:cNvSpPr>
          <p:nvPr>
            <p:ph type="title"/>
          </p:nvPr>
        </p:nvSpPr>
        <p:spPr>
          <a:xfrm>
            <a:off x="960100" y="978102"/>
            <a:ext cx="10588434" cy="1062644"/>
          </a:xfrm>
        </p:spPr>
        <p:txBody>
          <a:bodyPr anchor="b">
            <a:normAutofit/>
          </a:bodyPr>
          <a:lstStyle/>
          <a:p>
            <a:r>
              <a:rPr lang="en-US" dirty="0"/>
              <a:t>Initiative data harmonization </a:t>
            </a:r>
          </a:p>
        </p:txBody>
      </p:sp>
      <p:cxnSp>
        <p:nvCxnSpPr>
          <p:cNvPr id="2107" name="Straight Connector 2073">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Microdata Informatie evenement – ODISSEI – Open Data Infrastructure for  Social Science and Economic Innovations">
            <a:extLst>
              <a:ext uri="{FF2B5EF4-FFF2-40B4-BE49-F238E27FC236}">
                <a16:creationId xmlns:a16="http://schemas.microsoft.com/office/drawing/2014/main" id="{B84A04D3-0ACC-7010-71D0-FBB6469F3F5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33206" y="2811104"/>
            <a:ext cx="2928114" cy="292811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108" name="Tijdelijke aanduiding voor inhoud 2">
            <a:extLst>
              <a:ext uri="{FF2B5EF4-FFF2-40B4-BE49-F238E27FC236}">
                <a16:creationId xmlns:a16="http://schemas.microsoft.com/office/drawing/2014/main" id="{88E81C6A-26E0-2E3D-8EDE-6491DCB374BD}"/>
              </a:ext>
            </a:extLst>
          </p:cNvPr>
          <p:cNvGraphicFramePr>
            <a:graphicFrameLocks noGrp="1"/>
          </p:cNvGraphicFramePr>
          <p:nvPr>
            <p:ph idx="1"/>
            <p:extLst>
              <p:ext uri="{D42A27DB-BD31-4B8C-83A1-F6EECF244321}">
                <p14:modId xmlns:p14="http://schemas.microsoft.com/office/powerpoint/2010/main" val="3355126368"/>
              </p:ext>
            </p:extLst>
          </p:nvPr>
        </p:nvGraphicFramePr>
        <p:xfrm>
          <a:off x="4955354" y="2682433"/>
          <a:ext cx="6754425" cy="321574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00634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7" name="Rectangle 1056">
            <a:extLst>
              <a:ext uri="{FF2B5EF4-FFF2-40B4-BE49-F238E27FC236}">
                <a16:creationId xmlns:a16="http://schemas.microsoft.com/office/drawing/2014/main" id="{7E6D2D34-4BB4-460B-8844-027610FB2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0039E738-6EF8-B324-479F-D640549B309A}"/>
              </a:ext>
            </a:extLst>
          </p:cNvPr>
          <p:cNvSpPr>
            <a:spLocks noGrp="1"/>
          </p:cNvSpPr>
          <p:nvPr>
            <p:ph type="title"/>
          </p:nvPr>
        </p:nvSpPr>
        <p:spPr>
          <a:xfrm>
            <a:off x="681354" y="714182"/>
            <a:ext cx="9017279" cy="1455996"/>
          </a:xfrm>
        </p:spPr>
        <p:txBody>
          <a:bodyPr anchor="b">
            <a:normAutofit/>
          </a:bodyPr>
          <a:lstStyle/>
          <a:p>
            <a:r>
              <a:rPr lang="nl-NL" dirty="0"/>
              <a:t>Big data and data </a:t>
            </a:r>
            <a:r>
              <a:rPr lang="nl-NL" dirty="0" err="1"/>
              <a:t>harmonization</a:t>
            </a:r>
            <a:r>
              <a:rPr lang="nl-NL" dirty="0"/>
              <a:t> </a:t>
            </a:r>
            <a:endParaRPr lang="en-US" dirty="0">
              <a:solidFill>
                <a:schemeClr val="tx2"/>
              </a:solidFill>
            </a:endParaRPr>
          </a:p>
        </p:txBody>
      </p:sp>
      <p:grpSp>
        <p:nvGrpSpPr>
          <p:cNvPr id="1059" name="Group 1058">
            <a:extLst>
              <a:ext uri="{FF2B5EF4-FFF2-40B4-BE49-F238E27FC236}">
                <a16:creationId xmlns:a16="http://schemas.microsoft.com/office/drawing/2014/main" id="{C5314570-9B06-4D37-8CBD-EDD67C2FA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4155"/>
            <a:ext cx="2514948" cy="2174333"/>
            <a:chOff x="-305" y="-4155"/>
            <a:chExt cx="2514948" cy="2174333"/>
          </a:xfrm>
        </p:grpSpPr>
        <p:sp>
          <p:nvSpPr>
            <p:cNvPr id="1060" name="Freeform: Shape 1059">
              <a:extLst>
                <a:ext uri="{FF2B5EF4-FFF2-40B4-BE49-F238E27FC236}">
                  <a16:creationId xmlns:a16="http://schemas.microsoft.com/office/drawing/2014/main" id="{A204F55B-358D-4FB5-9979-6724C64154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61" name="Freeform: Shape 1060">
              <a:extLst>
                <a:ext uri="{FF2B5EF4-FFF2-40B4-BE49-F238E27FC236}">
                  <a16:creationId xmlns:a16="http://schemas.microsoft.com/office/drawing/2014/main" id="{C4F77C62-9DDF-48D3-A074-159A3276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62" name="Freeform: Shape 1061">
              <a:extLst>
                <a:ext uri="{FF2B5EF4-FFF2-40B4-BE49-F238E27FC236}">
                  <a16:creationId xmlns:a16="http://schemas.microsoft.com/office/drawing/2014/main" id="{DEB07022-F30B-49CA-B1DD-A826815C4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63" name="Freeform: Shape 1062">
              <a:extLst>
                <a:ext uri="{FF2B5EF4-FFF2-40B4-BE49-F238E27FC236}">
                  <a16:creationId xmlns:a16="http://schemas.microsoft.com/office/drawing/2014/main" id="{F7C47E16-167C-48BF-9FC9-08787D348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 name="Tijdelijke aanduiding voor inhoud 2">
            <a:extLst>
              <a:ext uri="{FF2B5EF4-FFF2-40B4-BE49-F238E27FC236}">
                <a16:creationId xmlns:a16="http://schemas.microsoft.com/office/drawing/2014/main" id="{91C3D46C-63B4-67B3-1FE3-BD22541035AC}"/>
              </a:ext>
            </a:extLst>
          </p:cNvPr>
          <p:cNvSpPr>
            <a:spLocks noGrp="1"/>
          </p:cNvSpPr>
          <p:nvPr>
            <p:ph idx="1"/>
          </p:nvPr>
        </p:nvSpPr>
        <p:spPr>
          <a:xfrm>
            <a:off x="838047" y="2785621"/>
            <a:ext cx="10515600" cy="3085556"/>
          </a:xfrm>
        </p:spPr>
        <p:txBody>
          <a:bodyPr/>
          <a:lstStyle/>
          <a:p>
            <a:r>
              <a:rPr lang="nl-NL" dirty="0">
                <a:latin typeface="+mj-lt"/>
              </a:rPr>
              <a:t>Data </a:t>
            </a:r>
            <a:r>
              <a:rPr lang="nl-NL" dirty="0" err="1">
                <a:latin typeface="+mj-lt"/>
              </a:rPr>
              <a:t>harmonization</a:t>
            </a:r>
            <a:r>
              <a:rPr lang="nl-NL" dirty="0">
                <a:latin typeface="+mj-lt"/>
              </a:rPr>
              <a:t>: </a:t>
            </a:r>
            <a:r>
              <a:rPr lang="nl-NL" dirty="0" err="1">
                <a:latin typeface="+mj-lt"/>
              </a:rPr>
              <a:t>the</a:t>
            </a:r>
            <a:r>
              <a:rPr lang="nl-NL" dirty="0">
                <a:latin typeface="+mj-lt"/>
              </a:rPr>
              <a:t> effort of </a:t>
            </a:r>
            <a:r>
              <a:rPr lang="nl-NL" dirty="0" err="1">
                <a:latin typeface="+mj-lt"/>
              </a:rPr>
              <a:t>combining</a:t>
            </a:r>
            <a:r>
              <a:rPr lang="nl-NL" dirty="0">
                <a:latin typeface="+mj-lt"/>
              </a:rPr>
              <a:t> data </a:t>
            </a:r>
            <a:r>
              <a:rPr lang="nl-NL" dirty="0" err="1">
                <a:latin typeface="+mj-lt"/>
              </a:rPr>
              <a:t>from</a:t>
            </a:r>
            <a:r>
              <a:rPr lang="nl-NL" dirty="0">
                <a:latin typeface="+mj-lt"/>
              </a:rPr>
              <a:t> different sources and </a:t>
            </a:r>
            <a:r>
              <a:rPr lang="nl-NL" dirty="0" err="1">
                <a:latin typeface="+mj-lt"/>
              </a:rPr>
              <a:t>integrating</a:t>
            </a:r>
            <a:r>
              <a:rPr lang="nl-NL" dirty="0">
                <a:latin typeface="+mj-lt"/>
              </a:rPr>
              <a:t> </a:t>
            </a:r>
            <a:r>
              <a:rPr lang="nl-NL" dirty="0" err="1">
                <a:latin typeface="+mj-lt"/>
              </a:rPr>
              <a:t>them</a:t>
            </a:r>
            <a:r>
              <a:rPr lang="nl-NL" dirty="0">
                <a:latin typeface="+mj-lt"/>
              </a:rPr>
              <a:t> </a:t>
            </a:r>
            <a:r>
              <a:rPr lang="nl-NL" dirty="0" err="1">
                <a:latin typeface="+mj-lt"/>
              </a:rPr>
              <a:t>into</a:t>
            </a:r>
            <a:r>
              <a:rPr lang="nl-NL" dirty="0">
                <a:latin typeface="+mj-lt"/>
              </a:rPr>
              <a:t> a single </a:t>
            </a:r>
            <a:r>
              <a:rPr lang="nl-NL" dirty="0" err="1">
                <a:latin typeface="+mj-lt"/>
              </a:rPr>
              <a:t>cohesive</a:t>
            </a:r>
            <a:r>
              <a:rPr lang="nl-NL" dirty="0">
                <a:latin typeface="+mj-lt"/>
              </a:rPr>
              <a:t> dataset</a:t>
            </a:r>
          </a:p>
          <a:p>
            <a:endParaRPr lang="nl-NL" dirty="0">
              <a:latin typeface="+mj-lt"/>
            </a:endParaRPr>
          </a:p>
          <a:p>
            <a:r>
              <a:rPr lang="en-US" dirty="0">
                <a:latin typeface="+mj-lt"/>
              </a:rPr>
              <a:t>unavoidable but time-consuming</a:t>
            </a:r>
          </a:p>
        </p:txBody>
      </p:sp>
    </p:spTree>
    <p:extLst>
      <p:ext uri="{BB962C8B-B14F-4D97-AF65-F5344CB8AC3E}">
        <p14:creationId xmlns:p14="http://schemas.microsoft.com/office/powerpoint/2010/main" val="2210160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09837E03-4700-5383-4E80-CA29DF5E3D5B}"/>
              </a:ext>
            </a:extLst>
          </p:cNvPr>
          <p:cNvSpPr>
            <a:spLocks noGrp="1"/>
          </p:cNvSpPr>
          <p:nvPr>
            <p:ph idx="1"/>
          </p:nvPr>
        </p:nvSpPr>
        <p:spPr>
          <a:xfrm>
            <a:off x="838200" y="2465750"/>
            <a:ext cx="10515600" cy="4351338"/>
          </a:xfrm>
        </p:spPr>
        <p:txBody>
          <a:bodyPr/>
          <a:lstStyle/>
          <a:p>
            <a:pPr marL="514350" indent="-514350">
              <a:buFont typeface="+mj-lt"/>
              <a:buAutoNum type="arabicPeriod"/>
            </a:pPr>
            <a:r>
              <a:rPr lang="nl-NL" dirty="0" err="1">
                <a:latin typeface="+mj-lt"/>
              </a:rPr>
              <a:t>Many</a:t>
            </a:r>
            <a:r>
              <a:rPr lang="nl-NL" dirty="0">
                <a:latin typeface="+mj-lt"/>
              </a:rPr>
              <a:t> different </a:t>
            </a:r>
            <a:r>
              <a:rPr lang="en-US" sz="2800" u="sng" dirty="0">
                <a:solidFill>
                  <a:srgbClr val="0563C1"/>
                </a:solidFill>
                <a:effectLst/>
                <a:latin typeface="+mj-lt"/>
                <a:ea typeface="Calibri" panose="020F0502020204030204" pitchFamily="34" charset="0"/>
                <a:cs typeface="Arial" panose="020B0604020202020204" pitchFamily="34" charset="0"/>
                <a:hlinkClick r:id="rId3"/>
              </a:rPr>
              <a:t>microdata files</a:t>
            </a:r>
            <a:r>
              <a:rPr lang="en-US" sz="2800" dirty="0">
                <a:effectLst/>
                <a:latin typeface="+mj-lt"/>
                <a:ea typeface="Calibri" panose="020F0502020204030204" pitchFamily="34" charset="0"/>
                <a:cs typeface="Arial" panose="020B0604020202020204" pitchFamily="34" charset="0"/>
              </a:rPr>
              <a:t> </a:t>
            </a:r>
          </a:p>
          <a:p>
            <a:pPr marL="514350" indent="-514350">
              <a:buFont typeface="+mj-lt"/>
              <a:buAutoNum type="arabicPeriod"/>
            </a:pPr>
            <a:endParaRPr lang="en-US" dirty="0">
              <a:latin typeface="+mj-lt"/>
              <a:cs typeface="Arial" panose="020B0604020202020204" pitchFamily="34" charset="0"/>
            </a:endParaRPr>
          </a:p>
          <a:p>
            <a:pPr marL="514350" indent="-514350">
              <a:buFont typeface="+mj-lt"/>
              <a:buAutoNum type="arabicPeriod"/>
            </a:pPr>
            <a:r>
              <a:rPr lang="en-US" dirty="0">
                <a:latin typeface="+mj-lt"/>
                <a:cs typeface="Arial" panose="020B0604020202020204" pitchFamily="34" charset="0"/>
              </a:rPr>
              <a:t>Different folders and subfolders</a:t>
            </a:r>
          </a:p>
          <a:p>
            <a:pPr marL="514350" indent="-514350">
              <a:buFont typeface="+mj-lt"/>
              <a:buAutoNum type="arabicPeriod"/>
            </a:pPr>
            <a:endParaRPr lang="en-US" dirty="0">
              <a:latin typeface="+mj-lt"/>
              <a:cs typeface="Arial" panose="020B0604020202020204" pitchFamily="34" charset="0"/>
            </a:endParaRPr>
          </a:p>
          <a:p>
            <a:pPr marL="514350" indent="-514350">
              <a:buFont typeface="+mj-lt"/>
              <a:buAutoNum type="arabicPeriod"/>
            </a:pPr>
            <a:r>
              <a:rPr lang="en-US" dirty="0">
                <a:latin typeface="+mj-lt"/>
                <a:cs typeface="Arial" panose="020B0604020202020204" pitchFamily="34" charset="0"/>
              </a:rPr>
              <a:t>Changing file paths  </a:t>
            </a:r>
          </a:p>
          <a:p>
            <a:pPr marL="0" indent="0">
              <a:buNone/>
            </a:pPr>
            <a:endParaRPr lang="en-US" dirty="0">
              <a:latin typeface="+mj-lt"/>
              <a:cs typeface="Arial" panose="020B0604020202020204" pitchFamily="34" charset="0"/>
            </a:endParaRPr>
          </a:p>
          <a:p>
            <a:pPr marL="514350" indent="-514350">
              <a:buFont typeface="+mj-lt"/>
              <a:buAutoNum type="arabicPeriod"/>
            </a:pPr>
            <a:endParaRPr lang="en-US" dirty="0">
              <a:latin typeface="+mj-lt"/>
            </a:endParaRPr>
          </a:p>
        </p:txBody>
      </p:sp>
      <p:pic>
        <p:nvPicPr>
          <p:cNvPr id="5" name="Afbeelding 4">
            <a:extLst>
              <a:ext uri="{FF2B5EF4-FFF2-40B4-BE49-F238E27FC236}">
                <a16:creationId xmlns:a16="http://schemas.microsoft.com/office/drawing/2014/main" id="{839C9BD4-41D8-00F3-07C1-E0D529363914}"/>
              </a:ext>
            </a:extLst>
          </p:cNvPr>
          <p:cNvPicPr>
            <a:picLocks noChangeAspect="1"/>
          </p:cNvPicPr>
          <p:nvPr/>
        </p:nvPicPr>
        <p:blipFill>
          <a:blip r:embed="rId4"/>
          <a:stretch>
            <a:fillRect/>
          </a:stretch>
        </p:blipFill>
        <p:spPr>
          <a:xfrm>
            <a:off x="6096000" y="2743947"/>
            <a:ext cx="5381625" cy="390525"/>
          </a:xfrm>
          <a:prstGeom prst="rect">
            <a:avLst/>
          </a:prstGeom>
        </p:spPr>
      </p:pic>
      <p:pic>
        <p:nvPicPr>
          <p:cNvPr id="7" name="Afbeelding 6">
            <a:extLst>
              <a:ext uri="{FF2B5EF4-FFF2-40B4-BE49-F238E27FC236}">
                <a16:creationId xmlns:a16="http://schemas.microsoft.com/office/drawing/2014/main" id="{4E735CC9-EB49-87CB-5404-522D35D4B17E}"/>
              </a:ext>
            </a:extLst>
          </p:cNvPr>
          <p:cNvPicPr>
            <a:picLocks noChangeAspect="1"/>
          </p:cNvPicPr>
          <p:nvPr/>
        </p:nvPicPr>
        <p:blipFill>
          <a:blip r:embed="rId5"/>
          <a:stretch>
            <a:fillRect/>
          </a:stretch>
        </p:blipFill>
        <p:spPr>
          <a:xfrm>
            <a:off x="6690719" y="3084376"/>
            <a:ext cx="790575" cy="3419475"/>
          </a:xfrm>
          <a:prstGeom prst="rect">
            <a:avLst/>
          </a:prstGeom>
        </p:spPr>
      </p:pic>
      <p:pic>
        <p:nvPicPr>
          <p:cNvPr id="9" name="Afbeelding 8">
            <a:extLst>
              <a:ext uri="{FF2B5EF4-FFF2-40B4-BE49-F238E27FC236}">
                <a16:creationId xmlns:a16="http://schemas.microsoft.com/office/drawing/2014/main" id="{65D7019E-75CB-84BE-F67F-4281FCB3CCCD}"/>
              </a:ext>
            </a:extLst>
          </p:cNvPr>
          <p:cNvPicPr>
            <a:picLocks noChangeAspect="1"/>
          </p:cNvPicPr>
          <p:nvPr/>
        </p:nvPicPr>
        <p:blipFill>
          <a:blip r:embed="rId6"/>
          <a:stretch>
            <a:fillRect/>
          </a:stretch>
        </p:blipFill>
        <p:spPr>
          <a:xfrm>
            <a:off x="2367558" y="5286384"/>
            <a:ext cx="2343150" cy="371475"/>
          </a:xfrm>
          <a:prstGeom prst="rect">
            <a:avLst/>
          </a:prstGeom>
        </p:spPr>
      </p:pic>
      <p:sp>
        <p:nvSpPr>
          <p:cNvPr id="10" name="Titel 1">
            <a:extLst>
              <a:ext uri="{FF2B5EF4-FFF2-40B4-BE49-F238E27FC236}">
                <a16:creationId xmlns:a16="http://schemas.microsoft.com/office/drawing/2014/main" id="{35D3EF4B-E568-4A56-EBE9-28048B2A0D7D}"/>
              </a:ext>
            </a:extLst>
          </p:cNvPr>
          <p:cNvSpPr txBox="1">
            <a:spLocks/>
          </p:cNvSpPr>
          <p:nvPr/>
        </p:nvSpPr>
        <p:spPr>
          <a:xfrm>
            <a:off x="960100" y="784481"/>
            <a:ext cx="10026348" cy="1062644"/>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Why is data harmonization of CBS microdata files challenging? </a:t>
            </a:r>
          </a:p>
        </p:txBody>
      </p:sp>
      <p:cxnSp>
        <p:nvCxnSpPr>
          <p:cNvPr id="14" name="Rechte verbindingslijn 13">
            <a:extLst>
              <a:ext uri="{FF2B5EF4-FFF2-40B4-BE49-F238E27FC236}">
                <a16:creationId xmlns:a16="http://schemas.microsoft.com/office/drawing/2014/main" id="{09B8E80E-941F-FBFC-3BBF-10D43DF11509}"/>
              </a:ext>
            </a:extLst>
          </p:cNvPr>
          <p:cNvCxnSpPr>
            <a:cxnSpLocks/>
          </p:cNvCxnSpPr>
          <p:nvPr/>
        </p:nvCxnSpPr>
        <p:spPr>
          <a:xfrm>
            <a:off x="960100" y="1956307"/>
            <a:ext cx="990351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6226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B0B6C988-D68D-13A2-FAE0-7F58A27E1EC7}"/>
              </a:ext>
            </a:extLst>
          </p:cNvPr>
          <p:cNvSpPr>
            <a:spLocks noGrp="1"/>
          </p:cNvSpPr>
          <p:nvPr>
            <p:ph idx="1"/>
          </p:nvPr>
        </p:nvSpPr>
        <p:spPr>
          <a:xfrm>
            <a:off x="838200" y="1052898"/>
            <a:ext cx="10515600" cy="5059135"/>
          </a:xfrm>
        </p:spPr>
        <p:txBody>
          <a:bodyPr>
            <a:normAutofit lnSpcReduction="10000"/>
          </a:bodyPr>
          <a:lstStyle/>
          <a:p>
            <a:pPr marL="514350" indent="-514350">
              <a:buFont typeface="+mj-lt"/>
              <a:buAutoNum type="arabicPeriod" startAt="4"/>
            </a:pPr>
            <a:r>
              <a:rPr lang="en-US" dirty="0">
                <a:latin typeface="+mj-lt"/>
              </a:rPr>
              <a:t>Observations recorded at different moments</a:t>
            </a:r>
          </a:p>
          <a:p>
            <a:pPr marL="0" indent="0">
              <a:buNone/>
            </a:pPr>
            <a:r>
              <a:rPr lang="en-US" dirty="0">
                <a:latin typeface="+mj-lt"/>
              </a:rPr>
              <a:t>	TAB</a:t>
            </a:r>
          </a:p>
          <a:p>
            <a:pPr marL="0" indent="0">
              <a:buNone/>
            </a:pPr>
            <a:r>
              <a:rPr lang="en-US" dirty="0">
                <a:latin typeface="+mj-lt"/>
              </a:rPr>
              <a:t>	BUS</a:t>
            </a:r>
          </a:p>
          <a:p>
            <a:pPr marL="0" indent="0">
              <a:buNone/>
            </a:pPr>
            <a:endParaRPr lang="en-US" dirty="0">
              <a:latin typeface="+mj-lt"/>
            </a:endParaRPr>
          </a:p>
          <a:p>
            <a:pPr marL="0" indent="0">
              <a:buNone/>
            </a:pPr>
            <a:endParaRPr lang="en-US" dirty="0">
              <a:latin typeface="+mj-lt"/>
            </a:endParaRPr>
          </a:p>
          <a:p>
            <a:pPr marL="514350" indent="-514350">
              <a:buFont typeface="+mj-lt"/>
              <a:buAutoNum type="arabicPeriod" startAt="5"/>
            </a:pPr>
            <a:r>
              <a:rPr lang="en-US" dirty="0">
                <a:latin typeface="+mj-lt"/>
              </a:rPr>
              <a:t>Naming conventions </a:t>
            </a: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514350" indent="-514350">
              <a:buFont typeface="+mj-lt"/>
              <a:buAutoNum type="arabicPeriod" startAt="6"/>
            </a:pPr>
            <a:r>
              <a:rPr lang="en-US" dirty="0">
                <a:latin typeface="+mj-lt"/>
              </a:rPr>
              <a:t>Variable availability per year</a:t>
            </a:r>
          </a:p>
        </p:txBody>
      </p:sp>
      <p:graphicFrame>
        <p:nvGraphicFramePr>
          <p:cNvPr id="6" name="Tabel 6">
            <a:extLst>
              <a:ext uri="{FF2B5EF4-FFF2-40B4-BE49-F238E27FC236}">
                <a16:creationId xmlns:a16="http://schemas.microsoft.com/office/drawing/2014/main" id="{8E02C409-E2DD-59A0-8A8F-5738557C9EFE}"/>
              </a:ext>
            </a:extLst>
          </p:cNvPr>
          <p:cNvGraphicFramePr>
            <a:graphicFrameLocks noGrp="1"/>
          </p:cNvGraphicFramePr>
          <p:nvPr>
            <p:extLst>
              <p:ext uri="{D42A27DB-BD31-4B8C-83A1-F6EECF244321}">
                <p14:modId xmlns:p14="http://schemas.microsoft.com/office/powerpoint/2010/main" val="238865345"/>
              </p:ext>
            </p:extLst>
          </p:nvPr>
        </p:nvGraphicFramePr>
        <p:xfrm>
          <a:off x="2554513" y="1529161"/>
          <a:ext cx="8127999" cy="37084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2799618087"/>
                    </a:ext>
                  </a:extLst>
                </a:gridCol>
                <a:gridCol w="2709333">
                  <a:extLst>
                    <a:ext uri="{9D8B030D-6E8A-4147-A177-3AD203B41FA5}">
                      <a16:colId xmlns:a16="http://schemas.microsoft.com/office/drawing/2014/main" val="347110633"/>
                    </a:ext>
                  </a:extLst>
                </a:gridCol>
                <a:gridCol w="2709333">
                  <a:extLst>
                    <a:ext uri="{9D8B030D-6E8A-4147-A177-3AD203B41FA5}">
                      <a16:colId xmlns:a16="http://schemas.microsoft.com/office/drawing/2014/main" val="1826593532"/>
                    </a:ext>
                  </a:extLst>
                </a:gridCol>
              </a:tblGrid>
              <a:tr h="370840">
                <a:tc>
                  <a:txBody>
                    <a:bodyPr/>
                    <a:lstStyle/>
                    <a:p>
                      <a:r>
                        <a:rPr lang="nl-NL" dirty="0"/>
                        <a:t>RINPERSOONS</a:t>
                      </a:r>
                      <a:endParaRPr lang="en-US" dirty="0"/>
                    </a:p>
                  </a:txBody>
                  <a:tcPr/>
                </a:tc>
                <a:tc>
                  <a:txBody>
                    <a:bodyPr/>
                    <a:lstStyle/>
                    <a:p>
                      <a:r>
                        <a:rPr lang="nl-NL" dirty="0"/>
                        <a:t>RINPERSOON</a:t>
                      </a:r>
                      <a:endParaRPr lang="en-US" dirty="0"/>
                    </a:p>
                  </a:txBody>
                  <a:tcPr/>
                </a:tc>
                <a:tc>
                  <a:txBody>
                    <a:bodyPr/>
                    <a:lstStyle/>
                    <a:p>
                      <a:r>
                        <a:rPr lang="nl-NL" dirty="0"/>
                        <a:t>OPLNR</a:t>
                      </a:r>
                      <a:endParaRPr lang="en-US" dirty="0"/>
                    </a:p>
                  </a:txBody>
                  <a:tcPr/>
                </a:tc>
                <a:extLst>
                  <a:ext uri="{0D108BD9-81ED-4DB2-BD59-A6C34878D82A}">
                    <a16:rowId xmlns:a16="http://schemas.microsoft.com/office/drawing/2014/main" val="3258635476"/>
                  </a:ext>
                </a:extLst>
              </a:tr>
            </a:tbl>
          </a:graphicData>
        </a:graphic>
      </p:graphicFrame>
      <p:graphicFrame>
        <p:nvGraphicFramePr>
          <p:cNvPr id="7" name="Tabel 7">
            <a:extLst>
              <a:ext uri="{FF2B5EF4-FFF2-40B4-BE49-F238E27FC236}">
                <a16:creationId xmlns:a16="http://schemas.microsoft.com/office/drawing/2014/main" id="{A3931436-89AC-8ACC-9CD1-5DE735D1043E}"/>
              </a:ext>
            </a:extLst>
          </p:cNvPr>
          <p:cNvGraphicFramePr>
            <a:graphicFrameLocks noGrp="1"/>
          </p:cNvGraphicFramePr>
          <p:nvPr>
            <p:extLst>
              <p:ext uri="{D42A27DB-BD31-4B8C-83A1-F6EECF244321}">
                <p14:modId xmlns:p14="http://schemas.microsoft.com/office/powerpoint/2010/main" val="4177236203"/>
              </p:ext>
            </p:extLst>
          </p:nvPr>
        </p:nvGraphicFramePr>
        <p:xfrm>
          <a:off x="2554513" y="2033225"/>
          <a:ext cx="8128000" cy="111252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4252123160"/>
                    </a:ext>
                  </a:extLst>
                </a:gridCol>
                <a:gridCol w="1625600">
                  <a:extLst>
                    <a:ext uri="{9D8B030D-6E8A-4147-A177-3AD203B41FA5}">
                      <a16:colId xmlns:a16="http://schemas.microsoft.com/office/drawing/2014/main" val="3625848736"/>
                    </a:ext>
                  </a:extLst>
                </a:gridCol>
                <a:gridCol w="1625600">
                  <a:extLst>
                    <a:ext uri="{9D8B030D-6E8A-4147-A177-3AD203B41FA5}">
                      <a16:colId xmlns:a16="http://schemas.microsoft.com/office/drawing/2014/main" val="1376647709"/>
                    </a:ext>
                  </a:extLst>
                </a:gridCol>
                <a:gridCol w="1625600">
                  <a:extLst>
                    <a:ext uri="{9D8B030D-6E8A-4147-A177-3AD203B41FA5}">
                      <a16:colId xmlns:a16="http://schemas.microsoft.com/office/drawing/2014/main" val="4144427517"/>
                    </a:ext>
                  </a:extLst>
                </a:gridCol>
                <a:gridCol w="1625600">
                  <a:extLst>
                    <a:ext uri="{9D8B030D-6E8A-4147-A177-3AD203B41FA5}">
                      <a16:colId xmlns:a16="http://schemas.microsoft.com/office/drawing/2014/main" val="3319111883"/>
                    </a:ext>
                  </a:extLst>
                </a:gridCol>
              </a:tblGrid>
              <a:tr h="370840">
                <a:tc>
                  <a:txBody>
                    <a:bodyPr/>
                    <a:lstStyle/>
                    <a:p>
                      <a:r>
                        <a:rPr lang="nl-NL" dirty="0"/>
                        <a:t>RINPERSOONS</a:t>
                      </a:r>
                      <a:endParaRPr lang="en-US" dirty="0"/>
                    </a:p>
                  </a:txBody>
                  <a:tcPr/>
                </a:tc>
                <a:tc>
                  <a:txBody>
                    <a:bodyPr/>
                    <a:lstStyle/>
                    <a:p>
                      <a:r>
                        <a:rPr lang="nl-NL" dirty="0"/>
                        <a:t>RINPERSOON</a:t>
                      </a:r>
                      <a:endParaRPr lang="en-US" dirty="0"/>
                    </a:p>
                  </a:txBody>
                  <a:tcPr/>
                </a:tc>
                <a:tc>
                  <a:txBody>
                    <a:bodyPr/>
                    <a:lstStyle/>
                    <a:p>
                      <a:r>
                        <a:rPr lang="nl-NL" dirty="0"/>
                        <a:t>AANVBUS</a:t>
                      </a:r>
                      <a:endParaRPr lang="en-US" dirty="0"/>
                    </a:p>
                  </a:txBody>
                  <a:tcPr/>
                </a:tc>
                <a:tc>
                  <a:txBody>
                    <a:bodyPr/>
                    <a:lstStyle/>
                    <a:p>
                      <a:r>
                        <a:rPr lang="nl-NL" dirty="0"/>
                        <a:t>EINDBUS</a:t>
                      </a:r>
                      <a:endParaRPr lang="en-US" dirty="0"/>
                    </a:p>
                  </a:txBody>
                  <a:tcPr/>
                </a:tc>
                <a:tc>
                  <a:txBody>
                    <a:bodyPr/>
                    <a:lstStyle/>
                    <a:p>
                      <a:r>
                        <a:rPr lang="nl-NL" dirty="0"/>
                        <a:t>SECM</a:t>
                      </a:r>
                      <a:endParaRPr lang="en-US" dirty="0"/>
                    </a:p>
                  </a:txBody>
                  <a:tcPr/>
                </a:tc>
                <a:extLst>
                  <a:ext uri="{0D108BD9-81ED-4DB2-BD59-A6C34878D82A}">
                    <a16:rowId xmlns:a16="http://schemas.microsoft.com/office/drawing/2014/main" val="260885899"/>
                  </a:ext>
                </a:extLst>
              </a:tr>
              <a:tr h="370840">
                <a:tc>
                  <a:txBody>
                    <a:bodyPr/>
                    <a:lstStyle/>
                    <a:p>
                      <a:r>
                        <a:rPr lang="nl-NL" dirty="0"/>
                        <a:t>R</a:t>
                      </a:r>
                      <a:endParaRPr lang="en-US" dirty="0"/>
                    </a:p>
                  </a:txBody>
                  <a:tcPr/>
                </a:tc>
                <a:tc>
                  <a:txBody>
                    <a:bodyPr/>
                    <a:lstStyle/>
                    <a:p>
                      <a:r>
                        <a:rPr lang="nl-NL" dirty="0"/>
                        <a:t>01234567</a:t>
                      </a:r>
                      <a:endParaRPr lang="en-US" dirty="0"/>
                    </a:p>
                  </a:txBody>
                  <a:tcPr/>
                </a:tc>
                <a:tc>
                  <a:txBody>
                    <a:bodyPr/>
                    <a:lstStyle/>
                    <a:p>
                      <a:r>
                        <a:rPr lang="nl-NL" dirty="0"/>
                        <a:t>01-06-2003</a:t>
                      </a:r>
                      <a:endParaRPr lang="en-US" dirty="0"/>
                    </a:p>
                  </a:txBody>
                  <a:tcPr/>
                </a:tc>
                <a:tc>
                  <a:txBody>
                    <a:bodyPr/>
                    <a:lstStyle/>
                    <a:p>
                      <a:r>
                        <a:rPr lang="nl-NL" dirty="0"/>
                        <a:t>31-12-2006</a:t>
                      </a:r>
                      <a:endParaRPr lang="en-US" dirty="0"/>
                    </a:p>
                  </a:txBody>
                  <a:tcPr/>
                </a:tc>
                <a:tc>
                  <a:txBody>
                    <a:bodyPr/>
                    <a:lstStyle/>
                    <a:p>
                      <a:r>
                        <a:rPr lang="nl-NL" dirty="0"/>
                        <a:t>11</a:t>
                      </a:r>
                      <a:endParaRPr lang="en-US" dirty="0"/>
                    </a:p>
                  </a:txBody>
                  <a:tcPr/>
                </a:tc>
                <a:extLst>
                  <a:ext uri="{0D108BD9-81ED-4DB2-BD59-A6C34878D82A}">
                    <a16:rowId xmlns:a16="http://schemas.microsoft.com/office/drawing/2014/main" val="1535500145"/>
                  </a:ext>
                </a:extLst>
              </a:tr>
              <a:tr h="370840">
                <a:tc>
                  <a:txBody>
                    <a:bodyPr/>
                    <a:lstStyle/>
                    <a:p>
                      <a:r>
                        <a:rPr lang="nl-NL" dirty="0"/>
                        <a:t>R</a:t>
                      </a:r>
                      <a:endParaRPr lang="en-US" dirty="0"/>
                    </a:p>
                  </a:txBody>
                  <a:tcPr/>
                </a:tc>
                <a:tc>
                  <a:txBody>
                    <a:bodyPr/>
                    <a:lstStyle/>
                    <a:p>
                      <a:r>
                        <a:rPr lang="nl-NL" dirty="0"/>
                        <a:t>01234567</a:t>
                      </a:r>
                      <a:endParaRPr lang="en-US" dirty="0"/>
                    </a:p>
                  </a:txBody>
                  <a:tcPr/>
                </a:tc>
                <a:tc>
                  <a:txBody>
                    <a:bodyPr/>
                    <a:lstStyle/>
                    <a:p>
                      <a:r>
                        <a:rPr lang="nl-NL" dirty="0"/>
                        <a:t>01-01-2007</a:t>
                      </a:r>
                      <a:endParaRPr lang="en-US" dirty="0"/>
                    </a:p>
                  </a:txBody>
                  <a:tcPr/>
                </a:tc>
                <a:tc>
                  <a:txBody>
                    <a:bodyPr/>
                    <a:lstStyle/>
                    <a:p>
                      <a:r>
                        <a:rPr lang="nl-NL" dirty="0"/>
                        <a:t>01-10-2011</a:t>
                      </a:r>
                      <a:endParaRPr lang="en-US" dirty="0"/>
                    </a:p>
                  </a:txBody>
                  <a:tcPr/>
                </a:tc>
                <a:tc>
                  <a:txBody>
                    <a:bodyPr/>
                    <a:lstStyle/>
                    <a:p>
                      <a:r>
                        <a:rPr lang="nl-NL" dirty="0"/>
                        <a:t>15</a:t>
                      </a:r>
                      <a:endParaRPr lang="en-US" dirty="0"/>
                    </a:p>
                  </a:txBody>
                  <a:tcPr/>
                </a:tc>
                <a:extLst>
                  <a:ext uri="{0D108BD9-81ED-4DB2-BD59-A6C34878D82A}">
                    <a16:rowId xmlns:a16="http://schemas.microsoft.com/office/drawing/2014/main" val="2282733446"/>
                  </a:ext>
                </a:extLst>
              </a:tr>
            </a:tbl>
          </a:graphicData>
        </a:graphic>
      </p:graphicFrame>
      <p:graphicFrame>
        <p:nvGraphicFramePr>
          <p:cNvPr id="8" name="Tabel 8">
            <a:extLst>
              <a:ext uri="{FF2B5EF4-FFF2-40B4-BE49-F238E27FC236}">
                <a16:creationId xmlns:a16="http://schemas.microsoft.com/office/drawing/2014/main" id="{81B9B1A5-D4D5-5548-D5EF-7D94022315DB}"/>
              </a:ext>
            </a:extLst>
          </p:cNvPr>
          <p:cNvGraphicFramePr>
            <a:graphicFrameLocks noGrp="1"/>
          </p:cNvGraphicFramePr>
          <p:nvPr>
            <p:extLst>
              <p:ext uri="{D42A27DB-BD31-4B8C-83A1-F6EECF244321}">
                <p14:modId xmlns:p14="http://schemas.microsoft.com/office/powerpoint/2010/main" val="4075021807"/>
              </p:ext>
            </p:extLst>
          </p:nvPr>
        </p:nvGraphicFramePr>
        <p:xfrm>
          <a:off x="2554512" y="3970667"/>
          <a:ext cx="8128000" cy="110744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3168548609"/>
                    </a:ext>
                  </a:extLst>
                </a:gridCol>
                <a:gridCol w="4064000">
                  <a:extLst>
                    <a:ext uri="{9D8B030D-6E8A-4147-A177-3AD203B41FA5}">
                      <a16:colId xmlns:a16="http://schemas.microsoft.com/office/drawing/2014/main" val="3148167024"/>
                    </a:ext>
                  </a:extLst>
                </a:gridCol>
              </a:tblGrid>
              <a:tr h="119403">
                <a:tc>
                  <a:txBody>
                    <a:bodyPr/>
                    <a:lstStyle/>
                    <a:p>
                      <a:r>
                        <a:rPr lang="nl-NL" sz="1800" dirty="0"/>
                        <a:t>ZVWKEERSTELIJNSPSYCHO</a:t>
                      </a:r>
                      <a:r>
                        <a:rPr lang="nl-NL" dirty="0"/>
                        <a:t>  </a:t>
                      </a:r>
                      <a:endParaRPr lang="en-US" dirty="0"/>
                    </a:p>
                  </a:txBody>
                  <a:tcPr/>
                </a:tc>
                <a:tc>
                  <a:txBody>
                    <a:bodyPr/>
                    <a:lstStyle/>
                    <a:p>
                      <a:r>
                        <a:rPr lang="nl-NL" dirty="0"/>
                        <a:t>ZVWKGENBASGGZ </a:t>
                      </a:r>
                      <a:endParaRPr lang="en-US" dirty="0"/>
                    </a:p>
                  </a:txBody>
                  <a:tcPr/>
                </a:tc>
                <a:extLst>
                  <a:ext uri="{0D108BD9-81ED-4DB2-BD59-A6C34878D82A}">
                    <a16:rowId xmlns:a16="http://schemas.microsoft.com/office/drawing/2014/main" val="483239022"/>
                  </a:ext>
                </a:extLst>
              </a:tr>
              <a:tr h="370840">
                <a:tc>
                  <a:txBody>
                    <a:bodyPr/>
                    <a:lstStyle/>
                    <a:p>
                      <a:r>
                        <a:rPr lang="nl-NL" dirty="0" err="1"/>
                        <a:t>srtnummoeder</a:t>
                      </a:r>
                      <a:endParaRPr lang="en-US" dirty="0"/>
                    </a:p>
                  </a:txBody>
                  <a:tcPr/>
                </a:tc>
                <a:tc>
                  <a:txBody>
                    <a:bodyPr/>
                    <a:lstStyle/>
                    <a:p>
                      <a:r>
                        <a:rPr lang="nl-NL" dirty="0" err="1"/>
                        <a:t>rinpersoons_moeder</a:t>
                      </a:r>
                      <a:endParaRPr lang="en-US" dirty="0"/>
                    </a:p>
                  </a:txBody>
                  <a:tcPr/>
                </a:tc>
                <a:extLst>
                  <a:ext uri="{0D108BD9-81ED-4DB2-BD59-A6C34878D82A}">
                    <a16:rowId xmlns:a16="http://schemas.microsoft.com/office/drawing/2014/main" val="1499674098"/>
                  </a:ext>
                </a:extLst>
              </a:tr>
              <a:tr h="370840">
                <a:tc>
                  <a:txBody>
                    <a:bodyPr/>
                    <a:lstStyle/>
                    <a:p>
                      <a:r>
                        <a:rPr lang="nl-NL" sz="1800" kern="1200" dirty="0">
                          <a:solidFill>
                            <a:schemeClr val="tx1"/>
                          </a:solidFill>
                          <a:effectLst/>
                          <a:latin typeface="+mn-lt"/>
                          <a:ea typeface="+mn-ea"/>
                          <a:cs typeface="+mn-cs"/>
                        </a:rPr>
                        <a:t>OPLNIVSOI2016AGG4HBMETNIRWO</a:t>
                      </a:r>
                      <a:endParaRPr lang="en-US" dirty="0"/>
                    </a:p>
                  </a:txBody>
                  <a:tcPr/>
                </a:tc>
                <a:tc>
                  <a:txBody>
                    <a:bodyPr/>
                    <a:lstStyle/>
                    <a:p>
                      <a:r>
                        <a:rPr lang="nl-NL" sz="1800" kern="1200" dirty="0">
                          <a:solidFill>
                            <a:schemeClr val="tx1"/>
                          </a:solidFill>
                          <a:effectLst/>
                          <a:latin typeface="+mn-lt"/>
                          <a:ea typeface="+mn-ea"/>
                          <a:cs typeface="+mn-cs"/>
                        </a:rPr>
                        <a:t>OPLNIVSOI2021AGG4HBmetNIRWO</a:t>
                      </a:r>
                      <a:endParaRPr lang="en-US" dirty="0"/>
                    </a:p>
                  </a:txBody>
                  <a:tcPr/>
                </a:tc>
                <a:extLst>
                  <a:ext uri="{0D108BD9-81ED-4DB2-BD59-A6C34878D82A}">
                    <a16:rowId xmlns:a16="http://schemas.microsoft.com/office/drawing/2014/main" val="683656201"/>
                  </a:ext>
                </a:extLst>
              </a:tr>
            </a:tbl>
          </a:graphicData>
        </a:graphic>
      </p:graphicFrame>
    </p:spTree>
    <p:extLst>
      <p:ext uri="{BB962C8B-B14F-4D97-AF65-F5344CB8AC3E}">
        <p14:creationId xmlns:p14="http://schemas.microsoft.com/office/powerpoint/2010/main" val="1503958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7" name="Rectangle 1056">
            <a:extLst>
              <a:ext uri="{FF2B5EF4-FFF2-40B4-BE49-F238E27FC236}">
                <a16:creationId xmlns:a16="http://schemas.microsoft.com/office/drawing/2014/main" id="{7E6D2D34-4BB4-460B-8844-027610FB2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59" name="Group 1058">
            <a:extLst>
              <a:ext uri="{FF2B5EF4-FFF2-40B4-BE49-F238E27FC236}">
                <a16:creationId xmlns:a16="http://schemas.microsoft.com/office/drawing/2014/main" id="{C5314570-9B06-4D37-8CBD-EDD67C2FA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4155"/>
            <a:ext cx="2514948" cy="2174333"/>
            <a:chOff x="-305" y="-4155"/>
            <a:chExt cx="2514948" cy="2174333"/>
          </a:xfrm>
        </p:grpSpPr>
        <p:sp>
          <p:nvSpPr>
            <p:cNvPr id="1060" name="Freeform: Shape 1059">
              <a:extLst>
                <a:ext uri="{FF2B5EF4-FFF2-40B4-BE49-F238E27FC236}">
                  <a16:creationId xmlns:a16="http://schemas.microsoft.com/office/drawing/2014/main" id="{A204F55B-358D-4FB5-9979-6724C64154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61" name="Freeform: Shape 1060">
              <a:extLst>
                <a:ext uri="{FF2B5EF4-FFF2-40B4-BE49-F238E27FC236}">
                  <a16:creationId xmlns:a16="http://schemas.microsoft.com/office/drawing/2014/main" id="{C4F77C62-9DDF-48D3-A074-159A3276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62" name="Freeform: Shape 1061">
              <a:extLst>
                <a:ext uri="{FF2B5EF4-FFF2-40B4-BE49-F238E27FC236}">
                  <a16:creationId xmlns:a16="http://schemas.microsoft.com/office/drawing/2014/main" id="{DEB07022-F30B-49CA-B1DD-A826815C4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63" name="Freeform: Shape 1062">
              <a:extLst>
                <a:ext uri="{FF2B5EF4-FFF2-40B4-BE49-F238E27FC236}">
                  <a16:creationId xmlns:a16="http://schemas.microsoft.com/office/drawing/2014/main" id="{F7C47E16-167C-48BF-9FC9-08787D348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6" name="Tijdelijke aanduiding voor inhoud 5">
            <a:extLst>
              <a:ext uri="{FF2B5EF4-FFF2-40B4-BE49-F238E27FC236}">
                <a16:creationId xmlns:a16="http://schemas.microsoft.com/office/drawing/2014/main" id="{DF14C3BF-C7ED-5A6E-B78E-88E264E47378}"/>
              </a:ext>
            </a:extLst>
          </p:cNvPr>
          <p:cNvSpPr>
            <a:spLocks noGrp="1"/>
          </p:cNvSpPr>
          <p:nvPr>
            <p:ph idx="1"/>
          </p:nvPr>
        </p:nvSpPr>
        <p:spPr/>
        <p:txBody>
          <a:bodyPr/>
          <a:lstStyle/>
          <a:p>
            <a:endParaRPr lang="en-US" dirty="0"/>
          </a:p>
        </p:txBody>
      </p:sp>
      <p:sp>
        <p:nvSpPr>
          <p:cNvPr id="7" name="Tijdelijke aanduiding voor inhoud 2">
            <a:extLst>
              <a:ext uri="{FF2B5EF4-FFF2-40B4-BE49-F238E27FC236}">
                <a16:creationId xmlns:a16="http://schemas.microsoft.com/office/drawing/2014/main" id="{83D7DE1A-5131-47B8-9701-F87465E9CB46}"/>
              </a:ext>
            </a:extLst>
          </p:cNvPr>
          <p:cNvSpPr txBox="1">
            <a:spLocks/>
          </p:cNvSpPr>
          <p:nvPr/>
        </p:nvSpPr>
        <p:spPr>
          <a:xfrm>
            <a:off x="838200" y="1690688"/>
            <a:ext cx="10515600" cy="44862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mj-lt"/>
                <a:ea typeface="Calibri" panose="020F0502020204030204" pitchFamily="34" charset="0"/>
                <a:cs typeface="Arial" panose="020B0604020202020204" pitchFamily="34" charset="0"/>
              </a:rPr>
              <a:t>Project </a:t>
            </a:r>
            <a:r>
              <a:rPr lang="en-US" i="1" dirty="0">
                <a:latin typeface="+mj-lt"/>
                <a:ea typeface="Calibri" panose="020F0502020204030204" pitchFamily="34" charset="0"/>
                <a:cs typeface="Arial" panose="020B0604020202020204" pitchFamily="34" charset="0"/>
              </a:rPr>
              <a:t>Children and (future) Parents, supported by Prediction and Professionals in Prevention, to improve Opportunity</a:t>
            </a:r>
            <a:r>
              <a:rPr lang="en-US" dirty="0">
                <a:latin typeface="+mj-lt"/>
                <a:ea typeface="Calibri" panose="020F0502020204030204" pitchFamily="34" charset="0"/>
                <a:cs typeface="Arial" panose="020B0604020202020204" pitchFamily="34" charset="0"/>
              </a:rPr>
              <a:t> </a:t>
            </a:r>
          </a:p>
          <a:p>
            <a:endParaRPr lang="en-US" dirty="0">
              <a:latin typeface="+mj-lt"/>
            </a:endParaRPr>
          </a:p>
          <a:p>
            <a:endParaRPr lang="en-US" dirty="0">
              <a:latin typeface="+mj-lt"/>
            </a:endParaRPr>
          </a:p>
          <a:p>
            <a:endParaRPr lang="en-US" dirty="0">
              <a:latin typeface="+mj-lt"/>
            </a:endParaRPr>
          </a:p>
          <a:p>
            <a:endParaRPr lang="en-US" dirty="0">
              <a:latin typeface="+mj-lt"/>
            </a:endParaRPr>
          </a:p>
          <a:p>
            <a:endParaRPr lang="en-US" dirty="0">
              <a:latin typeface="+mj-lt"/>
            </a:endParaRPr>
          </a:p>
          <a:p>
            <a:endParaRPr lang="en-US" dirty="0">
              <a:latin typeface="+mj-lt"/>
            </a:endParaRPr>
          </a:p>
          <a:p>
            <a:r>
              <a:rPr lang="en-US" dirty="0">
                <a:latin typeface="+mj-lt"/>
              </a:rPr>
              <a:t>R-scripts openly accessible through GitHub: </a:t>
            </a:r>
            <a:r>
              <a:rPr lang="en-US" dirty="0">
                <a:latin typeface="+mj-lt"/>
                <a:hlinkClick r:id="rId3"/>
              </a:rPr>
              <a:t>https://github.com/MMJHendriks/HarmonizationScripts_CBSmicrodata</a:t>
            </a:r>
            <a:endParaRPr lang="en-US" dirty="0">
              <a:latin typeface="+mj-lt"/>
            </a:endParaRPr>
          </a:p>
          <a:p>
            <a:endParaRPr lang="en-US" dirty="0">
              <a:latin typeface="+mj-lt"/>
            </a:endParaRPr>
          </a:p>
        </p:txBody>
      </p:sp>
      <p:pic>
        <p:nvPicPr>
          <p:cNvPr id="8" name="Afbeelding 7">
            <a:extLst>
              <a:ext uri="{FF2B5EF4-FFF2-40B4-BE49-F238E27FC236}">
                <a16:creationId xmlns:a16="http://schemas.microsoft.com/office/drawing/2014/main" id="{F238F2C5-E117-BFB7-5E04-7018CFE33683}"/>
              </a:ext>
            </a:extLst>
          </p:cNvPr>
          <p:cNvPicPr>
            <a:picLocks noChangeAspect="1"/>
          </p:cNvPicPr>
          <p:nvPr/>
        </p:nvPicPr>
        <p:blipFill>
          <a:blip r:embed="rId4"/>
          <a:stretch>
            <a:fillRect/>
          </a:stretch>
        </p:blipFill>
        <p:spPr>
          <a:xfrm>
            <a:off x="1598424" y="2437013"/>
            <a:ext cx="7815006" cy="2639954"/>
          </a:xfrm>
          <a:prstGeom prst="rect">
            <a:avLst/>
          </a:prstGeom>
        </p:spPr>
      </p:pic>
      <p:sp>
        <p:nvSpPr>
          <p:cNvPr id="11" name="Titel 1">
            <a:extLst>
              <a:ext uri="{FF2B5EF4-FFF2-40B4-BE49-F238E27FC236}">
                <a16:creationId xmlns:a16="http://schemas.microsoft.com/office/drawing/2014/main" id="{668576A0-986A-EF86-BEF3-6258944FD7D2}"/>
              </a:ext>
            </a:extLst>
          </p:cNvPr>
          <p:cNvSpPr>
            <a:spLocks noGrp="1"/>
          </p:cNvSpPr>
          <p:nvPr>
            <p:ph type="title"/>
          </p:nvPr>
        </p:nvSpPr>
        <p:spPr>
          <a:xfrm>
            <a:off x="838200" y="324181"/>
            <a:ext cx="10515600" cy="1325563"/>
          </a:xfrm>
        </p:spPr>
        <p:txBody>
          <a:bodyPr/>
          <a:lstStyle/>
          <a:p>
            <a:r>
              <a:rPr lang="nl-NL" dirty="0"/>
              <a:t>‘</a:t>
            </a:r>
            <a:r>
              <a:rPr lang="nl-NL" dirty="0" err="1"/>
              <a:t>Harmonization</a:t>
            </a:r>
            <a:r>
              <a:rPr lang="nl-NL" dirty="0"/>
              <a:t>-scripts’ </a:t>
            </a:r>
            <a:r>
              <a:rPr lang="nl-NL" dirty="0" err="1"/>
              <a:t>for</a:t>
            </a:r>
            <a:r>
              <a:rPr lang="nl-NL" dirty="0"/>
              <a:t> C-4PO</a:t>
            </a:r>
            <a:endParaRPr lang="en-US" dirty="0"/>
          </a:p>
        </p:txBody>
      </p:sp>
    </p:spTree>
    <p:extLst>
      <p:ext uri="{BB962C8B-B14F-4D97-AF65-F5344CB8AC3E}">
        <p14:creationId xmlns:p14="http://schemas.microsoft.com/office/powerpoint/2010/main" val="1176821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descr="Afbeelding met tekst&#10;&#10;Automatisch gegenereerde beschrijving">
            <a:extLst>
              <a:ext uri="{FF2B5EF4-FFF2-40B4-BE49-F238E27FC236}">
                <a16:creationId xmlns:a16="http://schemas.microsoft.com/office/drawing/2014/main" id="{33629352-7A2B-3937-987C-AA0D3B731DC8}"/>
              </a:ext>
            </a:extLst>
          </p:cNvPr>
          <p:cNvPicPr>
            <a:picLocks noChangeAspect="1"/>
          </p:cNvPicPr>
          <p:nvPr/>
        </p:nvPicPr>
        <p:blipFill>
          <a:blip r:embed="rId3"/>
          <a:stretch>
            <a:fillRect/>
          </a:stretch>
        </p:blipFill>
        <p:spPr>
          <a:xfrm>
            <a:off x="284508" y="166412"/>
            <a:ext cx="5972810" cy="6279515"/>
          </a:xfrm>
          <a:prstGeom prst="rect">
            <a:avLst/>
          </a:prstGeom>
          <a:ln>
            <a:noFill/>
          </a:ln>
          <a:effectLst>
            <a:outerShdw blurRad="292100" dist="139700" dir="2700000" algn="tl" rotWithShape="0">
              <a:srgbClr val="333333">
                <a:alpha val="65000"/>
              </a:srgbClr>
            </a:outerShdw>
          </a:effectLst>
        </p:spPr>
      </p:pic>
      <p:cxnSp>
        <p:nvCxnSpPr>
          <p:cNvPr id="11" name="Rechte verbindingslijn met pijl 10">
            <a:extLst>
              <a:ext uri="{FF2B5EF4-FFF2-40B4-BE49-F238E27FC236}">
                <a16:creationId xmlns:a16="http://schemas.microsoft.com/office/drawing/2014/main" id="{764F040F-1B1C-DFF7-CE3C-31CD85FBE150}"/>
              </a:ext>
            </a:extLst>
          </p:cNvPr>
          <p:cNvCxnSpPr>
            <a:cxnSpLocks/>
          </p:cNvCxnSpPr>
          <p:nvPr/>
        </p:nvCxnSpPr>
        <p:spPr>
          <a:xfrm flipV="1">
            <a:off x="3728720" y="1037230"/>
            <a:ext cx="2825154" cy="170835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Rechte verbindingslijn met pijl 11">
            <a:extLst>
              <a:ext uri="{FF2B5EF4-FFF2-40B4-BE49-F238E27FC236}">
                <a16:creationId xmlns:a16="http://schemas.microsoft.com/office/drawing/2014/main" id="{50A4D00B-3E2A-5C55-119F-55A11CCFE882}"/>
              </a:ext>
            </a:extLst>
          </p:cNvPr>
          <p:cNvCxnSpPr>
            <a:cxnSpLocks/>
          </p:cNvCxnSpPr>
          <p:nvPr/>
        </p:nvCxnSpPr>
        <p:spPr>
          <a:xfrm flipV="1">
            <a:off x="3624632" y="1849208"/>
            <a:ext cx="2929242" cy="110661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24" name="Inkt 23">
                <a:extLst>
                  <a:ext uri="{FF2B5EF4-FFF2-40B4-BE49-F238E27FC236}">
                    <a16:creationId xmlns:a16="http://schemas.microsoft.com/office/drawing/2014/main" id="{7F8762FE-46AE-BF9E-B1BD-B5C8EC6ADFEE}"/>
                  </a:ext>
                </a:extLst>
              </p14:cNvPr>
              <p14:cNvContentPartPr/>
              <p14:nvPr/>
            </p14:nvContentPartPr>
            <p14:xfrm>
              <a:off x="1287720" y="2285700"/>
              <a:ext cx="1222920" cy="22320"/>
            </p14:xfrm>
          </p:contentPart>
        </mc:Choice>
        <mc:Fallback xmlns="">
          <p:pic>
            <p:nvPicPr>
              <p:cNvPr id="24" name="Inkt 23">
                <a:extLst>
                  <a:ext uri="{FF2B5EF4-FFF2-40B4-BE49-F238E27FC236}">
                    <a16:creationId xmlns:a16="http://schemas.microsoft.com/office/drawing/2014/main" id="{7F8762FE-46AE-BF9E-B1BD-B5C8EC6ADFEE}"/>
                  </a:ext>
                </a:extLst>
              </p:cNvPr>
              <p:cNvPicPr/>
              <p:nvPr/>
            </p:nvPicPr>
            <p:blipFill>
              <a:blip r:embed="rId7"/>
              <a:stretch>
                <a:fillRect/>
              </a:stretch>
            </p:blipFill>
            <p:spPr>
              <a:xfrm>
                <a:off x="1233720" y="2177700"/>
                <a:ext cx="133056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Inkt 31">
                <a:extLst>
                  <a:ext uri="{FF2B5EF4-FFF2-40B4-BE49-F238E27FC236}">
                    <a16:creationId xmlns:a16="http://schemas.microsoft.com/office/drawing/2014/main" id="{A4020E4A-32F1-947F-9C53-0954B6ABC7A8}"/>
                  </a:ext>
                </a:extLst>
              </p14:cNvPr>
              <p14:cNvContentPartPr/>
              <p14:nvPr/>
            </p14:nvContentPartPr>
            <p14:xfrm>
              <a:off x="583920" y="2966080"/>
              <a:ext cx="162360" cy="6120"/>
            </p14:xfrm>
          </p:contentPart>
        </mc:Choice>
        <mc:Fallback xmlns="">
          <p:pic>
            <p:nvPicPr>
              <p:cNvPr id="32" name="Inkt 31">
                <a:extLst>
                  <a:ext uri="{FF2B5EF4-FFF2-40B4-BE49-F238E27FC236}">
                    <a16:creationId xmlns:a16="http://schemas.microsoft.com/office/drawing/2014/main" id="{A4020E4A-32F1-947F-9C53-0954B6ABC7A8}"/>
                  </a:ext>
                </a:extLst>
              </p:cNvPr>
              <p:cNvPicPr/>
              <p:nvPr/>
            </p:nvPicPr>
            <p:blipFill>
              <a:blip r:embed="rId9"/>
              <a:stretch>
                <a:fillRect/>
              </a:stretch>
            </p:blipFill>
            <p:spPr>
              <a:xfrm>
                <a:off x="530280" y="2858440"/>
                <a:ext cx="270000" cy="221760"/>
              </a:xfrm>
              <a:prstGeom prst="rect">
                <a:avLst/>
              </a:prstGeom>
            </p:spPr>
          </p:pic>
        </mc:Fallback>
      </mc:AlternateContent>
      <p:pic>
        <p:nvPicPr>
          <p:cNvPr id="13" name="Afbeelding 12" descr="Afbeelding met tekst&#10;&#10;Automatisch gegenereerde beschrijving">
            <a:extLst>
              <a:ext uri="{FF2B5EF4-FFF2-40B4-BE49-F238E27FC236}">
                <a16:creationId xmlns:a16="http://schemas.microsoft.com/office/drawing/2014/main" id="{8BF451B1-B266-9663-74B8-4B746C9DD20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15641" y="414466"/>
            <a:ext cx="4511084" cy="4089902"/>
          </a:xfrm>
          <a:prstGeom prst="rect">
            <a:avLst/>
          </a:prstGeom>
          <a:solidFill>
            <a:schemeClr val="bg1"/>
          </a:solidFill>
          <a:ln w="38100">
            <a:noFill/>
          </a:ln>
          <a:effectLst>
            <a:outerShdw blurRad="292100" dist="139700" dir="2700000" algn="tl" rotWithShape="0">
              <a:srgbClr val="333333">
                <a:alpha val="65000"/>
              </a:srgbClr>
            </a:outerShdw>
          </a:effectLst>
        </p:spPr>
      </p:pic>
      <p:pic>
        <p:nvPicPr>
          <p:cNvPr id="39" name="Afbeelding 38" descr="Afbeelding met tekst&#10;&#10;Automatisch gegenereerde beschrijving">
            <a:extLst>
              <a:ext uri="{FF2B5EF4-FFF2-40B4-BE49-F238E27FC236}">
                <a16:creationId xmlns:a16="http://schemas.microsoft.com/office/drawing/2014/main" id="{BE9F0F3D-BC8A-782A-34C9-D37A391F7111}"/>
              </a:ext>
            </a:extLst>
          </p:cNvPr>
          <p:cNvPicPr>
            <a:picLocks noChangeAspect="1"/>
          </p:cNvPicPr>
          <p:nvPr/>
        </p:nvPicPr>
        <p:blipFill>
          <a:blip r:embed="rId11"/>
          <a:stretch>
            <a:fillRect/>
          </a:stretch>
        </p:blipFill>
        <p:spPr>
          <a:xfrm>
            <a:off x="284508" y="1259025"/>
            <a:ext cx="5972810" cy="5401945"/>
          </a:xfrm>
          <a:prstGeom prst="rect">
            <a:avLst/>
          </a:prstGeom>
          <a:ln w="28575">
            <a:solidFill>
              <a:schemeClr val="tx1"/>
            </a:solidFill>
          </a:ln>
          <a:effectLst>
            <a:outerShdw blurRad="292100" dist="139700" dir="2700000" algn="tl" rotWithShape="0">
              <a:srgbClr val="333333">
                <a:alpha val="65000"/>
              </a:srgbClr>
            </a:outerShdw>
          </a:effectLst>
        </p:spPr>
      </p:pic>
      <p:pic>
        <p:nvPicPr>
          <p:cNvPr id="31" name="Afbeelding 30">
            <a:extLst>
              <a:ext uri="{FF2B5EF4-FFF2-40B4-BE49-F238E27FC236}">
                <a16:creationId xmlns:a16="http://schemas.microsoft.com/office/drawing/2014/main" id="{CE992AC0-132B-46F3-8E31-5969FF28E9ED}"/>
              </a:ext>
            </a:extLst>
          </p:cNvPr>
          <p:cNvPicPr>
            <a:picLocks noChangeAspect="1"/>
          </p:cNvPicPr>
          <p:nvPr/>
        </p:nvPicPr>
        <p:blipFill>
          <a:blip r:embed="rId12"/>
          <a:stretch>
            <a:fillRect/>
          </a:stretch>
        </p:blipFill>
        <p:spPr>
          <a:xfrm>
            <a:off x="5220963" y="3840948"/>
            <a:ext cx="6900440" cy="2820022"/>
          </a:xfrm>
          <a:prstGeom prst="rect">
            <a:avLst/>
          </a:prstGeom>
          <a:ln w="19050">
            <a:solidFill>
              <a:schemeClr val="tx1"/>
            </a:solidFill>
          </a:ln>
          <a:effectLst>
            <a:outerShdw blurRad="292100" dist="139700" dir="2700000" algn="tl" rotWithShape="0">
              <a:srgbClr val="333333">
                <a:alpha val="65000"/>
              </a:srgbClr>
            </a:outerShdw>
          </a:effectLst>
        </p:spPr>
      </p:pic>
      <p:pic>
        <p:nvPicPr>
          <p:cNvPr id="38" name="Afbeelding 37">
            <a:extLst>
              <a:ext uri="{FF2B5EF4-FFF2-40B4-BE49-F238E27FC236}">
                <a16:creationId xmlns:a16="http://schemas.microsoft.com/office/drawing/2014/main" id="{3888CA15-BB05-60E3-5D21-236176B68C50}"/>
              </a:ext>
            </a:extLst>
          </p:cNvPr>
          <p:cNvPicPr>
            <a:picLocks noChangeAspect="1"/>
          </p:cNvPicPr>
          <p:nvPr/>
        </p:nvPicPr>
        <p:blipFill>
          <a:blip r:embed="rId13"/>
          <a:stretch>
            <a:fillRect/>
          </a:stretch>
        </p:blipFill>
        <p:spPr>
          <a:xfrm>
            <a:off x="4846741" y="1197943"/>
            <a:ext cx="4690061" cy="48178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53477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7" name="Rectangle 1056">
            <a:extLst>
              <a:ext uri="{FF2B5EF4-FFF2-40B4-BE49-F238E27FC236}">
                <a16:creationId xmlns:a16="http://schemas.microsoft.com/office/drawing/2014/main" id="{7E6D2D34-4BB4-460B-8844-027610FB2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039E738-6EF8-B324-479F-D640549B309A}"/>
              </a:ext>
            </a:extLst>
          </p:cNvPr>
          <p:cNvSpPr>
            <a:spLocks noGrp="1"/>
          </p:cNvSpPr>
          <p:nvPr>
            <p:ph type="title"/>
          </p:nvPr>
        </p:nvSpPr>
        <p:spPr>
          <a:xfrm>
            <a:off x="890995" y="1215664"/>
            <a:ext cx="9017279" cy="1455996"/>
          </a:xfrm>
        </p:spPr>
        <p:txBody>
          <a:bodyPr anchor="b">
            <a:normAutofit/>
          </a:bodyPr>
          <a:lstStyle/>
          <a:p>
            <a:r>
              <a:rPr lang="en-US" dirty="0">
                <a:solidFill>
                  <a:schemeClr val="tx2"/>
                </a:solidFill>
              </a:rPr>
              <a:t>Community-based initiative</a:t>
            </a:r>
            <a:br>
              <a:rPr lang="en-US" dirty="0">
                <a:solidFill>
                  <a:schemeClr val="tx2"/>
                </a:solidFill>
              </a:rPr>
            </a:br>
            <a:r>
              <a:rPr lang="en-US" dirty="0">
                <a:solidFill>
                  <a:schemeClr val="tx2"/>
                </a:solidFill>
              </a:rPr>
              <a:t>publishing harmonization-scripts </a:t>
            </a:r>
          </a:p>
        </p:txBody>
      </p:sp>
      <p:grpSp>
        <p:nvGrpSpPr>
          <p:cNvPr id="1059" name="Group 1058">
            <a:extLst>
              <a:ext uri="{FF2B5EF4-FFF2-40B4-BE49-F238E27FC236}">
                <a16:creationId xmlns:a16="http://schemas.microsoft.com/office/drawing/2014/main" id="{C5314570-9B06-4D37-8CBD-EDD67C2FA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4155"/>
            <a:ext cx="2514948" cy="2174333"/>
            <a:chOff x="-305" y="-4155"/>
            <a:chExt cx="2514948" cy="2174333"/>
          </a:xfrm>
        </p:grpSpPr>
        <p:sp>
          <p:nvSpPr>
            <p:cNvPr id="1060" name="Freeform: Shape 1059">
              <a:extLst>
                <a:ext uri="{FF2B5EF4-FFF2-40B4-BE49-F238E27FC236}">
                  <a16:creationId xmlns:a16="http://schemas.microsoft.com/office/drawing/2014/main" id="{A204F55B-358D-4FB5-9979-6724C64154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1" name="Freeform: Shape 1060">
              <a:extLst>
                <a:ext uri="{FF2B5EF4-FFF2-40B4-BE49-F238E27FC236}">
                  <a16:creationId xmlns:a16="http://schemas.microsoft.com/office/drawing/2014/main" id="{C4F77C62-9DDF-48D3-A074-159A3276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2" name="Freeform: Shape 1061">
              <a:extLst>
                <a:ext uri="{FF2B5EF4-FFF2-40B4-BE49-F238E27FC236}">
                  <a16:creationId xmlns:a16="http://schemas.microsoft.com/office/drawing/2014/main" id="{DEB07022-F30B-49CA-B1DD-A826815C4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063" name="Freeform: Shape 1062">
              <a:extLst>
                <a:ext uri="{FF2B5EF4-FFF2-40B4-BE49-F238E27FC236}">
                  <a16:creationId xmlns:a16="http://schemas.microsoft.com/office/drawing/2014/main" id="{F7C47E16-167C-48BF-9FC9-08787D348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ijdelijke aanduiding voor inhoud 2">
            <a:extLst>
              <a:ext uri="{FF2B5EF4-FFF2-40B4-BE49-F238E27FC236}">
                <a16:creationId xmlns:a16="http://schemas.microsoft.com/office/drawing/2014/main" id="{AA63AB13-BA6C-D897-1016-3D543EA8A9E2}"/>
              </a:ext>
            </a:extLst>
          </p:cNvPr>
          <p:cNvSpPr>
            <a:spLocks noGrp="1"/>
          </p:cNvSpPr>
          <p:nvPr>
            <p:ph idx="1"/>
          </p:nvPr>
        </p:nvSpPr>
        <p:spPr>
          <a:xfrm>
            <a:off x="838047" y="2785621"/>
            <a:ext cx="10515600" cy="3085556"/>
          </a:xfrm>
        </p:spPr>
        <p:txBody>
          <a:bodyPr>
            <a:normAutofit/>
          </a:bodyPr>
          <a:lstStyle/>
          <a:p>
            <a:pPr marL="0" indent="0">
              <a:buNone/>
            </a:pPr>
            <a:r>
              <a:rPr lang="nl-NL" dirty="0">
                <a:solidFill>
                  <a:schemeClr val="tx2"/>
                </a:solidFill>
                <a:latin typeface="+mj-lt"/>
              </a:rPr>
              <a:t>Benefits </a:t>
            </a:r>
          </a:p>
          <a:p>
            <a:pPr lvl="1"/>
            <a:r>
              <a:rPr lang="nl-NL" sz="2800" dirty="0">
                <a:solidFill>
                  <a:schemeClr val="tx2"/>
                </a:solidFill>
                <a:latin typeface="+mj-lt"/>
              </a:rPr>
              <a:t>Optimizing </a:t>
            </a:r>
            <a:r>
              <a:rPr lang="nl-NL" sz="2800" dirty="0" err="1">
                <a:solidFill>
                  <a:schemeClr val="tx2"/>
                </a:solidFill>
                <a:latin typeface="+mj-lt"/>
              </a:rPr>
              <a:t>reproducability</a:t>
            </a:r>
            <a:r>
              <a:rPr lang="nl-NL" sz="2800" dirty="0">
                <a:solidFill>
                  <a:schemeClr val="tx2"/>
                </a:solidFill>
                <a:latin typeface="+mj-lt"/>
              </a:rPr>
              <a:t> </a:t>
            </a:r>
            <a:r>
              <a:rPr lang="nl-NL" sz="2800" dirty="0" err="1">
                <a:solidFill>
                  <a:schemeClr val="tx2"/>
                </a:solidFill>
                <a:latin typeface="+mj-lt"/>
              </a:rPr>
              <a:t>to</a:t>
            </a:r>
            <a:r>
              <a:rPr lang="nl-NL" sz="2800" dirty="0">
                <a:solidFill>
                  <a:schemeClr val="tx2"/>
                </a:solidFill>
                <a:latin typeface="+mj-lt"/>
              </a:rPr>
              <a:t> </a:t>
            </a:r>
            <a:r>
              <a:rPr lang="nl-NL" sz="2800" dirty="0" err="1">
                <a:solidFill>
                  <a:schemeClr val="tx2"/>
                </a:solidFill>
                <a:latin typeface="+mj-lt"/>
              </a:rPr>
              <a:t>reduce</a:t>
            </a:r>
            <a:r>
              <a:rPr lang="nl-NL" sz="2800" dirty="0">
                <a:solidFill>
                  <a:schemeClr val="tx2"/>
                </a:solidFill>
                <a:latin typeface="+mj-lt"/>
              </a:rPr>
              <a:t> time-</a:t>
            </a:r>
            <a:r>
              <a:rPr lang="nl-NL" sz="2800" dirty="0" err="1">
                <a:solidFill>
                  <a:schemeClr val="tx2"/>
                </a:solidFill>
                <a:latin typeface="+mj-lt"/>
              </a:rPr>
              <a:t>consuming</a:t>
            </a:r>
            <a:r>
              <a:rPr lang="nl-NL" sz="2800" dirty="0">
                <a:solidFill>
                  <a:schemeClr val="tx2"/>
                </a:solidFill>
                <a:latin typeface="+mj-lt"/>
              </a:rPr>
              <a:t> work </a:t>
            </a:r>
          </a:p>
          <a:p>
            <a:pPr lvl="1"/>
            <a:r>
              <a:rPr lang="nl-NL" sz="2800" dirty="0" err="1">
                <a:solidFill>
                  <a:schemeClr val="tx2"/>
                </a:solidFill>
                <a:latin typeface="+mj-lt"/>
              </a:rPr>
              <a:t>Improving</a:t>
            </a:r>
            <a:r>
              <a:rPr lang="nl-NL" sz="2800" dirty="0">
                <a:solidFill>
                  <a:schemeClr val="tx2"/>
                </a:solidFill>
                <a:latin typeface="+mj-lt"/>
              </a:rPr>
              <a:t> efficiency </a:t>
            </a:r>
          </a:p>
          <a:p>
            <a:pPr lvl="1"/>
            <a:r>
              <a:rPr lang="en-US" sz="2800" dirty="0">
                <a:solidFill>
                  <a:schemeClr val="tx2"/>
                </a:solidFill>
                <a:latin typeface="+mj-lt"/>
              </a:rPr>
              <a:t>Increasing visibility of harmonization efforts</a:t>
            </a:r>
          </a:p>
          <a:p>
            <a:pPr lvl="1"/>
            <a:r>
              <a:rPr lang="en-US" sz="2800" dirty="0">
                <a:solidFill>
                  <a:schemeClr val="tx2"/>
                </a:solidFill>
                <a:latin typeface="+mj-lt"/>
              </a:rPr>
              <a:t>Promote Open Science and FAIR principles </a:t>
            </a:r>
          </a:p>
          <a:p>
            <a:pPr lvl="1"/>
            <a:r>
              <a:rPr lang="en-US" sz="2800" dirty="0">
                <a:solidFill>
                  <a:schemeClr val="tx2"/>
                </a:solidFill>
                <a:latin typeface="+mj-lt"/>
              </a:rPr>
              <a:t>Stimulate researchers working with CBS microdata to cooperate </a:t>
            </a:r>
          </a:p>
        </p:txBody>
      </p:sp>
    </p:spTree>
    <p:extLst>
      <p:ext uri="{BB962C8B-B14F-4D97-AF65-F5344CB8AC3E}">
        <p14:creationId xmlns:p14="http://schemas.microsoft.com/office/powerpoint/2010/main" val="3073808641"/>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2345</Words>
  <Application>Microsoft Office PowerPoint</Application>
  <PresentationFormat>Breedbeeld</PresentationFormat>
  <Paragraphs>170</Paragraphs>
  <Slides>11</Slides>
  <Notes>11</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11</vt:i4>
      </vt:variant>
    </vt:vector>
  </HeadingPairs>
  <TitlesOfParts>
    <vt:vector size="17" baseType="lpstr">
      <vt:lpstr>-apple-system</vt:lpstr>
      <vt:lpstr>Arial</vt:lpstr>
      <vt:lpstr>Calibri</vt:lpstr>
      <vt:lpstr>Calibri Light</vt:lpstr>
      <vt:lpstr>Wingdings</vt:lpstr>
      <vt:lpstr>Kantoorthema</vt:lpstr>
      <vt:lpstr>Communal data harmonization initiative for researchers using CBS microdata</vt:lpstr>
      <vt:lpstr>Children and (future) Parents, supported by Prediction and Professionals in Prevention, to improve Opportunity (C-4PO)</vt:lpstr>
      <vt:lpstr>Initiative data harmonization </vt:lpstr>
      <vt:lpstr>Big data and data harmonization </vt:lpstr>
      <vt:lpstr>PowerPoint-presentatie</vt:lpstr>
      <vt:lpstr>PowerPoint-presentatie</vt:lpstr>
      <vt:lpstr>‘Harmonization-scripts’ for C-4PO</vt:lpstr>
      <vt:lpstr>PowerPoint-presentatie</vt:lpstr>
      <vt:lpstr>Community-based initiative publishing harmonization-scripts </vt:lpstr>
      <vt:lpstr>Call to action!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Communal data harmonization initiative for researchers using CBS microdata</dc:title>
  <dc:creator>Mirthe Hendriks</dc:creator>
  <cp:lastModifiedBy>Mirthe Hendriks</cp:lastModifiedBy>
  <cp:revision>21</cp:revision>
  <dcterms:created xsi:type="dcterms:W3CDTF">2022-10-21T11:24:32Z</dcterms:created>
  <dcterms:modified xsi:type="dcterms:W3CDTF">2022-11-08T08:30:23Z</dcterms:modified>
</cp:coreProperties>
</file>