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2" r:id="rId4"/>
    <p:sldId id="264" r:id="rId5"/>
    <p:sldId id="265" r:id="rId6"/>
    <p:sldId id="273" r:id="rId7"/>
    <p:sldId id="266" r:id="rId8"/>
    <p:sldId id="267" r:id="rId9"/>
    <p:sldId id="268" r:id="rId10"/>
    <p:sldId id="269" r:id="rId11"/>
    <p:sldId id="270" r:id="rId12"/>
    <p:sldId id="271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23.12.2024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23.12.2024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025"/>
            <a:ext cx="10515600" cy="4229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0560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23.12.2024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3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23.12.2024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ОПРЕДЕЛЕНИЕ СТЕПЕНИ РИСКА ЗДОРОВЬЯ СТУДЕНТА В ЗАВИСИМОСТИ ОТ ЕГО ПРИВЫЧЕК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Мокрушина Мария Евгеньевна</a:t>
            </a:r>
          </a:p>
          <a:p>
            <a:r>
              <a:rPr lang="ru-RU" sz="1800" dirty="0" err="1">
                <a:solidFill>
                  <a:schemeClr val="bg1"/>
                </a:solidFill>
              </a:rPr>
              <a:t>Силиванов</a:t>
            </a:r>
            <a:r>
              <a:rPr lang="ru-RU" sz="1800" dirty="0">
                <a:solidFill>
                  <a:schemeClr val="bg1"/>
                </a:solidFill>
              </a:rPr>
              <a:t> Вадим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34675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Font typeface="Arial" panose="020B0604020202020204" pitchFamily="34" charset="0"/>
              <a:buNone/>
            </a:pPr>
            <a:r>
              <a:rPr lang="ru-RU" sz="2000" dirty="0"/>
              <a:t>Используем следующие метрики для оценки модели:</a:t>
            </a:r>
          </a:p>
          <a:p>
            <a:pPr indent="450000"/>
            <a:r>
              <a:rPr lang="en-US" sz="2000" dirty="0"/>
              <a:t>Accuracy</a:t>
            </a:r>
            <a:endParaRPr lang="ru-RU" sz="2000" dirty="0"/>
          </a:p>
          <a:p>
            <a:pPr indent="450000"/>
            <a:r>
              <a:rPr lang="en-US" sz="2000" dirty="0"/>
              <a:t>Recall</a:t>
            </a:r>
            <a:endParaRPr lang="ru-RU" sz="2000" dirty="0"/>
          </a:p>
          <a:p>
            <a:pPr indent="450000"/>
            <a:r>
              <a:rPr lang="en-US" sz="2000" dirty="0"/>
              <a:t>Precision</a:t>
            </a:r>
            <a:endParaRPr lang="ru-RU" sz="2000" dirty="0"/>
          </a:p>
          <a:p>
            <a:pPr indent="450000"/>
            <a:r>
              <a:rPr lang="en-US" sz="2000" dirty="0"/>
              <a:t>F1</a:t>
            </a:r>
            <a:endParaRPr lang="ru-RU" sz="2000" dirty="0"/>
          </a:p>
          <a:p>
            <a:pPr indent="450000"/>
            <a:r>
              <a:rPr lang="en-US" sz="2000" dirty="0"/>
              <a:t>ROC</a:t>
            </a:r>
            <a:endParaRPr lang="ru-RU" sz="2000" dirty="0"/>
          </a:p>
          <a:p>
            <a:pPr marL="0" indent="450000">
              <a:buFont typeface="Arial" panose="020B0604020202020204" pitchFamily="34" charset="0"/>
              <a:buNone/>
            </a:pPr>
            <a:r>
              <a:rPr lang="ru-RU" sz="2000" dirty="0"/>
              <a:t>Получившиеся метрики: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5DF936-44F9-4451-9CAD-DF23E765D4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4924" y="2782096"/>
            <a:ext cx="4808876" cy="26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6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2052734"/>
            <a:ext cx="5660254" cy="44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buFont typeface="Arial" panose="020B0604020202020204" pitchFamily="34" charset="0"/>
              <a:buNone/>
            </a:pPr>
            <a:r>
              <a:rPr lang="en-US" sz="2000" dirty="0"/>
              <a:t>ROC – </a:t>
            </a:r>
            <a:r>
              <a:rPr lang="ru-RU" sz="2000" dirty="0"/>
              <a:t>кривые для нашей модели: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17189D-00D9-4C68-8BFF-B56D0E547A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025408"/>
            <a:ext cx="5103921" cy="33721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06EA8-FCF9-4E2E-9CB3-D6A0EE09E9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76177" y="3025408"/>
            <a:ext cx="4251325" cy="3352800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474014D7-F0BE-45B7-9AB2-07B7C4280B2C}"/>
              </a:ext>
            </a:extLst>
          </p:cNvPr>
          <p:cNvSpPr txBox="1">
            <a:spLocks/>
          </p:cNvSpPr>
          <p:nvPr/>
        </p:nvSpPr>
        <p:spPr>
          <a:xfrm>
            <a:off x="6249880" y="2052733"/>
            <a:ext cx="5310326" cy="44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buFont typeface="Arial" panose="020B0604020202020204" pitchFamily="34" charset="0"/>
              <a:buNone/>
            </a:pPr>
            <a:r>
              <a:rPr lang="ru-RU" sz="2000" dirty="0"/>
              <a:t>Матрица ошибок: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88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2052735"/>
            <a:ext cx="10515600" cy="44401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lnSpc>
                <a:spcPct val="110000"/>
              </a:lnSpc>
              <a:buNone/>
            </a:pPr>
            <a:r>
              <a:rPr lang="ru-RU" sz="2200" dirty="0"/>
              <a:t>На основе проведённого анализа можно сделать вывод, что действительно, уровень стресса и самочувствие студентов напрямую влияет на уровень риска их здоровья. Проведя данное исследования, мы теперь можем предсказать уровень риска для студента основываясь на его самочувствии и привычках.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200" dirty="0"/>
              <a:t>Таким образом поставленная цель была достигнута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200" dirty="0"/>
              <a:t>Были решены следующие задачи: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200" dirty="0"/>
              <a:t>•	Изучена актуальность темы.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200" dirty="0"/>
              <a:t>•	Осуществлена загрузка и подготовка данных к анализу.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200" dirty="0"/>
              <a:t>•	Создание модели для прогнозирования рисков.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200" dirty="0"/>
              <a:t>•	Оценка полученной модели с помощью метрик.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450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63A0C-0A25-3D90-F079-5757D61FD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63" y="2578100"/>
            <a:ext cx="6835977" cy="3695700"/>
          </a:xfrm>
          <a:prstGeom prst="rect">
            <a:avLst/>
          </a:prstGeom>
        </p:spPr>
      </p:pic>
      <p:sp>
        <p:nvSpPr>
          <p:cNvPr id="18" name="Текст 17"/>
          <p:cNvSpPr>
            <a:spLocks noGrp="1"/>
          </p:cNvSpPr>
          <p:nvPr>
            <p:ph type="body" idx="1"/>
          </p:nvPr>
        </p:nvSpPr>
        <p:spPr>
          <a:xfrm>
            <a:off x="5360563" y="1375304"/>
            <a:ext cx="4857750" cy="738187"/>
          </a:xfrm>
        </p:spPr>
        <p:txBody>
          <a:bodyPr>
            <a:normAutofit/>
          </a:bodyPr>
          <a:lstStyle/>
          <a:p>
            <a:r>
              <a:rPr lang="ru-RU" dirty="0"/>
              <a:t>614</a:t>
            </a:r>
            <a:r>
              <a:rPr lang="en-US" dirty="0"/>
              <a:t>068</a:t>
            </a:r>
            <a:r>
              <a:rPr lang="ru-RU" dirty="0"/>
              <a:t>, Пермь, ул. Букирева,15</a:t>
            </a:r>
            <a:br>
              <a:rPr lang="ru-RU" dirty="0"/>
            </a:br>
            <a:r>
              <a:rPr lang="ru-RU" dirty="0"/>
              <a:t>info@psu.ru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132883"/>
            <a:ext cx="3084195" cy="764856"/>
          </a:xfrm>
          <a:prstGeom prst="rect">
            <a:avLst/>
          </a:prstGeom>
        </p:spPr>
      </p:pic>
      <p:pic>
        <p:nvPicPr>
          <p:cNvPr id="37" name="Рисунок 3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27183" r="11219" b="34925"/>
          <a:stretch/>
        </p:blipFill>
        <p:spPr>
          <a:xfrm>
            <a:off x="1122363" y="2578100"/>
            <a:ext cx="3873500" cy="3695700"/>
          </a:xfrm>
        </p:spPr>
      </p:pic>
      <p:sp>
        <p:nvSpPr>
          <p:cNvPr id="5" name="Рисунок 4">
            <a:extLst>
              <a:ext uri="{FF2B5EF4-FFF2-40B4-BE49-F238E27FC236}">
                <a16:creationId xmlns:a16="http://schemas.microsoft.com/office/drawing/2014/main" id="{AAC1D547-5E40-9C48-E7C8-16689A64E9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883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lnSpc>
                <a:spcPct val="110000"/>
              </a:lnSpc>
              <a:buNone/>
            </a:pPr>
            <a:r>
              <a:rPr lang="ru-RU" sz="2000" b="1" dirty="0"/>
              <a:t>Цель</a:t>
            </a:r>
            <a:r>
              <a:rPr lang="ru-RU" sz="2000" dirty="0"/>
              <a:t>: выполнить анализ данных о здоровье, посещаемости занятий и общем благополучии студентов с целью оценить взаимосвязь между привычками и состоянием студентов и </a:t>
            </a:r>
            <a:r>
              <a:rPr lang="ru-RU" sz="2000" dirty="0" err="1"/>
              <a:t>степеью</a:t>
            </a:r>
            <a:r>
              <a:rPr lang="ru-RU" sz="2000" dirty="0"/>
              <a:t> риска для здоровья.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000" b="1" dirty="0"/>
              <a:t>Задачи:</a:t>
            </a:r>
            <a:endParaRPr lang="ru-RU" sz="2000" dirty="0"/>
          </a:p>
          <a:p>
            <a:pPr marL="514350" indent="4500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Анализ проблемы</a:t>
            </a:r>
            <a:r>
              <a:rPr lang="en-US" sz="2000" dirty="0"/>
              <a:t>;</a:t>
            </a:r>
            <a:endParaRPr lang="ru-RU" sz="2000" dirty="0"/>
          </a:p>
          <a:p>
            <a:pPr marL="514350" indent="4500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Загрузка и подготовка данных</a:t>
            </a:r>
            <a:r>
              <a:rPr lang="en-US" sz="2000" dirty="0"/>
              <a:t>;</a:t>
            </a:r>
            <a:endParaRPr lang="ru-RU" sz="2000" dirty="0"/>
          </a:p>
          <a:p>
            <a:pPr marL="514350" indent="4500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Создание модели</a:t>
            </a:r>
            <a:r>
              <a:rPr lang="en-US" sz="2000" dirty="0"/>
              <a:t>;</a:t>
            </a:r>
            <a:endParaRPr lang="ru-RU" sz="2000" dirty="0"/>
          </a:p>
          <a:p>
            <a:pPr marL="514350" indent="4500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Оценка качества полученной модели</a:t>
            </a:r>
            <a:r>
              <a:rPr lang="en-US" sz="2000" dirty="0"/>
              <a:t>;</a:t>
            </a:r>
            <a:endParaRPr lang="ru-RU" sz="2000" dirty="0"/>
          </a:p>
          <a:p>
            <a:pPr marL="514350" indent="4500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Анализ полученных результатов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3127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исследования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2000" dirty="0"/>
              <a:t>Студенческий период является процессом профессионального становления молодых людей и завершающим этапом формирования психофизического здоровья.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000" dirty="0"/>
              <a:t>Существует множество причин, которые оказывают негативное воздействие на состояние организма студентов. Они способны вызывать повышение уровня тревожности, ухудшение состояния психофизиологических функций, снижение адаптационного потенциала.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000" dirty="0"/>
              <a:t>Из результатов опроса: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000" dirty="0"/>
              <a:t>46 % опрошенных студентов испытывают общую тревожность;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000" dirty="0"/>
              <a:t> 32 % — трудности с </a:t>
            </a:r>
            <a:r>
              <a:rPr lang="ru-RU" sz="2000" dirty="0" err="1"/>
              <a:t>самопониманием</a:t>
            </a:r>
            <a:r>
              <a:rPr lang="ru-RU" sz="20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000" dirty="0"/>
              <a:t> 27 % — беспокойство при проверке знаний и аффективные расстройства;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000" dirty="0"/>
          </a:p>
          <a:p>
            <a:pPr marL="0" indent="0">
              <a:lnSpc>
                <a:spcPct val="12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3149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и подготовка данных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199" y="1690688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Исходный набор данных включает в себя таблицу из 9 колонок (признаков).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000" dirty="0"/>
              <a:t>В ходе работы мы избавились от колонок </a:t>
            </a:r>
            <a:r>
              <a:rPr lang="en-US" sz="2000" dirty="0"/>
              <a:t>Student ID </a:t>
            </a:r>
            <a:r>
              <a:rPr lang="ru-RU" sz="2000" dirty="0"/>
              <a:t>и </a:t>
            </a:r>
            <a:r>
              <a:rPr lang="en-US" sz="2000" dirty="0"/>
              <a:t>Date.</a:t>
            </a:r>
            <a:r>
              <a:rPr lang="ru-RU" sz="2000" dirty="0"/>
              <a:t> Произвели кодировку категориальных признаков с помощью </a:t>
            </a:r>
            <a:r>
              <a:rPr lang="en-US" sz="2000" dirty="0" err="1"/>
              <a:t>LabelEncoder</a:t>
            </a:r>
            <a:r>
              <a:rPr lang="ru-RU" sz="2000" dirty="0"/>
              <a:t> и провели нормализацию всех данных для улучшения работы модели</a:t>
            </a:r>
            <a:r>
              <a:rPr lang="en-US" sz="2000" dirty="0"/>
              <a:t>.</a:t>
            </a:r>
            <a:endParaRPr lang="ru-RU" sz="2000" dirty="0"/>
          </a:p>
          <a:p>
            <a:pPr marL="0" indent="45000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4500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Изначальный набор данных:</a:t>
            </a:r>
          </a:p>
          <a:p>
            <a:pPr marL="0" indent="45000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45000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4500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Данные после подготовки: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D56FCE-6EDB-461E-BFBE-16500F90A4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8531" y="3278717"/>
            <a:ext cx="6553383" cy="14122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229293-AED2-4C58-91FF-2EB6C42C15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8530" y="4866746"/>
            <a:ext cx="6553383" cy="14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1828800"/>
            <a:ext cx="10515600" cy="478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Font typeface="Arial" panose="020B0604020202020204" pitchFamily="34" charset="0"/>
              <a:buNone/>
            </a:pPr>
            <a:r>
              <a:rPr lang="ru-RU" sz="2000" dirty="0"/>
              <a:t>В качестве целевого признака для нашей модели выберем </a:t>
            </a:r>
            <a:r>
              <a:rPr lang="en-US" sz="2000" dirty="0"/>
              <a:t>Risk Level.</a:t>
            </a:r>
            <a:endParaRPr lang="ru-RU" sz="2000" dirty="0"/>
          </a:p>
          <a:p>
            <a:pPr marL="0" indent="450000">
              <a:buNone/>
            </a:pPr>
            <a:r>
              <a:rPr lang="ru-RU" sz="2000" dirty="0"/>
              <a:t>Для выявления зависимости между признаками построим тепловую карту, а также для наглядности построим столбчатые, скрипичные и парные гистограммы: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84CE6D-4BC6-4224-998C-5F93A7519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75905" y="3803988"/>
            <a:ext cx="3537705" cy="25950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1A3324-606C-48D6-B267-1721402675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1512" y="3803988"/>
            <a:ext cx="3537705" cy="2595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0AE109-CAA1-40C7-BF75-900A7B97C8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90298" y="3803988"/>
            <a:ext cx="3537705" cy="25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5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3058C-77EB-467D-8575-DFFFCE56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Тепловая карта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E77D2F-CF33-4CC8-ACB8-A1E5680C3C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51025"/>
            <a:ext cx="4806749" cy="4229100"/>
          </a:xfrm>
        </p:spPr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2000" dirty="0"/>
              <a:t>Как видим уровень риска коррелирует с уровнем стресса (</a:t>
            </a:r>
            <a:r>
              <a:rPr lang="ru-RU" sz="2000" dirty="0" err="1"/>
              <a:t>stress</a:t>
            </a:r>
            <a:r>
              <a:rPr lang="ru-RU" sz="2000" dirty="0"/>
              <a:t> </a:t>
            </a:r>
            <a:r>
              <a:rPr lang="ru-RU" sz="2000" dirty="0" err="1"/>
              <a:t>level</a:t>
            </a:r>
            <a:r>
              <a:rPr lang="ru-RU" sz="2000" dirty="0"/>
              <a:t>) и обратно коррелирует с посещаемостью (</a:t>
            </a:r>
            <a:r>
              <a:rPr lang="ru-RU" sz="2000" dirty="0" err="1"/>
              <a:t>attendance</a:t>
            </a:r>
            <a:r>
              <a:rPr lang="ru-RU" sz="2000" dirty="0"/>
              <a:t> </a:t>
            </a:r>
            <a:r>
              <a:rPr lang="ru-RU" sz="2000" dirty="0" err="1"/>
              <a:t>status</a:t>
            </a:r>
            <a:r>
              <a:rPr lang="ru-RU" sz="2000" dirty="0"/>
              <a:t>). У остальных признаков корреляции между собой не наблюдается.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94783D-8B5E-49D0-B513-F60125DBDF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44949" y="1851025"/>
            <a:ext cx="5638569" cy="50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en-US" sz="2000" dirty="0"/>
              <a:t>Y - </a:t>
            </a:r>
            <a:r>
              <a:rPr lang="ru-RU" sz="2000" dirty="0"/>
              <a:t>целевая переменная</a:t>
            </a:r>
            <a:r>
              <a:rPr lang="en-US" sz="2000" dirty="0"/>
              <a:t>;</a:t>
            </a:r>
          </a:p>
          <a:p>
            <a:pPr marL="0" indent="450000">
              <a:buNone/>
            </a:pPr>
            <a:r>
              <a:rPr lang="ru-RU" sz="2000" dirty="0"/>
              <a:t>X</a:t>
            </a:r>
            <a:r>
              <a:rPr lang="en-US" sz="2000" dirty="0"/>
              <a:t> - </a:t>
            </a:r>
            <a:r>
              <a:rPr lang="ru-RU" sz="2000" dirty="0"/>
              <a:t>набор данных без целевой переменной</a:t>
            </a:r>
            <a:r>
              <a:rPr lang="en-US" sz="2000" dirty="0"/>
              <a:t>;</a:t>
            </a:r>
          </a:p>
          <a:p>
            <a:pPr marL="457200" lvl="1" indent="4500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(['Risk Level'], axis=1)</a:t>
            </a:r>
          </a:p>
          <a:p>
            <a:pPr marL="457200" lvl="1" indent="4500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df['Risk Level']</a:t>
            </a:r>
          </a:p>
          <a:p>
            <a:pPr marL="457200" lvl="1" indent="4500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shape: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| y shape: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‘)</a:t>
            </a:r>
          </a:p>
          <a:p>
            <a:pPr marL="457200" lvl="1" indent="4500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450000">
              <a:buNone/>
            </a:pPr>
            <a:r>
              <a:rPr lang="en-US" sz="2000" dirty="0"/>
              <a:t>x shape</a:t>
            </a:r>
            <a:r>
              <a:rPr lang="ru-RU" sz="2000" dirty="0"/>
              <a:t>: (15000, 6) | </a:t>
            </a:r>
            <a:r>
              <a:rPr lang="en-US" sz="2000" dirty="0"/>
              <a:t>y shape</a:t>
            </a:r>
            <a:r>
              <a:rPr lang="ru-RU" sz="2000" dirty="0"/>
              <a:t>: (15000,)</a:t>
            </a:r>
          </a:p>
          <a:p>
            <a:pPr marL="0" indent="450000">
              <a:buNone/>
            </a:pPr>
            <a:endParaRPr lang="ru-RU" sz="2000" dirty="0"/>
          </a:p>
          <a:p>
            <a:pPr marL="0" indent="450000">
              <a:buNone/>
            </a:pPr>
            <a:r>
              <a:rPr lang="ru-RU" sz="2000" dirty="0"/>
              <a:t>Разделяем набор данных на обучающий (</a:t>
            </a:r>
            <a:r>
              <a:rPr lang="ru-RU" sz="2000" dirty="0" err="1"/>
              <a:t>train</a:t>
            </a:r>
            <a:r>
              <a:rPr lang="ru-RU" sz="2000" dirty="0"/>
              <a:t>) и тестовый (</a:t>
            </a:r>
            <a:r>
              <a:rPr lang="ru-RU" sz="2000" dirty="0" err="1"/>
              <a:t>test</a:t>
            </a:r>
            <a:r>
              <a:rPr lang="ru-RU" sz="2000" dirty="0"/>
              <a:t>) с помощью </a:t>
            </a:r>
            <a:r>
              <a:rPr lang="ru-RU" sz="2000" dirty="0" err="1"/>
              <a:t>train_test_split</a:t>
            </a:r>
            <a:r>
              <a:rPr lang="ru-RU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199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оптимальной модели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1828800"/>
            <a:ext cx="11111144" cy="487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Font typeface="Arial" panose="020B0604020202020204" pitchFamily="34" charset="0"/>
              <a:buNone/>
            </a:pPr>
            <a:r>
              <a:rPr lang="ru-RU" sz="2000" dirty="0"/>
              <a:t>Рассматриваются следующие алгоритмы:</a:t>
            </a:r>
            <a:r>
              <a:rPr lang="en-US" sz="2000" dirty="0"/>
              <a:t>Logistic Regression (LR), Linear Discriminant Analysis (LDA), K-Nearest Neighbors (KNN), </a:t>
            </a:r>
            <a:r>
              <a:rPr lang="en-US" sz="2000" dirty="0" err="1"/>
              <a:t>GradientBoostingClassifier</a:t>
            </a:r>
            <a:r>
              <a:rPr lang="en-US" sz="2000" dirty="0"/>
              <a:t>(GBC), Gaussian Naive Bayes (NB), Support Vector Machines (SVM).</a:t>
            </a:r>
          </a:p>
          <a:p>
            <a:pPr marL="0" indent="450000">
              <a:buFont typeface="Arial" panose="020B0604020202020204" pitchFamily="34" charset="0"/>
              <a:buNone/>
            </a:pPr>
            <a:r>
              <a:rPr lang="ru-RU" sz="2000" dirty="0"/>
              <a:t>Из оценки метрик делаем вывод что </a:t>
            </a:r>
            <a:r>
              <a:rPr lang="en-US" sz="2000" dirty="0"/>
              <a:t>GBC </a:t>
            </a:r>
            <a:r>
              <a:rPr lang="ru-RU" sz="2000" dirty="0"/>
              <a:t>показал наилучшие значения, среди всех алгоритмов.</a:t>
            </a:r>
          </a:p>
          <a:p>
            <a:pPr marL="0" indent="450000">
              <a:buNone/>
            </a:pPr>
            <a:r>
              <a:rPr lang="ru-RU" sz="2000" dirty="0"/>
              <a:t>Далее используем </a:t>
            </a:r>
            <a:r>
              <a:rPr lang="en-US" sz="2000" dirty="0" err="1"/>
              <a:t>GradientBoostingClassifier</a:t>
            </a:r>
            <a:r>
              <a:rPr lang="ru-RU" sz="2000" dirty="0"/>
              <a:t> для построения предсказания в виде ансамбля слабых предсказывающих моделей, которыми в основном являются деревья решений. </a:t>
            </a:r>
          </a:p>
          <a:p>
            <a:pPr marL="0" indent="4500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ensemble.GradientBoostingClassifier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 descr="Изображение выглядит как текст, Шриф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DBC0854A-D014-44F2-ACCD-81C06D3C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88" y="4698461"/>
            <a:ext cx="3805624" cy="16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3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1795283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sz="2000" dirty="0"/>
              <a:t>Для начала определим нашу модель </a:t>
            </a:r>
            <a:r>
              <a:rPr lang="ru-RU" sz="2000" dirty="0" err="1"/>
              <a:t>GradientBoostingClassifier</a:t>
            </a:r>
            <a:r>
              <a:rPr lang="ru-RU" sz="2000" dirty="0"/>
              <a:t>, после чего подгоним/обучим нашу модель на </a:t>
            </a:r>
            <a:r>
              <a:rPr lang="ru-RU" sz="2000" dirty="0" err="1"/>
              <a:t>X_train</a:t>
            </a:r>
            <a:r>
              <a:rPr lang="ru-RU" sz="2000" dirty="0"/>
              <a:t> и </a:t>
            </a:r>
            <a:r>
              <a:rPr lang="ru-RU" sz="2000" dirty="0" err="1"/>
              <a:t>Y_train</a:t>
            </a:r>
            <a:r>
              <a:rPr lang="ru-RU" sz="2000" dirty="0"/>
              <a:t> с помощью метода .</a:t>
            </a:r>
            <a:r>
              <a:rPr lang="ru-RU" sz="2000" dirty="0" err="1"/>
              <a:t>fit</a:t>
            </a:r>
            <a:r>
              <a:rPr lang="ru-RU" sz="2000" dirty="0"/>
              <a:t>(), и в конце произведём прогноз:</a:t>
            </a:r>
          </a:p>
          <a:p>
            <a:pPr marL="0" indent="45000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GradientBoostingClassifier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45000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45000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predicted_prob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model.predict_proba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45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predicted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('int32’)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450000">
              <a:buNone/>
            </a:pPr>
            <a:r>
              <a:rPr lang="ru-RU" sz="2000" dirty="0">
                <a:cs typeface="Courier New" panose="02070309020205020404" pitchFamily="49" charset="0"/>
              </a:rPr>
              <a:t>После чего получим вектор вероятности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450000"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CE3C0D-B1B3-4ED7-813A-9E78E5197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5116293"/>
            <a:ext cx="4941163" cy="15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2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910829"/>
      </a:accent1>
      <a:accent2>
        <a:srgbClr val="00B0F0"/>
      </a:accent2>
      <a:accent3>
        <a:srgbClr val="A5A5A5"/>
      </a:accent3>
      <a:accent4>
        <a:srgbClr val="FFC000"/>
      </a:accent4>
      <a:accent5>
        <a:srgbClr val="0070C0"/>
      </a:accent5>
      <a:accent6>
        <a:srgbClr val="00B050"/>
      </a:accent6>
      <a:hlink>
        <a:srgbClr val="00B0F0"/>
      </a:hlink>
      <a:folHlink>
        <a:srgbClr val="C490AA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924</TotalTime>
  <Words>657</Words>
  <Application>Microsoft Office PowerPoint</Application>
  <PresentationFormat>Широкоэкранный</PresentationFormat>
  <Paragraphs>73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PermianSansTypeface</vt:lpstr>
      <vt:lpstr>PermianSerifTypeface</vt:lpstr>
      <vt:lpstr>Тема Office</vt:lpstr>
      <vt:lpstr>ОПРЕДЕЛЕНИЕ СТЕПЕНИ РИСКА ЗДОРОВЬЯ СТУДЕНТА В ЗАВИСИМОСТИ ОТ ЕГО ПРИВЫЧЕК</vt:lpstr>
      <vt:lpstr>Цели и задачи</vt:lpstr>
      <vt:lpstr>Актуальность исследования</vt:lpstr>
      <vt:lpstr>Загрузка и подготовка данных</vt:lpstr>
      <vt:lpstr>Анализ данных</vt:lpstr>
      <vt:lpstr>Тепловая карта</vt:lpstr>
      <vt:lpstr>Построение модели</vt:lpstr>
      <vt:lpstr>Выбор оптимальной модели</vt:lpstr>
      <vt:lpstr>Обучение модели</vt:lpstr>
      <vt:lpstr>Оценка модели</vt:lpstr>
      <vt:lpstr>Оценка модели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мария мокрушина</cp:lastModifiedBy>
  <cp:revision>46</cp:revision>
  <dcterms:created xsi:type="dcterms:W3CDTF">2020-05-17T17:29:28Z</dcterms:created>
  <dcterms:modified xsi:type="dcterms:W3CDTF">2024-12-23T04:10:45Z</dcterms:modified>
</cp:coreProperties>
</file>