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6" r:id="rId2"/>
  </p:sldMasterIdLst>
  <p:sldIdLst>
    <p:sldId id="285" r:id="rId3"/>
    <p:sldId id="286" r:id="rId4"/>
    <p:sldId id="315" r:id="rId5"/>
    <p:sldId id="316" r:id="rId6"/>
    <p:sldId id="317" r:id="rId7"/>
    <p:sldId id="326" r:id="rId8"/>
    <p:sldId id="327" r:id="rId9"/>
    <p:sldId id="320" r:id="rId10"/>
    <p:sldId id="321" r:id="rId11"/>
    <p:sldId id="322" r:id="rId12"/>
    <p:sldId id="323" r:id="rId13"/>
    <p:sldId id="324" r:id="rId14"/>
    <p:sldId id="325" r:id="rId15"/>
    <p:sldId id="332" r:id="rId16"/>
    <p:sldId id="333" r:id="rId17"/>
    <p:sldId id="334" r:id="rId18"/>
    <p:sldId id="318" r:id="rId19"/>
    <p:sldId id="328" r:id="rId20"/>
    <p:sldId id="330" r:id="rId21"/>
    <p:sldId id="331" r:id="rId22"/>
    <p:sldId id="329" r:id="rId23"/>
    <p:sldId id="335" r:id="rId24"/>
    <p:sldId id="336" r:id="rId25"/>
    <p:sldId id="337" r:id="rId26"/>
    <p:sldId id="338" r:id="rId27"/>
    <p:sldId id="339" r:id="rId28"/>
    <p:sldId id="340" r:id="rId29"/>
    <p:sldId id="341" r:id="rId30"/>
    <p:sldId id="342" r:id="rId31"/>
    <p:sldId id="343" r:id="rId32"/>
    <p:sldId id="344" r:id="rId33"/>
    <p:sldId id="30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4" y="1341440"/>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 1"/>
          <p:cNvSpPr>
            <a:spLocks noGrp="1"/>
          </p:cNvSpPr>
          <p:nvPr>
            <p:ph type="title"/>
          </p:nvPr>
        </p:nvSpPr>
        <p:spPr>
          <a:xfrm>
            <a:off x="628650" y="366185"/>
            <a:ext cx="7886700" cy="132503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063732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0833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19300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077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01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58709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031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3648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254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341438"/>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700" r:id="rId14"/>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video.mobisys.cc/materials/tools/ucore_os_docs.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it-scm.com/book/en/v2/Git-Branching-Basic-Branching-and-Merg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Lab2:</a:t>
            </a:r>
            <a:r>
              <a:rPr lang="zh-CN" altLang="en-US" dirty="0" smtClean="0"/>
              <a:t>内存管理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2062"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6" name="Text Box 5"/>
          <p:cNvSpPr txBox="1">
            <a:spLocks noChangeArrowheads="1"/>
          </p:cNvSpPr>
          <p:nvPr/>
        </p:nvSpPr>
        <p:spPr bwMode="auto">
          <a:xfrm>
            <a:off x="1187625" y="3415035"/>
            <a:ext cx="5678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 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while((le=</a:t>
            </a:r>
            <a:r>
              <a:rPr lang="en-US" altLang="zh-CN" sz="2000" dirty="0" err="1">
                <a:latin typeface="Times" panose="02020603050405020304" pitchFamily="18" charset="0"/>
                <a:ea typeface="宋体" panose="02010600030101010101" pitchFamily="2" charset="-122"/>
              </a:rPr>
              <a:t>list_next</a:t>
            </a:r>
            <a:r>
              <a:rPr lang="en-US" altLang="zh-CN" sz="2000" dirty="0">
                <a:latin typeface="Times" panose="02020603050405020304" pitchFamily="18" charset="0"/>
                <a:ea typeface="宋体" panose="02010600030101010101" pitchFamily="2" charset="-122"/>
              </a:rPr>
              <a:t>(le))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struct Page *p = le2page(le,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73609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3086"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Tree>
    <p:extLst>
      <p:ext uri="{BB962C8B-B14F-4D97-AF65-F5344CB8AC3E}">
        <p14:creationId xmlns:p14="http://schemas.microsoft.com/office/powerpoint/2010/main" val="7415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a:t>
            </a:r>
            <a:r>
              <a:rPr lang="zh-CN" altLang="en-US" sz="3000" b="1" dirty="0">
                <a:solidFill>
                  <a:srgbClr val="11576A"/>
                </a:solidFill>
                <a:latin typeface="微软雅黑" pitchFamily="34" charset="-122"/>
                <a:ea typeface="微软雅黑" pitchFamily="34" charset="-122"/>
              </a:rPr>
              <a:t>内核</a:t>
            </a:r>
            <a:r>
              <a:rPr lang="zh-CN" altLang="en-US" sz="3000" b="1" dirty="0" smtClean="0">
                <a:solidFill>
                  <a:srgbClr val="11576A"/>
                </a:solidFill>
                <a:latin typeface="微软雅黑" pitchFamily="34" charset="-122"/>
                <a:ea typeface="微软雅黑" pitchFamily="34" charset="-122"/>
              </a:rPr>
              <a:t>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4110"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Tree>
    <p:extLst>
      <p:ext uri="{BB962C8B-B14F-4D97-AF65-F5344CB8AC3E}">
        <p14:creationId xmlns:p14="http://schemas.microsoft.com/office/powerpoint/2010/main" val="118709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a:t>
            </a:r>
            <a:r>
              <a:rPr lang="zh-CN" altLang="en-US" sz="3000" b="1" dirty="0">
                <a:solidFill>
                  <a:srgbClr val="11576A"/>
                </a:solidFill>
                <a:latin typeface="微软雅黑" pitchFamily="34" charset="-122"/>
                <a:ea typeface="微软雅黑" pitchFamily="34" charset="-122"/>
              </a:rPr>
              <a:t>内核</a:t>
            </a:r>
            <a:r>
              <a:rPr lang="zh-CN" altLang="en-US" sz="3000" b="1" dirty="0" smtClean="0">
                <a:solidFill>
                  <a:srgbClr val="11576A"/>
                </a:solidFill>
                <a:latin typeface="微软雅黑" pitchFamily="34" charset="-122"/>
                <a:ea typeface="微软雅黑" pitchFamily="34" charset="-122"/>
              </a:rPr>
              <a:t>编程</a:t>
            </a:r>
            <a:r>
              <a:rPr lang="zh-CN" altLang="en-US" sz="3000" b="1" dirty="0">
                <a:solidFill>
                  <a:srgbClr val="11576A"/>
                </a:solidFill>
                <a:latin typeface="微软雅黑" pitchFamily="34" charset="-122"/>
                <a:ea typeface="微软雅黑" pitchFamily="34" charset="-122"/>
              </a:rPr>
              <a:t>方法和通用数据结构</a:t>
            </a:r>
          </a:p>
        </p:txBody>
      </p:sp>
      <p:graphicFrame>
        <p:nvGraphicFramePr>
          <p:cNvPr id="11" name="Object 8"/>
          <p:cNvGraphicFramePr>
            <a:graphicFrameLocks/>
          </p:cNvGraphicFramePr>
          <p:nvPr>
            <p:extLst/>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5134" r:id="rId3" imgW="2781360" imgH="2467080" progId="Word.Document.12">
                  <p:embed/>
                </p:oleObj>
              </mc:Choice>
              <mc:Fallback>
                <p:oleObj r:id="rId3" imgW="2781360" imgH="2467080" progId="Word.Document.12">
                  <p:embed/>
                  <p:pic>
                    <p:nvPicPr>
                      <p:cNvPr id="1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
        <p:nvSpPr>
          <p:cNvPr id="19" name="Text Box 8"/>
          <p:cNvSpPr txBox="1">
            <a:spLocks noChangeArrowheads="1"/>
          </p:cNvSpPr>
          <p:nvPr/>
        </p:nvSpPr>
        <p:spPr bwMode="auto">
          <a:xfrm>
            <a:off x="400165" y="4854713"/>
            <a:ext cx="5891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size_t</a:t>
            </a:r>
            <a:r>
              <a:rPr lang="en-US" altLang="zh-CN" sz="2000" dirty="0">
                <a:latin typeface="Times" panose="02020603050405020304" pitchFamily="18" charset="0"/>
                <a:ea typeface="宋体" panose="02010600030101010101" pitchFamily="2" charset="-122"/>
              </a:rPr>
              <a:t>)(&amp;((type *)0)-&gt;member))</a:t>
            </a:r>
          </a:p>
        </p:txBody>
      </p:sp>
    </p:spTree>
    <p:extLst>
      <p:ext uri="{BB962C8B-B14F-4D97-AF65-F5344CB8AC3E}">
        <p14:creationId xmlns:p14="http://schemas.microsoft.com/office/powerpoint/2010/main" val="218837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80386</a:t>
            </a:r>
            <a:r>
              <a:rPr lang="zh-CN" altLang="en-US" dirty="0" smtClean="0"/>
              <a:t>和</a:t>
            </a:r>
            <a:r>
              <a:rPr lang="en-US" altLang="zh-CN" dirty="0" smtClean="0"/>
              <a:t>JOS</a:t>
            </a:r>
            <a:r>
              <a:rPr lang="zh-CN" altLang="en-US" dirty="0" smtClean="0"/>
              <a:t>的内存管理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59889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主要的数据结构关系</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20312" y="1131374"/>
            <a:ext cx="8103376" cy="4595251"/>
          </a:xfrm>
          <a:prstGeom prst="rect">
            <a:avLst/>
          </a:prstGeom>
        </p:spPr>
      </p:pic>
    </p:spTree>
    <p:extLst>
      <p:ext uri="{BB962C8B-B14F-4D97-AF65-F5344CB8AC3E}">
        <p14:creationId xmlns:p14="http://schemas.microsoft.com/office/powerpoint/2010/main" val="108300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ChangeArrowheads="1"/>
          </p:cNvSpPr>
          <p:nvPr/>
        </p:nvSpPr>
        <p:spPr bwMode="auto">
          <a:xfrm>
            <a:off x="625475" y="971551"/>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487" tIns="44450" rIns="90487" bIns="44450" anchor="b"/>
          <a:lstStyle/>
          <a:p>
            <a:pPr algn="ctr"/>
            <a:r>
              <a:rPr lang="zh-CN" altLang="en-US" sz="3000" b="1" dirty="0" smtClean="0">
                <a:solidFill>
                  <a:srgbClr val="11576A"/>
                </a:solidFill>
                <a:latin typeface="微软雅黑" panose="020B0503020204020204" pitchFamily="34" charset="-122"/>
                <a:ea typeface="微软雅黑" panose="020B0503020204020204" pitchFamily="34" charset="-122"/>
                <a:sym typeface="微软雅黑" panose="020B0503020204020204" pitchFamily="34" charset="-122"/>
              </a:rPr>
              <a:t>相关的寄存器配置</a:t>
            </a:r>
            <a:endParaRPr lang="zh-CN" altLang="en-US" sz="3000" b="1" dirty="0">
              <a:solidFill>
                <a:srgbClr val="11576A"/>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267" name="组合 149"/>
          <p:cNvGrpSpPr>
            <a:grpSpLocks/>
          </p:cNvGrpSpPr>
          <p:nvPr/>
        </p:nvGrpSpPr>
        <p:grpSpPr bwMode="auto">
          <a:xfrm>
            <a:off x="1014413" y="1690688"/>
            <a:ext cx="9493250" cy="3929062"/>
            <a:chOff x="0" y="0"/>
            <a:chExt cx="7195331" cy="2832328"/>
          </a:xfrm>
        </p:grpSpPr>
        <p:sp>
          <p:nvSpPr>
            <p:cNvPr id="11268" name="Rectangle 3"/>
            <p:cNvSpPr>
              <a:spLocks noChangeArrowheads="1"/>
            </p:cNvSpPr>
            <p:nvPr/>
          </p:nvSpPr>
          <p:spPr bwMode="auto">
            <a:xfrm>
              <a:off x="81510" y="584634"/>
              <a:ext cx="5683613" cy="382943"/>
            </a:xfrm>
            <a:prstGeom prst="rect">
              <a:avLst/>
            </a:prstGeom>
            <a:solidFill>
              <a:srgbClr val="FFFFFF">
                <a:alpha val="70000"/>
              </a:srgbClr>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lstStyle/>
            <a:p>
              <a:endParaRPr lang="zh-CN" altLang="zh-CN" sz="2800">
                <a:solidFill>
                  <a:srgbClr val="0F518B"/>
                </a:solidFill>
                <a:latin typeface="Calibri" panose="020F0502020204030204" pitchFamily="34" charset="0"/>
                <a:sym typeface="宋体" panose="02010600030101010101" pitchFamily="2" charset="-122"/>
              </a:endParaRPr>
            </a:p>
          </p:txBody>
        </p:sp>
        <p:sp>
          <p:nvSpPr>
            <p:cNvPr id="11269" name="矩形 5"/>
            <p:cNvSpPr>
              <a:spLocks noChangeArrowheads="1"/>
            </p:cNvSpPr>
            <p:nvPr/>
          </p:nvSpPr>
          <p:spPr bwMode="auto">
            <a:xfrm>
              <a:off x="66648" y="43486"/>
              <a:ext cx="5715040" cy="2545264"/>
            </a:xfrm>
            <a:prstGeom prst="rect">
              <a:avLst/>
            </a:prstGeom>
            <a:noFill/>
            <a:ln w="28575" cap="flat" cmpd="sng">
              <a:solidFill>
                <a:srgbClr val="005768"/>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800">
                <a:solidFill>
                  <a:srgbClr val="FFFFFF"/>
                </a:solidFill>
                <a:latin typeface="宋体" panose="02010600030101010101" pitchFamily="2" charset="-122"/>
                <a:sym typeface="宋体" panose="02010600030101010101" pitchFamily="2" charset="-122"/>
              </a:endParaRPr>
            </a:p>
          </p:txBody>
        </p:sp>
        <p:sp>
          <p:nvSpPr>
            <p:cNvPr id="11270" name="直接连接符 6"/>
            <p:cNvSpPr>
              <a:spLocks noChangeShapeType="1"/>
            </p:cNvSpPr>
            <p:nvPr/>
          </p:nvSpPr>
          <p:spPr bwMode="auto">
            <a:xfrm>
              <a:off x="66648" y="581860"/>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直接连接符 7"/>
            <p:cNvSpPr>
              <a:spLocks noChangeShapeType="1"/>
            </p:cNvSpPr>
            <p:nvPr/>
          </p:nvSpPr>
          <p:spPr bwMode="auto">
            <a:xfrm>
              <a:off x="66648" y="1784502"/>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直接连接符 8"/>
            <p:cNvSpPr>
              <a:spLocks noChangeShapeType="1"/>
            </p:cNvSpPr>
            <p:nvPr/>
          </p:nvSpPr>
          <p:spPr bwMode="auto">
            <a:xfrm>
              <a:off x="66648" y="171662"/>
              <a:ext cx="5715040" cy="1588"/>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直接连接符 9"/>
            <p:cNvSpPr>
              <a:spLocks noChangeShapeType="1"/>
            </p:cNvSpPr>
            <p:nvPr/>
          </p:nvSpPr>
          <p:spPr bwMode="auto">
            <a:xfrm rot="16200000" flipH="1">
              <a:off x="4011579" y="1312081"/>
              <a:ext cx="2532012" cy="8074"/>
            </a:xfrm>
            <a:prstGeom prst="line">
              <a:avLst/>
            </a:prstGeom>
            <a:noFill/>
            <a:ln w="2857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直接连接符 10"/>
            <p:cNvSpPr>
              <a:spLocks noChangeShapeType="1"/>
            </p:cNvSpPr>
            <p:nvPr/>
          </p:nvSpPr>
          <p:spPr bwMode="auto">
            <a:xfrm rot="16200000" flipH="1">
              <a:off x="2667509"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直接连接符 11"/>
            <p:cNvSpPr>
              <a:spLocks noChangeShapeType="1"/>
            </p:cNvSpPr>
            <p:nvPr/>
          </p:nvSpPr>
          <p:spPr bwMode="auto">
            <a:xfrm rot="5400000">
              <a:off x="3131856"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直接连接符 12"/>
            <p:cNvSpPr>
              <a:spLocks noChangeShapeType="1"/>
            </p:cNvSpPr>
            <p:nvPr/>
          </p:nvSpPr>
          <p:spPr bwMode="auto">
            <a:xfrm>
              <a:off x="66648" y="978806"/>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直接连接符 13"/>
            <p:cNvSpPr>
              <a:spLocks noChangeShapeType="1"/>
            </p:cNvSpPr>
            <p:nvPr/>
          </p:nvSpPr>
          <p:spPr bwMode="auto">
            <a:xfrm>
              <a:off x="66648" y="1374304"/>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直接连接符 14"/>
            <p:cNvSpPr>
              <a:spLocks noChangeShapeType="1"/>
            </p:cNvSpPr>
            <p:nvPr/>
          </p:nvSpPr>
          <p:spPr bwMode="auto">
            <a:xfrm>
              <a:off x="66648" y="2190216"/>
              <a:ext cx="5715040"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直接连接符 15"/>
            <p:cNvSpPr>
              <a:spLocks noChangeShapeType="1"/>
            </p:cNvSpPr>
            <p:nvPr/>
          </p:nvSpPr>
          <p:spPr bwMode="auto">
            <a:xfrm rot="5400000">
              <a:off x="361349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直接连接符 16"/>
            <p:cNvSpPr>
              <a:spLocks noChangeShapeType="1"/>
            </p:cNvSpPr>
            <p:nvPr/>
          </p:nvSpPr>
          <p:spPr bwMode="auto">
            <a:xfrm rot="5400000">
              <a:off x="3773350"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直接连接符 17"/>
            <p:cNvSpPr>
              <a:spLocks noChangeShapeType="1"/>
            </p:cNvSpPr>
            <p:nvPr/>
          </p:nvSpPr>
          <p:spPr bwMode="auto">
            <a:xfrm rot="5400000">
              <a:off x="393755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直接连接符 18"/>
            <p:cNvSpPr>
              <a:spLocks noChangeShapeType="1"/>
            </p:cNvSpPr>
            <p:nvPr/>
          </p:nvSpPr>
          <p:spPr bwMode="auto">
            <a:xfrm rot="5400000">
              <a:off x="4101754"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直接连接符 19"/>
            <p:cNvSpPr>
              <a:spLocks noChangeShapeType="1"/>
            </p:cNvSpPr>
            <p:nvPr/>
          </p:nvSpPr>
          <p:spPr bwMode="auto">
            <a:xfrm rot="5400000">
              <a:off x="4261612"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直接连接符 20"/>
            <p:cNvSpPr>
              <a:spLocks noChangeShapeType="1"/>
            </p:cNvSpPr>
            <p:nvPr/>
          </p:nvSpPr>
          <p:spPr bwMode="auto">
            <a:xfrm rot="5400000">
              <a:off x="4425814"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直接连接符 21"/>
            <p:cNvSpPr>
              <a:spLocks noChangeShapeType="1"/>
            </p:cNvSpPr>
            <p:nvPr/>
          </p:nvSpPr>
          <p:spPr bwMode="auto">
            <a:xfrm rot="5400000">
              <a:off x="4587120"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直接连接符 22"/>
            <p:cNvSpPr>
              <a:spLocks noChangeShapeType="1"/>
            </p:cNvSpPr>
            <p:nvPr/>
          </p:nvSpPr>
          <p:spPr bwMode="auto">
            <a:xfrm rot="5400000">
              <a:off x="4746978" y="1984115"/>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直接连接符 23"/>
            <p:cNvSpPr>
              <a:spLocks noChangeShapeType="1"/>
            </p:cNvSpPr>
            <p:nvPr/>
          </p:nvSpPr>
          <p:spPr bwMode="auto">
            <a:xfrm rot="5400000">
              <a:off x="4106932" y="1581992"/>
              <a:ext cx="2000264" cy="1588"/>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直接连接符 24"/>
            <p:cNvSpPr>
              <a:spLocks noChangeShapeType="1"/>
            </p:cNvSpPr>
            <p:nvPr/>
          </p:nvSpPr>
          <p:spPr bwMode="auto">
            <a:xfrm rot="16200000" flipH="1">
              <a:off x="379871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直接连接符 25"/>
            <p:cNvSpPr>
              <a:spLocks noChangeShapeType="1"/>
            </p:cNvSpPr>
            <p:nvPr/>
          </p:nvSpPr>
          <p:spPr bwMode="auto">
            <a:xfrm rot="16200000" flipH="1">
              <a:off x="395339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直接连接符 26"/>
            <p:cNvSpPr>
              <a:spLocks noChangeShapeType="1"/>
            </p:cNvSpPr>
            <p:nvPr/>
          </p:nvSpPr>
          <p:spPr bwMode="auto">
            <a:xfrm rot="16200000" flipH="1">
              <a:off x="4122773" y="708894"/>
              <a:ext cx="1317566"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直接连接符 27"/>
            <p:cNvSpPr>
              <a:spLocks noChangeShapeType="1"/>
            </p:cNvSpPr>
            <p:nvPr/>
          </p:nvSpPr>
          <p:spPr bwMode="auto">
            <a:xfrm rot="5400000">
              <a:off x="3613492"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直接连接符 28"/>
            <p:cNvSpPr>
              <a:spLocks noChangeShapeType="1"/>
            </p:cNvSpPr>
            <p:nvPr/>
          </p:nvSpPr>
          <p:spPr bwMode="auto">
            <a:xfrm rot="5400000">
              <a:off x="3571786"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直接连接符 29"/>
            <p:cNvSpPr>
              <a:spLocks noChangeShapeType="1"/>
            </p:cNvSpPr>
            <p:nvPr/>
          </p:nvSpPr>
          <p:spPr bwMode="auto">
            <a:xfrm rot="5400000">
              <a:off x="3735988"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直接连接符 30"/>
            <p:cNvSpPr>
              <a:spLocks noChangeShapeType="1"/>
            </p:cNvSpPr>
            <p:nvPr/>
          </p:nvSpPr>
          <p:spPr bwMode="auto">
            <a:xfrm rot="5400000">
              <a:off x="3900190"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直接连接符 31"/>
            <p:cNvSpPr>
              <a:spLocks noChangeShapeType="1"/>
            </p:cNvSpPr>
            <p:nvPr/>
          </p:nvSpPr>
          <p:spPr bwMode="auto">
            <a:xfrm rot="5400000">
              <a:off x="4546862" y="983037"/>
              <a:ext cx="792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直接连接符 32"/>
            <p:cNvSpPr>
              <a:spLocks noChangeShapeType="1"/>
            </p:cNvSpPr>
            <p:nvPr/>
          </p:nvSpPr>
          <p:spPr bwMode="auto">
            <a:xfrm rot="5400000">
              <a:off x="2963924"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直接连接符 33"/>
            <p:cNvSpPr>
              <a:spLocks noChangeShapeType="1"/>
            </p:cNvSpPr>
            <p:nvPr/>
          </p:nvSpPr>
          <p:spPr bwMode="auto">
            <a:xfrm rot="5400000">
              <a:off x="2241470"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直接连接符 34"/>
            <p:cNvSpPr>
              <a:spLocks noChangeShapeType="1"/>
            </p:cNvSpPr>
            <p:nvPr/>
          </p:nvSpPr>
          <p:spPr bwMode="auto">
            <a:xfrm rot="5400000">
              <a:off x="1508660" y="781473"/>
              <a:ext cx="388872"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直接连接符 35"/>
            <p:cNvSpPr>
              <a:spLocks noChangeShapeType="1"/>
            </p:cNvSpPr>
            <p:nvPr/>
          </p:nvSpPr>
          <p:spPr bwMode="auto">
            <a:xfrm rot="5400000">
              <a:off x="148116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直接连接符 36"/>
            <p:cNvSpPr>
              <a:spLocks noChangeShapeType="1"/>
            </p:cNvSpPr>
            <p:nvPr/>
          </p:nvSpPr>
          <p:spPr bwMode="auto">
            <a:xfrm rot="5400000">
              <a:off x="131178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直接连接符 37"/>
            <p:cNvSpPr>
              <a:spLocks noChangeShapeType="1"/>
            </p:cNvSpPr>
            <p:nvPr/>
          </p:nvSpPr>
          <p:spPr bwMode="auto">
            <a:xfrm rot="5400000">
              <a:off x="116228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直接连接符 38"/>
            <p:cNvSpPr>
              <a:spLocks noChangeShapeType="1"/>
            </p:cNvSpPr>
            <p:nvPr/>
          </p:nvSpPr>
          <p:spPr bwMode="auto">
            <a:xfrm rot="5400000">
              <a:off x="999528"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直接连接符 39"/>
            <p:cNvSpPr>
              <a:spLocks noChangeShapeType="1"/>
            </p:cNvSpPr>
            <p:nvPr/>
          </p:nvSpPr>
          <p:spPr bwMode="auto">
            <a:xfrm rot="5400000">
              <a:off x="6688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直接连接符 40"/>
            <p:cNvSpPr>
              <a:spLocks noChangeShapeType="1"/>
            </p:cNvSpPr>
            <p:nvPr/>
          </p:nvSpPr>
          <p:spPr bwMode="auto">
            <a:xfrm rot="5400000">
              <a:off x="4994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直接连接符 41"/>
            <p:cNvSpPr>
              <a:spLocks noChangeShapeType="1"/>
            </p:cNvSpPr>
            <p:nvPr/>
          </p:nvSpPr>
          <p:spPr bwMode="auto">
            <a:xfrm rot="5400000">
              <a:off x="34333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直接连接符 42"/>
            <p:cNvSpPr>
              <a:spLocks noChangeShapeType="1"/>
            </p:cNvSpPr>
            <p:nvPr/>
          </p:nvSpPr>
          <p:spPr bwMode="auto">
            <a:xfrm rot="5400000">
              <a:off x="18058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直接连接符 43"/>
            <p:cNvSpPr>
              <a:spLocks noChangeShapeType="1"/>
            </p:cNvSpPr>
            <p:nvPr/>
          </p:nvSpPr>
          <p:spPr bwMode="auto">
            <a:xfrm rot="5400000">
              <a:off x="83677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直接连接符 44"/>
            <p:cNvSpPr>
              <a:spLocks noChangeShapeType="1"/>
            </p:cNvSpPr>
            <p:nvPr/>
          </p:nvSpPr>
          <p:spPr bwMode="auto">
            <a:xfrm rot="5400000">
              <a:off x="294160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直接连接符 45"/>
            <p:cNvSpPr>
              <a:spLocks noChangeShapeType="1"/>
            </p:cNvSpPr>
            <p:nvPr/>
          </p:nvSpPr>
          <p:spPr bwMode="auto">
            <a:xfrm rot="5400000">
              <a:off x="277222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直接连接符 46"/>
            <p:cNvSpPr>
              <a:spLocks noChangeShapeType="1"/>
            </p:cNvSpPr>
            <p:nvPr/>
          </p:nvSpPr>
          <p:spPr bwMode="auto">
            <a:xfrm rot="5400000">
              <a:off x="262272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直接连接符 47"/>
            <p:cNvSpPr>
              <a:spLocks noChangeShapeType="1"/>
            </p:cNvSpPr>
            <p:nvPr/>
          </p:nvSpPr>
          <p:spPr bwMode="auto">
            <a:xfrm rot="5400000">
              <a:off x="245997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直接连接符 48"/>
            <p:cNvSpPr>
              <a:spLocks noChangeShapeType="1"/>
            </p:cNvSpPr>
            <p:nvPr/>
          </p:nvSpPr>
          <p:spPr bwMode="auto">
            <a:xfrm rot="5400000">
              <a:off x="212928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直接连接符 49"/>
            <p:cNvSpPr>
              <a:spLocks noChangeShapeType="1"/>
            </p:cNvSpPr>
            <p:nvPr/>
          </p:nvSpPr>
          <p:spPr bwMode="auto">
            <a:xfrm rot="5400000">
              <a:off x="195990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直接连接符 50"/>
            <p:cNvSpPr>
              <a:spLocks noChangeShapeType="1"/>
            </p:cNvSpPr>
            <p:nvPr/>
          </p:nvSpPr>
          <p:spPr bwMode="auto">
            <a:xfrm rot="5400000">
              <a:off x="180377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直接连接符 51"/>
            <p:cNvSpPr>
              <a:spLocks noChangeShapeType="1"/>
            </p:cNvSpPr>
            <p:nvPr/>
          </p:nvSpPr>
          <p:spPr bwMode="auto">
            <a:xfrm rot="5400000">
              <a:off x="164102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直接连接符 52"/>
            <p:cNvSpPr>
              <a:spLocks noChangeShapeType="1"/>
            </p:cNvSpPr>
            <p:nvPr/>
          </p:nvSpPr>
          <p:spPr bwMode="auto">
            <a:xfrm rot="5400000">
              <a:off x="229721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直接连接符 53"/>
            <p:cNvSpPr>
              <a:spLocks noChangeShapeType="1"/>
            </p:cNvSpPr>
            <p:nvPr/>
          </p:nvSpPr>
          <p:spPr bwMode="auto">
            <a:xfrm rot="5400000">
              <a:off x="3429868"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直接连接符 54"/>
            <p:cNvSpPr>
              <a:spLocks noChangeShapeType="1"/>
            </p:cNvSpPr>
            <p:nvPr/>
          </p:nvSpPr>
          <p:spPr bwMode="auto">
            <a:xfrm rot="5400000">
              <a:off x="311098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直接连接符 55"/>
            <p:cNvSpPr>
              <a:spLocks noChangeShapeType="1"/>
            </p:cNvSpPr>
            <p:nvPr/>
          </p:nvSpPr>
          <p:spPr bwMode="auto">
            <a:xfrm rot="5400000">
              <a:off x="40713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直接连接符 56"/>
            <p:cNvSpPr>
              <a:spLocks noChangeShapeType="1"/>
            </p:cNvSpPr>
            <p:nvPr/>
          </p:nvSpPr>
          <p:spPr bwMode="auto">
            <a:xfrm rot="5400000">
              <a:off x="3915234"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直接连接符 57"/>
            <p:cNvSpPr>
              <a:spLocks noChangeShapeType="1"/>
            </p:cNvSpPr>
            <p:nvPr/>
          </p:nvSpPr>
          <p:spPr bwMode="auto">
            <a:xfrm rot="5400000">
              <a:off x="3752480"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直接连接符 58"/>
            <p:cNvSpPr>
              <a:spLocks noChangeShapeType="1"/>
            </p:cNvSpPr>
            <p:nvPr/>
          </p:nvSpPr>
          <p:spPr bwMode="auto">
            <a:xfrm rot="5400000">
              <a:off x="3589726"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直接连接符 59"/>
            <p:cNvSpPr>
              <a:spLocks noChangeShapeType="1"/>
            </p:cNvSpPr>
            <p:nvPr/>
          </p:nvSpPr>
          <p:spPr bwMode="auto">
            <a:xfrm rot="5400000">
              <a:off x="42407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直接连接符 60"/>
            <p:cNvSpPr>
              <a:spLocks noChangeShapeType="1"/>
            </p:cNvSpPr>
            <p:nvPr/>
          </p:nvSpPr>
          <p:spPr bwMode="auto">
            <a:xfrm rot="5400000">
              <a:off x="488886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直接连接符 61"/>
            <p:cNvSpPr>
              <a:spLocks noChangeShapeType="1"/>
            </p:cNvSpPr>
            <p:nvPr/>
          </p:nvSpPr>
          <p:spPr bwMode="auto">
            <a:xfrm rot="5400000">
              <a:off x="5058242" y="102663"/>
              <a:ext cx="108000" cy="1"/>
            </a:xfrm>
            <a:prstGeom prst="line">
              <a:avLst/>
            </a:prstGeom>
            <a:noFill/>
            <a:ln w="22225" cap="flat" cmpd="sng">
              <a:solidFill>
                <a:srgbClr val="00576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TextBox 98"/>
            <p:cNvSpPr>
              <a:spLocks noChangeArrowheads="1"/>
            </p:cNvSpPr>
            <p:nvPr/>
          </p:nvSpPr>
          <p:spPr bwMode="auto">
            <a:xfrm>
              <a:off x="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7" name="TextBox 100"/>
            <p:cNvSpPr>
              <a:spLocks noChangeArrowheads="1"/>
            </p:cNvSpPr>
            <p:nvPr/>
          </p:nvSpPr>
          <p:spPr bwMode="auto">
            <a:xfrm>
              <a:off x="16459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8" name="TextBox 102"/>
            <p:cNvSpPr>
              <a:spLocks noChangeArrowheads="1"/>
            </p:cNvSpPr>
            <p:nvPr/>
          </p:nvSpPr>
          <p:spPr bwMode="auto">
            <a:xfrm>
              <a:off x="32589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29" name="TextBox 103"/>
            <p:cNvSpPr>
              <a:spLocks noChangeArrowheads="1"/>
            </p:cNvSpPr>
            <p:nvPr/>
          </p:nvSpPr>
          <p:spPr bwMode="auto">
            <a:xfrm>
              <a:off x="49527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0" name="TextBox 104"/>
            <p:cNvSpPr>
              <a:spLocks noChangeArrowheads="1"/>
            </p:cNvSpPr>
            <p:nvPr/>
          </p:nvSpPr>
          <p:spPr bwMode="auto">
            <a:xfrm>
              <a:off x="66465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1" name="TextBox 105"/>
            <p:cNvSpPr>
              <a:spLocks noChangeArrowheads="1"/>
            </p:cNvSpPr>
            <p:nvPr/>
          </p:nvSpPr>
          <p:spPr bwMode="auto">
            <a:xfrm>
              <a:off x="82078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2" name="TextBox 106"/>
            <p:cNvSpPr>
              <a:spLocks noChangeArrowheads="1"/>
            </p:cNvSpPr>
            <p:nvPr/>
          </p:nvSpPr>
          <p:spPr bwMode="auto">
            <a:xfrm>
              <a:off x="98871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3" name="TextBox 107"/>
            <p:cNvSpPr>
              <a:spLocks noChangeArrowheads="1"/>
            </p:cNvSpPr>
            <p:nvPr/>
          </p:nvSpPr>
          <p:spPr bwMode="auto">
            <a:xfrm>
              <a:off x="113927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4" name="TextBox 108"/>
            <p:cNvSpPr>
              <a:spLocks noChangeArrowheads="1"/>
            </p:cNvSpPr>
            <p:nvPr/>
          </p:nvSpPr>
          <p:spPr bwMode="auto">
            <a:xfrm>
              <a:off x="130058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5" name="TextBox 109"/>
            <p:cNvSpPr>
              <a:spLocks noChangeArrowheads="1"/>
            </p:cNvSpPr>
            <p:nvPr/>
          </p:nvSpPr>
          <p:spPr bwMode="auto">
            <a:xfrm>
              <a:off x="146478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6" name="TextBox 110"/>
            <p:cNvSpPr>
              <a:spLocks noChangeArrowheads="1"/>
            </p:cNvSpPr>
            <p:nvPr/>
          </p:nvSpPr>
          <p:spPr bwMode="auto">
            <a:xfrm>
              <a:off x="162648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7" name="TextBox 111"/>
            <p:cNvSpPr>
              <a:spLocks noChangeArrowheads="1"/>
            </p:cNvSpPr>
            <p:nvPr/>
          </p:nvSpPr>
          <p:spPr bwMode="auto">
            <a:xfrm>
              <a:off x="178778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8" name="TextBox 112"/>
            <p:cNvSpPr>
              <a:spLocks noChangeArrowheads="1"/>
            </p:cNvSpPr>
            <p:nvPr/>
          </p:nvSpPr>
          <p:spPr bwMode="auto">
            <a:xfrm>
              <a:off x="195716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39" name="TextBox 113"/>
            <p:cNvSpPr>
              <a:spLocks noChangeArrowheads="1"/>
            </p:cNvSpPr>
            <p:nvPr/>
          </p:nvSpPr>
          <p:spPr bwMode="auto">
            <a:xfrm>
              <a:off x="211992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0" name="TextBox 114"/>
            <p:cNvSpPr>
              <a:spLocks noChangeArrowheads="1"/>
            </p:cNvSpPr>
            <p:nvPr/>
          </p:nvSpPr>
          <p:spPr bwMode="auto">
            <a:xfrm>
              <a:off x="2281226"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1" name="TextBox 115"/>
            <p:cNvSpPr>
              <a:spLocks noChangeArrowheads="1"/>
            </p:cNvSpPr>
            <p:nvPr/>
          </p:nvSpPr>
          <p:spPr bwMode="auto">
            <a:xfrm>
              <a:off x="244398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2" name="TextBox 117"/>
            <p:cNvSpPr>
              <a:spLocks noChangeArrowheads="1"/>
            </p:cNvSpPr>
            <p:nvPr/>
          </p:nvSpPr>
          <p:spPr bwMode="auto">
            <a:xfrm>
              <a:off x="260010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3" name="TextBox 120"/>
            <p:cNvSpPr>
              <a:spLocks noChangeArrowheads="1"/>
            </p:cNvSpPr>
            <p:nvPr/>
          </p:nvSpPr>
          <p:spPr bwMode="auto">
            <a:xfrm>
              <a:off x="276141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4" name="TextBox 121"/>
            <p:cNvSpPr>
              <a:spLocks noChangeArrowheads="1"/>
            </p:cNvSpPr>
            <p:nvPr/>
          </p:nvSpPr>
          <p:spPr bwMode="auto">
            <a:xfrm>
              <a:off x="2935972"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5" name="TextBox 122"/>
            <p:cNvSpPr>
              <a:spLocks noChangeArrowheads="1"/>
            </p:cNvSpPr>
            <p:nvPr/>
          </p:nvSpPr>
          <p:spPr bwMode="auto">
            <a:xfrm>
              <a:off x="3093548"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6" name="TextBox 123"/>
            <p:cNvSpPr>
              <a:spLocks noChangeArrowheads="1"/>
            </p:cNvSpPr>
            <p:nvPr/>
          </p:nvSpPr>
          <p:spPr bwMode="auto">
            <a:xfrm>
              <a:off x="3254854"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7" name="TextBox 124"/>
            <p:cNvSpPr>
              <a:spLocks noChangeArrowheads="1"/>
            </p:cNvSpPr>
            <p:nvPr/>
          </p:nvSpPr>
          <p:spPr bwMode="auto">
            <a:xfrm>
              <a:off x="3412430" y="0"/>
              <a:ext cx="266325"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8" name="TextBox 125"/>
            <p:cNvSpPr>
              <a:spLocks noChangeArrowheads="1"/>
            </p:cNvSpPr>
            <p:nvPr/>
          </p:nvSpPr>
          <p:spPr bwMode="auto">
            <a:xfrm>
              <a:off x="3600240"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49" name="TextBox 126"/>
            <p:cNvSpPr>
              <a:spLocks noChangeArrowheads="1"/>
            </p:cNvSpPr>
            <p:nvPr/>
          </p:nvSpPr>
          <p:spPr bwMode="auto">
            <a:xfrm>
              <a:off x="376154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0" name="TextBox 127"/>
            <p:cNvSpPr>
              <a:spLocks noChangeArrowheads="1"/>
            </p:cNvSpPr>
            <p:nvPr/>
          </p:nvSpPr>
          <p:spPr bwMode="auto">
            <a:xfrm>
              <a:off x="3924300"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1" name="TextBox 128"/>
            <p:cNvSpPr>
              <a:spLocks noChangeArrowheads="1"/>
            </p:cNvSpPr>
            <p:nvPr/>
          </p:nvSpPr>
          <p:spPr bwMode="auto">
            <a:xfrm>
              <a:off x="410030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2" name="TextBox 129"/>
            <p:cNvSpPr>
              <a:spLocks noChangeArrowheads="1"/>
            </p:cNvSpPr>
            <p:nvPr/>
          </p:nvSpPr>
          <p:spPr bwMode="auto">
            <a:xfrm>
              <a:off x="425498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3" name="TextBox 130"/>
            <p:cNvSpPr>
              <a:spLocks noChangeArrowheads="1"/>
            </p:cNvSpPr>
            <p:nvPr/>
          </p:nvSpPr>
          <p:spPr bwMode="auto">
            <a:xfrm>
              <a:off x="4411114"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4" name="TextBox 131"/>
            <p:cNvSpPr>
              <a:spLocks noChangeArrowheads="1"/>
            </p:cNvSpPr>
            <p:nvPr/>
          </p:nvSpPr>
          <p:spPr bwMode="auto">
            <a:xfrm>
              <a:off x="457386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5" name="TextBox 132"/>
            <p:cNvSpPr>
              <a:spLocks noChangeArrowheads="1"/>
            </p:cNvSpPr>
            <p:nvPr/>
          </p:nvSpPr>
          <p:spPr bwMode="auto">
            <a:xfrm>
              <a:off x="474324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6" name="TextBox 133"/>
            <p:cNvSpPr>
              <a:spLocks noChangeArrowheads="1"/>
            </p:cNvSpPr>
            <p:nvPr/>
          </p:nvSpPr>
          <p:spPr bwMode="auto">
            <a:xfrm>
              <a:off x="4899376"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7" name="TextBox 134"/>
            <p:cNvSpPr>
              <a:spLocks noChangeArrowheads="1"/>
            </p:cNvSpPr>
            <p:nvPr/>
          </p:nvSpPr>
          <p:spPr bwMode="auto">
            <a:xfrm>
              <a:off x="5067308" y="0"/>
              <a:ext cx="20314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58" name="TextBox 135"/>
            <p:cNvSpPr>
              <a:spLocks noChangeArrowheads="1"/>
            </p:cNvSpPr>
            <p:nvPr/>
          </p:nvSpPr>
          <p:spPr bwMode="auto">
            <a:xfrm>
              <a:off x="3608314" y="25117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359" name="组合 190"/>
            <p:cNvGrpSpPr>
              <a:grpSpLocks/>
            </p:cNvGrpSpPr>
            <p:nvPr/>
          </p:nvGrpSpPr>
          <p:grpSpPr bwMode="auto">
            <a:xfrm>
              <a:off x="938604" y="251174"/>
              <a:ext cx="1571636" cy="188221"/>
              <a:chOff x="0" y="0"/>
              <a:chExt cx="1571636" cy="188221"/>
            </a:xfrm>
          </p:grpSpPr>
          <p:sp>
            <p:nvSpPr>
              <p:cNvPr id="11360" name="TextBox 137"/>
              <p:cNvSpPr>
                <a:spLocks noChangeArrowheads="1"/>
              </p:cNvSpPr>
              <p:nvPr/>
            </p:nvSpPr>
            <p:spPr bwMode="auto">
              <a:xfrm>
                <a:off x="0" y="5178"/>
                <a:ext cx="157163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page directory</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1" name="TextBox 138"/>
              <p:cNvSpPr>
                <a:spLocks noChangeArrowheads="1"/>
              </p:cNvSpPr>
              <p:nvPr/>
            </p:nvSpPr>
            <p:spPr bwMode="auto">
              <a:xfrm>
                <a:off x="1317566" y="0"/>
                <a:ext cx="193426" cy="16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362" name="TextBox 139"/>
            <p:cNvSpPr>
              <a:spLocks noChangeArrowheads="1"/>
            </p:cNvSpPr>
            <p:nvPr/>
          </p:nvSpPr>
          <p:spPr bwMode="auto">
            <a:xfrm>
              <a:off x="4738070" y="25117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3" name="TextBox 140"/>
            <p:cNvSpPr>
              <a:spLocks noChangeArrowheads="1"/>
            </p:cNvSpPr>
            <p:nvPr/>
          </p:nvSpPr>
          <p:spPr bwMode="auto">
            <a:xfrm>
              <a:off x="5341256" y="251174"/>
              <a:ext cx="42862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CR3</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4" name="TextBox 141"/>
            <p:cNvSpPr>
              <a:spLocks noChangeArrowheads="1"/>
            </p:cNvSpPr>
            <p:nvPr/>
          </p:nvSpPr>
          <p:spPr bwMode="auto">
            <a:xfrm>
              <a:off x="4527486" y="224670"/>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5" name="TextBox 142"/>
            <p:cNvSpPr>
              <a:spLocks noChangeArrowheads="1"/>
            </p:cNvSpPr>
            <p:nvPr/>
          </p:nvSpPr>
          <p:spPr bwMode="auto">
            <a:xfrm>
              <a:off x="4409666" y="14142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6" name="TextBox 143"/>
            <p:cNvSpPr>
              <a:spLocks noChangeArrowheads="1"/>
            </p:cNvSpPr>
            <p:nvPr/>
          </p:nvSpPr>
          <p:spPr bwMode="auto">
            <a:xfrm>
              <a:off x="4527486" y="626794"/>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7" name="TextBox 144"/>
            <p:cNvSpPr>
              <a:spLocks noChangeArrowheads="1"/>
            </p:cNvSpPr>
            <p:nvPr/>
          </p:nvSpPr>
          <p:spPr bwMode="auto">
            <a:xfrm>
              <a:off x="4409666" y="543552"/>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8" name="TextBox 145"/>
            <p:cNvSpPr>
              <a:spLocks noChangeArrowheads="1"/>
            </p:cNvSpPr>
            <p:nvPr/>
          </p:nvSpPr>
          <p:spPr bwMode="auto">
            <a:xfrm>
              <a:off x="4527486" y="1036992"/>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69" name="TextBox 146"/>
            <p:cNvSpPr>
              <a:spLocks noChangeArrowheads="1"/>
            </p:cNvSpPr>
            <p:nvPr/>
          </p:nvSpPr>
          <p:spPr bwMode="auto">
            <a:xfrm>
              <a:off x="4409666" y="953750"/>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0" name="TextBox 147"/>
            <p:cNvSpPr>
              <a:spLocks noChangeArrowheads="1"/>
            </p:cNvSpPr>
            <p:nvPr/>
          </p:nvSpPr>
          <p:spPr bwMode="auto">
            <a:xfrm>
              <a:off x="3269554" y="653298"/>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1" name="TextBox 148"/>
            <p:cNvSpPr>
              <a:spLocks noChangeArrowheads="1"/>
            </p:cNvSpPr>
            <p:nvPr/>
          </p:nvSpPr>
          <p:spPr bwMode="auto">
            <a:xfrm>
              <a:off x="3359422" y="1048796"/>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2" name="TextBox 149"/>
            <p:cNvSpPr>
              <a:spLocks noChangeArrowheads="1"/>
            </p:cNvSpPr>
            <p:nvPr/>
          </p:nvSpPr>
          <p:spPr bwMode="auto">
            <a:xfrm>
              <a:off x="2312908" y="1457546"/>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3" name="TextBox 151"/>
            <p:cNvSpPr>
              <a:spLocks noChangeArrowheads="1"/>
            </p:cNvSpPr>
            <p:nvPr/>
          </p:nvSpPr>
          <p:spPr bwMode="auto">
            <a:xfrm>
              <a:off x="2312908" y="2264690"/>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4" name="TextBox 152"/>
            <p:cNvSpPr>
              <a:spLocks noChangeArrowheads="1"/>
            </p:cNvSpPr>
            <p:nvPr/>
          </p:nvSpPr>
          <p:spPr bwMode="auto">
            <a:xfrm>
              <a:off x="3273284" y="1867744"/>
              <a:ext cx="60173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Ignored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5" name="TextBox 153"/>
            <p:cNvSpPr>
              <a:spLocks noChangeArrowheads="1"/>
            </p:cNvSpPr>
            <p:nvPr/>
          </p:nvSpPr>
          <p:spPr bwMode="auto">
            <a:xfrm>
              <a:off x="931978" y="1859670"/>
              <a:ext cx="1842688"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4KB page frame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6" name="TextBox 154"/>
            <p:cNvSpPr>
              <a:spLocks noChangeArrowheads="1"/>
            </p:cNvSpPr>
            <p:nvPr/>
          </p:nvSpPr>
          <p:spPr bwMode="auto">
            <a:xfrm>
              <a:off x="1031368" y="1048796"/>
              <a:ext cx="1571636"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Address of page table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7" name="TextBox 155"/>
            <p:cNvSpPr>
              <a:spLocks noChangeArrowheads="1"/>
            </p:cNvSpPr>
            <p:nvPr/>
          </p:nvSpPr>
          <p:spPr bwMode="auto">
            <a:xfrm>
              <a:off x="3111978"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8" name="TextBox 156"/>
            <p:cNvSpPr>
              <a:spLocks noChangeArrowheads="1"/>
            </p:cNvSpPr>
            <p:nvPr/>
          </p:nvSpPr>
          <p:spPr bwMode="auto">
            <a:xfrm>
              <a:off x="3754920"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G</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79" name="TextBox 157"/>
            <p:cNvSpPr>
              <a:spLocks noChangeArrowheads="1"/>
            </p:cNvSpPr>
            <p:nvPr/>
          </p:nvSpPr>
          <p:spPr bwMode="auto">
            <a:xfrm>
              <a:off x="3936104"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0" name="TextBox 158"/>
            <p:cNvSpPr>
              <a:spLocks noChangeArrowheads="1"/>
            </p:cNvSpPr>
            <p:nvPr/>
          </p:nvSpPr>
          <p:spPr bwMode="auto">
            <a:xfrm>
              <a:off x="3929478" y="1048796"/>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1" name="TextBox 159"/>
            <p:cNvSpPr>
              <a:spLocks noChangeArrowheads="1"/>
            </p:cNvSpPr>
            <p:nvPr/>
          </p:nvSpPr>
          <p:spPr bwMode="auto">
            <a:xfrm>
              <a:off x="4084158"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2" name="TextBox 160"/>
            <p:cNvSpPr>
              <a:spLocks noChangeArrowheads="1"/>
            </p:cNvSpPr>
            <p:nvPr/>
          </p:nvSpPr>
          <p:spPr bwMode="auto">
            <a:xfrm>
              <a:off x="4250642" y="65329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3" name="TextBox 161"/>
            <p:cNvSpPr>
              <a:spLocks noChangeArrowheads="1"/>
            </p:cNvSpPr>
            <p:nvPr/>
          </p:nvSpPr>
          <p:spPr bwMode="auto">
            <a:xfrm>
              <a:off x="4729996"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4" name="TextBox 162"/>
            <p:cNvSpPr>
              <a:spLocks noChangeArrowheads="1"/>
            </p:cNvSpPr>
            <p:nvPr/>
          </p:nvSpPr>
          <p:spPr bwMode="auto">
            <a:xfrm>
              <a:off x="4876602" y="55017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5" name="TextBox 163"/>
            <p:cNvSpPr>
              <a:spLocks noChangeArrowheads="1"/>
            </p:cNvSpPr>
            <p:nvPr/>
          </p:nvSpPr>
          <p:spPr bwMode="auto">
            <a:xfrm>
              <a:off x="5064412" y="65619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6" name="TextBox 164"/>
            <p:cNvSpPr>
              <a:spLocks noChangeArrowheads="1"/>
            </p:cNvSpPr>
            <p:nvPr/>
          </p:nvSpPr>
          <p:spPr bwMode="auto">
            <a:xfrm>
              <a:off x="4085606" y="953750"/>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Ign</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7" name="TextBox 165"/>
            <p:cNvSpPr>
              <a:spLocks noChangeArrowheads="1"/>
            </p:cNvSpPr>
            <p:nvPr/>
          </p:nvSpPr>
          <p:spPr bwMode="auto">
            <a:xfrm>
              <a:off x="4250642" y="1055422"/>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8" name="TextBox 166"/>
            <p:cNvSpPr>
              <a:spLocks noChangeArrowheads="1"/>
            </p:cNvSpPr>
            <p:nvPr/>
          </p:nvSpPr>
          <p:spPr bwMode="auto">
            <a:xfrm>
              <a:off x="4729996" y="949406"/>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89" name="TextBox 167"/>
            <p:cNvSpPr>
              <a:spLocks noChangeArrowheads="1"/>
            </p:cNvSpPr>
            <p:nvPr/>
          </p:nvSpPr>
          <p:spPr bwMode="auto">
            <a:xfrm>
              <a:off x="4876602" y="949406"/>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0" name="TextBox 168"/>
            <p:cNvSpPr>
              <a:spLocks noChangeArrowheads="1"/>
            </p:cNvSpPr>
            <p:nvPr/>
          </p:nvSpPr>
          <p:spPr bwMode="auto">
            <a:xfrm>
              <a:off x="5064412" y="1055422"/>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1" name="TextBox 169"/>
            <p:cNvSpPr>
              <a:spLocks noChangeArrowheads="1"/>
            </p:cNvSpPr>
            <p:nvPr/>
          </p:nvSpPr>
          <p:spPr bwMode="auto">
            <a:xfrm>
              <a:off x="3754920" y="186774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G</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2" name="TextBox 170"/>
            <p:cNvSpPr>
              <a:spLocks noChangeArrowheads="1"/>
            </p:cNvSpPr>
            <p:nvPr/>
          </p:nvSpPr>
          <p:spPr bwMode="auto">
            <a:xfrm>
              <a:off x="3917674" y="1764624"/>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3" name="TextBox 171"/>
            <p:cNvSpPr>
              <a:spLocks noChangeArrowheads="1"/>
            </p:cNvSpPr>
            <p:nvPr/>
          </p:nvSpPr>
          <p:spPr bwMode="auto">
            <a:xfrm>
              <a:off x="4527486" y="1834614"/>
              <a:ext cx="428628" cy="2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4" name="TextBox 172"/>
            <p:cNvSpPr>
              <a:spLocks noChangeArrowheads="1"/>
            </p:cNvSpPr>
            <p:nvPr/>
          </p:nvSpPr>
          <p:spPr bwMode="auto">
            <a:xfrm>
              <a:off x="4409666" y="1751372"/>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PCD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5" name="TextBox 173"/>
            <p:cNvSpPr>
              <a:spLocks noChangeArrowheads="1"/>
            </p:cNvSpPr>
            <p:nvPr/>
          </p:nvSpPr>
          <p:spPr bwMode="auto">
            <a:xfrm>
              <a:off x="4084158" y="186111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6" name="TextBox 174"/>
            <p:cNvSpPr>
              <a:spLocks noChangeArrowheads="1"/>
            </p:cNvSpPr>
            <p:nvPr/>
          </p:nvSpPr>
          <p:spPr bwMode="auto">
            <a:xfrm>
              <a:off x="4250642" y="186111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7" name="TextBox 175"/>
            <p:cNvSpPr>
              <a:spLocks noChangeArrowheads="1"/>
            </p:cNvSpPr>
            <p:nvPr/>
          </p:nvSpPr>
          <p:spPr bwMode="auto">
            <a:xfrm>
              <a:off x="4729996" y="175799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U/S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8" name="TextBox 176"/>
            <p:cNvSpPr>
              <a:spLocks noChangeArrowheads="1"/>
            </p:cNvSpPr>
            <p:nvPr/>
          </p:nvSpPr>
          <p:spPr bwMode="auto">
            <a:xfrm>
              <a:off x="4876602" y="1757998"/>
              <a:ext cx="214314"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R/W</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99" name="TextBox 177"/>
            <p:cNvSpPr>
              <a:spLocks noChangeArrowheads="1"/>
            </p:cNvSpPr>
            <p:nvPr/>
          </p:nvSpPr>
          <p:spPr bwMode="auto">
            <a:xfrm>
              <a:off x="5064412" y="186401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0" name="TextBox 178"/>
            <p:cNvSpPr>
              <a:spLocks noChangeArrowheads="1"/>
            </p:cNvSpPr>
            <p:nvPr/>
          </p:nvSpPr>
          <p:spPr bwMode="auto">
            <a:xfrm>
              <a:off x="5064412" y="1452368"/>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1" name="TextBox 179"/>
            <p:cNvSpPr>
              <a:spLocks noChangeArrowheads="1"/>
            </p:cNvSpPr>
            <p:nvPr/>
          </p:nvSpPr>
          <p:spPr bwMode="auto">
            <a:xfrm>
              <a:off x="5064412" y="2261794"/>
              <a:ext cx="214314" cy="18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000" b="1" u="sng">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2" name="TextBox 180"/>
            <p:cNvSpPr>
              <a:spLocks noChangeArrowheads="1"/>
            </p:cNvSpPr>
            <p:nvPr/>
          </p:nvSpPr>
          <p:spPr bwMode="auto">
            <a:xfrm>
              <a:off x="5334630" y="543552"/>
              <a:ext cx="500066"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4MB</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3" name="TextBox 181"/>
            <p:cNvSpPr>
              <a:spLocks noChangeArrowheads="1"/>
            </p:cNvSpPr>
            <p:nvPr/>
          </p:nvSpPr>
          <p:spPr bwMode="auto">
            <a:xfrm>
              <a:off x="5334630" y="952302"/>
              <a:ext cx="500066"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table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4" name="TextBox 182"/>
            <p:cNvSpPr>
              <a:spLocks noChangeArrowheads="1"/>
            </p:cNvSpPr>
            <p:nvPr/>
          </p:nvSpPr>
          <p:spPr bwMode="auto">
            <a:xfrm>
              <a:off x="5248492" y="1342622"/>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PDE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not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present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5" name="TextBox 183"/>
            <p:cNvSpPr>
              <a:spLocks noChangeArrowheads="1"/>
            </p:cNvSpPr>
            <p:nvPr/>
          </p:nvSpPr>
          <p:spPr bwMode="auto">
            <a:xfrm>
              <a:off x="5341256" y="1749924"/>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PTE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4KB</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page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6" name="TextBox 184"/>
            <p:cNvSpPr>
              <a:spLocks noChangeArrowheads="1"/>
            </p:cNvSpPr>
            <p:nvPr/>
          </p:nvSpPr>
          <p:spPr bwMode="auto">
            <a:xfrm>
              <a:off x="5248492" y="2152048"/>
              <a:ext cx="657642" cy="39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PTE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not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present</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7" name="TextBox 185"/>
            <p:cNvSpPr>
              <a:spLocks noChangeArrowheads="1"/>
            </p:cNvSpPr>
            <p:nvPr/>
          </p:nvSpPr>
          <p:spPr bwMode="auto">
            <a:xfrm>
              <a:off x="275784" y="608364"/>
              <a:ext cx="1285884"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Bits 31:22 of address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of 2MB page frame</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08" name="TextBox 187"/>
            <p:cNvSpPr>
              <a:spLocks noChangeArrowheads="1"/>
            </p:cNvSpPr>
            <p:nvPr/>
          </p:nvSpPr>
          <p:spPr bwMode="auto">
            <a:xfrm>
              <a:off x="1678040" y="608364"/>
              <a:ext cx="785818"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Reserved</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(must be 0)</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409" name="组合 189"/>
            <p:cNvGrpSpPr>
              <a:grpSpLocks/>
            </p:cNvGrpSpPr>
            <p:nvPr/>
          </p:nvGrpSpPr>
          <p:grpSpPr bwMode="auto">
            <a:xfrm>
              <a:off x="2385794" y="608364"/>
              <a:ext cx="857256" cy="299525"/>
              <a:chOff x="0" y="0"/>
              <a:chExt cx="857256" cy="299525"/>
            </a:xfrm>
          </p:grpSpPr>
          <p:sp>
            <p:nvSpPr>
              <p:cNvPr id="11410" name="TextBox 186"/>
              <p:cNvSpPr>
                <a:spLocks noChangeArrowheads="1"/>
              </p:cNvSpPr>
              <p:nvPr/>
            </p:nvSpPr>
            <p:spPr bwMode="auto">
              <a:xfrm>
                <a:off x="0" y="0"/>
                <a:ext cx="857256" cy="29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Bits 39:32 of</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   address</a:t>
                </a:r>
                <a:endParaRPr lang="zh-CN" altLang="en-US" sz="10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11" name="TextBox 188"/>
              <p:cNvSpPr>
                <a:spLocks noChangeArrowheads="1"/>
              </p:cNvSpPr>
              <p:nvPr/>
            </p:nvSpPr>
            <p:spPr bwMode="auto">
              <a:xfrm>
                <a:off x="493700" y="109746"/>
                <a:ext cx="193426" cy="16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9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412" name="TextBox 191"/>
            <p:cNvSpPr>
              <a:spLocks noChangeArrowheads="1"/>
            </p:cNvSpPr>
            <p:nvPr/>
          </p:nvSpPr>
          <p:spPr bwMode="auto">
            <a:xfrm>
              <a:off x="1005281" y="2588271"/>
              <a:ext cx="6190050" cy="24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页目录表基址寄存器</a:t>
              </a:r>
              <a:r>
                <a:rPr lang="en-US" altLang="zh-CN"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CR3 </a:t>
              </a:r>
              <a:r>
                <a:rPr lang="zh-CN" altLang="en-US" sz="1600" b="1">
                  <a:solidFill>
                    <a:srgbClr val="005768"/>
                  </a:solidFill>
                  <a:latin typeface="微软雅黑" panose="020B0503020204020204" pitchFamily="34" charset="-122"/>
                  <a:ea typeface="微软雅黑" panose="020B0503020204020204" pitchFamily="34" charset="-122"/>
                  <a:sym typeface="微软雅黑" panose="020B0503020204020204" pitchFamily="34" charset="-122"/>
                </a:rPr>
                <a:t>，页目录结构以及页表结构</a:t>
              </a:r>
            </a:p>
          </p:txBody>
        </p:sp>
      </p:grpSp>
    </p:spTree>
    <p:extLst>
      <p:ext uri="{BB962C8B-B14F-4D97-AF65-F5344CB8AC3E}">
        <p14:creationId xmlns:p14="http://schemas.microsoft.com/office/powerpoint/2010/main" val="185994613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80386</a:t>
            </a:r>
            <a:r>
              <a:rPr lang="zh-CN" altLang="en-US" dirty="0" smtClean="0"/>
              <a:t>的描述符和权限管理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5977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分段机制和段描述符</a:t>
            </a:r>
            <a:endParaRPr lang="zh-CN" altLang="en-US" dirty="0"/>
          </a:p>
        </p:txBody>
      </p:sp>
      <p:sp>
        <p:nvSpPr>
          <p:cNvPr id="3" name="内容占位符 2"/>
          <p:cNvSpPr>
            <a:spLocks noGrp="1"/>
          </p:cNvSpPr>
          <p:nvPr>
            <p:ph idx="1"/>
          </p:nvPr>
        </p:nvSpPr>
        <p:spPr/>
        <p:txBody>
          <a:bodyPr/>
          <a:lstStyle/>
          <a:p>
            <a:r>
              <a:rPr lang="zh-CN" altLang="en-US" dirty="0"/>
              <a:t>请阅读</a:t>
            </a:r>
            <a:r>
              <a:rPr lang="zh-CN" altLang="en-US" dirty="0">
                <a:hlinkClick r:id="rId2"/>
              </a:rPr>
              <a:t>保护模式和分段</a:t>
            </a:r>
            <a:r>
              <a:rPr lang="zh-CN" altLang="en-US" dirty="0" smtClean="0">
                <a:hlinkClick r:id="rId2"/>
              </a:rPr>
              <a:t>机制</a:t>
            </a:r>
            <a:r>
              <a:rPr lang="zh-CN" altLang="en-US" dirty="0" smtClean="0"/>
              <a:t>章节</a:t>
            </a:r>
            <a:endParaRPr lang="zh-CN" altLang="en-US" dirty="0"/>
          </a:p>
        </p:txBody>
      </p:sp>
    </p:spTree>
    <p:extLst>
      <p:ext uri="{BB962C8B-B14F-4D97-AF65-F5344CB8AC3E}">
        <p14:creationId xmlns:p14="http://schemas.microsoft.com/office/powerpoint/2010/main" val="83987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分段机制和段描述符</a:t>
            </a:r>
          </a:p>
        </p:txBody>
      </p:sp>
      <p:pic>
        <p:nvPicPr>
          <p:cNvPr id="4" name="内容占位符 3"/>
          <p:cNvPicPr>
            <a:picLocks noGrp="1" noChangeAspect="1"/>
          </p:cNvPicPr>
          <p:nvPr>
            <p:ph idx="1"/>
          </p:nvPr>
        </p:nvPicPr>
        <p:blipFill>
          <a:blip r:embed="rId2"/>
          <a:stretch>
            <a:fillRect/>
          </a:stretch>
        </p:blipFill>
        <p:spPr>
          <a:xfrm>
            <a:off x="638175" y="1715294"/>
            <a:ext cx="7867650" cy="4219575"/>
          </a:xfrm>
          <a:prstGeom prst="rect">
            <a:avLst/>
          </a:prstGeom>
        </p:spPr>
      </p:pic>
    </p:spTree>
    <p:extLst>
      <p:ext uri="{BB962C8B-B14F-4D97-AF65-F5344CB8AC3E}">
        <p14:creationId xmlns:p14="http://schemas.microsoft.com/office/powerpoint/2010/main" val="235027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r>
              <a:rPr lang="en-US" altLang="zh-CN" dirty="0" err="1" smtClean="0"/>
              <a:t>git</a:t>
            </a:r>
            <a:r>
              <a:rPr lang="zh-CN" altLang="en-US" dirty="0" smtClean="0"/>
              <a:t>的分支管理</a:t>
            </a:r>
            <a:endParaRPr lang="en-US" altLang="zh-CN" dirty="0" smtClean="0"/>
          </a:p>
          <a:p>
            <a:r>
              <a:rPr lang="zh-CN" altLang="en-US" dirty="0" smtClean="0"/>
              <a:t>内核中使用的双链表机制</a:t>
            </a:r>
            <a:endParaRPr lang="en-US" altLang="zh-CN" dirty="0" smtClean="0"/>
          </a:p>
          <a:p>
            <a:r>
              <a:rPr lang="en-US" altLang="zh-CN" dirty="0" smtClean="0"/>
              <a:t>80386</a:t>
            </a:r>
            <a:r>
              <a:rPr lang="zh-CN" altLang="en-US" dirty="0" smtClean="0"/>
              <a:t>的描述符和权限管理</a:t>
            </a:r>
            <a:endParaRPr lang="zh-CN" altLang="en-US" dirty="0"/>
          </a:p>
        </p:txBody>
      </p:sp>
    </p:spTree>
    <p:extLst>
      <p:ext uri="{BB962C8B-B14F-4D97-AF65-F5344CB8AC3E}">
        <p14:creationId xmlns:p14="http://schemas.microsoft.com/office/powerpoint/2010/main" val="273871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分段机制和段描述符</a:t>
            </a:r>
          </a:p>
        </p:txBody>
      </p:sp>
      <p:pic>
        <p:nvPicPr>
          <p:cNvPr id="4" name="内容占位符 3"/>
          <p:cNvPicPr>
            <a:picLocks noGrp="1" noChangeAspect="1"/>
          </p:cNvPicPr>
          <p:nvPr>
            <p:ph idx="1"/>
          </p:nvPr>
        </p:nvPicPr>
        <p:blipFill>
          <a:blip r:embed="rId2"/>
          <a:stretch>
            <a:fillRect/>
          </a:stretch>
        </p:blipFill>
        <p:spPr>
          <a:xfrm>
            <a:off x="868843" y="1341438"/>
            <a:ext cx="7406314" cy="4967287"/>
          </a:xfrm>
          <a:prstGeom prst="rect">
            <a:avLst/>
          </a:prstGeom>
        </p:spPr>
      </p:pic>
    </p:spTree>
    <p:extLst>
      <p:ext uri="{BB962C8B-B14F-4D97-AF65-F5344CB8AC3E}">
        <p14:creationId xmlns:p14="http://schemas.microsoft.com/office/powerpoint/2010/main" val="143308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3786187"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x86 特权级 – 简介</a:t>
            </a:r>
          </a:p>
        </p:txBody>
      </p:sp>
      <p:sp>
        <p:nvSpPr>
          <p:cNvPr id="32" name="椭圆 31"/>
          <p:cNvSpPr/>
          <p:nvPr/>
        </p:nvSpPr>
        <p:spPr>
          <a:xfrm flipV="1">
            <a:off x="3989612"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287608"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573360"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859112"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792636"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72733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28749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76477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255912"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525921"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538007"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632271"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867947"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500299"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4065147"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3015660"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872736"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545537"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874416"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883844"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912125"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883844"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886797"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2066932"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691680"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872736"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872736"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872736"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285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2928964" y="1071564"/>
            <a:ext cx="4000490"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x86 特权级 –区别?</a:t>
            </a:r>
          </a:p>
        </p:txBody>
      </p:sp>
      <p:sp>
        <p:nvSpPr>
          <p:cNvPr id="23" name="TextBox 4"/>
          <p:cNvSpPr txBox="1">
            <a:spLocks noChangeArrowheads="1"/>
          </p:cNvSpPr>
          <p:nvPr/>
        </p:nvSpPr>
        <p:spPr bwMode="auto">
          <a:xfrm>
            <a:off x="1116013" y="1755780"/>
            <a:ext cx="6858000" cy="396875"/>
          </a:xfrm>
          <a:prstGeom prst="rect">
            <a:avLst/>
          </a:prstGeom>
          <a:noFill/>
          <a:ln w="9525">
            <a:noFill/>
            <a:miter lim="800000"/>
            <a:headEnd/>
            <a:tailEnd/>
          </a:ln>
        </p:spPr>
        <p:txBody>
          <a:bodyPr>
            <a:spAutoFit/>
          </a:bodyPr>
          <a:lstStyle/>
          <a:p>
            <a:r>
              <a:rPr lang="zh-CN" altLang="en-US" sz="2000" b="1" dirty="0">
                <a:solidFill>
                  <a:srgbClr val="005072"/>
                </a:solidFill>
                <a:latin typeface="微软雅黑" pitchFamily="34" charset="-122"/>
                <a:ea typeface="微软雅黑" pitchFamily="34" charset="-122"/>
              </a:rPr>
              <a:t>一些指令（比如特权指令）只能执行在</a:t>
            </a:r>
            <a:r>
              <a:rPr lang="en-US" altLang="zh-CN" sz="2000" b="1" dirty="0">
                <a:solidFill>
                  <a:srgbClr val="005072"/>
                </a:solidFill>
                <a:latin typeface="微软雅黑" pitchFamily="34" charset="-122"/>
                <a:ea typeface="微软雅黑" pitchFamily="34" charset="-122"/>
              </a:rPr>
              <a:t>ring 0 (e.g. </a:t>
            </a:r>
            <a:r>
              <a:rPr lang="en-US" altLang="zh-CN" sz="2000" b="1" dirty="0" err="1">
                <a:solidFill>
                  <a:srgbClr val="005072"/>
                </a:solidFill>
                <a:latin typeface="微软雅黑" pitchFamily="34" charset="-122"/>
                <a:ea typeface="微软雅黑" pitchFamily="34" charset="-122"/>
              </a:rPr>
              <a:t>lgdt</a:t>
            </a:r>
            <a:r>
              <a:rPr lang="en-US" altLang="zh-CN" sz="2000" b="1" dirty="0">
                <a:solidFill>
                  <a:srgbClr val="005072"/>
                </a:solidFill>
                <a:latin typeface="微软雅黑" pitchFamily="34" charset="-122"/>
                <a:ea typeface="微软雅黑" pitchFamily="34" charset="-122"/>
              </a:rPr>
              <a:t>).</a:t>
            </a:r>
          </a:p>
        </p:txBody>
      </p:sp>
      <p:sp>
        <p:nvSpPr>
          <p:cNvPr id="25" name="矩形 6"/>
          <p:cNvSpPr>
            <a:spLocks noChangeArrowheads="1"/>
          </p:cNvSpPr>
          <p:nvPr/>
        </p:nvSpPr>
        <p:spPr bwMode="auto">
          <a:xfrm>
            <a:off x="758825" y="177800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8" name="TextBox 4"/>
          <p:cNvSpPr txBox="1">
            <a:spLocks noChangeArrowheads="1"/>
          </p:cNvSpPr>
          <p:nvPr/>
        </p:nvSpPr>
        <p:spPr bwMode="auto">
          <a:xfrm>
            <a:off x="1116014" y="2128838"/>
            <a:ext cx="4384681" cy="396875"/>
          </a:xfrm>
          <a:prstGeom prst="rect">
            <a:avLst/>
          </a:prstGeom>
          <a:noFill/>
          <a:ln w="9525">
            <a:noFill/>
            <a:miter lim="800000"/>
            <a:headEnd/>
            <a:tailEnd/>
          </a:ln>
        </p:spPr>
        <p:txBody>
          <a:bodyPr wrap="square">
            <a:spAutoFit/>
          </a:bodyPr>
          <a:lstStyle/>
          <a:p>
            <a:r>
              <a:rPr lang="zh-CN" altLang="en-US" sz="2000" b="1" dirty="0">
                <a:solidFill>
                  <a:srgbClr val="005072"/>
                </a:solidFill>
                <a:latin typeface="微软雅黑" pitchFamily="34" charset="-122"/>
                <a:ea typeface="微软雅黑" pitchFamily="34" charset="-122"/>
              </a:rPr>
              <a:t>CPU在如下时刻会检查特权级</a:t>
            </a:r>
            <a:endParaRPr lang="en-US" altLang="zh-CN" sz="2000" b="1" dirty="0">
              <a:solidFill>
                <a:srgbClr val="005072"/>
              </a:solidFill>
              <a:latin typeface="微软雅黑" pitchFamily="34" charset="-122"/>
              <a:ea typeface="微软雅黑" pitchFamily="34" charset="-122"/>
            </a:endParaRPr>
          </a:p>
        </p:txBody>
      </p:sp>
      <p:sp>
        <p:nvSpPr>
          <p:cNvPr id="29" name="矩形 6"/>
          <p:cNvSpPr>
            <a:spLocks noChangeArrowheads="1"/>
          </p:cNvSpPr>
          <p:nvPr/>
        </p:nvSpPr>
        <p:spPr bwMode="auto">
          <a:xfrm>
            <a:off x="758825" y="21510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30" name="TextBox 7"/>
          <p:cNvSpPr txBox="1">
            <a:spLocks noChangeArrowheads="1"/>
          </p:cNvSpPr>
          <p:nvPr/>
        </p:nvSpPr>
        <p:spPr bwMode="auto">
          <a:xfrm>
            <a:off x="1495458" y="2460625"/>
            <a:ext cx="2933667"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访问数据段</a:t>
            </a:r>
            <a:endParaRPr lang="en-US" altLang="zh-CN" sz="2000" b="1" dirty="0">
              <a:solidFill>
                <a:srgbClr val="005072"/>
              </a:solidFill>
              <a:latin typeface="微软雅黑" pitchFamily="34" charset="-122"/>
              <a:ea typeface="微软雅黑" pitchFamily="34" charset="-122"/>
            </a:endParaRPr>
          </a:p>
        </p:txBody>
      </p:sp>
      <p:pic>
        <p:nvPicPr>
          <p:cNvPr id="31" name="图片 8" descr="小点1.png"/>
          <p:cNvPicPr>
            <a:picLocks noChangeAspect="1"/>
          </p:cNvPicPr>
          <p:nvPr/>
        </p:nvPicPr>
        <p:blipFill>
          <a:blip r:embed="rId2" cstate="print"/>
          <a:srcRect/>
          <a:stretch>
            <a:fillRect/>
          </a:stretch>
        </p:blipFill>
        <p:spPr bwMode="auto">
          <a:xfrm>
            <a:off x="1292226" y="2589213"/>
            <a:ext cx="149225" cy="149225"/>
          </a:xfrm>
          <a:prstGeom prst="rect">
            <a:avLst/>
          </a:prstGeom>
          <a:noFill/>
          <a:ln w="9525">
            <a:noFill/>
            <a:miter lim="800000"/>
            <a:headEnd/>
            <a:tailEnd/>
          </a:ln>
        </p:spPr>
      </p:pic>
      <p:sp>
        <p:nvSpPr>
          <p:cNvPr id="32" name="TextBox 7"/>
          <p:cNvSpPr txBox="1">
            <a:spLocks noChangeArrowheads="1"/>
          </p:cNvSpPr>
          <p:nvPr/>
        </p:nvSpPr>
        <p:spPr bwMode="auto">
          <a:xfrm>
            <a:off x="1504984" y="2793999"/>
            <a:ext cx="2995579"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访问页</a:t>
            </a:r>
            <a:endParaRPr lang="en-US" altLang="zh-CN" sz="2000" b="1" dirty="0">
              <a:solidFill>
                <a:srgbClr val="005072"/>
              </a:solidFill>
              <a:latin typeface="微软雅黑" pitchFamily="34" charset="-122"/>
              <a:ea typeface="微软雅黑" pitchFamily="34" charset="-122"/>
            </a:endParaRPr>
          </a:p>
        </p:txBody>
      </p:sp>
      <p:pic>
        <p:nvPicPr>
          <p:cNvPr id="33" name="图片 8" descr="小点1.png"/>
          <p:cNvPicPr>
            <a:picLocks noChangeAspect="1"/>
          </p:cNvPicPr>
          <p:nvPr/>
        </p:nvPicPr>
        <p:blipFill>
          <a:blip r:embed="rId2" cstate="print"/>
          <a:srcRect/>
          <a:stretch>
            <a:fillRect/>
          </a:stretch>
        </p:blipFill>
        <p:spPr bwMode="auto">
          <a:xfrm>
            <a:off x="1292226" y="2922587"/>
            <a:ext cx="149225" cy="149225"/>
          </a:xfrm>
          <a:prstGeom prst="rect">
            <a:avLst/>
          </a:prstGeom>
          <a:noFill/>
          <a:ln w="9525">
            <a:noFill/>
            <a:miter lim="800000"/>
            <a:headEnd/>
            <a:tailEnd/>
          </a:ln>
        </p:spPr>
      </p:pic>
      <p:sp>
        <p:nvSpPr>
          <p:cNvPr id="34" name="TextBox 7"/>
          <p:cNvSpPr txBox="1">
            <a:spLocks noChangeArrowheads="1"/>
          </p:cNvSpPr>
          <p:nvPr/>
        </p:nvSpPr>
        <p:spPr bwMode="auto">
          <a:xfrm>
            <a:off x="1495458" y="3141664"/>
            <a:ext cx="5148245" cy="400110"/>
          </a:xfrm>
          <a:prstGeom prst="rect">
            <a:avLst/>
          </a:prstGeom>
          <a:noFill/>
          <a:ln w="9525">
            <a:noFill/>
            <a:miter lim="800000"/>
            <a:headEnd/>
            <a:tailEnd/>
          </a:ln>
        </p:spPr>
        <p:txBody>
          <a:bodyPr wrap="square">
            <a:spAutoFit/>
          </a:bodyPr>
          <a:lstStyle/>
          <a:p>
            <a:pPr marL="0" lvl="1"/>
            <a:r>
              <a:rPr lang="zh-CN" altLang="en-US" sz="2000" b="1" dirty="0">
                <a:solidFill>
                  <a:srgbClr val="005072"/>
                </a:solidFill>
                <a:latin typeface="微软雅黑" pitchFamily="34" charset="-122"/>
                <a:ea typeface="微软雅黑" pitchFamily="34" charset="-122"/>
              </a:rPr>
              <a:t>进入中断服务例程（</a:t>
            </a:r>
            <a:r>
              <a:rPr lang="en-US" altLang="zh-CN" sz="2000" b="1" dirty="0">
                <a:solidFill>
                  <a:srgbClr val="005072"/>
                </a:solidFill>
                <a:latin typeface="微软雅黑" pitchFamily="34" charset="-122"/>
                <a:ea typeface="微软雅黑" pitchFamily="34" charset="-122"/>
              </a:rPr>
              <a:t>ISRs</a:t>
            </a:r>
            <a:r>
              <a:rPr lang="zh-CN" altLang="en-US" sz="2000" b="1" dirty="0">
                <a:solidFill>
                  <a:srgbClr val="005072"/>
                </a:solidFill>
                <a:latin typeface="微软雅黑" pitchFamily="34" charset="-122"/>
                <a:ea typeface="微软雅黑" pitchFamily="34" charset="-122"/>
              </a:rPr>
              <a:t>）</a:t>
            </a:r>
            <a:endParaRPr lang="en-US" altLang="zh-CN" sz="2000" b="1" dirty="0">
              <a:solidFill>
                <a:srgbClr val="005072"/>
              </a:solidFill>
              <a:latin typeface="微软雅黑" pitchFamily="34" charset="-122"/>
              <a:ea typeface="微软雅黑" pitchFamily="34" charset="-122"/>
            </a:endParaRPr>
          </a:p>
        </p:txBody>
      </p:sp>
      <p:pic>
        <p:nvPicPr>
          <p:cNvPr id="35" name="图片 8" descr="小点1.png"/>
          <p:cNvPicPr>
            <a:picLocks noChangeAspect="1"/>
          </p:cNvPicPr>
          <p:nvPr/>
        </p:nvPicPr>
        <p:blipFill>
          <a:blip r:embed="rId2" cstate="print"/>
          <a:srcRect/>
          <a:stretch>
            <a:fillRect/>
          </a:stretch>
        </p:blipFill>
        <p:spPr bwMode="auto">
          <a:xfrm>
            <a:off x="1292226" y="3270252"/>
            <a:ext cx="149225" cy="149225"/>
          </a:xfrm>
          <a:prstGeom prst="rect">
            <a:avLst/>
          </a:prstGeom>
          <a:noFill/>
          <a:ln w="9525">
            <a:noFill/>
            <a:miter lim="800000"/>
            <a:headEnd/>
            <a:tailEnd/>
          </a:ln>
        </p:spPr>
      </p:pic>
      <p:sp>
        <p:nvSpPr>
          <p:cNvPr id="36" name="TextBox 7"/>
          <p:cNvSpPr txBox="1">
            <a:spLocks noChangeArrowheads="1"/>
          </p:cNvSpPr>
          <p:nvPr/>
        </p:nvSpPr>
        <p:spPr bwMode="auto">
          <a:xfrm>
            <a:off x="1504984" y="3403603"/>
            <a:ext cx="2995579" cy="400110"/>
          </a:xfrm>
          <a:prstGeom prst="rect">
            <a:avLst/>
          </a:prstGeom>
          <a:noFill/>
          <a:ln w="9525">
            <a:noFill/>
            <a:miter lim="800000"/>
            <a:headEnd/>
            <a:tailEnd/>
          </a:ln>
        </p:spPr>
        <p:txBody>
          <a:bodyPr wrap="square">
            <a:spAutoFit/>
          </a:bodyPr>
          <a:lstStyle/>
          <a:p>
            <a:pPr marL="0" lvl="1"/>
            <a:r>
              <a:rPr lang="en-US" altLang="zh-CN" sz="2000" b="1" dirty="0">
                <a:solidFill>
                  <a:srgbClr val="005072"/>
                </a:solidFill>
                <a:latin typeface="微软雅黑" pitchFamily="34" charset="-122"/>
                <a:ea typeface="微软雅黑" pitchFamily="34" charset="-122"/>
              </a:rPr>
              <a:t>……</a:t>
            </a:r>
          </a:p>
        </p:txBody>
      </p:sp>
      <p:pic>
        <p:nvPicPr>
          <p:cNvPr id="37" name="图片 8" descr="小点1.png"/>
          <p:cNvPicPr>
            <a:picLocks noChangeAspect="1"/>
          </p:cNvPicPr>
          <p:nvPr/>
        </p:nvPicPr>
        <p:blipFill>
          <a:blip r:embed="rId2" cstate="print"/>
          <a:srcRect/>
          <a:stretch>
            <a:fillRect/>
          </a:stretch>
        </p:blipFill>
        <p:spPr bwMode="auto">
          <a:xfrm>
            <a:off x="1292226" y="3603626"/>
            <a:ext cx="149225" cy="149225"/>
          </a:xfrm>
          <a:prstGeom prst="rect">
            <a:avLst/>
          </a:prstGeom>
          <a:noFill/>
          <a:ln w="9525">
            <a:noFill/>
            <a:miter lim="800000"/>
            <a:headEnd/>
            <a:tailEnd/>
          </a:ln>
        </p:spPr>
      </p:pic>
      <p:sp>
        <p:nvSpPr>
          <p:cNvPr id="38" name="TextBox 4"/>
          <p:cNvSpPr txBox="1">
            <a:spLocks noChangeArrowheads="1"/>
          </p:cNvSpPr>
          <p:nvPr/>
        </p:nvSpPr>
        <p:spPr bwMode="auto">
          <a:xfrm>
            <a:off x="1116014" y="3808419"/>
            <a:ext cx="4384681" cy="396875"/>
          </a:xfrm>
          <a:prstGeom prst="rect">
            <a:avLst/>
          </a:prstGeom>
          <a:noFill/>
          <a:ln w="9525">
            <a:noFill/>
            <a:miter lim="800000"/>
            <a:headEnd/>
            <a:tailEnd/>
          </a:ln>
        </p:spPr>
        <p:txBody>
          <a:bodyPr wrap="square">
            <a:spAutoFit/>
          </a:bodyPr>
          <a:lstStyle/>
          <a:p>
            <a:r>
              <a:rPr lang="zh-CN" altLang="en-US" sz="2000" b="1" dirty="0">
                <a:solidFill>
                  <a:srgbClr val="005072"/>
                </a:solidFill>
                <a:latin typeface="微软雅黑" pitchFamily="34" charset="-122"/>
                <a:ea typeface="微软雅黑" pitchFamily="34" charset="-122"/>
              </a:rPr>
              <a:t>如果检查失败会如何</a:t>
            </a:r>
            <a:r>
              <a:rPr lang="en-US" altLang="zh-CN" sz="2000" b="1" dirty="0">
                <a:solidFill>
                  <a:srgbClr val="005072"/>
                </a:solidFill>
                <a:latin typeface="微软雅黑" pitchFamily="34" charset="-122"/>
                <a:ea typeface="微软雅黑" pitchFamily="34" charset="-122"/>
              </a:rPr>
              <a:t>?</a:t>
            </a:r>
          </a:p>
        </p:txBody>
      </p:sp>
      <p:sp>
        <p:nvSpPr>
          <p:cNvPr id="39" name="矩形 6"/>
          <p:cNvSpPr>
            <a:spLocks noChangeArrowheads="1"/>
          </p:cNvSpPr>
          <p:nvPr/>
        </p:nvSpPr>
        <p:spPr bwMode="auto">
          <a:xfrm>
            <a:off x="758825" y="383064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40" name="TextBox 4"/>
          <p:cNvSpPr txBox="1">
            <a:spLocks noChangeArrowheads="1"/>
          </p:cNvSpPr>
          <p:nvPr/>
        </p:nvSpPr>
        <p:spPr bwMode="auto">
          <a:xfrm>
            <a:off x="2187584" y="4357695"/>
            <a:ext cx="4384681" cy="396875"/>
          </a:xfrm>
          <a:prstGeom prst="rect">
            <a:avLst/>
          </a:prstGeom>
          <a:noFill/>
          <a:ln w="9525">
            <a:noFill/>
            <a:miter lim="800000"/>
            <a:headEnd/>
            <a:tailEnd/>
          </a:ln>
        </p:spPr>
        <p:txBody>
          <a:bodyPr wrap="square">
            <a:spAutoFit/>
          </a:bodyPr>
          <a:lstStyle/>
          <a:p>
            <a:pPr marL="0" lvl="1" algn="ctr"/>
            <a:r>
              <a:rPr lang="en-US" altLang="zh-CN" sz="2000" b="1" dirty="0">
                <a:solidFill>
                  <a:srgbClr val="C00000"/>
                </a:solidFill>
                <a:latin typeface="微软雅黑" pitchFamily="34" charset="-122"/>
                <a:ea typeface="微软雅黑" pitchFamily="34" charset="-122"/>
              </a:rPr>
              <a:t>General Protection Fault!</a:t>
            </a:r>
            <a:endParaRPr lang="zh-CN" altLang="en-US" sz="2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00818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–段选择子</a:t>
            </a:r>
          </a:p>
        </p:txBody>
      </p:sp>
      <p:grpSp>
        <p:nvGrpSpPr>
          <p:cNvPr id="27" name="组合 26"/>
          <p:cNvGrpSpPr/>
          <p:nvPr/>
        </p:nvGrpSpPr>
        <p:grpSpPr>
          <a:xfrm>
            <a:off x="323529" y="1988840"/>
            <a:ext cx="5001871" cy="2435324"/>
            <a:chOff x="2090409" y="1618878"/>
            <a:chExt cx="5001871" cy="2435324"/>
          </a:xfrm>
        </p:grpSpPr>
        <p:sp>
          <p:nvSpPr>
            <p:cNvPr id="4" name="矩形 3"/>
            <p:cNvSpPr/>
            <p:nvPr/>
          </p:nvSpPr>
          <p:spPr bwMode="auto">
            <a:xfrm>
              <a:off x="3071168" y="1924995"/>
              <a:ext cx="3530732"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5"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6" name="直接连接符 5"/>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8" name="直接连接符 7"/>
            <p:cNvCxnSpPr/>
            <p:nvPr/>
          </p:nvCxnSpPr>
          <p:spPr>
            <a:xfrm rot="10800000">
              <a:off x="3953851" y="2626105"/>
              <a:ext cx="2059594" cy="23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1" name="TextBox 10"/>
            <p:cNvSpPr txBox="1"/>
            <p:nvPr/>
          </p:nvSpPr>
          <p:spPr>
            <a:xfrm>
              <a:off x="2904638" y="2744708"/>
              <a:ext cx="783535" cy="275090"/>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0=GDT</a:t>
              </a:r>
              <a:endParaRPr lang="zh-CN" altLang="en-US" sz="1200" b="1" dirty="0">
                <a:solidFill>
                  <a:srgbClr val="005072"/>
                </a:solidFill>
                <a:latin typeface="微软雅黑" pitchFamily="34" charset="-122"/>
                <a:ea typeface="微软雅黑" pitchFamily="34" charset="-122"/>
              </a:endParaRPr>
            </a:p>
          </p:txBody>
        </p:sp>
        <p:sp>
          <p:nvSpPr>
            <p:cNvPr id="12" name="TextBox 11"/>
            <p:cNvSpPr txBox="1"/>
            <p:nvPr/>
          </p:nvSpPr>
          <p:spPr>
            <a:xfrm>
              <a:off x="2906920" y="2960600"/>
              <a:ext cx="783535"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1=LDT</a:t>
              </a:r>
              <a:endParaRPr lang="zh-CN" altLang="en-US" sz="1200" b="1" dirty="0">
                <a:solidFill>
                  <a:srgbClr val="005072"/>
                </a:solidFill>
                <a:latin typeface="微软雅黑" pitchFamily="34" charset="-122"/>
                <a:ea typeface="微软雅黑" pitchFamily="34" charset="-122"/>
              </a:endParaRPr>
            </a:p>
          </p:txBody>
        </p:sp>
        <p:sp>
          <p:nvSpPr>
            <p:cNvPr id="13"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4" name="TextBox 13"/>
            <p:cNvSpPr txBox="1"/>
            <p:nvPr/>
          </p:nvSpPr>
          <p:spPr>
            <a:xfrm>
              <a:off x="2775442" y="3654092"/>
              <a:ext cx="3834573" cy="400110"/>
            </a:xfrm>
            <a:prstGeom prst="rect">
              <a:avLst/>
            </a:prstGeom>
            <a:noFill/>
          </p:spPr>
          <p:txBody>
            <a:bodyPr wrap="square" rtlCol="0">
              <a:spAutoFit/>
            </a:bodyPr>
            <a:lstStyle/>
            <a:p>
              <a:r>
                <a:rPr lang="zh-CN" altLang="en-US" sz="2000" b="1" dirty="0">
                  <a:solidFill>
                    <a:srgbClr val="005072"/>
                  </a:solidFill>
                  <a:latin typeface="微软雅黑" pitchFamily="34" charset="-122"/>
                  <a:ea typeface="微软雅黑" pitchFamily="34" charset="-122"/>
                </a:rPr>
                <a:t>段选择子   </a:t>
              </a:r>
              <a:r>
                <a:rPr lang="en-US" altLang="zh-CN" sz="2000" b="1" dirty="0">
                  <a:solidFill>
                    <a:srgbClr val="005072"/>
                  </a:solidFill>
                  <a:latin typeface="微软雅黑" pitchFamily="34" charset="-122"/>
                  <a:ea typeface="微软雅黑" pitchFamily="34" charset="-122"/>
                </a:rPr>
                <a:t>Segment Selector</a:t>
              </a:r>
              <a:endParaRPr lang="zh-CN" altLang="en-US" sz="2000" b="1" dirty="0">
                <a:solidFill>
                  <a:srgbClr val="005072"/>
                </a:solidFill>
                <a:latin typeface="微软雅黑" pitchFamily="34" charset="-122"/>
                <a:ea typeface="微软雅黑" pitchFamily="34" charset="-122"/>
              </a:endParaRPr>
            </a:p>
          </p:txBody>
        </p:sp>
        <p:cxnSp>
          <p:nvCxnSpPr>
            <p:cNvPr id="15" name="直接连接符 14"/>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868448" y="2483271"/>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2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2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2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2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2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30"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493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–段描述符</a:t>
            </a:r>
          </a:p>
        </p:txBody>
      </p:sp>
      <p:sp>
        <p:nvSpPr>
          <p:cNvPr id="26" name="矩形 25"/>
          <p:cNvSpPr/>
          <p:nvPr/>
        </p:nvSpPr>
        <p:spPr bwMode="auto">
          <a:xfrm>
            <a:off x="323528" y="2852936"/>
            <a:ext cx="4677740" cy="36392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28" name="直接连接符 27"/>
          <p:cNvCxnSpPr>
            <a:stCxn id="26" idx="0"/>
            <a:endCxn id="26" idx="2"/>
          </p:cNvCxnSpPr>
          <p:nvPr/>
        </p:nvCxnSpPr>
        <p:spPr>
          <a:xfrm rot="16200000" flipH="1">
            <a:off x="2480438" y="3034719"/>
            <a:ext cx="363920"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bwMode="auto">
          <a:xfrm>
            <a:off x="323528" y="2172811"/>
            <a:ext cx="4677740" cy="43751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31" name="直接连接符 30"/>
          <p:cNvCxnSpPr/>
          <p:nvPr/>
        </p:nvCxnSpPr>
        <p:spPr>
          <a:xfrm rot="5400000">
            <a:off x="1029756" y="2398534"/>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241234"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486794"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1677992" y="239139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1944342" y="2404329"/>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2557816"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2787869"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094606"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350902" y="2384920"/>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861449" y="2403655"/>
            <a:ext cx="437512" cy="170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2" name="TextBox 81"/>
          <p:cNvSpPr txBox="1"/>
          <p:nvPr/>
        </p:nvSpPr>
        <p:spPr>
          <a:xfrm>
            <a:off x="290810" y="1988530"/>
            <a:ext cx="416140" cy="33855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43" name="TextBox 82"/>
          <p:cNvSpPr txBox="1"/>
          <p:nvPr/>
        </p:nvSpPr>
        <p:spPr>
          <a:xfrm>
            <a:off x="946230"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24</a:t>
            </a:r>
            <a:endParaRPr lang="zh-CN" altLang="en-US" sz="800" b="1" dirty="0">
              <a:solidFill>
                <a:srgbClr val="005072"/>
              </a:solidFill>
              <a:latin typeface="微软雅黑" pitchFamily="34" charset="-122"/>
              <a:ea typeface="微软雅黑" pitchFamily="34" charset="-122"/>
            </a:endParaRPr>
          </a:p>
        </p:txBody>
      </p:sp>
      <p:sp>
        <p:nvSpPr>
          <p:cNvPr id="44" name="TextBox 83"/>
          <p:cNvSpPr txBox="1"/>
          <p:nvPr/>
        </p:nvSpPr>
        <p:spPr>
          <a:xfrm>
            <a:off x="405489" y="2274978"/>
            <a:ext cx="101018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31:24</a:t>
            </a:r>
            <a:endParaRPr lang="zh-CN" altLang="en-US" sz="900" b="1" dirty="0">
              <a:solidFill>
                <a:srgbClr val="005072"/>
              </a:solidFill>
              <a:latin typeface="微软雅黑" pitchFamily="34" charset="-122"/>
              <a:ea typeface="微软雅黑" pitchFamily="34" charset="-122"/>
            </a:endParaRPr>
          </a:p>
        </p:txBody>
      </p:sp>
      <p:sp>
        <p:nvSpPr>
          <p:cNvPr id="45" name="TextBox 84"/>
          <p:cNvSpPr txBox="1"/>
          <p:nvPr/>
        </p:nvSpPr>
        <p:spPr>
          <a:xfrm>
            <a:off x="1211022" y="2269597"/>
            <a:ext cx="30673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G</a:t>
            </a:r>
            <a:endParaRPr lang="zh-CN" altLang="en-US" sz="900" b="1" dirty="0">
              <a:solidFill>
                <a:srgbClr val="005072"/>
              </a:solidFill>
              <a:latin typeface="微软雅黑" pitchFamily="34" charset="-122"/>
              <a:ea typeface="微软雅黑" pitchFamily="34" charset="-122"/>
            </a:endParaRPr>
          </a:p>
        </p:txBody>
      </p:sp>
      <p:sp>
        <p:nvSpPr>
          <p:cNvPr id="46" name="TextBox 85"/>
          <p:cNvSpPr txBox="1"/>
          <p:nvPr/>
        </p:nvSpPr>
        <p:spPr>
          <a:xfrm>
            <a:off x="1513615" y="2150976"/>
            <a:ext cx="84864" cy="507831"/>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D</a:t>
            </a:r>
          </a:p>
          <a:p>
            <a:r>
              <a:rPr lang="en-US" altLang="zh-CN" sz="900" b="1" dirty="0">
                <a:solidFill>
                  <a:srgbClr val="005072"/>
                </a:solidFill>
                <a:latin typeface="微软雅黑" pitchFamily="34" charset="-122"/>
                <a:ea typeface="微软雅黑" pitchFamily="34" charset="-122"/>
              </a:rPr>
              <a:t>/</a:t>
            </a:r>
          </a:p>
          <a:p>
            <a:r>
              <a:rPr lang="en-US" altLang="zh-CN" sz="900" b="1" dirty="0">
                <a:solidFill>
                  <a:srgbClr val="005072"/>
                </a:solidFill>
                <a:latin typeface="微软雅黑" pitchFamily="34" charset="-122"/>
                <a:ea typeface="微软雅黑" pitchFamily="34" charset="-122"/>
              </a:rPr>
              <a:t>B</a:t>
            </a:r>
            <a:endParaRPr lang="zh-CN" altLang="en-US" sz="900" b="1" dirty="0">
              <a:solidFill>
                <a:srgbClr val="005072"/>
              </a:solidFill>
              <a:latin typeface="微软雅黑" pitchFamily="34" charset="-122"/>
              <a:ea typeface="微软雅黑" pitchFamily="34" charset="-122"/>
            </a:endParaRPr>
          </a:p>
        </p:txBody>
      </p:sp>
      <p:sp>
        <p:nvSpPr>
          <p:cNvPr id="47" name="TextBox 86"/>
          <p:cNvSpPr txBox="1"/>
          <p:nvPr/>
        </p:nvSpPr>
        <p:spPr>
          <a:xfrm>
            <a:off x="1680274" y="2268509"/>
            <a:ext cx="536790"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48" name="TextBox 87"/>
          <p:cNvSpPr txBox="1"/>
          <p:nvPr/>
        </p:nvSpPr>
        <p:spPr>
          <a:xfrm>
            <a:off x="1902524" y="2135539"/>
            <a:ext cx="279130" cy="509559"/>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A</a:t>
            </a:r>
          </a:p>
          <a:p>
            <a:r>
              <a:rPr lang="en-US" altLang="zh-CN" sz="900" b="1" dirty="0">
                <a:solidFill>
                  <a:srgbClr val="005072"/>
                </a:solidFill>
                <a:latin typeface="微软雅黑" pitchFamily="34" charset="-122"/>
                <a:ea typeface="微软雅黑" pitchFamily="34" charset="-122"/>
              </a:rPr>
              <a:t>V</a:t>
            </a:r>
          </a:p>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49" name="TextBox 88"/>
          <p:cNvSpPr txBox="1"/>
          <p:nvPr/>
        </p:nvSpPr>
        <p:spPr>
          <a:xfrm>
            <a:off x="3846596" y="2009027"/>
            <a:ext cx="21116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8</a:t>
            </a:r>
            <a:endParaRPr lang="zh-CN" altLang="en-US" sz="800" b="1" dirty="0">
              <a:solidFill>
                <a:srgbClr val="005072"/>
              </a:solidFill>
              <a:latin typeface="微软雅黑" pitchFamily="34" charset="-122"/>
              <a:ea typeface="微软雅黑" pitchFamily="34" charset="-122"/>
            </a:endParaRPr>
          </a:p>
        </p:txBody>
      </p:sp>
      <p:sp>
        <p:nvSpPr>
          <p:cNvPr id="50" name="TextBox 89"/>
          <p:cNvSpPr txBox="1"/>
          <p:nvPr/>
        </p:nvSpPr>
        <p:spPr>
          <a:xfrm>
            <a:off x="4764042" y="1988530"/>
            <a:ext cx="305835"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1" name="TextBox 90"/>
          <p:cNvSpPr txBox="1"/>
          <p:nvPr/>
        </p:nvSpPr>
        <p:spPr>
          <a:xfrm>
            <a:off x="4967746" y="2286461"/>
            <a:ext cx="38338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4</a:t>
            </a:r>
            <a:endParaRPr lang="zh-CN" altLang="en-US" sz="800" b="1" dirty="0">
              <a:solidFill>
                <a:srgbClr val="005072"/>
              </a:solidFill>
              <a:latin typeface="微软雅黑" pitchFamily="34" charset="-122"/>
              <a:ea typeface="微软雅黑" pitchFamily="34" charset="-122"/>
            </a:endParaRPr>
          </a:p>
        </p:txBody>
      </p:sp>
      <p:sp>
        <p:nvSpPr>
          <p:cNvPr id="52" name="TextBox 91"/>
          <p:cNvSpPr txBox="1"/>
          <p:nvPr/>
        </p:nvSpPr>
        <p:spPr>
          <a:xfrm>
            <a:off x="4764042" y="2676166"/>
            <a:ext cx="228539"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3" name="TextBox 92"/>
          <p:cNvSpPr txBox="1"/>
          <p:nvPr/>
        </p:nvSpPr>
        <p:spPr>
          <a:xfrm>
            <a:off x="4954278" y="2946627"/>
            <a:ext cx="231599"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54" name="TextBox 93"/>
          <p:cNvSpPr txBox="1"/>
          <p:nvPr/>
        </p:nvSpPr>
        <p:spPr>
          <a:xfrm>
            <a:off x="2400858" y="2679245"/>
            <a:ext cx="364776"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 </a:t>
            </a:r>
            <a:endParaRPr lang="zh-CN" altLang="en-US" sz="800" b="1" dirty="0">
              <a:solidFill>
                <a:srgbClr val="005072"/>
              </a:solidFill>
              <a:latin typeface="微软雅黑" pitchFamily="34" charset="-122"/>
              <a:ea typeface="微软雅黑" pitchFamily="34" charset="-122"/>
            </a:endParaRPr>
          </a:p>
        </p:txBody>
      </p:sp>
      <p:sp>
        <p:nvSpPr>
          <p:cNvPr id="55" name="TextBox 94"/>
          <p:cNvSpPr txBox="1"/>
          <p:nvPr/>
        </p:nvSpPr>
        <p:spPr>
          <a:xfrm>
            <a:off x="2101407" y="2145064"/>
            <a:ext cx="766843" cy="509559"/>
          </a:xfrm>
          <a:prstGeom prst="rect">
            <a:avLst/>
          </a:prstGeom>
          <a:noFill/>
        </p:spPr>
        <p:txBody>
          <a:bodyPr wrap="square" rtlCol="0">
            <a:spAutoFit/>
          </a:bodyPr>
          <a:lstStyle/>
          <a:p>
            <a:pPr algn="ctr"/>
            <a:r>
              <a:rPr lang="en-US" altLang="zh-CN" sz="900" b="1" dirty="0" err="1">
                <a:solidFill>
                  <a:srgbClr val="005072"/>
                </a:solidFill>
                <a:latin typeface="微软雅黑" pitchFamily="34" charset="-122"/>
                <a:ea typeface="微软雅黑" pitchFamily="34" charset="-122"/>
              </a:rPr>
              <a:t>Seg</a:t>
            </a:r>
            <a:r>
              <a:rPr lang="en-US" altLang="zh-CN" sz="900" b="1" dirty="0">
                <a:solidFill>
                  <a:srgbClr val="005072"/>
                </a:solidFill>
                <a:latin typeface="微软雅黑" pitchFamily="34" charset="-122"/>
                <a:ea typeface="微软雅黑" pitchFamily="34" charset="-122"/>
              </a:rPr>
              <a:t>.</a:t>
            </a:r>
          </a:p>
          <a:p>
            <a:pPr algn="ctr"/>
            <a:r>
              <a:rPr lang="en-US" altLang="zh-CN" sz="900" b="1" dirty="0">
                <a:solidFill>
                  <a:srgbClr val="005072"/>
                </a:solidFill>
                <a:latin typeface="微软雅黑" pitchFamily="34" charset="-122"/>
                <a:ea typeface="微软雅黑" pitchFamily="34" charset="-122"/>
              </a:rPr>
              <a:t>Limit</a:t>
            </a:r>
          </a:p>
          <a:p>
            <a:pPr algn="ctr"/>
            <a:r>
              <a:rPr lang="en-US" altLang="zh-CN" sz="900" b="1" dirty="0">
                <a:solidFill>
                  <a:srgbClr val="005072"/>
                </a:solidFill>
                <a:latin typeface="微软雅黑" pitchFamily="34" charset="-122"/>
                <a:ea typeface="微软雅黑" pitchFamily="34" charset="-122"/>
              </a:rPr>
              <a:t>19</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56" name="TextBox 95"/>
          <p:cNvSpPr txBox="1"/>
          <p:nvPr/>
        </p:nvSpPr>
        <p:spPr>
          <a:xfrm>
            <a:off x="2753855" y="2287918"/>
            <a:ext cx="230053"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P</a:t>
            </a:r>
            <a:endParaRPr lang="zh-CN" altLang="en-US" sz="900" b="1" dirty="0">
              <a:solidFill>
                <a:srgbClr val="005072"/>
              </a:solidFill>
              <a:latin typeface="微软雅黑" pitchFamily="34" charset="-122"/>
              <a:ea typeface="微软雅黑" pitchFamily="34" charset="-122"/>
            </a:endParaRPr>
          </a:p>
        </p:txBody>
      </p:sp>
      <p:sp>
        <p:nvSpPr>
          <p:cNvPr id="57" name="TextBox 96"/>
          <p:cNvSpPr txBox="1"/>
          <p:nvPr/>
        </p:nvSpPr>
        <p:spPr>
          <a:xfrm>
            <a:off x="3027123" y="2145612"/>
            <a:ext cx="306737" cy="553998"/>
          </a:xfrm>
          <a:prstGeom prst="rect">
            <a:avLst/>
          </a:prstGeom>
          <a:noFill/>
        </p:spPr>
        <p:txBody>
          <a:bodyPr wrap="square" rtlCol="0">
            <a:spAutoFit/>
          </a:bodyPr>
          <a:lstStyle/>
          <a:p>
            <a:r>
              <a:rPr lang="en-US" altLang="zh-CN" sz="1000" b="1" dirty="0">
                <a:solidFill>
                  <a:srgbClr val="FF0000"/>
                </a:solidFill>
                <a:latin typeface="微软雅黑" pitchFamily="34" charset="-122"/>
                <a:ea typeface="微软雅黑" pitchFamily="34" charset="-122"/>
              </a:rPr>
              <a:t>D</a:t>
            </a:r>
          </a:p>
          <a:p>
            <a:r>
              <a:rPr lang="en-US" altLang="zh-CN" sz="1000" b="1" dirty="0">
                <a:solidFill>
                  <a:srgbClr val="FF0000"/>
                </a:solidFill>
                <a:latin typeface="微软雅黑" pitchFamily="34" charset="-122"/>
                <a:ea typeface="微软雅黑" pitchFamily="34" charset="-122"/>
              </a:rPr>
              <a:t>P</a:t>
            </a:r>
          </a:p>
          <a:p>
            <a:r>
              <a:rPr lang="en-US" altLang="zh-CN" sz="1000" b="1" dirty="0">
                <a:solidFill>
                  <a:srgbClr val="FF0000"/>
                </a:solidFill>
                <a:latin typeface="微软雅黑" pitchFamily="34" charset="-122"/>
                <a:ea typeface="微软雅黑" pitchFamily="34" charset="-122"/>
              </a:rPr>
              <a:t>L</a:t>
            </a:r>
            <a:endParaRPr lang="zh-CN" altLang="en-US" sz="1000" b="1" dirty="0">
              <a:solidFill>
                <a:srgbClr val="FF0000"/>
              </a:solidFill>
              <a:latin typeface="微软雅黑" pitchFamily="34" charset="-122"/>
              <a:ea typeface="微软雅黑" pitchFamily="34" charset="-122"/>
            </a:endParaRPr>
          </a:p>
        </p:txBody>
      </p:sp>
      <p:sp>
        <p:nvSpPr>
          <p:cNvPr id="58" name="TextBox 97"/>
          <p:cNvSpPr txBox="1"/>
          <p:nvPr/>
        </p:nvSpPr>
        <p:spPr>
          <a:xfrm>
            <a:off x="3582367" y="2275338"/>
            <a:ext cx="1073580"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Type</a:t>
            </a:r>
            <a:endParaRPr lang="zh-CN" altLang="en-US" sz="900" b="1" dirty="0">
              <a:solidFill>
                <a:srgbClr val="005072"/>
              </a:solidFill>
              <a:latin typeface="微软雅黑" pitchFamily="34" charset="-122"/>
              <a:ea typeface="微软雅黑" pitchFamily="34" charset="-122"/>
            </a:endParaRPr>
          </a:p>
        </p:txBody>
      </p:sp>
      <p:sp>
        <p:nvSpPr>
          <p:cNvPr id="59" name="TextBox 98"/>
          <p:cNvSpPr txBox="1"/>
          <p:nvPr/>
        </p:nvSpPr>
        <p:spPr>
          <a:xfrm>
            <a:off x="3315156" y="2275338"/>
            <a:ext cx="30673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a:t>
            </a:r>
            <a:endParaRPr lang="zh-CN" altLang="en-US" sz="900" b="1" dirty="0">
              <a:solidFill>
                <a:srgbClr val="005072"/>
              </a:solidFill>
              <a:latin typeface="微软雅黑" pitchFamily="34" charset="-122"/>
              <a:ea typeface="微软雅黑" pitchFamily="34" charset="-122"/>
            </a:endParaRPr>
          </a:p>
        </p:txBody>
      </p:sp>
      <p:sp>
        <p:nvSpPr>
          <p:cNvPr id="60" name="TextBox 99"/>
          <p:cNvSpPr txBox="1"/>
          <p:nvPr/>
        </p:nvSpPr>
        <p:spPr>
          <a:xfrm>
            <a:off x="4109148" y="2281807"/>
            <a:ext cx="1150264"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23</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61" name="TextBox 100"/>
          <p:cNvSpPr txBox="1"/>
          <p:nvPr/>
        </p:nvSpPr>
        <p:spPr>
          <a:xfrm>
            <a:off x="762163" y="2913590"/>
            <a:ext cx="2837309"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Address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 </a:t>
            </a:r>
            <a:endParaRPr lang="zh-CN" altLang="en-US" sz="900" b="1" dirty="0">
              <a:solidFill>
                <a:srgbClr val="005072"/>
              </a:solidFill>
              <a:latin typeface="微软雅黑" pitchFamily="34" charset="-122"/>
              <a:ea typeface="微软雅黑" pitchFamily="34" charset="-122"/>
            </a:endParaRPr>
          </a:p>
        </p:txBody>
      </p:sp>
      <p:sp>
        <p:nvSpPr>
          <p:cNvPr id="62" name="TextBox 101"/>
          <p:cNvSpPr txBox="1"/>
          <p:nvPr/>
        </p:nvSpPr>
        <p:spPr>
          <a:xfrm>
            <a:off x="3110310" y="2913590"/>
            <a:ext cx="2990677" cy="2308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Segment Limit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a:t>
            </a:r>
            <a:endParaRPr lang="zh-CN" altLang="en-US" sz="900" b="1" dirty="0">
              <a:solidFill>
                <a:srgbClr val="005072"/>
              </a:solidFill>
              <a:latin typeface="微软雅黑" pitchFamily="34" charset="-122"/>
              <a:ea typeface="微软雅黑" pitchFamily="34" charset="-122"/>
            </a:endParaRPr>
          </a:p>
        </p:txBody>
      </p:sp>
      <p:sp>
        <p:nvSpPr>
          <p:cNvPr id="63" name="TextBox 102"/>
          <p:cNvSpPr txBox="1"/>
          <p:nvPr/>
        </p:nvSpPr>
        <p:spPr>
          <a:xfrm>
            <a:off x="290810" y="2675152"/>
            <a:ext cx="416140" cy="33855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64" name="TextBox 103"/>
          <p:cNvSpPr txBox="1"/>
          <p:nvPr/>
        </p:nvSpPr>
        <p:spPr>
          <a:xfrm>
            <a:off x="4042099" y="2009027"/>
            <a:ext cx="211167"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7</a:t>
            </a:r>
            <a:endParaRPr lang="zh-CN" altLang="en-US" sz="800" b="1" dirty="0">
              <a:solidFill>
                <a:srgbClr val="005072"/>
              </a:solidFill>
              <a:latin typeface="微软雅黑" pitchFamily="34" charset="-122"/>
              <a:ea typeface="微软雅黑" pitchFamily="34" charset="-122"/>
            </a:endParaRPr>
          </a:p>
        </p:txBody>
      </p:sp>
      <p:sp>
        <p:nvSpPr>
          <p:cNvPr id="65" name="TextBox 104"/>
          <p:cNvSpPr txBox="1"/>
          <p:nvPr/>
        </p:nvSpPr>
        <p:spPr>
          <a:xfrm>
            <a:off x="1192584"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23</a:t>
            </a:r>
            <a:endParaRPr lang="zh-CN" altLang="en-US" sz="800" b="1" dirty="0">
              <a:solidFill>
                <a:srgbClr val="005072"/>
              </a:solidFill>
              <a:latin typeface="微软雅黑" pitchFamily="34" charset="-122"/>
              <a:ea typeface="微软雅黑" pitchFamily="34" charset="-122"/>
            </a:endParaRPr>
          </a:p>
        </p:txBody>
      </p:sp>
      <p:sp>
        <p:nvSpPr>
          <p:cNvPr id="66" name="TextBox 105"/>
          <p:cNvSpPr txBox="1"/>
          <p:nvPr/>
        </p:nvSpPr>
        <p:spPr>
          <a:xfrm>
            <a:off x="1415052"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22</a:t>
            </a:r>
            <a:endParaRPr lang="zh-CN" altLang="en-US" sz="800" b="1" dirty="0">
              <a:solidFill>
                <a:srgbClr val="005072"/>
              </a:solidFill>
              <a:latin typeface="微软雅黑" pitchFamily="34" charset="-122"/>
              <a:ea typeface="微软雅黑" pitchFamily="34" charset="-122"/>
            </a:endParaRPr>
          </a:p>
        </p:txBody>
      </p:sp>
      <p:sp>
        <p:nvSpPr>
          <p:cNvPr id="67" name="TextBox 106"/>
          <p:cNvSpPr txBox="1"/>
          <p:nvPr/>
        </p:nvSpPr>
        <p:spPr>
          <a:xfrm>
            <a:off x="1637519"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21</a:t>
            </a:r>
            <a:endParaRPr lang="zh-CN" altLang="en-US" sz="800" b="1" dirty="0">
              <a:solidFill>
                <a:srgbClr val="005072"/>
              </a:solidFill>
              <a:latin typeface="微软雅黑" pitchFamily="34" charset="-122"/>
              <a:ea typeface="微软雅黑" pitchFamily="34" charset="-122"/>
            </a:endParaRPr>
          </a:p>
        </p:txBody>
      </p:sp>
      <p:sp>
        <p:nvSpPr>
          <p:cNvPr id="68" name="TextBox 107"/>
          <p:cNvSpPr txBox="1"/>
          <p:nvPr/>
        </p:nvSpPr>
        <p:spPr>
          <a:xfrm>
            <a:off x="1873607"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20</a:t>
            </a:r>
            <a:endParaRPr lang="zh-CN" altLang="en-US" sz="800" b="1" dirty="0">
              <a:solidFill>
                <a:srgbClr val="005072"/>
              </a:solidFill>
              <a:latin typeface="微软雅黑" pitchFamily="34" charset="-122"/>
              <a:ea typeface="微软雅黑" pitchFamily="34" charset="-122"/>
            </a:endParaRPr>
          </a:p>
        </p:txBody>
      </p:sp>
      <p:sp>
        <p:nvSpPr>
          <p:cNvPr id="69" name="TextBox 108"/>
          <p:cNvSpPr txBox="1"/>
          <p:nvPr/>
        </p:nvSpPr>
        <p:spPr>
          <a:xfrm>
            <a:off x="2090854"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19</a:t>
            </a:r>
            <a:endParaRPr lang="zh-CN" altLang="en-US" sz="800" b="1" dirty="0">
              <a:solidFill>
                <a:srgbClr val="005072"/>
              </a:solidFill>
              <a:latin typeface="微软雅黑" pitchFamily="34" charset="-122"/>
              <a:ea typeface="微软雅黑" pitchFamily="34" charset="-122"/>
            </a:endParaRPr>
          </a:p>
        </p:txBody>
      </p:sp>
      <p:sp>
        <p:nvSpPr>
          <p:cNvPr id="70" name="TextBox 109"/>
          <p:cNvSpPr txBox="1"/>
          <p:nvPr/>
        </p:nvSpPr>
        <p:spPr>
          <a:xfrm>
            <a:off x="2491976"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a:t>
            </a:r>
            <a:endParaRPr lang="zh-CN" altLang="en-US" sz="800" b="1" dirty="0">
              <a:solidFill>
                <a:srgbClr val="005072"/>
              </a:solidFill>
              <a:latin typeface="微软雅黑" pitchFamily="34" charset="-122"/>
              <a:ea typeface="微软雅黑" pitchFamily="34" charset="-122"/>
            </a:endParaRPr>
          </a:p>
        </p:txBody>
      </p:sp>
      <p:sp>
        <p:nvSpPr>
          <p:cNvPr id="71" name="TextBox 110"/>
          <p:cNvSpPr txBox="1"/>
          <p:nvPr/>
        </p:nvSpPr>
        <p:spPr>
          <a:xfrm>
            <a:off x="2718643"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a:t>
            </a:r>
            <a:endParaRPr lang="zh-CN" altLang="en-US" sz="800" b="1" dirty="0">
              <a:solidFill>
                <a:srgbClr val="005072"/>
              </a:solidFill>
              <a:latin typeface="微软雅黑" pitchFamily="34" charset="-122"/>
              <a:ea typeface="微软雅黑" pitchFamily="34" charset="-122"/>
            </a:endParaRPr>
          </a:p>
        </p:txBody>
      </p:sp>
      <p:sp>
        <p:nvSpPr>
          <p:cNvPr id="72" name="TextBox 111"/>
          <p:cNvSpPr txBox="1"/>
          <p:nvPr/>
        </p:nvSpPr>
        <p:spPr>
          <a:xfrm>
            <a:off x="2893098"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14</a:t>
            </a:r>
            <a:endParaRPr lang="zh-CN" altLang="en-US" sz="800" b="1" dirty="0">
              <a:solidFill>
                <a:srgbClr val="005072"/>
              </a:solidFill>
              <a:latin typeface="微软雅黑" pitchFamily="34" charset="-122"/>
              <a:ea typeface="微软雅黑" pitchFamily="34" charset="-122"/>
            </a:endParaRPr>
          </a:p>
        </p:txBody>
      </p:sp>
      <p:sp>
        <p:nvSpPr>
          <p:cNvPr id="73" name="TextBox 112"/>
          <p:cNvSpPr txBox="1"/>
          <p:nvPr/>
        </p:nvSpPr>
        <p:spPr>
          <a:xfrm>
            <a:off x="3087416"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13</a:t>
            </a:r>
            <a:endParaRPr lang="zh-CN" altLang="en-US" sz="800" b="1" dirty="0">
              <a:solidFill>
                <a:srgbClr val="005072"/>
              </a:solidFill>
              <a:latin typeface="微软雅黑" pitchFamily="34" charset="-122"/>
              <a:ea typeface="微软雅黑" pitchFamily="34" charset="-122"/>
            </a:endParaRPr>
          </a:p>
        </p:txBody>
      </p:sp>
      <p:sp>
        <p:nvSpPr>
          <p:cNvPr id="74" name="TextBox 113"/>
          <p:cNvSpPr txBox="1"/>
          <p:nvPr/>
        </p:nvSpPr>
        <p:spPr>
          <a:xfrm>
            <a:off x="3266071"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12</a:t>
            </a:r>
            <a:endParaRPr lang="zh-CN" altLang="en-US" sz="800" b="1" dirty="0">
              <a:solidFill>
                <a:srgbClr val="005072"/>
              </a:solidFill>
              <a:latin typeface="微软雅黑" pitchFamily="34" charset="-122"/>
              <a:ea typeface="微软雅黑" pitchFamily="34" charset="-122"/>
            </a:endParaRPr>
          </a:p>
        </p:txBody>
      </p:sp>
      <p:sp>
        <p:nvSpPr>
          <p:cNvPr id="75" name="TextBox 114"/>
          <p:cNvSpPr txBox="1"/>
          <p:nvPr/>
        </p:nvSpPr>
        <p:spPr>
          <a:xfrm>
            <a:off x="3507268" y="2001469"/>
            <a:ext cx="366442"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11</a:t>
            </a:r>
            <a:endParaRPr lang="zh-CN" altLang="en-US" sz="800" b="1" dirty="0">
              <a:solidFill>
                <a:srgbClr val="005072"/>
              </a:solidFill>
              <a:latin typeface="微软雅黑" pitchFamily="34" charset="-122"/>
              <a:ea typeface="微软雅黑" pitchFamily="34" charset="-122"/>
            </a:endParaRPr>
          </a:p>
        </p:txBody>
      </p:sp>
      <p:sp>
        <p:nvSpPr>
          <p:cNvPr id="76" name="TextBox 115"/>
          <p:cNvSpPr txBox="1"/>
          <p:nvPr/>
        </p:nvSpPr>
        <p:spPr>
          <a:xfrm>
            <a:off x="2611042" y="2679245"/>
            <a:ext cx="364776" cy="215444"/>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 </a:t>
            </a:r>
            <a:endParaRPr lang="zh-CN" altLang="en-US" sz="800" b="1" dirty="0">
              <a:solidFill>
                <a:srgbClr val="005072"/>
              </a:solidFill>
              <a:latin typeface="微软雅黑" pitchFamily="34" charset="-122"/>
              <a:ea typeface="微软雅黑" pitchFamily="34" charset="-122"/>
            </a:endParaRPr>
          </a:p>
        </p:txBody>
      </p:sp>
      <p:sp>
        <p:nvSpPr>
          <p:cNvPr id="77" name="TextBox 56"/>
          <p:cNvSpPr txBox="1"/>
          <p:nvPr/>
        </p:nvSpPr>
        <p:spPr>
          <a:xfrm>
            <a:off x="762163" y="3450616"/>
            <a:ext cx="4094401"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段描述符 </a:t>
            </a:r>
            <a:r>
              <a:rPr lang="en-US" altLang="zh-CN" sz="2000" b="1" dirty="0">
                <a:solidFill>
                  <a:srgbClr val="005072"/>
                </a:solidFill>
                <a:latin typeface="微软雅黑" pitchFamily="34" charset="-122"/>
                <a:ea typeface="微软雅黑" pitchFamily="34" charset="-122"/>
              </a:rPr>
              <a:t>Segment Descriptor</a:t>
            </a:r>
            <a:endParaRPr lang="zh-CN" altLang="en-US" sz="2000" b="1" dirty="0">
              <a:solidFill>
                <a:srgbClr val="005072"/>
              </a:solidFill>
              <a:latin typeface="微软雅黑" pitchFamily="34" charset="-122"/>
              <a:ea typeface="微软雅黑" pitchFamily="34" charset="-122"/>
            </a:endParaRPr>
          </a:p>
        </p:txBody>
      </p:sp>
    </p:spTree>
    <p:extLst>
      <p:ext uri="{BB962C8B-B14F-4D97-AF65-F5344CB8AC3E}">
        <p14:creationId xmlns:p14="http://schemas.microsoft.com/office/powerpoint/2010/main" val="16809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a:t>
            </a:r>
            <a:r>
              <a:rPr lang="zh-CN" altLang="en-US" sz="1600" b="1" dirty="0" smtClean="0">
                <a:solidFill>
                  <a:srgbClr val="005072"/>
                </a:solidFill>
                <a:latin typeface="微软雅黑" pitchFamily="34" charset="-122"/>
                <a:ea typeface="微软雅黑" pitchFamily="34" charset="-122"/>
              </a:rPr>
              <a:t>描述符</a:t>
            </a:r>
            <a:endParaRPr lang="zh-CN" altLang="en-US" sz="1600" b="1" dirty="0">
              <a:solidFill>
                <a:srgbClr val="005072"/>
              </a:solidFill>
              <a:latin typeface="微软雅黑" pitchFamily="34" charset="-122"/>
              <a:ea typeface="微软雅黑" pitchFamily="34" charset="-122"/>
            </a:endParaRP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sp>
        <p:nvSpPr>
          <p:cNvPr id="17" name="矩形 16"/>
          <p:cNvSpPr/>
          <p:nvPr/>
        </p:nvSpPr>
        <p:spPr>
          <a:xfrm>
            <a:off x="1379015" y="4652118"/>
            <a:ext cx="3081439"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MAX(CPL, RPL) &lt;=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91" name="TextBox 13"/>
          <p:cNvSpPr txBox="1"/>
          <p:nvPr/>
        </p:nvSpPr>
        <p:spPr>
          <a:xfrm>
            <a:off x="478624" y="4652118"/>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访问段时</a:t>
            </a:r>
          </a:p>
        </p:txBody>
      </p:sp>
      <p:grpSp>
        <p:nvGrpSpPr>
          <p:cNvPr id="92" name="组合 91"/>
          <p:cNvGrpSpPr/>
          <p:nvPr/>
        </p:nvGrpSpPr>
        <p:grpSpPr>
          <a:xfrm>
            <a:off x="28745" y="1635299"/>
            <a:ext cx="5194836" cy="2373768"/>
            <a:chOff x="28745" y="778049"/>
            <a:chExt cx="5194836" cy="2373768"/>
          </a:xfrm>
        </p:grpSpPr>
        <p:grpSp>
          <p:nvGrpSpPr>
            <p:cNvPr id="93" name="组合 92"/>
            <p:cNvGrpSpPr/>
            <p:nvPr/>
          </p:nvGrpSpPr>
          <p:grpSpPr>
            <a:xfrm>
              <a:off x="28745" y="778049"/>
              <a:ext cx="5194836" cy="2373768"/>
              <a:chOff x="2090409" y="1618878"/>
              <a:chExt cx="5194836" cy="2373768"/>
            </a:xfrm>
          </p:grpSpPr>
          <p:sp>
            <p:nvSpPr>
              <p:cNvPr id="95" name="矩形 94"/>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9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97" name="直接连接符 9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9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99" name="直接连接符 9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0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0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04" name="直接连接符 10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10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10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11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11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11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11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94"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4057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–门描述符</a:t>
            </a:r>
          </a:p>
        </p:txBody>
      </p:sp>
      <p:sp>
        <p:nvSpPr>
          <p:cNvPr id="6" name="TextBox 96"/>
          <p:cNvSpPr txBox="1"/>
          <p:nvPr/>
        </p:nvSpPr>
        <p:spPr>
          <a:xfrm>
            <a:off x="3347865" y="2152611"/>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7" name="TextBox 96"/>
          <p:cNvSpPr txBox="1"/>
          <p:nvPr/>
        </p:nvSpPr>
        <p:spPr>
          <a:xfrm>
            <a:off x="3347864" y="4275679"/>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8" name="矩形 7"/>
          <p:cNvSpPr/>
          <p:nvPr/>
        </p:nvSpPr>
        <p:spPr bwMode="auto">
          <a:xfrm>
            <a:off x="285720" y="2115126"/>
            <a:ext cx="5688000" cy="630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0" name="直接连接符 9"/>
          <p:cNvCxnSpPr>
            <a:stCxn id="8" idx="0"/>
            <a:endCxn id="8" idx="2"/>
          </p:cNvCxnSpPr>
          <p:nvPr/>
        </p:nvCxnSpPr>
        <p:spPr>
          <a:xfrm rot="16200000" flipH="1">
            <a:off x="2814720"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2995235"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3352425"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4243799" y="2430126"/>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5214942" y="2118246"/>
            <a:ext cx="761898" cy="630000"/>
          </a:xfrm>
          <a:prstGeom prst="rect">
            <a:avLst/>
          </a:prstGeom>
          <a:solidFill>
            <a:schemeClr val="bg1">
              <a:lumMod val="65000"/>
            </a:schemeClr>
          </a:solid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15" name="TextBox 96"/>
          <p:cNvSpPr txBox="1"/>
          <p:nvPr/>
        </p:nvSpPr>
        <p:spPr>
          <a:xfrm>
            <a:off x="3079670" y="2318647"/>
            <a:ext cx="306737"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P</a:t>
            </a:r>
          </a:p>
        </p:txBody>
      </p:sp>
      <p:sp>
        <p:nvSpPr>
          <p:cNvPr id="16" name="TextBox 96"/>
          <p:cNvSpPr txBox="1"/>
          <p:nvPr/>
        </p:nvSpPr>
        <p:spPr>
          <a:xfrm>
            <a:off x="3643306" y="2313982"/>
            <a:ext cx="100013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D  1  1  0</a:t>
            </a:r>
          </a:p>
        </p:txBody>
      </p:sp>
      <p:sp>
        <p:nvSpPr>
          <p:cNvPr id="17" name="TextBox 96"/>
          <p:cNvSpPr txBox="1"/>
          <p:nvPr/>
        </p:nvSpPr>
        <p:spPr>
          <a:xfrm>
            <a:off x="4553340" y="2313982"/>
            <a:ext cx="69572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0   0   0</a:t>
            </a:r>
          </a:p>
        </p:txBody>
      </p:sp>
      <p:sp>
        <p:nvSpPr>
          <p:cNvPr id="18" name="TextBox 96"/>
          <p:cNvSpPr txBox="1"/>
          <p:nvPr/>
        </p:nvSpPr>
        <p:spPr>
          <a:xfrm>
            <a:off x="1217616" y="2313982"/>
            <a:ext cx="1143008"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31..16</a:t>
            </a:r>
          </a:p>
        </p:txBody>
      </p:sp>
      <p:sp>
        <p:nvSpPr>
          <p:cNvPr id="19" name="TextBox 96"/>
          <p:cNvSpPr txBox="1"/>
          <p:nvPr/>
        </p:nvSpPr>
        <p:spPr>
          <a:xfrm>
            <a:off x="200287"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20" name="TextBox 96"/>
          <p:cNvSpPr txBox="1"/>
          <p:nvPr/>
        </p:nvSpPr>
        <p:spPr>
          <a:xfrm>
            <a:off x="2856301"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21" name="TextBox 96"/>
          <p:cNvSpPr txBox="1"/>
          <p:nvPr/>
        </p:nvSpPr>
        <p:spPr>
          <a:xfrm>
            <a:off x="3039423"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22" name="TextBox 96"/>
          <p:cNvSpPr txBox="1"/>
          <p:nvPr/>
        </p:nvSpPr>
        <p:spPr>
          <a:xfrm>
            <a:off x="3202422"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14</a:t>
            </a:r>
          </a:p>
        </p:txBody>
      </p:sp>
      <p:sp>
        <p:nvSpPr>
          <p:cNvPr id="23" name="TextBox 96"/>
          <p:cNvSpPr txBox="1"/>
          <p:nvPr/>
        </p:nvSpPr>
        <p:spPr>
          <a:xfrm>
            <a:off x="3419662"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13</a:t>
            </a:r>
          </a:p>
        </p:txBody>
      </p:sp>
      <p:sp>
        <p:nvSpPr>
          <p:cNvPr id="24" name="TextBox 96"/>
          <p:cNvSpPr txBox="1"/>
          <p:nvPr/>
        </p:nvSpPr>
        <p:spPr>
          <a:xfrm>
            <a:off x="3585863" y="1891482"/>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12</a:t>
            </a:r>
          </a:p>
        </p:txBody>
      </p:sp>
      <p:sp>
        <p:nvSpPr>
          <p:cNvPr id="25" name="TextBox 96"/>
          <p:cNvSpPr txBox="1"/>
          <p:nvPr/>
        </p:nvSpPr>
        <p:spPr>
          <a:xfrm>
            <a:off x="4360888"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8</a:t>
            </a:r>
          </a:p>
        </p:txBody>
      </p:sp>
      <p:sp>
        <p:nvSpPr>
          <p:cNvPr id="26" name="TextBox 96"/>
          <p:cNvSpPr txBox="1"/>
          <p:nvPr/>
        </p:nvSpPr>
        <p:spPr>
          <a:xfrm>
            <a:off x="4500562"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7</a:t>
            </a:r>
          </a:p>
        </p:txBody>
      </p:sp>
      <p:sp>
        <p:nvSpPr>
          <p:cNvPr id="27" name="TextBox 96"/>
          <p:cNvSpPr txBox="1"/>
          <p:nvPr/>
        </p:nvSpPr>
        <p:spPr>
          <a:xfrm>
            <a:off x="5003830"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5</a:t>
            </a:r>
          </a:p>
        </p:txBody>
      </p:sp>
      <p:sp>
        <p:nvSpPr>
          <p:cNvPr id="28" name="TextBox 96"/>
          <p:cNvSpPr txBox="1"/>
          <p:nvPr/>
        </p:nvSpPr>
        <p:spPr>
          <a:xfrm>
            <a:off x="5158962"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4</a:t>
            </a:r>
          </a:p>
        </p:txBody>
      </p:sp>
      <p:sp>
        <p:nvSpPr>
          <p:cNvPr id="29" name="TextBox 96"/>
          <p:cNvSpPr txBox="1"/>
          <p:nvPr/>
        </p:nvSpPr>
        <p:spPr>
          <a:xfrm>
            <a:off x="5795776" y="1891482"/>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30" name="TextBox 96"/>
          <p:cNvSpPr txBox="1"/>
          <p:nvPr/>
        </p:nvSpPr>
        <p:spPr>
          <a:xfrm>
            <a:off x="5954110" y="2298525"/>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4</a:t>
            </a:r>
          </a:p>
        </p:txBody>
      </p:sp>
      <p:sp>
        <p:nvSpPr>
          <p:cNvPr id="32" name="矩形 31"/>
          <p:cNvSpPr/>
          <p:nvPr/>
        </p:nvSpPr>
        <p:spPr bwMode="auto">
          <a:xfrm>
            <a:off x="285720" y="3005037"/>
            <a:ext cx="5688000" cy="630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34" name="直接连接符 33"/>
          <p:cNvCxnSpPr/>
          <p:nvPr/>
        </p:nvCxnSpPr>
        <p:spPr>
          <a:xfrm rot="16200000" flipH="1">
            <a:off x="2827446" y="3320037"/>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TextBox 96"/>
          <p:cNvSpPr txBox="1"/>
          <p:nvPr/>
        </p:nvSpPr>
        <p:spPr>
          <a:xfrm>
            <a:off x="1000100" y="3197489"/>
            <a:ext cx="163987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Segment Selector</a:t>
            </a:r>
          </a:p>
        </p:txBody>
      </p:sp>
      <p:sp>
        <p:nvSpPr>
          <p:cNvPr id="42" name="TextBox 96"/>
          <p:cNvSpPr txBox="1"/>
          <p:nvPr/>
        </p:nvSpPr>
        <p:spPr>
          <a:xfrm>
            <a:off x="200287"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43" name="TextBox 96"/>
          <p:cNvSpPr txBox="1"/>
          <p:nvPr/>
        </p:nvSpPr>
        <p:spPr>
          <a:xfrm>
            <a:off x="2856301"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44" name="TextBox 96"/>
          <p:cNvSpPr txBox="1"/>
          <p:nvPr/>
        </p:nvSpPr>
        <p:spPr>
          <a:xfrm>
            <a:off x="3039423" y="2781393"/>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45" name="TextBox 96"/>
          <p:cNvSpPr txBox="1"/>
          <p:nvPr/>
        </p:nvSpPr>
        <p:spPr>
          <a:xfrm>
            <a:off x="5795776" y="2781393"/>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46" name="TextBox 96"/>
          <p:cNvSpPr txBox="1"/>
          <p:nvPr/>
        </p:nvSpPr>
        <p:spPr>
          <a:xfrm>
            <a:off x="5954110" y="3188436"/>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p>
        </p:txBody>
      </p:sp>
      <p:sp>
        <p:nvSpPr>
          <p:cNvPr id="47" name="TextBox 96"/>
          <p:cNvSpPr txBox="1"/>
          <p:nvPr/>
        </p:nvSpPr>
        <p:spPr>
          <a:xfrm>
            <a:off x="3936925" y="3189079"/>
            <a:ext cx="107157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15..0</a:t>
            </a:r>
          </a:p>
        </p:txBody>
      </p:sp>
      <p:sp>
        <p:nvSpPr>
          <p:cNvPr id="48" name="TextBox 96"/>
          <p:cNvSpPr txBox="1"/>
          <p:nvPr/>
        </p:nvSpPr>
        <p:spPr>
          <a:xfrm>
            <a:off x="2638509" y="3782445"/>
            <a:ext cx="1178866"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Trap Gate</a:t>
            </a:r>
          </a:p>
        </p:txBody>
      </p:sp>
      <p:sp>
        <p:nvSpPr>
          <p:cNvPr id="49" name="TextBox 96"/>
          <p:cNvSpPr txBox="1"/>
          <p:nvPr/>
        </p:nvSpPr>
        <p:spPr>
          <a:xfrm>
            <a:off x="3347865" y="4284958"/>
            <a:ext cx="306737" cy="577081"/>
          </a:xfrm>
          <a:prstGeom prst="rect">
            <a:avLst/>
          </a:prstGeom>
          <a:noFill/>
        </p:spPr>
        <p:txBody>
          <a:bodyPr wrap="square" rtlCol="0">
            <a:spAutoFit/>
          </a:bodyPr>
          <a:lstStyle/>
          <a:p>
            <a:r>
              <a:rPr lang="en-US" altLang="zh-CN" sz="1050" b="1" dirty="0">
                <a:solidFill>
                  <a:srgbClr val="FF0000"/>
                </a:solidFill>
                <a:latin typeface="微软雅黑" pitchFamily="34" charset="-122"/>
                <a:ea typeface="微软雅黑" pitchFamily="34" charset="-122"/>
              </a:rPr>
              <a:t>D</a:t>
            </a:r>
          </a:p>
          <a:p>
            <a:r>
              <a:rPr lang="en-US" altLang="zh-CN" sz="1050" b="1" dirty="0">
                <a:solidFill>
                  <a:srgbClr val="FF0000"/>
                </a:solidFill>
                <a:latin typeface="微软雅黑" pitchFamily="34" charset="-122"/>
                <a:ea typeface="微软雅黑" pitchFamily="34" charset="-122"/>
              </a:rPr>
              <a:t>P</a:t>
            </a:r>
          </a:p>
          <a:p>
            <a:r>
              <a:rPr lang="en-US" altLang="zh-CN" sz="1050" b="1" dirty="0">
                <a:solidFill>
                  <a:srgbClr val="FF0000"/>
                </a:solidFill>
                <a:latin typeface="微软雅黑" pitchFamily="34" charset="-122"/>
                <a:ea typeface="微软雅黑" pitchFamily="34" charset="-122"/>
              </a:rPr>
              <a:t>L</a:t>
            </a:r>
            <a:endParaRPr lang="zh-CN" altLang="en-US" sz="1050" b="1" dirty="0">
              <a:solidFill>
                <a:srgbClr val="FF0000"/>
              </a:solidFill>
              <a:latin typeface="微软雅黑" pitchFamily="34" charset="-122"/>
              <a:ea typeface="微软雅黑" pitchFamily="34" charset="-122"/>
            </a:endParaRPr>
          </a:p>
        </p:txBody>
      </p:sp>
      <p:sp>
        <p:nvSpPr>
          <p:cNvPr id="50" name="矩形 49"/>
          <p:cNvSpPr/>
          <p:nvPr/>
        </p:nvSpPr>
        <p:spPr bwMode="auto">
          <a:xfrm>
            <a:off x="285720" y="4247473"/>
            <a:ext cx="5688000" cy="630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51" name="直接连接符 50"/>
          <p:cNvCxnSpPr>
            <a:stCxn id="50" idx="0"/>
            <a:endCxn id="50" idx="2"/>
          </p:cNvCxnSpPr>
          <p:nvPr/>
        </p:nvCxnSpPr>
        <p:spPr>
          <a:xfrm rot="16200000" flipH="1">
            <a:off x="2814720"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2995235"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3352425"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4243799" y="4562473"/>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bwMode="auto">
          <a:xfrm>
            <a:off x="5214942" y="4250593"/>
            <a:ext cx="761898" cy="630000"/>
          </a:xfrm>
          <a:prstGeom prst="rect">
            <a:avLst/>
          </a:prstGeom>
          <a:solidFill>
            <a:schemeClr val="bg1">
              <a:lumMod val="65000"/>
            </a:schemeClr>
          </a:solid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56" name="TextBox 96"/>
          <p:cNvSpPr txBox="1"/>
          <p:nvPr/>
        </p:nvSpPr>
        <p:spPr>
          <a:xfrm>
            <a:off x="3079670" y="4450994"/>
            <a:ext cx="306737"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P</a:t>
            </a:r>
          </a:p>
        </p:txBody>
      </p:sp>
      <p:sp>
        <p:nvSpPr>
          <p:cNvPr id="57" name="TextBox 96"/>
          <p:cNvSpPr txBox="1"/>
          <p:nvPr/>
        </p:nvSpPr>
        <p:spPr>
          <a:xfrm>
            <a:off x="3643306" y="4446329"/>
            <a:ext cx="100013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D  1  1  1</a:t>
            </a:r>
          </a:p>
        </p:txBody>
      </p:sp>
      <p:sp>
        <p:nvSpPr>
          <p:cNvPr id="58" name="TextBox 96"/>
          <p:cNvSpPr txBox="1"/>
          <p:nvPr/>
        </p:nvSpPr>
        <p:spPr>
          <a:xfrm>
            <a:off x="4553340" y="4446329"/>
            <a:ext cx="69572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0   0   0</a:t>
            </a:r>
          </a:p>
        </p:txBody>
      </p:sp>
      <p:sp>
        <p:nvSpPr>
          <p:cNvPr id="59" name="TextBox 96"/>
          <p:cNvSpPr txBox="1"/>
          <p:nvPr/>
        </p:nvSpPr>
        <p:spPr>
          <a:xfrm>
            <a:off x="1217616" y="4446329"/>
            <a:ext cx="1143008"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31..16</a:t>
            </a:r>
          </a:p>
        </p:txBody>
      </p:sp>
      <p:sp>
        <p:nvSpPr>
          <p:cNvPr id="60" name="TextBox 96"/>
          <p:cNvSpPr txBox="1"/>
          <p:nvPr/>
        </p:nvSpPr>
        <p:spPr>
          <a:xfrm>
            <a:off x="200287"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61" name="TextBox 96"/>
          <p:cNvSpPr txBox="1"/>
          <p:nvPr/>
        </p:nvSpPr>
        <p:spPr>
          <a:xfrm>
            <a:off x="2856301"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62" name="TextBox 96"/>
          <p:cNvSpPr txBox="1"/>
          <p:nvPr/>
        </p:nvSpPr>
        <p:spPr>
          <a:xfrm>
            <a:off x="3039423"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63" name="TextBox 96"/>
          <p:cNvSpPr txBox="1"/>
          <p:nvPr/>
        </p:nvSpPr>
        <p:spPr>
          <a:xfrm>
            <a:off x="3202422"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14</a:t>
            </a:r>
          </a:p>
        </p:txBody>
      </p:sp>
      <p:sp>
        <p:nvSpPr>
          <p:cNvPr id="64" name="TextBox 96"/>
          <p:cNvSpPr txBox="1"/>
          <p:nvPr/>
        </p:nvSpPr>
        <p:spPr>
          <a:xfrm>
            <a:off x="3419662"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13</a:t>
            </a:r>
          </a:p>
        </p:txBody>
      </p:sp>
      <p:sp>
        <p:nvSpPr>
          <p:cNvPr id="65" name="TextBox 96"/>
          <p:cNvSpPr txBox="1"/>
          <p:nvPr/>
        </p:nvSpPr>
        <p:spPr>
          <a:xfrm>
            <a:off x="3585863" y="4023829"/>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12</a:t>
            </a:r>
          </a:p>
        </p:txBody>
      </p:sp>
      <p:sp>
        <p:nvSpPr>
          <p:cNvPr id="66" name="TextBox 96"/>
          <p:cNvSpPr txBox="1"/>
          <p:nvPr/>
        </p:nvSpPr>
        <p:spPr>
          <a:xfrm>
            <a:off x="4360888"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8</a:t>
            </a:r>
          </a:p>
        </p:txBody>
      </p:sp>
      <p:sp>
        <p:nvSpPr>
          <p:cNvPr id="67" name="TextBox 96"/>
          <p:cNvSpPr txBox="1"/>
          <p:nvPr/>
        </p:nvSpPr>
        <p:spPr>
          <a:xfrm>
            <a:off x="4500562"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7</a:t>
            </a:r>
          </a:p>
        </p:txBody>
      </p:sp>
      <p:sp>
        <p:nvSpPr>
          <p:cNvPr id="68" name="TextBox 96"/>
          <p:cNvSpPr txBox="1"/>
          <p:nvPr/>
        </p:nvSpPr>
        <p:spPr>
          <a:xfrm>
            <a:off x="5003830"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5</a:t>
            </a:r>
          </a:p>
        </p:txBody>
      </p:sp>
      <p:sp>
        <p:nvSpPr>
          <p:cNvPr id="69" name="TextBox 96"/>
          <p:cNvSpPr txBox="1"/>
          <p:nvPr/>
        </p:nvSpPr>
        <p:spPr>
          <a:xfrm>
            <a:off x="5158962"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4</a:t>
            </a:r>
          </a:p>
        </p:txBody>
      </p:sp>
      <p:sp>
        <p:nvSpPr>
          <p:cNvPr id="70" name="TextBox 96"/>
          <p:cNvSpPr txBox="1"/>
          <p:nvPr/>
        </p:nvSpPr>
        <p:spPr>
          <a:xfrm>
            <a:off x="5795776" y="4023829"/>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71" name="TextBox 96"/>
          <p:cNvSpPr txBox="1"/>
          <p:nvPr/>
        </p:nvSpPr>
        <p:spPr>
          <a:xfrm>
            <a:off x="5954110" y="4430872"/>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4</a:t>
            </a:r>
          </a:p>
        </p:txBody>
      </p:sp>
      <p:sp>
        <p:nvSpPr>
          <p:cNvPr id="72" name="矩形 71"/>
          <p:cNvSpPr/>
          <p:nvPr/>
        </p:nvSpPr>
        <p:spPr bwMode="auto">
          <a:xfrm>
            <a:off x="285720" y="5140202"/>
            <a:ext cx="5688000" cy="630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73" name="直接连接符 72"/>
          <p:cNvCxnSpPr/>
          <p:nvPr/>
        </p:nvCxnSpPr>
        <p:spPr>
          <a:xfrm rot="16200000" flipH="1">
            <a:off x="2827446" y="5455202"/>
            <a:ext cx="63000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4" name="TextBox 96"/>
          <p:cNvSpPr txBox="1"/>
          <p:nvPr/>
        </p:nvSpPr>
        <p:spPr>
          <a:xfrm>
            <a:off x="1000100" y="5332654"/>
            <a:ext cx="1639872"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Segment Selector</a:t>
            </a:r>
          </a:p>
        </p:txBody>
      </p:sp>
      <p:sp>
        <p:nvSpPr>
          <p:cNvPr id="75" name="TextBox 96"/>
          <p:cNvSpPr txBox="1"/>
          <p:nvPr/>
        </p:nvSpPr>
        <p:spPr>
          <a:xfrm>
            <a:off x="200287"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31</a:t>
            </a:r>
          </a:p>
        </p:txBody>
      </p:sp>
      <p:sp>
        <p:nvSpPr>
          <p:cNvPr id="76" name="TextBox 96"/>
          <p:cNvSpPr txBox="1"/>
          <p:nvPr/>
        </p:nvSpPr>
        <p:spPr>
          <a:xfrm>
            <a:off x="2856301"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16</a:t>
            </a:r>
          </a:p>
        </p:txBody>
      </p:sp>
      <p:sp>
        <p:nvSpPr>
          <p:cNvPr id="77" name="TextBox 96"/>
          <p:cNvSpPr txBox="1"/>
          <p:nvPr/>
        </p:nvSpPr>
        <p:spPr>
          <a:xfrm>
            <a:off x="3039423" y="4916558"/>
            <a:ext cx="357190"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15</a:t>
            </a:r>
          </a:p>
        </p:txBody>
      </p:sp>
      <p:sp>
        <p:nvSpPr>
          <p:cNvPr id="78" name="TextBox 96"/>
          <p:cNvSpPr txBox="1"/>
          <p:nvPr/>
        </p:nvSpPr>
        <p:spPr>
          <a:xfrm>
            <a:off x="5795776" y="4916558"/>
            <a:ext cx="214314" cy="253916"/>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0</a:t>
            </a:r>
          </a:p>
        </p:txBody>
      </p:sp>
      <p:sp>
        <p:nvSpPr>
          <p:cNvPr id="79" name="TextBox 96"/>
          <p:cNvSpPr txBox="1"/>
          <p:nvPr/>
        </p:nvSpPr>
        <p:spPr>
          <a:xfrm>
            <a:off x="5954110" y="5323601"/>
            <a:ext cx="214314"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p>
        </p:txBody>
      </p:sp>
      <p:sp>
        <p:nvSpPr>
          <p:cNvPr id="80" name="TextBox 96"/>
          <p:cNvSpPr txBox="1"/>
          <p:nvPr/>
        </p:nvSpPr>
        <p:spPr>
          <a:xfrm>
            <a:off x="3936925" y="5324244"/>
            <a:ext cx="1071570" cy="253916"/>
          </a:xfrm>
          <a:prstGeom prst="rect">
            <a:avLst/>
          </a:prstGeom>
          <a:noFill/>
        </p:spPr>
        <p:txBody>
          <a:bodyPr wrap="square" rtlCol="0">
            <a:spAutoFit/>
          </a:bodyPr>
          <a:lstStyle/>
          <a:p>
            <a:r>
              <a:rPr lang="en-US" altLang="zh-CN" sz="1050" b="1" dirty="0">
                <a:solidFill>
                  <a:srgbClr val="005072"/>
                </a:solidFill>
                <a:latin typeface="微软雅黑" pitchFamily="34" charset="-122"/>
                <a:ea typeface="微软雅黑" pitchFamily="34" charset="-122"/>
              </a:rPr>
              <a:t>Offset 15..0</a:t>
            </a:r>
          </a:p>
        </p:txBody>
      </p:sp>
      <p:sp>
        <p:nvSpPr>
          <p:cNvPr id="81" name="TextBox 96"/>
          <p:cNvSpPr txBox="1"/>
          <p:nvPr/>
        </p:nvSpPr>
        <p:spPr>
          <a:xfrm>
            <a:off x="2446058" y="1661710"/>
            <a:ext cx="1545108"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Interrupt Gate</a:t>
            </a:r>
          </a:p>
        </p:txBody>
      </p:sp>
    </p:spTree>
    <p:extLst>
      <p:ext uri="{BB962C8B-B14F-4D97-AF65-F5344CB8AC3E}">
        <p14:creationId xmlns:p14="http://schemas.microsoft.com/office/powerpoint/2010/main" val="133033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–特权转移</a:t>
            </a:r>
          </a:p>
        </p:txBody>
      </p:sp>
      <p:sp>
        <p:nvSpPr>
          <p:cNvPr id="5" name="TextBox 23"/>
          <p:cNvSpPr txBox="1"/>
          <p:nvPr/>
        </p:nvSpPr>
        <p:spPr>
          <a:xfrm>
            <a:off x="1337556" y="2011769"/>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DPL</a:t>
            </a:r>
            <a:endParaRPr lang="zh-CN" altLang="en-US" sz="1600" b="1" dirty="0">
              <a:solidFill>
                <a:srgbClr val="FF0000"/>
              </a:solidFill>
              <a:latin typeface="微软雅黑" pitchFamily="34" charset="-122"/>
              <a:ea typeface="微软雅黑" pitchFamily="34" charset="-122"/>
            </a:endParaRPr>
          </a:p>
        </p:txBody>
      </p:sp>
      <p:sp>
        <p:nvSpPr>
          <p:cNvPr id="8" name="TextBox 23"/>
          <p:cNvSpPr txBox="1"/>
          <p:nvPr/>
        </p:nvSpPr>
        <p:spPr>
          <a:xfrm>
            <a:off x="1286540" y="3582025"/>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DPL</a:t>
            </a:r>
            <a:endParaRPr lang="zh-CN" altLang="en-US" sz="1600" b="1" dirty="0">
              <a:solidFill>
                <a:srgbClr val="FF0000"/>
              </a:solidFill>
              <a:latin typeface="微软雅黑" pitchFamily="34" charset="-122"/>
              <a:ea typeface="微软雅黑" pitchFamily="34" charset="-122"/>
            </a:endParaRPr>
          </a:p>
        </p:txBody>
      </p:sp>
      <p:sp>
        <p:nvSpPr>
          <p:cNvPr id="11" name="矩形 10"/>
          <p:cNvSpPr/>
          <p:nvPr/>
        </p:nvSpPr>
        <p:spPr bwMode="auto">
          <a:xfrm>
            <a:off x="2053010" y="1990910"/>
            <a:ext cx="1080000" cy="1602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3" name="直接连接符 12"/>
          <p:cNvCxnSpPr/>
          <p:nvPr/>
        </p:nvCxnSpPr>
        <p:spPr>
          <a:xfrm>
            <a:off x="2057675" y="224720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57675" y="250963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7675" y="2781393"/>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57675" y="3043820"/>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7675" y="3323444"/>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20" name="TextBox 23"/>
          <p:cNvSpPr txBox="1"/>
          <p:nvPr/>
        </p:nvSpPr>
        <p:spPr>
          <a:xfrm>
            <a:off x="2391540" y="1769006"/>
            <a:ext cx="428628" cy="246221"/>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IDT</a:t>
            </a:r>
            <a:endParaRPr lang="zh-CN" altLang="en-US" sz="1000" b="1" dirty="0">
              <a:solidFill>
                <a:srgbClr val="005072"/>
              </a:solidFill>
              <a:latin typeface="微软雅黑" pitchFamily="34" charset="-122"/>
              <a:ea typeface="微软雅黑" pitchFamily="34" charset="-122"/>
            </a:endParaRPr>
          </a:p>
        </p:txBody>
      </p:sp>
      <p:sp>
        <p:nvSpPr>
          <p:cNvPr id="21" name="TextBox 23"/>
          <p:cNvSpPr txBox="1"/>
          <p:nvPr/>
        </p:nvSpPr>
        <p:spPr>
          <a:xfrm>
            <a:off x="1042085" y="2442863"/>
            <a:ext cx="785818" cy="400110"/>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Interrupt</a:t>
            </a:r>
          </a:p>
          <a:p>
            <a:r>
              <a:rPr lang="en-US" altLang="zh-CN" sz="1000" b="1" dirty="0">
                <a:solidFill>
                  <a:srgbClr val="005072"/>
                </a:solidFill>
                <a:latin typeface="微软雅黑" pitchFamily="34" charset="-122"/>
                <a:ea typeface="微软雅黑" pitchFamily="34" charset="-122"/>
              </a:rPr>
              <a:t>    Vector</a:t>
            </a:r>
            <a:endParaRPr lang="zh-CN" altLang="en-US" sz="1000" b="1" dirty="0">
              <a:solidFill>
                <a:srgbClr val="005072"/>
              </a:solidFill>
              <a:latin typeface="微软雅黑" pitchFamily="34" charset="-122"/>
              <a:ea typeface="微软雅黑" pitchFamily="34" charset="-122"/>
            </a:endParaRPr>
          </a:p>
        </p:txBody>
      </p:sp>
      <p:cxnSp>
        <p:nvCxnSpPr>
          <p:cNvPr id="23" name="直接连接符 22"/>
          <p:cNvCxnSpPr/>
          <p:nvPr/>
        </p:nvCxnSpPr>
        <p:spPr>
          <a:xfrm>
            <a:off x="1733140" y="2643182"/>
            <a:ext cx="285752"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2053010" y="4219483"/>
            <a:ext cx="1080000" cy="16020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26" name="直接连接符 25"/>
          <p:cNvCxnSpPr/>
          <p:nvPr/>
        </p:nvCxnSpPr>
        <p:spPr>
          <a:xfrm>
            <a:off x="2057675" y="4475782"/>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057675" y="473820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57675" y="500996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057675" y="5272393"/>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057675" y="5552017"/>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32" name="TextBox 23"/>
          <p:cNvSpPr txBox="1"/>
          <p:nvPr/>
        </p:nvSpPr>
        <p:spPr>
          <a:xfrm>
            <a:off x="2121246" y="3997579"/>
            <a:ext cx="966014" cy="246221"/>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GDT or LDT</a:t>
            </a:r>
            <a:endParaRPr lang="zh-CN" altLang="en-US" sz="1000" b="1" dirty="0">
              <a:solidFill>
                <a:srgbClr val="005072"/>
              </a:solidFill>
              <a:latin typeface="微软雅黑" pitchFamily="34" charset="-122"/>
              <a:ea typeface="微软雅黑" pitchFamily="34" charset="-122"/>
            </a:endParaRPr>
          </a:p>
        </p:txBody>
      </p:sp>
      <p:cxnSp>
        <p:nvCxnSpPr>
          <p:cNvPr id="33" name="直接连接符 32"/>
          <p:cNvCxnSpPr/>
          <p:nvPr/>
        </p:nvCxnSpPr>
        <p:spPr>
          <a:xfrm>
            <a:off x="1747135" y="4871755"/>
            <a:ext cx="285752"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23"/>
          <p:cNvSpPr txBox="1"/>
          <p:nvPr/>
        </p:nvSpPr>
        <p:spPr>
          <a:xfrm>
            <a:off x="2147773" y="2456858"/>
            <a:ext cx="1071570"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Interrupt or</a:t>
            </a:r>
          </a:p>
          <a:p>
            <a:r>
              <a:rPr lang="en-US" altLang="zh-CN" sz="900" b="1" dirty="0">
                <a:solidFill>
                  <a:srgbClr val="005072"/>
                </a:solidFill>
                <a:latin typeface="微软雅黑" pitchFamily="34" charset="-122"/>
                <a:ea typeface="微软雅黑" pitchFamily="34" charset="-122"/>
              </a:rPr>
              <a:t>  Trap Gate   </a:t>
            </a:r>
            <a:endParaRPr lang="zh-CN" altLang="en-US" sz="900" b="1" dirty="0">
              <a:solidFill>
                <a:srgbClr val="005072"/>
              </a:solidFill>
              <a:latin typeface="微软雅黑" pitchFamily="34" charset="-122"/>
              <a:ea typeface="微软雅黑" pitchFamily="34" charset="-122"/>
            </a:endParaRPr>
          </a:p>
        </p:txBody>
      </p:sp>
      <p:sp>
        <p:nvSpPr>
          <p:cNvPr id="36" name="TextBox 23"/>
          <p:cNvSpPr txBox="1"/>
          <p:nvPr/>
        </p:nvSpPr>
        <p:spPr>
          <a:xfrm>
            <a:off x="2185094" y="4689185"/>
            <a:ext cx="924029"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Segment</a:t>
            </a:r>
          </a:p>
          <a:p>
            <a:r>
              <a:rPr lang="en-US" altLang="zh-CN" sz="900" b="1" dirty="0">
                <a:solidFill>
                  <a:srgbClr val="005072"/>
                </a:solidFill>
                <a:latin typeface="微软雅黑" pitchFamily="34" charset="-122"/>
                <a:ea typeface="微软雅黑" pitchFamily="34" charset="-122"/>
              </a:rPr>
              <a:t>Descriptor</a:t>
            </a:r>
            <a:endParaRPr lang="zh-CN" altLang="en-US" sz="900" b="1" dirty="0">
              <a:solidFill>
                <a:srgbClr val="005072"/>
              </a:solidFill>
              <a:latin typeface="微软雅黑" pitchFamily="34" charset="-122"/>
              <a:ea typeface="微软雅黑" pitchFamily="34" charset="-122"/>
            </a:endParaRPr>
          </a:p>
        </p:txBody>
      </p:sp>
      <p:cxnSp>
        <p:nvCxnSpPr>
          <p:cNvPr id="3" name="直接箭头连接符 2"/>
          <p:cNvCxnSpPr/>
          <p:nvPr/>
        </p:nvCxnSpPr>
        <p:spPr>
          <a:xfrm rot="10800000">
            <a:off x="1848026" y="2253337"/>
            <a:ext cx="876824" cy="4505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23"/>
          <p:cNvSpPr txBox="1"/>
          <p:nvPr/>
        </p:nvSpPr>
        <p:spPr>
          <a:xfrm>
            <a:off x="1900804" y="3663437"/>
            <a:ext cx="1490868"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Segment Selector</a:t>
            </a:r>
            <a:endParaRPr lang="zh-CN" altLang="en-US" sz="1000" b="1" dirty="0">
              <a:solidFill>
                <a:srgbClr val="005072"/>
              </a:solidFill>
              <a:latin typeface="微软雅黑" pitchFamily="34" charset="-122"/>
              <a:ea typeface="微软雅黑" pitchFamily="34" charset="-122"/>
            </a:endParaRPr>
          </a:p>
        </p:txBody>
      </p:sp>
      <p:sp>
        <p:nvSpPr>
          <p:cNvPr id="38" name="TextBox 23"/>
          <p:cNvSpPr txBox="1"/>
          <p:nvPr/>
        </p:nvSpPr>
        <p:spPr>
          <a:xfrm>
            <a:off x="3019024" y="2301450"/>
            <a:ext cx="642942" cy="292388"/>
          </a:xfrm>
          <a:prstGeom prst="rect">
            <a:avLst/>
          </a:prstGeom>
          <a:noFill/>
        </p:spPr>
        <p:txBody>
          <a:bodyPr wrap="square" rtlCol="0">
            <a:spAutoFit/>
          </a:bodyPr>
          <a:lstStyle/>
          <a:p>
            <a:r>
              <a:rPr lang="en-US" altLang="zh-CN" sz="13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Offset</a:t>
            </a:r>
            <a:endParaRPr lang="zh-CN" altLang="en-US" sz="1000" b="1" dirty="0">
              <a:solidFill>
                <a:srgbClr val="005072"/>
              </a:solidFill>
              <a:latin typeface="微软雅黑" pitchFamily="34" charset="-122"/>
              <a:ea typeface="微软雅黑" pitchFamily="34" charset="-122"/>
            </a:endParaRPr>
          </a:p>
        </p:txBody>
      </p:sp>
      <p:cxnSp>
        <p:nvCxnSpPr>
          <p:cNvPr id="39" name="直接连接符 38"/>
          <p:cNvCxnSpPr/>
          <p:nvPr/>
        </p:nvCxnSpPr>
        <p:spPr>
          <a:xfrm>
            <a:off x="3147905" y="2587202"/>
            <a:ext cx="468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864024" y="2587202"/>
            <a:ext cx="306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752064" y="3719417"/>
            <a:ext cx="414000" cy="1588"/>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bwMode="auto">
          <a:xfrm>
            <a:off x="4165234" y="1990910"/>
            <a:ext cx="1080000" cy="172440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43" name="直接连接符 42"/>
          <p:cNvCxnSpPr/>
          <p:nvPr/>
        </p:nvCxnSpPr>
        <p:spPr>
          <a:xfrm>
            <a:off x="4169899" y="2321849"/>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169899" y="2584276"/>
            <a:ext cx="107157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5" name="TextBox 23"/>
          <p:cNvSpPr txBox="1"/>
          <p:nvPr/>
        </p:nvSpPr>
        <p:spPr>
          <a:xfrm>
            <a:off x="4317440" y="2271997"/>
            <a:ext cx="928694" cy="369332"/>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Interrupt</a:t>
            </a:r>
          </a:p>
          <a:p>
            <a:r>
              <a:rPr lang="en-US" altLang="zh-CN" sz="900" b="1" dirty="0">
                <a:solidFill>
                  <a:srgbClr val="005072"/>
                </a:solidFill>
                <a:latin typeface="微软雅黑" pitchFamily="34" charset="-122"/>
                <a:ea typeface="微软雅黑" pitchFamily="34" charset="-122"/>
              </a:rPr>
              <a:t>Procedure</a:t>
            </a:r>
            <a:endParaRPr lang="zh-CN" altLang="en-US" sz="900" b="1" dirty="0">
              <a:solidFill>
                <a:srgbClr val="005072"/>
              </a:solidFill>
              <a:latin typeface="微软雅黑" pitchFamily="34" charset="-122"/>
              <a:ea typeface="微软雅黑" pitchFamily="34" charset="-122"/>
            </a:endParaRPr>
          </a:p>
        </p:txBody>
      </p:sp>
      <p:sp>
        <p:nvSpPr>
          <p:cNvPr id="46" name="TextBox 23"/>
          <p:cNvSpPr txBox="1"/>
          <p:nvPr/>
        </p:nvSpPr>
        <p:spPr>
          <a:xfrm>
            <a:off x="4129653" y="1599602"/>
            <a:ext cx="1285884" cy="400110"/>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   </a:t>
            </a:r>
            <a:r>
              <a:rPr lang="en-US" altLang="zh-CN" sz="1000" b="1" dirty="0">
                <a:solidFill>
                  <a:srgbClr val="005072"/>
                </a:solidFill>
                <a:latin typeface="微软雅黑" pitchFamily="34" charset="-122"/>
                <a:ea typeface="微软雅黑" pitchFamily="34" charset="-122"/>
              </a:rPr>
              <a:t>Destination</a:t>
            </a:r>
          </a:p>
          <a:p>
            <a:r>
              <a:rPr lang="en-US" altLang="zh-CN" sz="1000" b="1" dirty="0">
                <a:solidFill>
                  <a:srgbClr val="005072"/>
                </a:solidFill>
                <a:latin typeface="微软雅黑" pitchFamily="34" charset="-122"/>
                <a:ea typeface="微软雅黑" pitchFamily="34" charset="-122"/>
              </a:rPr>
              <a:t>Code Segment</a:t>
            </a:r>
            <a:endParaRPr lang="zh-CN" altLang="en-US" sz="1000" b="1" dirty="0">
              <a:solidFill>
                <a:srgbClr val="005072"/>
              </a:solidFill>
              <a:latin typeface="微软雅黑" pitchFamily="34" charset="-122"/>
              <a:ea typeface="微软雅黑" pitchFamily="34" charset="-122"/>
            </a:endParaRPr>
          </a:p>
        </p:txBody>
      </p:sp>
      <p:sp>
        <p:nvSpPr>
          <p:cNvPr id="47" name="TextBox 23"/>
          <p:cNvSpPr txBox="1"/>
          <p:nvPr/>
        </p:nvSpPr>
        <p:spPr>
          <a:xfrm>
            <a:off x="3720872" y="4190030"/>
            <a:ext cx="714380" cy="400110"/>
          </a:xfrm>
          <a:prstGeom prst="rect">
            <a:avLst/>
          </a:prstGeom>
          <a:noFill/>
        </p:spPr>
        <p:txBody>
          <a:bodyPr wrap="square" rtlCol="0">
            <a:spAutoFit/>
          </a:bodyPr>
          <a:lstStyle/>
          <a:p>
            <a:r>
              <a:rPr lang="en-US" altLang="zh-CN" sz="1000" b="1" dirty="0">
                <a:solidFill>
                  <a:srgbClr val="005072"/>
                </a:solidFill>
                <a:latin typeface="微软雅黑" pitchFamily="34" charset="-122"/>
                <a:ea typeface="微软雅黑" pitchFamily="34" charset="-122"/>
              </a:rPr>
              <a:t>Base</a:t>
            </a:r>
          </a:p>
          <a:p>
            <a:r>
              <a:rPr lang="en-US" altLang="zh-CN" sz="1000" b="1" dirty="0">
                <a:solidFill>
                  <a:srgbClr val="005072"/>
                </a:solidFill>
                <a:latin typeface="微软雅黑" pitchFamily="34" charset="-122"/>
                <a:ea typeface="微软雅黑" pitchFamily="34" charset="-122"/>
              </a:rPr>
              <a:t>Address</a:t>
            </a:r>
            <a:endParaRPr lang="zh-CN" altLang="en-US" sz="1000" b="1" dirty="0">
              <a:solidFill>
                <a:srgbClr val="005072"/>
              </a:solidFill>
              <a:latin typeface="微软雅黑" pitchFamily="34" charset="-122"/>
              <a:ea typeface="微软雅黑" pitchFamily="34" charset="-122"/>
            </a:endParaRPr>
          </a:p>
        </p:txBody>
      </p:sp>
      <p:cxnSp>
        <p:nvCxnSpPr>
          <p:cNvPr id="48" name="直接连接符 47"/>
          <p:cNvCxnSpPr/>
          <p:nvPr/>
        </p:nvCxnSpPr>
        <p:spPr>
          <a:xfrm rot="16200000" flipH="1">
            <a:off x="2635859" y="3822198"/>
            <a:ext cx="2214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938612" y="3329395"/>
            <a:ext cx="1242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138575" y="2714620"/>
            <a:ext cx="432000" cy="1588"/>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753263" y="3938396"/>
            <a:ext cx="1818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282391" y="4394319"/>
            <a:ext cx="954000"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1714481" y="3861048"/>
            <a:ext cx="736719" cy="107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p:nvPr/>
        </p:nvSpPr>
        <p:spPr bwMode="auto">
          <a:xfrm>
            <a:off x="3631050" y="2489513"/>
            <a:ext cx="216000" cy="216000"/>
          </a:xfrm>
          <a:prstGeom prst="ellipse">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56" name="TextBox 23"/>
          <p:cNvSpPr txBox="1"/>
          <p:nvPr/>
        </p:nvSpPr>
        <p:spPr>
          <a:xfrm>
            <a:off x="3559612" y="2422740"/>
            <a:ext cx="357190"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cxnSp>
        <p:nvCxnSpPr>
          <p:cNvPr id="57" name="直接连接符 56"/>
          <p:cNvCxnSpPr/>
          <p:nvPr/>
        </p:nvCxnSpPr>
        <p:spPr>
          <a:xfrm>
            <a:off x="3149368" y="4921607"/>
            <a:ext cx="594000" cy="1588"/>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56"/>
          <p:cNvSpPr txBox="1"/>
          <p:nvPr/>
        </p:nvSpPr>
        <p:spPr>
          <a:xfrm>
            <a:off x="-108368" y="2732977"/>
            <a:ext cx="2808313"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 中断</a:t>
            </a:r>
            <a:r>
              <a:rPr lang="en-US" altLang="zh-CN" sz="2000" b="1" dirty="0">
                <a:solidFill>
                  <a:srgbClr val="005072"/>
                </a:solidFill>
                <a:latin typeface="微软雅黑" pitchFamily="34" charset="-122"/>
                <a:ea typeface="微软雅黑" pitchFamily="34" charset="-122"/>
              </a:rPr>
              <a:t>/Trap</a:t>
            </a:r>
            <a:r>
              <a:rPr lang="zh-CN" altLang="en-US" sz="2000" b="1" dirty="0">
                <a:solidFill>
                  <a:srgbClr val="005072"/>
                </a:solidFill>
                <a:latin typeface="微软雅黑" pitchFamily="34" charset="-122"/>
                <a:ea typeface="微软雅黑" pitchFamily="34" charset="-122"/>
              </a:rPr>
              <a:t> 访问</a:t>
            </a:r>
          </a:p>
        </p:txBody>
      </p:sp>
      <p:sp>
        <p:nvSpPr>
          <p:cNvPr id="10" name="TextBox 21"/>
          <p:cNvSpPr txBox="1">
            <a:spLocks noChangeArrowheads="1"/>
          </p:cNvSpPr>
          <p:nvPr/>
        </p:nvSpPr>
        <p:spPr bwMode="auto">
          <a:xfrm>
            <a:off x="263858" y="4198368"/>
            <a:ext cx="1467068" cy="400110"/>
          </a:xfrm>
          <a:prstGeom prst="rect">
            <a:avLst/>
          </a:prstGeom>
          <a:noFill/>
          <a:ln w="9525">
            <a:noFill/>
            <a:miter lim="800000"/>
            <a:headEnd/>
            <a:tailEnd/>
          </a:ln>
        </p:spPr>
        <p:txBody>
          <a:bodyPr wrap="none">
            <a:spAutoFit/>
          </a:bodyPr>
          <a:lstStyle/>
          <a:p>
            <a:pPr algn="ctr" eaLnBrk="1" hangingPunct="1"/>
            <a:r>
              <a:rPr lang="zh-CN" altLang="en-US" sz="2000" b="1" dirty="0">
                <a:solidFill>
                  <a:srgbClr val="005072"/>
                </a:solidFill>
                <a:latin typeface="微软雅黑" pitchFamily="34" charset="-122"/>
                <a:ea typeface="微软雅黑" pitchFamily="34" charset="-122"/>
              </a:rPr>
              <a:t>内存段访问</a:t>
            </a:r>
          </a:p>
        </p:txBody>
      </p:sp>
    </p:spTree>
    <p:extLst>
      <p:ext uri="{BB962C8B-B14F-4D97-AF65-F5344CB8AC3E}">
        <p14:creationId xmlns:p14="http://schemas.microsoft.com/office/powerpoint/2010/main" val="122297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grpSp>
        <p:nvGrpSpPr>
          <p:cNvPr id="29" name="组合 28"/>
          <p:cNvGrpSpPr/>
          <p:nvPr/>
        </p:nvGrpSpPr>
        <p:grpSpPr>
          <a:xfrm>
            <a:off x="28745" y="1635299"/>
            <a:ext cx="5194836" cy="2373768"/>
            <a:chOff x="28745" y="778049"/>
            <a:chExt cx="5194836" cy="2373768"/>
          </a:xfrm>
        </p:grpSpPr>
        <p:grpSp>
          <p:nvGrpSpPr>
            <p:cNvPr id="32" name="组合 31"/>
            <p:cNvGrpSpPr/>
            <p:nvPr/>
          </p:nvGrpSpPr>
          <p:grpSpPr>
            <a:xfrm>
              <a:off x="28745" y="778049"/>
              <a:ext cx="5194836" cy="2373768"/>
              <a:chOff x="2090409" y="1618878"/>
              <a:chExt cx="5194836" cy="2373768"/>
            </a:xfrm>
          </p:grpSpPr>
          <p:sp>
            <p:nvSpPr>
              <p:cNvPr id="34" name="矩形 33"/>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3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37" name="直接连接符 3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3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39" name="直接连接符 3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4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4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44" name="直接连接符 4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4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4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5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5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5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5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33"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8207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grpSp>
        <p:nvGrpSpPr>
          <p:cNvPr id="33" name="组合 32"/>
          <p:cNvGrpSpPr/>
          <p:nvPr/>
        </p:nvGrpSpPr>
        <p:grpSpPr>
          <a:xfrm>
            <a:off x="28745" y="1635299"/>
            <a:ext cx="5194836" cy="2373768"/>
            <a:chOff x="28745" y="778049"/>
            <a:chExt cx="5194836" cy="2373768"/>
          </a:xfrm>
        </p:grpSpPr>
        <p:grpSp>
          <p:nvGrpSpPr>
            <p:cNvPr id="34" name="组合 33"/>
            <p:cNvGrpSpPr/>
            <p:nvPr/>
          </p:nvGrpSpPr>
          <p:grpSpPr>
            <a:xfrm>
              <a:off x="28745" y="778049"/>
              <a:ext cx="5194836" cy="2373768"/>
              <a:chOff x="2090409" y="1618878"/>
              <a:chExt cx="5194836" cy="2373768"/>
            </a:xfrm>
          </p:grpSpPr>
          <p:sp>
            <p:nvSpPr>
              <p:cNvPr id="37" name="矩形 36"/>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38"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39" name="直接连接符 38"/>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0"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41" name="直接连接符 40"/>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3"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44"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45"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46" name="直接连接符 45"/>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5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5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5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5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5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55"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36"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8190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제목 2"/>
          <p:cNvSpPr>
            <a:spLocks noGrp="1"/>
          </p:cNvSpPr>
          <p:nvPr>
            <p:ph type="title"/>
          </p:nvPr>
        </p:nvSpPr>
        <p:spPr/>
        <p:txBody>
          <a:bodyPr/>
          <a:lstStyle/>
          <a:p>
            <a:r>
              <a:rPr lang="en-US" altLang="ko-KR" smtClean="0"/>
              <a:t>Branch Management (1/3)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800" b="0" dirty="0" smtClean="0"/>
              <a:t>Check the branch list of local</a:t>
            </a:r>
            <a:r>
              <a:rPr lang="ko-KR" altLang="en-US" sz="2800" b="0" dirty="0" smtClean="0"/>
              <a:t> </a:t>
            </a:r>
            <a:r>
              <a:rPr lang="en-US" altLang="ko-KR" sz="2800" b="0" dirty="0" smtClean="0"/>
              <a:t>repository</a:t>
            </a:r>
          </a:p>
          <a:p>
            <a:pPr marL="857250" lvl="1" indent="-457200" fontAlgn="auto">
              <a:spcAft>
                <a:spcPts val="0"/>
              </a:spcAft>
              <a:buFont typeface="+mj-lt"/>
              <a:buAutoNum type="arabicPeriod"/>
              <a:defRPr/>
            </a:pPr>
            <a:r>
              <a:rPr lang="en-US" altLang="ko-KR" sz="2400" b="0" dirty="0" smtClean="0"/>
              <a:t>$ </a:t>
            </a:r>
            <a:r>
              <a:rPr lang="en-US" altLang="ko-KR" sz="2400" b="0" dirty="0" err="1" smtClean="0"/>
              <a:t>git</a:t>
            </a:r>
            <a:r>
              <a:rPr lang="en-US" altLang="ko-KR" sz="2400" b="0" dirty="0" smtClean="0"/>
              <a:t> branch --list </a:t>
            </a:r>
          </a:p>
          <a:p>
            <a:pPr fontAlgn="auto">
              <a:spcAft>
                <a:spcPts val="0"/>
              </a:spcAft>
              <a:buFont typeface="Arial" pitchFamily="34" charset="0"/>
              <a:buChar char="•"/>
              <a:defRPr/>
            </a:pPr>
            <a:r>
              <a:rPr lang="en-US" altLang="ko-KR" sz="2800" b="0" dirty="0" smtClean="0"/>
              <a:t>Check the branch list of remote repository</a:t>
            </a:r>
          </a:p>
          <a:p>
            <a:pPr marL="914400" lvl="1" indent="-457200" fontAlgn="auto">
              <a:spcAft>
                <a:spcPts val="0"/>
              </a:spcAft>
              <a:buFont typeface="+mj-lt"/>
              <a:buAutoNum type="arabicPeriod"/>
              <a:defRPr/>
            </a:pPr>
            <a:r>
              <a:rPr lang="en-US" altLang="ko-KR" sz="2400" dirty="0" smtClean="0"/>
              <a:t>$ </a:t>
            </a:r>
            <a:r>
              <a:rPr lang="en-US" altLang="ko-KR" sz="2400" dirty="0" err="1" smtClean="0"/>
              <a:t>git</a:t>
            </a:r>
            <a:r>
              <a:rPr lang="en-US" altLang="ko-KR" sz="2400" dirty="0" smtClean="0"/>
              <a:t> branch --remote</a:t>
            </a:r>
          </a:p>
          <a:p>
            <a:pPr marL="514350" indent="-457200" fontAlgn="auto">
              <a:spcAft>
                <a:spcPts val="0"/>
              </a:spcAft>
              <a:buFont typeface="+mj-lt"/>
              <a:buAutoNum type="arabicPeriod"/>
              <a:defRPr/>
            </a:pPr>
            <a:endParaRPr lang="ko-KR" altLang="en-US" dirty="0"/>
          </a:p>
        </p:txBody>
      </p:sp>
      <p:sp>
        <p:nvSpPr>
          <p:cNvPr id="5" name="직사각형 4"/>
          <p:cNvSpPr/>
          <p:nvPr/>
        </p:nvSpPr>
        <p:spPr>
          <a:xfrm>
            <a:off x="647700" y="2997200"/>
            <a:ext cx="5400675" cy="54133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 master</a:t>
            </a:r>
          </a:p>
          <a:p>
            <a:pPr latinLnBrk="1">
              <a:defRPr/>
            </a:pPr>
            <a:r>
              <a:rPr lang="en-US" altLang="ko-KR" sz="1400" dirty="0">
                <a:solidFill>
                  <a:prstClr val="black"/>
                </a:solidFill>
              </a:rPr>
              <a:t>  </a:t>
            </a:r>
            <a:r>
              <a:rPr lang="en-US" altLang="ko-KR" sz="1400" b="1" dirty="0" err="1">
                <a:solidFill>
                  <a:prstClr val="black"/>
                </a:solidFill>
              </a:rPr>
              <a:t>feature_x</a:t>
            </a:r>
            <a:endParaRPr lang="en-US" altLang="ko-KR" sz="1400" b="1" dirty="0">
              <a:solidFill>
                <a:prstClr val="black"/>
              </a:solidFill>
            </a:endParaRPr>
          </a:p>
        </p:txBody>
      </p:sp>
      <p:sp>
        <p:nvSpPr>
          <p:cNvPr id="6" name="내용 개체 틀 1"/>
          <p:cNvSpPr txBox="1">
            <a:spLocks/>
          </p:cNvSpPr>
          <p:nvPr/>
        </p:nvSpPr>
        <p:spPr>
          <a:xfrm>
            <a:off x="457200" y="3538538"/>
            <a:ext cx="8435975" cy="12223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b="0" dirty="0" smtClean="0">
                <a:solidFill>
                  <a:prstClr val="black"/>
                </a:solidFill>
              </a:rPr>
              <a:t>Move to another branch</a:t>
            </a:r>
          </a:p>
          <a:p>
            <a:pPr marL="914400" lvl="1" indent="-457200">
              <a:buFont typeface="+mj-lt"/>
              <a:buAutoNum type="arabicPeriod"/>
              <a:defRPr/>
            </a:pPr>
            <a:r>
              <a:rPr lang="en-US" altLang="ko-KR" dirty="0" smtClean="0">
                <a:solidFill>
                  <a:prstClr val="black"/>
                </a:solidFill>
              </a:rPr>
              <a:t>$ </a:t>
            </a:r>
            <a:r>
              <a:rPr lang="en-US" altLang="ko-KR" dirty="0" err="1" smtClean="0">
                <a:solidFill>
                  <a:prstClr val="black"/>
                </a:solidFill>
              </a:rPr>
              <a:t>git</a:t>
            </a:r>
            <a:r>
              <a:rPr lang="en-US" altLang="ko-KR" dirty="0" smtClean="0">
                <a:solidFill>
                  <a:prstClr val="black"/>
                </a:solidFill>
              </a:rPr>
              <a:t> checkout </a:t>
            </a:r>
            <a:r>
              <a:rPr lang="en-US" altLang="ko-KR" dirty="0" smtClean="0">
                <a:solidFill>
                  <a:srgbClr val="FF0000"/>
                </a:solidFill>
              </a:rPr>
              <a:t>&lt;branch name&gt;</a:t>
            </a:r>
          </a:p>
          <a:p>
            <a:pPr lvl="1">
              <a:defRPr/>
            </a:pPr>
            <a:r>
              <a:rPr lang="en-US" altLang="ko-KR" dirty="0" smtClean="0">
                <a:solidFill>
                  <a:prstClr val="black"/>
                </a:solidFill>
              </a:rPr>
              <a:t>ex. $ </a:t>
            </a:r>
            <a:r>
              <a:rPr lang="en-US" altLang="ko-KR" dirty="0" err="1" smtClean="0">
                <a:solidFill>
                  <a:prstClr val="black"/>
                </a:solidFill>
              </a:rPr>
              <a:t>git</a:t>
            </a:r>
            <a:r>
              <a:rPr lang="en-US" altLang="ko-KR" dirty="0" smtClean="0">
                <a:solidFill>
                  <a:prstClr val="black"/>
                </a:solidFill>
              </a:rPr>
              <a:t> checkout </a:t>
            </a:r>
            <a:r>
              <a:rPr lang="en-US" altLang="ko-KR" b="1" dirty="0" err="1" smtClean="0">
                <a:solidFill>
                  <a:prstClr val="black"/>
                </a:solidFill>
              </a:rPr>
              <a:t>feature_x</a:t>
            </a:r>
            <a:endParaRPr lang="ko-KR" altLang="en-US" b="1" dirty="0">
              <a:solidFill>
                <a:prstClr val="black"/>
              </a:solidFill>
            </a:endParaRPr>
          </a:p>
        </p:txBody>
      </p:sp>
      <p:pic>
        <p:nvPicPr>
          <p:cNvPr id="26630"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05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段描述符， 门描述符</a:t>
            </a: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grpSp>
        <p:nvGrpSpPr>
          <p:cNvPr id="38" name="组合 152"/>
          <p:cNvGrpSpPr/>
          <p:nvPr/>
        </p:nvGrpSpPr>
        <p:grpSpPr>
          <a:xfrm>
            <a:off x="328515" y="4122977"/>
            <a:ext cx="5810176" cy="1229000"/>
            <a:chOff x="4000496" y="910702"/>
            <a:chExt cx="5412680" cy="1447528"/>
          </a:xfrm>
        </p:grpSpPr>
        <p:sp>
          <p:nvSpPr>
            <p:cNvPr id="39" name="矩形 38"/>
            <p:cNvSpPr/>
            <p:nvPr/>
          </p:nvSpPr>
          <p:spPr bwMode="auto">
            <a:xfrm>
              <a:off x="4030976" y="1928808"/>
              <a:ext cx="4357718" cy="428628"/>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40" name="直接连接符 39"/>
            <p:cNvCxnSpPr>
              <a:stCxn id="39" idx="0"/>
              <a:endCxn id="39" idx="2"/>
            </p:cNvCxnSpPr>
            <p:nvPr/>
          </p:nvCxnSpPr>
          <p:spPr>
            <a:xfrm rot="16200000" flipH="1">
              <a:off x="5995521" y="2143122"/>
              <a:ext cx="428628"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bwMode="auto">
            <a:xfrm>
              <a:off x="4030976" y="1127750"/>
              <a:ext cx="4357718" cy="515306"/>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42" name="直接连接符 41"/>
            <p:cNvCxnSpPr/>
            <p:nvPr/>
          </p:nvCxnSpPr>
          <p:spPr>
            <a:xfrm rot="5400000">
              <a:off x="4635025" y="1393817"/>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4832035"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060795"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5238913" y="138540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87041" y="140064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6058545"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6272859"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6558611"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6797373" y="1377783"/>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7272991" y="1399849"/>
              <a:ext cx="515306"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52" name="TextBox 81"/>
            <p:cNvSpPr txBox="1"/>
            <p:nvPr/>
          </p:nvSpPr>
          <p:spPr>
            <a:xfrm>
              <a:off x="4000496" y="910702"/>
              <a:ext cx="387670" cy="398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53" name="TextBox 82"/>
            <p:cNvSpPr txBox="1"/>
            <p:nvPr/>
          </p:nvSpPr>
          <p:spPr>
            <a:xfrm>
              <a:off x="46110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24</a:t>
              </a:r>
              <a:endParaRPr lang="zh-CN" altLang="en-US" sz="800" b="1" dirty="0">
                <a:solidFill>
                  <a:srgbClr val="005072"/>
                </a:solidFill>
                <a:latin typeface="微软雅黑" pitchFamily="34" charset="-122"/>
                <a:ea typeface="微软雅黑" pitchFamily="34" charset="-122"/>
              </a:endParaRPr>
            </a:p>
          </p:txBody>
        </p:sp>
        <p:sp>
          <p:nvSpPr>
            <p:cNvPr id="54" name="TextBox 83"/>
            <p:cNvSpPr txBox="1"/>
            <p:nvPr/>
          </p:nvSpPr>
          <p:spPr>
            <a:xfrm>
              <a:off x="4107328" y="1248083"/>
              <a:ext cx="941076"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31:24</a:t>
              </a:r>
              <a:endParaRPr lang="zh-CN" altLang="en-US" sz="900" b="1" dirty="0">
                <a:solidFill>
                  <a:srgbClr val="005072"/>
                </a:solidFill>
                <a:latin typeface="微软雅黑" pitchFamily="34" charset="-122"/>
                <a:ea typeface="微软雅黑" pitchFamily="34" charset="-122"/>
              </a:endParaRPr>
            </a:p>
          </p:txBody>
        </p:sp>
        <p:sp>
          <p:nvSpPr>
            <p:cNvPr id="55" name="TextBox 84"/>
            <p:cNvSpPr txBox="1"/>
            <p:nvPr/>
          </p:nvSpPr>
          <p:spPr>
            <a:xfrm>
              <a:off x="4857752" y="1241745"/>
              <a:ext cx="28575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G</a:t>
              </a:r>
              <a:endParaRPr lang="zh-CN" altLang="en-US" sz="900" b="1" dirty="0">
                <a:solidFill>
                  <a:srgbClr val="005072"/>
                </a:solidFill>
                <a:latin typeface="微软雅黑" pitchFamily="34" charset="-122"/>
                <a:ea typeface="微软雅黑" pitchFamily="34" charset="-122"/>
              </a:endParaRPr>
            </a:p>
          </p:txBody>
        </p:sp>
        <p:sp>
          <p:nvSpPr>
            <p:cNvPr id="56" name="TextBox 85"/>
            <p:cNvSpPr txBox="1"/>
            <p:nvPr/>
          </p:nvSpPr>
          <p:spPr>
            <a:xfrm>
              <a:off x="5139644" y="1102031"/>
              <a:ext cx="79058" cy="598128"/>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D</a:t>
              </a:r>
            </a:p>
            <a:p>
              <a:r>
                <a:rPr lang="en-US" altLang="zh-CN" sz="900" b="1" dirty="0">
                  <a:solidFill>
                    <a:srgbClr val="005072"/>
                  </a:solidFill>
                  <a:latin typeface="微软雅黑" pitchFamily="34" charset="-122"/>
                  <a:ea typeface="微软雅黑" pitchFamily="34" charset="-122"/>
                </a:rPr>
                <a:t>/</a:t>
              </a:r>
            </a:p>
            <a:p>
              <a:r>
                <a:rPr lang="en-US" altLang="zh-CN" sz="900" b="1" dirty="0">
                  <a:solidFill>
                    <a:srgbClr val="005072"/>
                  </a:solidFill>
                  <a:latin typeface="微软雅黑" pitchFamily="34" charset="-122"/>
                  <a:ea typeface="微软雅黑" pitchFamily="34" charset="-122"/>
                </a:rPr>
                <a:t>B</a:t>
              </a:r>
              <a:endParaRPr lang="zh-CN" altLang="en-US" sz="900" b="1" dirty="0">
                <a:solidFill>
                  <a:srgbClr val="005072"/>
                </a:solidFill>
                <a:latin typeface="微软雅黑" pitchFamily="34" charset="-122"/>
                <a:ea typeface="微软雅黑" pitchFamily="34" charset="-122"/>
              </a:endParaRPr>
            </a:p>
          </p:txBody>
        </p:sp>
        <p:sp>
          <p:nvSpPr>
            <p:cNvPr id="57" name="TextBox 86"/>
            <p:cNvSpPr txBox="1"/>
            <p:nvPr/>
          </p:nvSpPr>
          <p:spPr>
            <a:xfrm>
              <a:off x="5294902" y="1240464"/>
              <a:ext cx="500066"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58" name="TextBox 87"/>
            <p:cNvSpPr txBox="1"/>
            <p:nvPr/>
          </p:nvSpPr>
          <p:spPr>
            <a:xfrm>
              <a:off x="5501947" y="1083849"/>
              <a:ext cx="260034" cy="600163"/>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A</a:t>
              </a:r>
            </a:p>
            <a:p>
              <a:r>
                <a:rPr lang="en-US" altLang="zh-CN" sz="900" b="1" dirty="0">
                  <a:solidFill>
                    <a:srgbClr val="005072"/>
                  </a:solidFill>
                  <a:latin typeface="微软雅黑" pitchFamily="34" charset="-122"/>
                  <a:ea typeface="微软雅黑" pitchFamily="34" charset="-122"/>
                </a:rPr>
                <a:t>V</a:t>
              </a:r>
            </a:p>
            <a:p>
              <a:r>
                <a:rPr lang="en-US" altLang="zh-CN" sz="900" b="1" dirty="0">
                  <a:solidFill>
                    <a:srgbClr val="005072"/>
                  </a:solidFill>
                  <a:latin typeface="微软雅黑" pitchFamily="34" charset="-122"/>
                  <a:ea typeface="微软雅黑" pitchFamily="34" charset="-122"/>
                </a:rPr>
                <a:t>L</a:t>
              </a:r>
              <a:endParaRPr lang="zh-CN" altLang="en-US" sz="900" b="1" dirty="0">
                <a:solidFill>
                  <a:srgbClr val="005072"/>
                </a:solidFill>
                <a:latin typeface="微软雅黑" pitchFamily="34" charset="-122"/>
                <a:ea typeface="微软雅黑" pitchFamily="34" charset="-122"/>
              </a:endParaRPr>
            </a:p>
          </p:txBody>
        </p:sp>
        <p:sp>
          <p:nvSpPr>
            <p:cNvPr id="59" name="TextBox 88"/>
            <p:cNvSpPr txBox="1"/>
            <p:nvPr/>
          </p:nvSpPr>
          <p:spPr>
            <a:xfrm>
              <a:off x="7313016" y="934844"/>
              <a:ext cx="1967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8</a:t>
              </a:r>
              <a:endParaRPr lang="zh-CN" altLang="en-US" sz="800" b="1" dirty="0">
                <a:solidFill>
                  <a:srgbClr val="005072"/>
                </a:solidFill>
                <a:latin typeface="微软雅黑" pitchFamily="34" charset="-122"/>
                <a:ea typeface="微软雅黑" pitchFamily="34" charset="-122"/>
              </a:endParaRPr>
            </a:p>
          </p:txBody>
        </p:sp>
        <p:sp>
          <p:nvSpPr>
            <p:cNvPr id="60" name="TextBox 89"/>
            <p:cNvSpPr txBox="1"/>
            <p:nvPr/>
          </p:nvSpPr>
          <p:spPr>
            <a:xfrm>
              <a:off x="8167696" y="910702"/>
              <a:ext cx="28491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1" name="TextBox 90"/>
            <p:cNvSpPr txBox="1"/>
            <p:nvPr/>
          </p:nvSpPr>
          <p:spPr>
            <a:xfrm>
              <a:off x="8357464" y="1261608"/>
              <a:ext cx="357158"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4</a:t>
              </a:r>
              <a:endParaRPr lang="zh-CN" altLang="en-US" sz="800" b="1" dirty="0">
                <a:solidFill>
                  <a:srgbClr val="005072"/>
                </a:solidFill>
                <a:latin typeface="微软雅黑" pitchFamily="34" charset="-122"/>
                <a:ea typeface="微软雅黑" pitchFamily="34" charset="-122"/>
              </a:endParaRPr>
            </a:p>
          </p:txBody>
        </p:sp>
        <p:sp>
          <p:nvSpPr>
            <p:cNvPr id="62" name="TextBox 91"/>
            <p:cNvSpPr txBox="1"/>
            <p:nvPr/>
          </p:nvSpPr>
          <p:spPr>
            <a:xfrm>
              <a:off x="8167696" y="1720606"/>
              <a:ext cx="212904"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3" name="TextBox 92"/>
            <p:cNvSpPr txBox="1"/>
            <p:nvPr/>
          </p:nvSpPr>
          <p:spPr>
            <a:xfrm>
              <a:off x="8344918" y="2039158"/>
              <a:ext cx="215754"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0</a:t>
              </a:r>
              <a:endParaRPr lang="zh-CN" altLang="en-US" sz="800" b="1" dirty="0">
                <a:solidFill>
                  <a:srgbClr val="005072"/>
                </a:solidFill>
                <a:latin typeface="微软雅黑" pitchFamily="34" charset="-122"/>
                <a:ea typeface="微软雅黑" pitchFamily="34" charset="-122"/>
              </a:endParaRPr>
            </a:p>
          </p:txBody>
        </p:sp>
        <p:sp>
          <p:nvSpPr>
            <p:cNvPr id="64" name="TextBox 93"/>
            <p:cNvSpPr txBox="1"/>
            <p:nvPr/>
          </p:nvSpPr>
          <p:spPr>
            <a:xfrm>
              <a:off x="5966188" y="1724233"/>
              <a:ext cx="3398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 </a:t>
              </a:r>
              <a:endParaRPr lang="zh-CN" altLang="en-US" sz="800" b="1" dirty="0">
                <a:solidFill>
                  <a:srgbClr val="005072"/>
                </a:solidFill>
                <a:latin typeface="微软雅黑" pitchFamily="34" charset="-122"/>
                <a:ea typeface="微软雅黑" pitchFamily="34" charset="-122"/>
              </a:endParaRPr>
            </a:p>
          </p:txBody>
        </p:sp>
        <p:sp>
          <p:nvSpPr>
            <p:cNvPr id="65" name="TextBox 94"/>
            <p:cNvSpPr txBox="1"/>
            <p:nvPr/>
          </p:nvSpPr>
          <p:spPr>
            <a:xfrm>
              <a:off x="5687222" y="1095068"/>
              <a:ext cx="714380" cy="600163"/>
            </a:xfrm>
            <a:prstGeom prst="rect">
              <a:avLst/>
            </a:prstGeom>
            <a:noFill/>
          </p:spPr>
          <p:txBody>
            <a:bodyPr wrap="square" rtlCol="0">
              <a:spAutoFit/>
            </a:bodyPr>
            <a:lstStyle/>
            <a:p>
              <a:pPr algn="ctr"/>
              <a:r>
                <a:rPr lang="en-US" altLang="zh-CN" sz="900" b="1" dirty="0" err="1">
                  <a:solidFill>
                    <a:srgbClr val="005072"/>
                  </a:solidFill>
                  <a:latin typeface="微软雅黑" pitchFamily="34" charset="-122"/>
                  <a:ea typeface="微软雅黑" pitchFamily="34" charset="-122"/>
                </a:rPr>
                <a:t>Seg</a:t>
              </a:r>
              <a:r>
                <a:rPr lang="en-US" altLang="zh-CN" sz="900" b="1" dirty="0">
                  <a:solidFill>
                    <a:srgbClr val="005072"/>
                  </a:solidFill>
                  <a:latin typeface="微软雅黑" pitchFamily="34" charset="-122"/>
                  <a:ea typeface="微软雅黑" pitchFamily="34" charset="-122"/>
                </a:rPr>
                <a:t>.</a:t>
              </a:r>
            </a:p>
            <a:p>
              <a:pPr algn="ctr"/>
              <a:r>
                <a:rPr lang="en-US" altLang="zh-CN" sz="900" b="1" dirty="0">
                  <a:solidFill>
                    <a:srgbClr val="005072"/>
                  </a:solidFill>
                  <a:latin typeface="微软雅黑" pitchFamily="34" charset="-122"/>
                  <a:ea typeface="微软雅黑" pitchFamily="34" charset="-122"/>
                </a:rPr>
                <a:t>Limit</a:t>
              </a:r>
            </a:p>
            <a:p>
              <a:pPr algn="ctr"/>
              <a:r>
                <a:rPr lang="en-US" altLang="zh-CN" sz="900" b="1" dirty="0">
                  <a:solidFill>
                    <a:srgbClr val="005072"/>
                  </a:solidFill>
                  <a:latin typeface="微软雅黑" pitchFamily="34" charset="-122"/>
                  <a:ea typeface="微软雅黑" pitchFamily="34" charset="-122"/>
                </a:rPr>
                <a:t>19</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66" name="TextBox 95"/>
            <p:cNvSpPr txBox="1"/>
            <p:nvPr/>
          </p:nvSpPr>
          <p:spPr>
            <a:xfrm>
              <a:off x="6295034" y="1263324"/>
              <a:ext cx="214314"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P</a:t>
              </a:r>
              <a:endParaRPr lang="zh-CN" altLang="en-US" sz="900" b="1" dirty="0">
                <a:solidFill>
                  <a:srgbClr val="005072"/>
                </a:solidFill>
                <a:latin typeface="微软雅黑" pitchFamily="34" charset="-122"/>
                <a:ea typeface="微软雅黑" pitchFamily="34" charset="-122"/>
              </a:endParaRPr>
            </a:p>
          </p:txBody>
        </p:sp>
        <p:sp>
          <p:nvSpPr>
            <p:cNvPr id="67" name="TextBox 96"/>
            <p:cNvSpPr txBox="1"/>
            <p:nvPr/>
          </p:nvSpPr>
          <p:spPr>
            <a:xfrm>
              <a:off x="6549607" y="1095715"/>
              <a:ext cx="285752" cy="652504"/>
            </a:xfrm>
            <a:prstGeom prst="rect">
              <a:avLst/>
            </a:prstGeom>
            <a:noFill/>
          </p:spPr>
          <p:txBody>
            <a:bodyPr wrap="square" rtlCol="0">
              <a:spAutoFit/>
            </a:bodyPr>
            <a:lstStyle/>
            <a:p>
              <a:r>
                <a:rPr lang="en-US" altLang="zh-CN" sz="1000" b="1" dirty="0">
                  <a:solidFill>
                    <a:srgbClr val="FF0000"/>
                  </a:solidFill>
                  <a:latin typeface="微软雅黑" pitchFamily="34" charset="-122"/>
                  <a:ea typeface="微软雅黑" pitchFamily="34" charset="-122"/>
                </a:rPr>
                <a:t>D</a:t>
              </a:r>
            </a:p>
            <a:p>
              <a:r>
                <a:rPr lang="en-US" altLang="zh-CN" sz="1000" b="1" dirty="0">
                  <a:solidFill>
                    <a:srgbClr val="FF0000"/>
                  </a:solidFill>
                  <a:latin typeface="微软雅黑" pitchFamily="34" charset="-122"/>
                  <a:ea typeface="微软雅黑" pitchFamily="34" charset="-122"/>
                </a:rPr>
                <a:t>P</a:t>
              </a:r>
            </a:p>
            <a:p>
              <a:r>
                <a:rPr lang="en-US" altLang="zh-CN" sz="1000" b="1" dirty="0">
                  <a:solidFill>
                    <a:srgbClr val="FF0000"/>
                  </a:solidFill>
                  <a:latin typeface="微软雅黑" pitchFamily="34" charset="-122"/>
                  <a:ea typeface="微软雅黑" pitchFamily="34" charset="-122"/>
                </a:rPr>
                <a:t>L</a:t>
              </a:r>
              <a:endParaRPr lang="zh-CN" altLang="en-US" sz="1000" b="1" dirty="0">
                <a:solidFill>
                  <a:srgbClr val="FF0000"/>
                </a:solidFill>
                <a:latin typeface="微软雅黑" pitchFamily="34" charset="-122"/>
                <a:ea typeface="微软雅黑" pitchFamily="34" charset="-122"/>
              </a:endParaRPr>
            </a:p>
          </p:txBody>
        </p:sp>
        <p:sp>
          <p:nvSpPr>
            <p:cNvPr id="68" name="TextBox 97"/>
            <p:cNvSpPr txBox="1"/>
            <p:nvPr/>
          </p:nvSpPr>
          <p:spPr>
            <a:xfrm>
              <a:off x="7066865" y="1248507"/>
              <a:ext cx="100013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Type</a:t>
              </a:r>
              <a:endParaRPr lang="zh-CN" altLang="en-US" sz="900" b="1" dirty="0">
                <a:solidFill>
                  <a:srgbClr val="005072"/>
                </a:solidFill>
                <a:latin typeface="微软雅黑" pitchFamily="34" charset="-122"/>
                <a:ea typeface="微软雅黑" pitchFamily="34" charset="-122"/>
              </a:endParaRPr>
            </a:p>
          </p:txBody>
        </p:sp>
        <p:sp>
          <p:nvSpPr>
            <p:cNvPr id="69" name="TextBox 98"/>
            <p:cNvSpPr txBox="1"/>
            <p:nvPr/>
          </p:nvSpPr>
          <p:spPr>
            <a:xfrm>
              <a:off x="6817934" y="1248507"/>
              <a:ext cx="285752"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a:t>
              </a:r>
              <a:endParaRPr lang="zh-CN" altLang="en-US" sz="900" b="1" dirty="0">
                <a:solidFill>
                  <a:srgbClr val="005072"/>
                </a:solidFill>
                <a:latin typeface="微软雅黑" pitchFamily="34" charset="-122"/>
                <a:ea typeface="微软雅黑" pitchFamily="34" charset="-122"/>
              </a:endParaRPr>
            </a:p>
          </p:txBody>
        </p:sp>
        <p:sp>
          <p:nvSpPr>
            <p:cNvPr id="70" name="TextBox 99"/>
            <p:cNvSpPr txBox="1"/>
            <p:nvPr/>
          </p:nvSpPr>
          <p:spPr>
            <a:xfrm>
              <a:off x="7557607" y="1256126"/>
              <a:ext cx="1071570"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23</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16</a:t>
              </a:r>
              <a:endParaRPr lang="zh-CN" altLang="en-US" sz="900" b="1" dirty="0">
                <a:solidFill>
                  <a:srgbClr val="005072"/>
                </a:solidFill>
                <a:latin typeface="微软雅黑" pitchFamily="34" charset="-122"/>
                <a:ea typeface="微软雅黑" pitchFamily="34" charset="-122"/>
              </a:endParaRPr>
            </a:p>
          </p:txBody>
        </p:sp>
        <p:sp>
          <p:nvSpPr>
            <p:cNvPr id="71" name="TextBox 100"/>
            <p:cNvSpPr txBox="1"/>
            <p:nvPr/>
          </p:nvSpPr>
          <p:spPr>
            <a:xfrm>
              <a:off x="4439601" y="2000247"/>
              <a:ext cx="2643198"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Base  Address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 </a:t>
              </a:r>
              <a:endParaRPr lang="zh-CN" altLang="en-US" sz="900" b="1" dirty="0">
                <a:solidFill>
                  <a:srgbClr val="005072"/>
                </a:solidFill>
                <a:latin typeface="微软雅黑" pitchFamily="34" charset="-122"/>
                <a:ea typeface="微软雅黑" pitchFamily="34" charset="-122"/>
              </a:endParaRPr>
            </a:p>
          </p:txBody>
        </p:sp>
        <p:sp>
          <p:nvSpPr>
            <p:cNvPr id="72" name="TextBox 101"/>
            <p:cNvSpPr txBox="1"/>
            <p:nvPr/>
          </p:nvSpPr>
          <p:spPr>
            <a:xfrm>
              <a:off x="6627102" y="2000247"/>
              <a:ext cx="2786074" cy="271876"/>
            </a:xfrm>
            <a:prstGeom prst="rect">
              <a:avLst/>
            </a:prstGeom>
            <a:noFill/>
          </p:spPr>
          <p:txBody>
            <a:bodyPr wrap="square" rtlCol="0">
              <a:spAutoFit/>
            </a:bodyPr>
            <a:lstStyle/>
            <a:p>
              <a:r>
                <a:rPr lang="en-US" altLang="zh-CN" sz="900" b="1" dirty="0">
                  <a:solidFill>
                    <a:srgbClr val="005072"/>
                  </a:solidFill>
                  <a:latin typeface="微软雅黑" pitchFamily="34" charset="-122"/>
                  <a:ea typeface="微软雅黑" pitchFamily="34" charset="-122"/>
                </a:rPr>
                <a:t>Segment Limit 15</a:t>
              </a:r>
              <a:r>
                <a:rPr lang="zh-CN" altLang="en-US" sz="900" b="1" dirty="0">
                  <a:solidFill>
                    <a:srgbClr val="005072"/>
                  </a:solidFill>
                  <a:latin typeface="微软雅黑" pitchFamily="34" charset="-122"/>
                  <a:ea typeface="微软雅黑" pitchFamily="34" charset="-122"/>
                </a:rPr>
                <a:t>：</a:t>
              </a:r>
              <a:r>
                <a:rPr lang="en-US" altLang="zh-CN" sz="900" b="1" dirty="0">
                  <a:solidFill>
                    <a:srgbClr val="005072"/>
                  </a:solidFill>
                  <a:latin typeface="微软雅黑" pitchFamily="34" charset="-122"/>
                  <a:ea typeface="微软雅黑" pitchFamily="34" charset="-122"/>
                </a:rPr>
                <a:t>00</a:t>
              </a:r>
              <a:endParaRPr lang="zh-CN" altLang="en-US" sz="900" b="1" dirty="0">
                <a:solidFill>
                  <a:srgbClr val="005072"/>
                </a:solidFill>
                <a:latin typeface="微软雅黑" pitchFamily="34" charset="-122"/>
                <a:ea typeface="微软雅黑" pitchFamily="34" charset="-122"/>
              </a:endParaRPr>
            </a:p>
          </p:txBody>
        </p:sp>
        <p:sp>
          <p:nvSpPr>
            <p:cNvPr id="73" name="TextBox 102"/>
            <p:cNvSpPr txBox="1"/>
            <p:nvPr/>
          </p:nvSpPr>
          <p:spPr>
            <a:xfrm>
              <a:off x="4000496" y="1719412"/>
              <a:ext cx="387670" cy="398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31</a:t>
              </a:r>
            </a:p>
            <a:p>
              <a:endParaRPr lang="zh-CN" altLang="en-US" sz="800" b="1" dirty="0">
                <a:solidFill>
                  <a:srgbClr val="005072"/>
                </a:solidFill>
                <a:latin typeface="微软雅黑" pitchFamily="34" charset="-122"/>
                <a:ea typeface="微软雅黑" pitchFamily="34" charset="-122"/>
              </a:endParaRPr>
            </a:p>
          </p:txBody>
        </p:sp>
        <p:sp>
          <p:nvSpPr>
            <p:cNvPr id="74" name="TextBox 103"/>
            <p:cNvSpPr txBox="1"/>
            <p:nvPr/>
          </p:nvSpPr>
          <p:spPr>
            <a:xfrm>
              <a:off x="7495144" y="934844"/>
              <a:ext cx="1967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7</a:t>
              </a:r>
              <a:endParaRPr lang="zh-CN" altLang="en-US" sz="800" b="1" dirty="0">
                <a:solidFill>
                  <a:srgbClr val="005072"/>
                </a:solidFill>
                <a:latin typeface="微软雅黑" pitchFamily="34" charset="-122"/>
                <a:ea typeface="微软雅黑" pitchFamily="34" charset="-122"/>
              </a:endParaRPr>
            </a:p>
          </p:txBody>
        </p:sp>
        <p:sp>
          <p:nvSpPr>
            <p:cNvPr id="75" name="TextBox 104"/>
            <p:cNvSpPr txBox="1"/>
            <p:nvPr/>
          </p:nvSpPr>
          <p:spPr>
            <a:xfrm>
              <a:off x="48405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23</a:t>
              </a:r>
              <a:endParaRPr lang="zh-CN" altLang="en-US" sz="800" b="1" dirty="0">
                <a:solidFill>
                  <a:srgbClr val="005072"/>
                </a:solidFill>
                <a:latin typeface="微软雅黑" pitchFamily="34" charset="-122"/>
                <a:ea typeface="微软雅黑" pitchFamily="34" charset="-122"/>
              </a:endParaRPr>
            </a:p>
          </p:txBody>
        </p:sp>
        <p:sp>
          <p:nvSpPr>
            <p:cNvPr id="76" name="TextBox 105"/>
            <p:cNvSpPr txBox="1"/>
            <p:nvPr/>
          </p:nvSpPr>
          <p:spPr>
            <a:xfrm>
              <a:off x="5047824"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22</a:t>
              </a:r>
              <a:endParaRPr lang="zh-CN" altLang="en-US" sz="800" b="1" dirty="0">
                <a:solidFill>
                  <a:srgbClr val="005072"/>
                </a:solidFill>
                <a:latin typeface="微软雅黑" pitchFamily="34" charset="-122"/>
                <a:ea typeface="微软雅黑" pitchFamily="34" charset="-122"/>
              </a:endParaRPr>
            </a:p>
          </p:txBody>
        </p:sp>
        <p:sp>
          <p:nvSpPr>
            <p:cNvPr id="77" name="TextBox 106"/>
            <p:cNvSpPr txBox="1"/>
            <p:nvPr/>
          </p:nvSpPr>
          <p:spPr>
            <a:xfrm>
              <a:off x="525507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21</a:t>
              </a:r>
              <a:endParaRPr lang="zh-CN" altLang="en-US" sz="800" b="1" dirty="0">
                <a:solidFill>
                  <a:srgbClr val="005072"/>
                </a:solidFill>
                <a:latin typeface="微软雅黑" pitchFamily="34" charset="-122"/>
                <a:ea typeface="微软雅黑" pitchFamily="34" charset="-122"/>
              </a:endParaRPr>
            </a:p>
          </p:txBody>
        </p:sp>
        <p:sp>
          <p:nvSpPr>
            <p:cNvPr id="78" name="TextBox 107"/>
            <p:cNvSpPr txBox="1"/>
            <p:nvPr/>
          </p:nvSpPr>
          <p:spPr>
            <a:xfrm>
              <a:off x="5475008"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20</a:t>
              </a:r>
              <a:endParaRPr lang="zh-CN" altLang="en-US" sz="800" b="1" dirty="0">
                <a:solidFill>
                  <a:srgbClr val="005072"/>
                </a:solidFill>
                <a:latin typeface="微软雅黑" pitchFamily="34" charset="-122"/>
                <a:ea typeface="微软雅黑" pitchFamily="34" charset="-122"/>
              </a:endParaRPr>
            </a:p>
          </p:txBody>
        </p:sp>
        <p:sp>
          <p:nvSpPr>
            <p:cNvPr id="79" name="TextBox 108"/>
            <p:cNvSpPr txBox="1"/>
            <p:nvPr/>
          </p:nvSpPr>
          <p:spPr>
            <a:xfrm>
              <a:off x="567739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19</a:t>
              </a:r>
              <a:endParaRPr lang="zh-CN" altLang="en-US" sz="800" b="1" dirty="0">
                <a:solidFill>
                  <a:srgbClr val="005072"/>
                </a:solidFill>
                <a:latin typeface="微软雅黑" pitchFamily="34" charset="-122"/>
                <a:ea typeface="微软雅黑" pitchFamily="34" charset="-122"/>
              </a:endParaRPr>
            </a:p>
          </p:txBody>
        </p:sp>
        <p:sp>
          <p:nvSpPr>
            <p:cNvPr id="80" name="TextBox 109"/>
            <p:cNvSpPr txBox="1"/>
            <p:nvPr/>
          </p:nvSpPr>
          <p:spPr>
            <a:xfrm>
              <a:off x="605107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16</a:t>
              </a:r>
              <a:endParaRPr lang="zh-CN" altLang="en-US" sz="800" b="1" dirty="0">
                <a:solidFill>
                  <a:srgbClr val="005072"/>
                </a:solidFill>
                <a:latin typeface="微软雅黑" pitchFamily="34" charset="-122"/>
                <a:ea typeface="微软雅黑" pitchFamily="34" charset="-122"/>
              </a:endParaRPr>
            </a:p>
          </p:txBody>
        </p:sp>
        <p:sp>
          <p:nvSpPr>
            <p:cNvPr id="81" name="TextBox 110"/>
            <p:cNvSpPr txBox="1"/>
            <p:nvPr/>
          </p:nvSpPr>
          <p:spPr>
            <a:xfrm>
              <a:off x="626223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a:t>
              </a:r>
              <a:endParaRPr lang="zh-CN" altLang="en-US" sz="800" b="1" dirty="0">
                <a:solidFill>
                  <a:srgbClr val="005072"/>
                </a:solidFill>
                <a:latin typeface="微软雅黑" pitchFamily="34" charset="-122"/>
                <a:ea typeface="微软雅黑" pitchFamily="34" charset="-122"/>
              </a:endParaRPr>
            </a:p>
          </p:txBody>
        </p:sp>
        <p:sp>
          <p:nvSpPr>
            <p:cNvPr id="82" name="TextBox 111"/>
            <p:cNvSpPr txBox="1"/>
            <p:nvPr/>
          </p:nvSpPr>
          <p:spPr>
            <a:xfrm>
              <a:off x="6424752"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14</a:t>
              </a:r>
              <a:endParaRPr lang="zh-CN" altLang="en-US" sz="800" b="1" dirty="0">
                <a:solidFill>
                  <a:srgbClr val="005072"/>
                </a:solidFill>
                <a:latin typeface="微软雅黑" pitchFamily="34" charset="-122"/>
                <a:ea typeface="微软雅黑" pitchFamily="34" charset="-122"/>
              </a:endParaRPr>
            </a:p>
          </p:txBody>
        </p:sp>
        <p:sp>
          <p:nvSpPr>
            <p:cNvPr id="83" name="TextBox 112"/>
            <p:cNvSpPr txBox="1"/>
            <p:nvPr/>
          </p:nvSpPr>
          <p:spPr>
            <a:xfrm>
              <a:off x="6605776"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13</a:t>
              </a:r>
              <a:endParaRPr lang="zh-CN" altLang="en-US" sz="800" b="1" dirty="0">
                <a:solidFill>
                  <a:srgbClr val="005072"/>
                </a:solidFill>
                <a:latin typeface="微软雅黑" pitchFamily="34" charset="-122"/>
                <a:ea typeface="微软雅黑" pitchFamily="34" charset="-122"/>
              </a:endParaRPr>
            </a:p>
          </p:txBody>
        </p:sp>
        <p:sp>
          <p:nvSpPr>
            <p:cNvPr id="84" name="TextBox 113"/>
            <p:cNvSpPr txBox="1"/>
            <p:nvPr/>
          </p:nvSpPr>
          <p:spPr>
            <a:xfrm>
              <a:off x="6772208"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12</a:t>
              </a:r>
              <a:endParaRPr lang="zh-CN" altLang="en-US" sz="800" b="1" dirty="0">
                <a:solidFill>
                  <a:srgbClr val="005072"/>
                </a:solidFill>
                <a:latin typeface="微软雅黑" pitchFamily="34" charset="-122"/>
                <a:ea typeface="微软雅黑" pitchFamily="34" charset="-122"/>
              </a:endParaRPr>
            </a:p>
          </p:txBody>
        </p:sp>
        <p:sp>
          <p:nvSpPr>
            <p:cNvPr id="85" name="TextBox 114"/>
            <p:cNvSpPr txBox="1"/>
            <p:nvPr/>
          </p:nvSpPr>
          <p:spPr>
            <a:xfrm>
              <a:off x="6996904" y="925942"/>
              <a:ext cx="341372"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11</a:t>
              </a:r>
              <a:endParaRPr lang="zh-CN" altLang="en-US" sz="800" b="1" dirty="0">
                <a:solidFill>
                  <a:srgbClr val="005072"/>
                </a:solidFill>
                <a:latin typeface="微软雅黑" pitchFamily="34" charset="-122"/>
                <a:ea typeface="微软雅黑" pitchFamily="34" charset="-122"/>
              </a:endParaRPr>
            </a:p>
          </p:txBody>
        </p:sp>
        <p:sp>
          <p:nvSpPr>
            <p:cNvPr id="86" name="TextBox 115"/>
            <p:cNvSpPr txBox="1"/>
            <p:nvPr/>
          </p:nvSpPr>
          <p:spPr>
            <a:xfrm>
              <a:off x="6161992" y="1724233"/>
              <a:ext cx="339820" cy="253752"/>
            </a:xfrm>
            <a:prstGeom prst="rect">
              <a:avLst/>
            </a:prstGeom>
            <a:noFill/>
          </p:spPr>
          <p:txBody>
            <a:bodyPr wrap="square" rtlCol="0">
              <a:spAutoFit/>
            </a:bodyPr>
            <a:lstStyle/>
            <a:p>
              <a:r>
                <a:rPr lang="en-US" altLang="zh-CN" sz="800" b="1" dirty="0">
                  <a:solidFill>
                    <a:srgbClr val="005072"/>
                  </a:solidFill>
                  <a:latin typeface="微软雅黑" pitchFamily="34" charset="-122"/>
                  <a:ea typeface="微软雅黑" pitchFamily="34" charset="-122"/>
                </a:rPr>
                <a:t>15 </a:t>
              </a:r>
              <a:endParaRPr lang="zh-CN" altLang="en-US" sz="800" b="1" dirty="0">
                <a:solidFill>
                  <a:srgbClr val="005072"/>
                </a:solidFill>
                <a:latin typeface="微软雅黑" pitchFamily="34" charset="-122"/>
                <a:ea typeface="微软雅黑" pitchFamily="34" charset="-122"/>
              </a:endParaRPr>
            </a:p>
          </p:txBody>
        </p:sp>
      </p:grpSp>
      <p:sp>
        <p:nvSpPr>
          <p:cNvPr id="87" name="TextBox 56"/>
          <p:cNvSpPr txBox="1"/>
          <p:nvPr/>
        </p:nvSpPr>
        <p:spPr>
          <a:xfrm>
            <a:off x="1785758" y="5405808"/>
            <a:ext cx="2907894" cy="400110"/>
          </a:xfrm>
          <a:prstGeom prst="rect">
            <a:avLst/>
          </a:prstGeom>
          <a:noFill/>
        </p:spPr>
        <p:txBody>
          <a:bodyPr wrap="square" rtlCol="0">
            <a:spAutoFit/>
          </a:bodyPr>
          <a:lstStyle/>
          <a:p>
            <a:r>
              <a:rPr lang="en-US" altLang="zh-CN" sz="2000" b="1" dirty="0">
                <a:solidFill>
                  <a:srgbClr val="005072"/>
                </a:solidFill>
                <a:latin typeface="微软雅黑" pitchFamily="34" charset="-122"/>
                <a:ea typeface="微软雅黑" pitchFamily="34" charset="-122"/>
              </a:rPr>
              <a:t> </a:t>
            </a:r>
            <a:r>
              <a:rPr lang="zh-CN" altLang="en-US" sz="2000" b="1" dirty="0">
                <a:solidFill>
                  <a:srgbClr val="005072"/>
                </a:solidFill>
                <a:latin typeface="微软雅黑" pitchFamily="34" charset="-122"/>
                <a:ea typeface="微软雅黑" pitchFamily="34" charset="-122"/>
              </a:rPr>
              <a:t>段</a:t>
            </a:r>
            <a:r>
              <a:rPr lang="en-US" altLang="zh-CN" sz="2000" b="1" dirty="0">
                <a:solidFill>
                  <a:srgbClr val="005072"/>
                </a:solidFill>
                <a:latin typeface="微软雅黑" pitchFamily="34" charset="-122"/>
                <a:ea typeface="微软雅黑" pitchFamily="34" charset="-122"/>
              </a:rPr>
              <a:t>/</a:t>
            </a:r>
            <a:r>
              <a:rPr lang="zh-CN" altLang="en-US" sz="2000" b="1" dirty="0">
                <a:solidFill>
                  <a:srgbClr val="005072"/>
                </a:solidFill>
                <a:latin typeface="微软雅黑" pitchFamily="34" charset="-122"/>
                <a:ea typeface="微软雅黑" pitchFamily="34" charset="-122"/>
              </a:rPr>
              <a:t>门描述符</a:t>
            </a:r>
          </a:p>
        </p:txBody>
      </p:sp>
      <p:grpSp>
        <p:nvGrpSpPr>
          <p:cNvPr id="3" name="组合 2"/>
          <p:cNvGrpSpPr/>
          <p:nvPr/>
        </p:nvGrpSpPr>
        <p:grpSpPr>
          <a:xfrm>
            <a:off x="28745" y="1635299"/>
            <a:ext cx="5194836" cy="2373768"/>
            <a:chOff x="28745" y="778049"/>
            <a:chExt cx="5194836" cy="2373768"/>
          </a:xfrm>
        </p:grpSpPr>
        <p:grpSp>
          <p:nvGrpSpPr>
            <p:cNvPr id="27" name="组合 26"/>
            <p:cNvGrpSpPr/>
            <p:nvPr/>
          </p:nvGrpSpPr>
          <p:grpSpPr>
            <a:xfrm>
              <a:off x="28745" y="778049"/>
              <a:ext cx="5194836" cy="2373768"/>
              <a:chOff x="2090409" y="1618878"/>
              <a:chExt cx="5194836" cy="2373768"/>
            </a:xfrm>
          </p:grpSpPr>
          <p:sp>
            <p:nvSpPr>
              <p:cNvPr id="4" name="矩形 3"/>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5"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6" name="直接连接符 5"/>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8" name="直接连接符 7"/>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3"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4"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5" name="直接连接符 14"/>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20"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21"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22"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23"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24"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30"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88"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063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ChangeArrowheads="1"/>
          </p:cNvSpPr>
          <p:nvPr/>
        </p:nvSpPr>
        <p:spPr bwMode="auto">
          <a:xfrm>
            <a:off x="0" y="1071563"/>
            <a:ext cx="9144000" cy="553998"/>
          </a:xfrm>
          <a:prstGeom prst="rect">
            <a:avLst/>
          </a:prstGeom>
          <a:noFill/>
          <a:ln w="9525">
            <a:noFill/>
            <a:miter lim="800000"/>
            <a:headEnd/>
            <a:tailEnd/>
          </a:ln>
        </p:spPr>
        <p:txBody>
          <a:bodyPr wrap="square">
            <a:spAutoFit/>
          </a:bodyPr>
          <a:lstStyle/>
          <a:p>
            <a:pPr algn="ctr"/>
            <a:r>
              <a:rPr lang="zh-CN" altLang="en-US" sz="3000" b="1" dirty="0">
                <a:solidFill>
                  <a:srgbClr val="11576A"/>
                </a:solidFill>
                <a:latin typeface="微软雅黑" pitchFamily="34" charset="-122"/>
                <a:ea typeface="微软雅黑" pitchFamily="34" charset="-122"/>
              </a:rPr>
              <a:t>x86 特权级 –当前的特权级?</a:t>
            </a:r>
          </a:p>
        </p:txBody>
      </p:sp>
      <p:sp>
        <p:nvSpPr>
          <p:cNvPr id="26" name="TextBox 13"/>
          <p:cNvSpPr txBox="1"/>
          <p:nvPr/>
        </p:nvSpPr>
        <p:spPr>
          <a:xfrm>
            <a:off x="6275268" y="2392535"/>
            <a:ext cx="2054913"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CS</a:t>
            </a:r>
            <a:r>
              <a:rPr lang="zh-CN" altLang="en-US" sz="1600" b="1" dirty="0">
                <a:solidFill>
                  <a:srgbClr val="005072"/>
                </a:solidFill>
                <a:latin typeface="微软雅黑" pitchFamily="34" charset="-122"/>
                <a:ea typeface="微软雅黑" pitchFamily="34" charset="-122"/>
              </a:rPr>
              <a:t>， </a:t>
            </a:r>
            <a:r>
              <a:rPr lang="en-US" altLang="zh-CN" sz="1600" b="1" dirty="0">
                <a:solidFill>
                  <a:srgbClr val="005072"/>
                </a:solidFill>
                <a:latin typeface="微软雅黑" pitchFamily="34" charset="-122"/>
                <a:ea typeface="微软雅黑" pitchFamily="34" charset="-122"/>
              </a:rPr>
              <a:t>SS</a:t>
            </a:r>
            <a:endParaRPr lang="zh-CN" altLang="en-US" sz="1600" b="1" dirty="0">
              <a:solidFill>
                <a:srgbClr val="005072"/>
              </a:solidFill>
              <a:latin typeface="微软雅黑" pitchFamily="34" charset="-122"/>
              <a:ea typeface="微软雅黑" pitchFamily="34" charset="-122"/>
            </a:endParaRPr>
          </a:p>
        </p:txBody>
      </p:sp>
      <p:sp>
        <p:nvSpPr>
          <p:cNvPr id="28" name="TextBox 13"/>
          <p:cNvSpPr txBox="1"/>
          <p:nvPr/>
        </p:nvSpPr>
        <p:spPr>
          <a:xfrm>
            <a:off x="6275267" y="1875204"/>
            <a:ext cx="270679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段寄存器 </a:t>
            </a:r>
            <a:r>
              <a:rPr lang="en-US" altLang="zh-CN" sz="1600" b="1" dirty="0">
                <a:solidFill>
                  <a:srgbClr val="005072"/>
                </a:solidFill>
                <a:latin typeface="微软雅黑" pitchFamily="34" charset="-122"/>
                <a:ea typeface="微软雅黑" pitchFamily="34" charset="-122"/>
              </a:rPr>
              <a:t>DS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ES</a:t>
            </a:r>
            <a:r>
              <a:rPr lang="zh-CN" altLang="en-US" sz="1600" b="1" dirty="0">
                <a:solidFill>
                  <a:srgbClr val="005072"/>
                </a:solidFill>
                <a:latin typeface="微软雅黑" pitchFamily="34" charset="-122"/>
                <a:ea typeface="微软雅黑" pitchFamily="34" charset="-122"/>
              </a:rPr>
              <a:t>，</a:t>
            </a:r>
            <a:r>
              <a:rPr lang="en-US" altLang="zh-CN" sz="1600" b="1" dirty="0">
                <a:solidFill>
                  <a:srgbClr val="005072"/>
                </a:solidFill>
                <a:latin typeface="微软雅黑" pitchFamily="34" charset="-122"/>
                <a:ea typeface="微软雅黑" pitchFamily="34" charset="-122"/>
              </a:rPr>
              <a:t>FS, GS</a:t>
            </a:r>
            <a:endParaRPr lang="zh-CN" altLang="en-US" sz="1600" b="1" dirty="0">
              <a:solidFill>
                <a:srgbClr val="005072"/>
              </a:solidFill>
              <a:latin typeface="微软雅黑" pitchFamily="34" charset="-122"/>
              <a:ea typeface="微软雅黑" pitchFamily="34" charset="-122"/>
            </a:endParaRPr>
          </a:p>
        </p:txBody>
      </p:sp>
      <p:sp>
        <p:nvSpPr>
          <p:cNvPr id="31" name="TextBox 23"/>
          <p:cNvSpPr txBox="1"/>
          <p:nvPr/>
        </p:nvSpPr>
        <p:spPr>
          <a:xfrm>
            <a:off x="5722851" y="188286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RPL</a:t>
            </a:r>
            <a:endParaRPr lang="zh-CN" altLang="en-US" sz="1600" b="1" dirty="0">
              <a:solidFill>
                <a:srgbClr val="005072"/>
              </a:solidFill>
              <a:latin typeface="微软雅黑" pitchFamily="34" charset="-122"/>
              <a:ea typeface="微软雅黑" pitchFamily="34" charset="-122"/>
            </a:endParaRPr>
          </a:p>
        </p:txBody>
      </p:sp>
      <p:sp>
        <p:nvSpPr>
          <p:cNvPr id="32" name="TextBox 23"/>
          <p:cNvSpPr txBox="1"/>
          <p:nvPr/>
        </p:nvSpPr>
        <p:spPr>
          <a:xfrm>
            <a:off x="5746090" y="2408892"/>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a:t>
            </a:r>
            <a:endParaRPr lang="zh-CN" altLang="en-US" sz="1600" b="1" dirty="0">
              <a:solidFill>
                <a:srgbClr val="005072"/>
              </a:solidFill>
              <a:latin typeface="微软雅黑" pitchFamily="34" charset="-122"/>
              <a:ea typeface="微软雅黑" pitchFamily="34" charset="-122"/>
            </a:endParaRPr>
          </a:p>
        </p:txBody>
      </p:sp>
      <p:sp>
        <p:nvSpPr>
          <p:cNvPr id="34" name="TextBox 13"/>
          <p:cNvSpPr txBox="1"/>
          <p:nvPr/>
        </p:nvSpPr>
        <p:spPr>
          <a:xfrm>
            <a:off x="6275267" y="2932292"/>
            <a:ext cx="2440606"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段描述符， 门描述符</a:t>
            </a:r>
          </a:p>
        </p:txBody>
      </p:sp>
      <p:sp>
        <p:nvSpPr>
          <p:cNvPr id="36" name="TextBox 23"/>
          <p:cNvSpPr txBox="1"/>
          <p:nvPr/>
        </p:nvSpPr>
        <p:spPr>
          <a:xfrm>
            <a:off x="5746090" y="2948649"/>
            <a:ext cx="648072"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DPL</a:t>
            </a:r>
            <a:endParaRPr lang="zh-CN" altLang="en-US" sz="1600" b="1" dirty="0">
              <a:solidFill>
                <a:srgbClr val="005072"/>
              </a:solidFill>
              <a:latin typeface="微软雅黑" pitchFamily="34" charset="-122"/>
              <a:ea typeface="微软雅黑" pitchFamily="34" charset="-122"/>
            </a:endParaRPr>
          </a:p>
        </p:txBody>
      </p:sp>
      <p:sp>
        <p:nvSpPr>
          <p:cNvPr id="17" name="矩形 16"/>
          <p:cNvSpPr/>
          <p:nvPr/>
        </p:nvSpPr>
        <p:spPr>
          <a:xfrm>
            <a:off x="1379015" y="4652118"/>
            <a:ext cx="3081439"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MAX(CPL, RPL) &lt;=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89" name="矩形 88"/>
          <p:cNvSpPr/>
          <p:nvPr/>
        </p:nvSpPr>
        <p:spPr>
          <a:xfrm>
            <a:off x="1421391" y="4194076"/>
            <a:ext cx="3800178"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CPL &lt;= DPL[</a:t>
            </a:r>
            <a:r>
              <a:rPr lang="zh-CN" altLang="en-US" sz="1600" b="1" dirty="0">
                <a:solidFill>
                  <a:srgbClr val="005072"/>
                </a:solidFill>
                <a:latin typeface="微软雅黑" pitchFamily="34" charset="-122"/>
                <a:ea typeface="微软雅黑" pitchFamily="34" charset="-122"/>
              </a:rPr>
              <a:t>门</a:t>
            </a:r>
            <a:r>
              <a:rPr lang="en-US" altLang="zh-CN" sz="1600" b="1" dirty="0">
                <a:solidFill>
                  <a:srgbClr val="005072"/>
                </a:solidFill>
                <a:latin typeface="微软雅黑" pitchFamily="34" charset="-122"/>
                <a:ea typeface="微软雅黑" pitchFamily="34" charset="-122"/>
              </a:rPr>
              <a:t>]  &amp; CPL &gt;= DPL[</a:t>
            </a:r>
            <a:r>
              <a:rPr lang="zh-CN" altLang="en-US" sz="1600" b="1" dirty="0">
                <a:solidFill>
                  <a:srgbClr val="005072"/>
                </a:solidFill>
                <a:latin typeface="微软雅黑" pitchFamily="34" charset="-122"/>
                <a:ea typeface="微软雅黑" pitchFamily="34" charset="-122"/>
              </a:rPr>
              <a:t>段</a:t>
            </a:r>
            <a:r>
              <a:rPr lang="en-US" altLang="zh-CN" sz="1600" b="1" dirty="0">
                <a:solidFill>
                  <a:srgbClr val="005072"/>
                </a:solidFill>
                <a:latin typeface="微软雅黑" pitchFamily="34" charset="-122"/>
                <a:ea typeface="微软雅黑" pitchFamily="34" charset="-122"/>
              </a:rPr>
              <a:t>]</a:t>
            </a:r>
            <a:endParaRPr lang="zh-CN" altLang="en-US" sz="1600" b="1" dirty="0">
              <a:solidFill>
                <a:srgbClr val="005072"/>
              </a:solidFill>
              <a:latin typeface="微软雅黑" pitchFamily="34" charset="-122"/>
              <a:ea typeface="微软雅黑" pitchFamily="34" charset="-122"/>
            </a:endParaRPr>
          </a:p>
        </p:txBody>
      </p:sp>
      <p:sp>
        <p:nvSpPr>
          <p:cNvPr id="90" name="TextBox 13"/>
          <p:cNvSpPr txBox="1"/>
          <p:nvPr/>
        </p:nvSpPr>
        <p:spPr>
          <a:xfrm>
            <a:off x="464318" y="4190489"/>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访问门时</a:t>
            </a:r>
          </a:p>
        </p:txBody>
      </p:sp>
      <p:sp>
        <p:nvSpPr>
          <p:cNvPr id="91" name="TextBox 13"/>
          <p:cNvSpPr txBox="1"/>
          <p:nvPr/>
        </p:nvSpPr>
        <p:spPr>
          <a:xfrm>
            <a:off x="478624" y="4652118"/>
            <a:ext cx="1107252" cy="338554"/>
          </a:xfrm>
          <a:prstGeom prst="rect">
            <a:avLst/>
          </a:prstGeom>
          <a:noFill/>
        </p:spPr>
        <p:txBody>
          <a:bodyPr wrap="square" rtlCol="0">
            <a:spAutoFit/>
          </a:bodyPr>
          <a:lstStyle/>
          <a:p>
            <a:r>
              <a:rPr lang="zh-CN" altLang="en-US" sz="1600" b="1" dirty="0">
                <a:solidFill>
                  <a:srgbClr val="FF0000"/>
                </a:solidFill>
                <a:latin typeface="微软雅黑" pitchFamily="34" charset="-122"/>
                <a:ea typeface="微软雅黑" pitchFamily="34" charset="-122"/>
              </a:rPr>
              <a:t>访问段时</a:t>
            </a:r>
          </a:p>
        </p:txBody>
      </p:sp>
      <p:grpSp>
        <p:nvGrpSpPr>
          <p:cNvPr id="92" name="组合 91"/>
          <p:cNvGrpSpPr/>
          <p:nvPr/>
        </p:nvGrpSpPr>
        <p:grpSpPr>
          <a:xfrm>
            <a:off x="28745" y="1635299"/>
            <a:ext cx="5194836" cy="2373768"/>
            <a:chOff x="28745" y="778049"/>
            <a:chExt cx="5194836" cy="2373768"/>
          </a:xfrm>
        </p:grpSpPr>
        <p:grpSp>
          <p:nvGrpSpPr>
            <p:cNvPr id="93" name="组合 92"/>
            <p:cNvGrpSpPr/>
            <p:nvPr/>
          </p:nvGrpSpPr>
          <p:grpSpPr>
            <a:xfrm>
              <a:off x="28745" y="778049"/>
              <a:ext cx="5194836" cy="2373768"/>
              <a:chOff x="2090409" y="1618878"/>
              <a:chExt cx="5194836" cy="2373768"/>
            </a:xfrm>
          </p:grpSpPr>
          <p:sp>
            <p:nvSpPr>
              <p:cNvPr id="95" name="矩形 94"/>
              <p:cNvSpPr/>
              <p:nvPr/>
            </p:nvSpPr>
            <p:spPr bwMode="auto">
              <a:xfrm>
                <a:off x="3071167" y="1924995"/>
                <a:ext cx="4214078" cy="41485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96" name="TextBox 4"/>
              <p:cNvSpPr txBox="1"/>
              <p:nvPr/>
            </p:nvSpPr>
            <p:spPr>
              <a:xfrm>
                <a:off x="4108157" y="1968007"/>
                <a:ext cx="1274987" cy="338554"/>
              </a:xfrm>
              <a:prstGeom prst="rect">
                <a:avLst/>
              </a:prstGeom>
              <a:noFill/>
            </p:spPr>
            <p:txBody>
              <a:bodyPr wrap="square" rtlCol="0">
                <a:spAutoFit/>
              </a:bodyPr>
              <a:lstStyle/>
              <a:p>
                <a:r>
                  <a:rPr lang="en-US" altLang="zh-CN" sz="1600" b="1" dirty="0">
                    <a:solidFill>
                      <a:srgbClr val="005072"/>
                    </a:solidFill>
                    <a:latin typeface="微软雅黑" pitchFamily="34" charset="-122"/>
                    <a:ea typeface="微软雅黑" pitchFamily="34" charset="-122"/>
                  </a:rPr>
                  <a:t>Index</a:t>
                </a:r>
                <a:endParaRPr lang="zh-CN" altLang="en-US" sz="1600" b="1" dirty="0">
                  <a:solidFill>
                    <a:srgbClr val="005072"/>
                  </a:solidFill>
                  <a:latin typeface="微软雅黑" pitchFamily="34" charset="-122"/>
                  <a:ea typeface="微软雅黑" pitchFamily="34" charset="-122"/>
                </a:endParaRPr>
              </a:p>
            </p:txBody>
          </p:sp>
          <p:cxnSp>
            <p:nvCxnSpPr>
              <p:cNvPr id="97" name="直接连接符 96"/>
              <p:cNvCxnSpPr/>
              <p:nvPr/>
            </p:nvCxnSpPr>
            <p:spPr>
              <a:xfrm rot="5400000">
                <a:off x="5892839" y="2135122"/>
                <a:ext cx="416010" cy="174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98" name="TextBox 6"/>
              <p:cNvSpPr txBox="1"/>
              <p:nvPr/>
            </p:nvSpPr>
            <p:spPr>
              <a:xfrm>
                <a:off x="5831825" y="1920338"/>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t>
                </a:r>
                <a:endParaRPr lang="zh-CN" altLang="en-US" sz="1200" b="1" dirty="0">
                  <a:solidFill>
                    <a:srgbClr val="005072"/>
                  </a:solidFill>
                  <a:latin typeface="微软雅黑" pitchFamily="34" charset="-122"/>
                  <a:ea typeface="微软雅黑" pitchFamily="34" charset="-122"/>
                </a:endParaRPr>
              </a:p>
            </p:txBody>
          </p:sp>
          <p:cxnSp>
            <p:nvCxnSpPr>
              <p:cNvPr id="99" name="直接连接符 98"/>
              <p:cNvCxnSpPr/>
              <p:nvPr/>
            </p:nvCxnSpPr>
            <p:spPr>
              <a:xfrm flipH="1">
                <a:off x="3953851" y="2623306"/>
                <a:ext cx="1614041" cy="280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645172" y="2121424"/>
                <a:ext cx="414857"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1" name="TextBox 9"/>
              <p:cNvSpPr txBox="1"/>
              <p:nvPr/>
            </p:nvSpPr>
            <p:spPr>
              <a:xfrm>
                <a:off x="2646828" y="2493028"/>
                <a:ext cx="155797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Table Indicator</a:t>
                </a:r>
                <a:endParaRPr lang="zh-CN" altLang="en-US" sz="1200" b="1" dirty="0">
                  <a:solidFill>
                    <a:srgbClr val="005072"/>
                  </a:solidFill>
                  <a:latin typeface="微软雅黑" pitchFamily="34" charset="-122"/>
                  <a:ea typeface="微软雅黑" pitchFamily="34" charset="-122"/>
                </a:endParaRPr>
              </a:p>
            </p:txBody>
          </p:sp>
          <p:sp>
            <p:nvSpPr>
              <p:cNvPr id="102" name="TextBox 12"/>
              <p:cNvSpPr txBox="1"/>
              <p:nvPr/>
            </p:nvSpPr>
            <p:spPr>
              <a:xfrm>
                <a:off x="2090409" y="3190910"/>
                <a:ext cx="5001871"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Requested Privilege Level</a:t>
                </a:r>
                <a:r>
                  <a:rPr lang="zh-CN" altLang="en-US" sz="1200" b="1" dirty="0">
                    <a:solidFill>
                      <a:srgbClr val="005072"/>
                    </a:solidFill>
                    <a:latin typeface="微软雅黑" pitchFamily="34" charset="-122"/>
                    <a:ea typeface="微软雅黑" pitchFamily="34" charset="-122"/>
                  </a:rPr>
                  <a:t>（</a:t>
                </a:r>
                <a:r>
                  <a:rPr lang="en-US" altLang="zh-CN" sz="1200" b="1" dirty="0">
                    <a:solidFill>
                      <a:srgbClr val="005072"/>
                    </a:solidFill>
                    <a:latin typeface="微软雅黑" pitchFamily="34" charset="-122"/>
                    <a:ea typeface="微软雅黑" pitchFamily="34" charset="-122"/>
                  </a:rPr>
                  <a:t>RPL</a:t>
                </a:r>
                <a:r>
                  <a:rPr lang="zh-CN" altLang="en-US" sz="1200" b="1" dirty="0">
                    <a:solidFill>
                      <a:srgbClr val="005072"/>
                    </a:solidFill>
                    <a:latin typeface="微软雅黑" pitchFamily="34" charset="-122"/>
                    <a:ea typeface="微软雅黑" pitchFamily="34" charset="-122"/>
                  </a:rPr>
                  <a:t>）</a:t>
                </a:r>
              </a:p>
            </p:txBody>
          </p:sp>
          <p:sp>
            <p:nvSpPr>
              <p:cNvPr id="103" name="TextBox 13"/>
              <p:cNvSpPr txBox="1"/>
              <p:nvPr/>
            </p:nvSpPr>
            <p:spPr>
              <a:xfrm>
                <a:off x="2775443" y="3654092"/>
                <a:ext cx="3336078" cy="338554"/>
              </a:xfrm>
              <a:prstGeom prst="rect">
                <a:avLst/>
              </a:prstGeom>
              <a:noFill/>
            </p:spPr>
            <p:txBody>
              <a:bodyPr wrap="square" rtlCol="0">
                <a:spAutoFit/>
              </a:bodyPr>
              <a:lstStyle/>
              <a:p>
                <a:r>
                  <a:rPr lang="zh-CN" altLang="en-US" sz="1600" b="1" dirty="0">
                    <a:solidFill>
                      <a:srgbClr val="005072"/>
                    </a:solidFill>
                    <a:latin typeface="微软雅黑" pitchFamily="34" charset="-122"/>
                    <a:ea typeface="微软雅黑" pitchFamily="34" charset="-122"/>
                  </a:rPr>
                  <a:t>段选择子 </a:t>
                </a:r>
                <a:r>
                  <a:rPr lang="en-US" altLang="zh-CN" sz="1600" b="1" dirty="0">
                    <a:solidFill>
                      <a:srgbClr val="005072"/>
                    </a:solidFill>
                    <a:latin typeface="微软雅黑" pitchFamily="34" charset="-122"/>
                    <a:ea typeface="微软雅黑" pitchFamily="34" charset="-122"/>
                  </a:rPr>
                  <a:t>Segment Selector</a:t>
                </a:r>
                <a:endParaRPr lang="zh-CN" altLang="en-US" sz="1600" b="1" dirty="0">
                  <a:solidFill>
                    <a:srgbClr val="005072"/>
                  </a:solidFill>
                  <a:latin typeface="微软雅黑" pitchFamily="34" charset="-122"/>
                  <a:ea typeface="微软雅黑" pitchFamily="34" charset="-122"/>
                </a:endParaRPr>
              </a:p>
            </p:txBody>
          </p:sp>
          <p:cxnSp>
            <p:nvCxnSpPr>
              <p:cNvPr id="104" name="直接连接符 103"/>
              <p:cNvCxnSpPr/>
              <p:nvPr/>
            </p:nvCxnSpPr>
            <p:spPr>
              <a:xfrm>
                <a:off x="6308985" y="2328790"/>
                <a:ext cx="7666" cy="10182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4732475" y="3335825"/>
                <a:ext cx="1594192" cy="11245"/>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a:off x="5442034" y="2491472"/>
                <a:ext cx="266892" cy="218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07" name="TextBox 18"/>
              <p:cNvSpPr txBox="1"/>
              <p:nvPr/>
            </p:nvSpPr>
            <p:spPr>
              <a:xfrm>
                <a:off x="3062099" y="1637292"/>
                <a:ext cx="446240" cy="461665"/>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15</a:t>
                </a:r>
              </a:p>
              <a:p>
                <a:endParaRPr lang="zh-CN" altLang="en-US" sz="1200" b="1" dirty="0">
                  <a:solidFill>
                    <a:srgbClr val="005072"/>
                  </a:solidFill>
                  <a:latin typeface="微软雅黑" pitchFamily="34" charset="-122"/>
                  <a:ea typeface="微软雅黑" pitchFamily="34" charset="-122"/>
                </a:endParaRPr>
              </a:p>
            </p:txBody>
          </p:sp>
          <p:sp>
            <p:nvSpPr>
              <p:cNvPr id="108" name="TextBox 19"/>
              <p:cNvSpPr txBox="1"/>
              <p:nvPr/>
            </p:nvSpPr>
            <p:spPr>
              <a:xfrm>
                <a:off x="557370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3</a:t>
                </a:r>
                <a:endParaRPr lang="zh-CN" altLang="en-US" sz="1200" b="1" dirty="0">
                  <a:solidFill>
                    <a:srgbClr val="005072"/>
                  </a:solidFill>
                  <a:latin typeface="微软雅黑" pitchFamily="34" charset="-122"/>
                  <a:ea typeface="微软雅黑" pitchFamily="34" charset="-122"/>
                </a:endParaRPr>
              </a:p>
            </p:txBody>
          </p:sp>
          <p:sp>
            <p:nvSpPr>
              <p:cNvPr id="109" name="TextBox 20"/>
              <p:cNvSpPr txBox="1"/>
              <p:nvPr/>
            </p:nvSpPr>
            <p:spPr>
              <a:xfrm>
                <a:off x="5837165"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2</a:t>
                </a:r>
                <a:endParaRPr lang="zh-CN" altLang="en-US" sz="1200" b="1" dirty="0">
                  <a:solidFill>
                    <a:srgbClr val="005072"/>
                  </a:solidFill>
                  <a:latin typeface="微软雅黑" pitchFamily="34" charset="-122"/>
                  <a:ea typeface="微软雅黑" pitchFamily="34" charset="-122"/>
                </a:endParaRPr>
              </a:p>
            </p:txBody>
          </p:sp>
          <p:sp>
            <p:nvSpPr>
              <p:cNvPr id="110" name="TextBox 21"/>
              <p:cNvSpPr txBox="1"/>
              <p:nvPr/>
            </p:nvSpPr>
            <p:spPr>
              <a:xfrm>
                <a:off x="6072239"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1</a:t>
                </a:r>
                <a:endParaRPr lang="zh-CN" altLang="en-US" sz="1200" b="1" dirty="0">
                  <a:solidFill>
                    <a:srgbClr val="005072"/>
                  </a:solidFill>
                  <a:latin typeface="微软雅黑" pitchFamily="34" charset="-122"/>
                  <a:ea typeface="微软雅黑" pitchFamily="34" charset="-122"/>
                </a:endParaRPr>
              </a:p>
            </p:txBody>
          </p:sp>
          <p:sp>
            <p:nvSpPr>
              <p:cNvPr id="111" name="TextBox 22"/>
              <p:cNvSpPr txBox="1"/>
              <p:nvPr/>
            </p:nvSpPr>
            <p:spPr>
              <a:xfrm>
                <a:off x="6346554" y="1618878"/>
                <a:ext cx="263462"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0</a:t>
                </a:r>
                <a:endParaRPr lang="zh-CN" altLang="en-US" sz="1200" b="1" dirty="0">
                  <a:solidFill>
                    <a:srgbClr val="005072"/>
                  </a:solidFill>
                  <a:latin typeface="微软雅黑" pitchFamily="34" charset="-122"/>
                  <a:ea typeface="微软雅黑" pitchFamily="34" charset="-122"/>
                </a:endParaRPr>
              </a:p>
            </p:txBody>
          </p:sp>
          <p:sp>
            <p:nvSpPr>
              <p:cNvPr id="112" name="TextBox 23"/>
              <p:cNvSpPr txBox="1"/>
              <p:nvPr/>
            </p:nvSpPr>
            <p:spPr>
              <a:xfrm>
                <a:off x="6062527" y="1968007"/>
                <a:ext cx="648072"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RPL</a:t>
                </a:r>
                <a:endParaRPr lang="zh-CN" altLang="en-US" sz="1600" b="1" dirty="0">
                  <a:solidFill>
                    <a:srgbClr val="FF0000"/>
                  </a:solidFill>
                  <a:latin typeface="微软雅黑" pitchFamily="34" charset="-122"/>
                  <a:ea typeface="微软雅黑" pitchFamily="34" charset="-122"/>
                </a:endParaRPr>
              </a:p>
            </p:txBody>
          </p:sp>
          <p:sp>
            <p:nvSpPr>
              <p:cNvPr id="113" name="TextBox 29"/>
              <p:cNvSpPr txBox="1"/>
              <p:nvPr/>
            </p:nvSpPr>
            <p:spPr>
              <a:xfrm>
                <a:off x="5859181" y="2083326"/>
                <a:ext cx="294228" cy="276999"/>
              </a:xfrm>
              <a:prstGeom prst="rect">
                <a:avLst/>
              </a:prstGeom>
              <a:noFill/>
            </p:spPr>
            <p:txBody>
              <a:bodyPr wrap="square" rtlCol="0">
                <a:spAutoFit/>
              </a:bodyPr>
              <a:lstStyle/>
              <a:p>
                <a:r>
                  <a:rPr lang="en-US" altLang="zh-CN" sz="1200" b="1" dirty="0">
                    <a:solidFill>
                      <a:srgbClr val="005072"/>
                    </a:solidFill>
                    <a:latin typeface="微软雅黑" pitchFamily="34" charset="-122"/>
                    <a:ea typeface="微软雅黑" pitchFamily="34" charset="-122"/>
                  </a:rPr>
                  <a:t>I</a:t>
                </a:r>
                <a:endParaRPr lang="zh-CN" altLang="en-US" sz="1200" b="1" dirty="0">
                  <a:solidFill>
                    <a:srgbClr val="005072"/>
                  </a:solidFill>
                  <a:latin typeface="微软雅黑" pitchFamily="34" charset="-122"/>
                  <a:ea typeface="微软雅黑" pitchFamily="34" charset="-122"/>
                </a:endParaRPr>
              </a:p>
            </p:txBody>
          </p:sp>
        </p:grpSp>
        <p:sp>
          <p:nvSpPr>
            <p:cNvPr id="94" name="TextBox 23"/>
            <p:cNvSpPr txBox="1"/>
            <p:nvPr/>
          </p:nvSpPr>
          <p:spPr>
            <a:xfrm>
              <a:off x="4460453" y="1111253"/>
              <a:ext cx="698333" cy="338554"/>
            </a:xfrm>
            <a:prstGeom prst="rect">
              <a:avLst/>
            </a:prstGeom>
            <a:noFill/>
          </p:spPr>
          <p:txBody>
            <a:bodyPr wrap="square" rtlCol="0">
              <a:spAutoFit/>
            </a:bodyPr>
            <a:lstStyle/>
            <a:p>
              <a:r>
                <a:rPr lang="en-US" altLang="zh-CN" sz="1600" b="1" dirty="0">
                  <a:solidFill>
                    <a:srgbClr val="FF0000"/>
                  </a:solidFill>
                  <a:latin typeface="微软雅黑" pitchFamily="34" charset="-122"/>
                  <a:ea typeface="微软雅黑" pitchFamily="34" charset="-122"/>
                </a:rPr>
                <a:t>/CPL</a:t>
              </a:r>
              <a:endParaRPr lang="zh-CN" altLang="en-US" sz="1600" b="1"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3132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请参考文档并完成</a:t>
            </a:r>
            <a:r>
              <a:rPr lang="zh-CN" altLang="en-US" dirty="0" smtClean="0"/>
              <a:t>第二</a:t>
            </a:r>
            <a:r>
              <a:rPr lang="zh-CN" altLang="en-US" smtClean="0"/>
              <a:t>次作业的</a:t>
            </a:r>
            <a:r>
              <a:rPr lang="zh-CN" altLang="en-US" dirty="0" smtClean="0"/>
              <a:t>内容</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91031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제목 2"/>
          <p:cNvSpPr>
            <a:spLocks noGrp="1"/>
          </p:cNvSpPr>
          <p:nvPr>
            <p:ph type="title"/>
          </p:nvPr>
        </p:nvSpPr>
        <p:spPr/>
        <p:txBody>
          <a:bodyPr/>
          <a:lstStyle/>
          <a:p>
            <a:r>
              <a:rPr lang="en-US" altLang="ko-KR" smtClean="0"/>
              <a:t>Branch Management (2/3)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smtClean="0"/>
              <a:t>Develop a </a:t>
            </a:r>
            <a:r>
              <a:rPr lang="en-US" altLang="ko-KR" sz="2000" dirty="0"/>
              <a:t>n</a:t>
            </a:r>
            <a:r>
              <a:rPr lang="en-US" altLang="ko-KR" sz="2000" dirty="0" smtClean="0"/>
              <a:t>ew feature by </a:t>
            </a:r>
            <a:r>
              <a:rPr lang="en-US" altLang="ko-KR" sz="2000" u="sng" dirty="0" smtClean="0"/>
              <a:t>making a new branch</a:t>
            </a:r>
          </a:p>
          <a:p>
            <a:pPr marL="457200" indent="-457200" fontAlgn="auto">
              <a:spcAft>
                <a:spcPts val="0"/>
              </a:spcAft>
              <a:buFont typeface="+mj-lt"/>
              <a:buAutoNum type="arabicPeriod"/>
              <a:defRPr/>
            </a:pPr>
            <a:r>
              <a:rPr lang="en-US" altLang="ko-KR" sz="2000" dirty="0" smtClean="0"/>
              <a:t>Make a new branch ‘</a:t>
            </a:r>
            <a:r>
              <a:rPr lang="en-US" altLang="ko-KR" sz="2000" dirty="0" err="1" smtClean="0"/>
              <a:t>feature_x</a:t>
            </a:r>
            <a:r>
              <a:rPr lang="en-US" altLang="ko-KR" sz="2000" dirty="0" smtClean="0"/>
              <a:t>’</a:t>
            </a: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branch </a:t>
            </a:r>
            <a:r>
              <a:rPr lang="en-US" altLang="ko-KR" sz="2000" dirty="0" err="1">
                <a:solidFill>
                  <a:srgbClr val="FF0000"/>
                </a:solidFill>
              </a:rPr>
              <a:t>feature_x</a:t>
            </a:r>
            <a:endParaRPr lang="en-US" altLang="ko-KR" sz="2000" dirty="0">
              <a:solidFill>
                <a:srgbClr val="FF0000"/>
              </a:solidFill>
            </a:endParaRP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err="1" smtClean="0">
                <a:solidFill>
                  <a:srgbClr val="FF0000"/>
                </a:solidFill>
              </a:rPr>
              <a:t>feature_x</a:t>
            </a:r>
            <a:endParaRPr lang="en-US" altLang="ko-KR" sz="2000" dirty="0" smtClean="0">
              <a:solidFill>
                <a:srgbClr val="FF0000"/>
              </a:solidFill>
            </a:endParaRPr>
          </a:p>
          <a:p>
            <a:pPr marL="457200" indent="-457200" fontAlgn="auto">
              <a:spcAft>
                <a:spcPts val="0"/>
              </a:spcAft>
              <a:buFont typeface="+mj-lt"/>
              <a:buAutoNum type="arabicPeriod" startAt="2"/>
              <a:defRPr lang="ko-KR" altLang="en-US"/>
            </a:pPr>
            <a:r>
              <a:rPr lang="en-US" altLang="ko-KR" sz="2000" dirty="0" smtClean="0"/>
              <a:t>Edit and commit source code</a:t>
            </a:r>
            <a:endParaRPr lang="en-US" altLang="ko-KR" sz="2000" dirty="0"/>
          </a:p>
          <a:p>
            <a:pPr marL="457200" indent="-457200" fontAlgn="auto">
              <a:spcAft>
                <a:spcPts val="0"/>
              </a:spcAft>
              <a:buFont typeface="+mj-lt"/>
              <a:buAutoNum type="arabicPeriod" startAt="2"/>
              <a:defRPr lang="ko-KR" altLang="en-US"/>
            </a:pPr>
            <a:r>
              <a:rPr lang="en-US" altLang="ko-KR" sz="2000" dirty="0" smtClean="0"/>
              <a:t>Merge ‘</a:t>
            </a:r>
            <a:r>
              <a:rPr lang="en-US" altLang="ko-KR" sz="2000" dirty="0" err="1" smtClean="0"/>
              <a:t>feature_x</a:t>
            </a:r>
            <a:r>
              <a:rPr lang="en-US" altLang="ko-KR" sz="2000" dirty="0" smtClean="0"/>
              <a:t>’ branch to original branch</a:t>
            </a:r>
            <a:endParaRPr lang="en-US" altLang="ko-KR" sz="2000" dirty="0"/>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a:solidFill>
                  <a:srgbClr val="FF0000"/>
                </a:solidFill>
              </a:rPr>
              <a:t>master</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merge </a:t>
            </a:r>
            <a:r>
              <a:rPr lang="en-US" altLang="ko-KR" sz="2000" dirty="0" err="1" smtClean="0">
                <a:solidFill>
                  <a:srgbClr val="FF0000"/>
                </a:solidFill>
              </a:rPr>
              <a:t>feature_x</a:t>
            </a:r>
            <a:endParaRPr lang="en-US" altLang="ko-KR" sz="2000" dirty="0">
              <a:solidFill>
                <a:srgbClr val="FF0000"/>
              </a:solidFill>
            </a:endParaRPr>
          </a:p>
        </p:txBody>
      </p:sp>
      <p:pic>
        <p:nvPicPr>
          <p:cNvPr id="27652"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1915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제목 2"/>
          <p:cNvSpPr>
            <a:spLocks noGrp="1"/>
          </p:cNvSpPr>
          <p:nvPr>
            <p:ph type="title"/>
          </p:nvPr>
        </p:nvSpPr>
        <p:spPr/>
        <p:txBody>
          <a:bodyPr/>
          <a:lstStyle/>
          <a:p>
            <a:r>
              <a:rPr lang="en-US" altLang="ko-KR" smtClean="0"/>
              <a:t>Branch Management (3/3)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1800" dirty="0" smtClean="0"/>
              <a:t>Conflict</a:t>
            </a:r>
          </a:p>
          <a:p>
            <a:pPr lvl="1" fontAlgn="auto">
              <a:spcAft>
                <a:spcPts val="0"/>
              </a:spcAft>
              <a:buFont typeface="Arial" pitchFamily="34" charset="0"/>
              <a:buChar char="–"/>
              <a:defRPr/>
            </a:pPr>
            <a:r>
              <a:rPr lang="en-US" altLang="ko-KR" sz="1600" dirty="0" smtClean="0"/>
              <a:t>When merging </a:t>
            </a:r>
            <a:r>
              <a:rPr lang="en-US" altLang="ko-KR" sz="1600" dirty="0" err="1" smtClean="0"/>
              <a:t>feature_y</a:t>
            </a:r>
            <a:r>
              <a:rPr lang="en-US" altLang="ko-KR" sz="1600" dirty="0" smtClean="0"/>
              <a:t> branch to master branch, ‘</a:t>
            </a:r>
            <a:r>
              <a:rPr lang="en-US" altLang="ko-KR" sz="1600" dirty="0" err="1" smtClean="0"/>
              <a:t>hello.h</a:t>
            </a:r>
            <a:r>
              <a:rPr lang="en-US" altLang="ko-KR" sz="1600" dirty="0" smtClean="0"/>
              <a:t>’ in version 2-x and 2-y have </a:t>
            </a:r>
            <a:r>
              <a:rPr lang="en-US" altLang="ko-KR" sz="1600" b="1" dirty="0" smtClean="0"/>
              <a:t>different changes</a:t>
            </a:r>
            <a:r>
              <a:rPr lang="en-US" altLang="ko-KR" sz="1600" dirty="0" smtClean="0"/>
              <a:t> each other.</a:t>
            </a:r>
          </a:p>
          <a:p>
            <a:pPr lvl="1" fontAlgn="auto">
              <a:spcAft>
                <a:spcPts val="0"/>
              </a:spcAft>
              <a:buFont typeface="Arial" pitchFamily="34" charset="0"/>
              <a:buChar char="–"/>
              <a:defRPr/>
            </a:pPr>
            <a:r>
              <a:rPr lang="en-US" altLang="ko-KR" sz="1600" dirty="0" smtClean="0"/>
              <a:t>This situation is called as ‘</a:t>
            </a:r>
            <a:r>
              <a:rPr lang="en-US" altLang="ko-KR" sz="1600" b="1" dirty="0" smtClean="0"/>
              <a:t>conflict</a:t>
            </a:r>
            <a:r>
              <a:rPr lang="en-US" altLang="ko-KR" sz="1600" dirty="0" smtClean="0"/>
              <a:t>’.</a:t>
            </a:r>
          </a:p>
          <a:p>
            <a:pPr lvl="1" fontAlgn="auto">
              <a:spcAft>
                <a:spcPts val="0"/>
              </a:spcAft>
              <a:buFont typeface="Arial" pitchFamily="34" charset="0"/>
              <a:buChar char="–"/>
              <a:defRPr/>
            </a:pPr>
            <a:r>
              <a:rPr lang="en-US" altLang="ko-KR" sz="1600" dirty="0" smtClean="0"/>
              <a:t>The conflict should be resolved by ‘conflict resolution’ process.</a:t>
            </a:r>
            <a:endParaRPr lang="en-US" altLang="ko-KR" sz="1600" b="1" dirty="0" smtClean="0"/>
          </a:p>
          <a:p>
            <a:pPr marL="1257300" lvl="2" indent="-342900" fontAlgn="auto">
              <a:spcAft>
                <a:spcPts val="0"/>
              </a:spcAft>
              <a:buFont typeface="+mj-lt"/>
              <a:buAutoNum type="arabicPeriod"/>
              <a:defRPr/>
            </a:pPr>
            <a:r>
              <a:rPr lang="en-US" altLang="ko-KR" sz="1400" dirty="0" smtClean="0"/>
              <a:t>$ </a:t>
            </a:r>
            <a:r>
              <a:rPr lang="en-US" altLang="ko-KR" sz="1400" dirty="0" err="1" smtClean="0"/>
              <a:t>git</a:t>
            </a:r>
            <a:r>
              <a:rPr lang="en-US" altLang="ko-KR" sz="1400" dirty="0" smtClean="0"/>
              <a:t> </a:t>
            </a:r>
            <a:r>
              <a:rPr lang="en-US" altLang="ko-KR" sz="1400" dirty="0" err="1" smtClean="0"/>
              <a:t>mergetool</a:t>
            </a:r>
            <a:endParaRPr lang="en-US" altLang="ko-KR" sz="1400" dirty="0" smtClean="0"/>
          </a:p>
          <a:p>
            <a:pPr lvl="2" fontAlgn="auto">
              <a:spcAft>
                <a:spcPts val="0"/>
              </a:spcAft>
              <a:buFont typeface="Arial" pitchFamily="34" charset="0"/>
              <a:buChar char="•"/>
              <a:defRPr/>
            </a:pPr>
            <a:r>
              <a:rPr lang="en-US" altLang="ko-KR" sz="1800" dirty="0">
                <a:hlinkClick r:id="rId2"/>
              </a:rPr>
              <a:t>http://</a:t>
            </a:r>
            <a:r>
              <a:rPr lang="en-US" altLang="ko-KR" sz="1800" dirty="0" smtClean="0">
                <a:hlinkClick r:id="rId2"/>
              </a:rPr>
              <a:t>git-scm.com/book/en/v2/Git-Branching-Basic-Branching-and-Merging</a:t>
            </a:r>
            <a:endParaRPr lang="en-US" altLang="ko-KR" sz="1800" dirty="0" smtClean="0"/>
          </a:p>
        </p:txBody>
      </p:sp>
      <p:pic>
        <p:nvPicPr>
          <p:cNvPr id="2867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4013200"/>
            <a:ext cx="56102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23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内核编程方法和数据结构</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754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了解内核编程</a:t>
            </a:r>
            <a:r>
              <a:rPr lang="zh-CN" altLang="en-US" dirty="0"/>
              <a:t>方法和通用</a:t>
            </a:r>
            <a:r>
              <a:rPr lang="zh-CN" altLang="en-US" dirty="0" smtClean="0"/>
              <a:t>数据结构</a:t>
            </a:r>
            <a:endParaRPr lang="zh-CN" altLang="en-US" dirty="0"/>
          </a:p>
        </p:txBody>
      </p:sp>
      <p:sp>
        <p:nvSpPr>
          <p:cNvPr id="3" name="内容占位符 2"/>
          <p:cNvSpPr>
            <a:spLocks noGrp="1"/>
          </p:cNvSpPr>
          <p:nvPr>
            <p:ph idx="1"/>
          </p:nvPr>
        </p:nvSpPr>
        <p:spPr/>
        <p:txBody>
          <a:bodyPr/>
          <a:lstStyle/>
          <a:p>
            <a:r>
              <a:rPr lang="zh-CN" altLang="en-US" dirty="0" smtClean="0"/>
              <a:t>一般的操作系统内核主要</a:t>
            </a:r>
            <a:r>
              <a:rPr lang="zh-CN" altLang="en-US" dirty="0"/>
              <a:t>基于</a:t>
            </a:r>
            <a:r>
              <a:rPr lang="en-US" altLang="zh-CN" dirty="0"/>
              <a:t>C</a:t>
            </a:r>
            <a:r>
              <a:rPr lang="zh-CN" altLang="en-US" dirty="0"/>
              <a:t>语言设计</a:t>
            </a:r>
            <a:r>
              <a:rPr lang="zh-CN" altLang="en-US" dirty="0" smtClean="0"/>
              <a:t>，但是会采用一定</a:t>
            </a:r>
            <a:r>
              <a:rPr lang="zh-CN" altLang="en-US" dirty="0"/>
              <a:t>的面向对象编程方法。</a:t>
            </a:r>
          </a:p>
          <a:p>
            <a:endParaRPr lang="zh-CN" altLang="en-US" dirty="0"/>
          </a:p>
        </p:txBody>
      </p:sp>
      <p:sp>
        <p:nvSpPr>
          <p:cNvPr id="4" name="矩形 3"/>
          <p:cNvSpPr/>
          <p:nvPr/>
        </p:nvSpPr>
        <p:spPr>
          <a:xfrm>
            <a:off x="1368152" y="2564904"/>
            <a:ext cx="4572000" cy="2973122"/>
          </a:xfrm>
          <a:prstGeom prst="rect">
            <a:avLst/>
          </a:prstGeom>
        </p:spPr>
        <p:txBody>
          <a:bodyPr>
            <a:spAutoFit/>
          </a:bodyPr>
          <a:lstStyle/>
          <a:p>
            <a:pPr>
              <a:lnSpc>
                <a:spcPct val="80000"/>
              </a:lnSpc>
              <a:spcBef>
                <a:spcPct val="0"/>
              </a:spcBef>
            </a:pPr>
            <a:r>
              <a:rPr lang="zh-CN" altLang="en-US" dirty="0">
                <a:latin typeface="Times" panose="02020603050405020304" pitchFamily="18" charset="0"/>
              </a:rPr>
              <a:t>/lab2/kern/mm/pmm.h</a:t>
            </a:r>
          </a:p>
          <a:p>
            <a:pPr>
              <a:lnSpc>
                <a:spcPct val="80000"/>
              </a:lnSpc>
              <a:spcBef>
                <a:spcPct val="0"/>
              </a:spcBef>
            </a:pPr>
            <a:r>
              <a:rPr lang="zh-CN" altLang="en-US" dirty="0">
                <a:latin typeface="Times" panose="02020603050405020304" pitchFamily="18" charset="0"/>
              </a:rPr>
              <a:t>---------------------------------</a:t>
            </a:r>
          </a:p>
          <a:p>
            <a:pPr>
              <a:lnSpc>
                <a:spcPct val="80000"/>
              </a:lnSpc>
              <a:spcBef>
                <a:spcPct val="0"/>
              </a:spcBef>
            </a:pPr>
            <a:r>
              <a:rPr lang="zh-CN" altLang="en-US" dirty="0">
                <a:latin typeface="Times" panose="02020603050405020304" pitchFamily="18" charset="0"/>
              </a:rPr>
              <a:t>struct pmm_manager {</a:t>
            </a:r>
          </a:p>
          <a:p>
            <a:pPr>
              <a:lnSpc>
                <a:spcPct val="80000"/>
              </a:lnSpc>
              <a:spcBef>
                <a:spcPct val="0"/>
              </a:spcBef>
            </a:pPr>
            <a:r>
              <a:rPr lang="zh-CN" altLang="en-US" dirty="0">
                <a:latin typeface="Times" panose="02020603050405020304" pitchFamily="18" charset="0"/>
              </a:rPr>
              <a:t>    const char *name;  </a:t>
            </a:r>
          </a:p>
          <a:p>
            <a:pPr>
              <a:lnSpc>
                <a:spcPct val="80000"/>
              </a:lnSpc>
              <a:spcBef>
                <a:spcPct val="0"/>
              </a:spcBef>
            </a:pPr>
            <a:r>
              <a:rPr lang="zh-CN" altLang="en-US" dirty="0">
                <a:latin typeface="Times" panose="02020603050405020304" pitchFamily="18" charset="0"/>
              </a:rPr>
              <a:t>    void (*init)(void); </a:t>
            </a:r>
          </a:p>
          <a:p>
            <a:pPr>
              <a:lnSpc>
                <a:spcPct val="80000"/>
              </a:lnSpc>
              <a:spcBef>
                <a:spcPct val="0"/>
              </a:spcBef>
            </a:pPr>
            <a:r>
              <a:rPr lang="zh-CN" altLang="en-US" dirty="0">
                <a:latin typeface="Times" panose="02020603050405020304" pitchFamily="18" charset="0"/>
              </a:rPr>
              <a:t>    void (*init_memmap)(struct Page *base, size_t n); </a:t>
            </a:r>
          </a:p>
          <a:p>
            <a:pPr>
              <a:lnSpc>
                <a:spcPct val="80000"/>
              </a:lnSpc>
              <a:spcBef>
                <a:spcPct val="0"/>
              </a:spcBef>
            </a:pPr>
            <a:r>
              <a:rPr lang="zh-CN" altLang="en-US" dirty="0">
                <a:latin typeface="Times" panose="02020603050405020304" pitchFamily="18" charset="0"/>
              </a:rPr>
              <a:t>    struct Page *(*alloc_pages)(size_t n);  </a:t>
            </a:r>
          </a:p>
          <a:p>
            <a:pPr>
              <a:lnSpc>
                <a:spcPct val="80000"/>
              </a:lnSpc>
              <a:spcBef>
                <a:spcPct val="0"/>
              </a:spcBef>
            </a:pPr>
            <a:r>
              <a:rPr lang="zh-CN" altLang="en-US" dirty="0">
                <a:latin typeface="Times" panose="02020603050405020304" pitchFamily="18" charset="0"/>
              </a:rPr>
              <a:t>    void (*free_pages)(struct Page *base, size_t n);   </a:t>
            </a:r>
          </a:p>
          <a:p>
            <a:pPr>
              <a:lnSpc>
                <a:spcPct val="80000"/>
              </a:lnSpc>
              <a:spcBef>
                <a:spcPct val="0"/>
              </a:spcBef>
            </a:pPr>
            <a:r>
              <a:rPr lang="zh-CN" altLang="en-US" dirty="0">
                <a:latin typeface="Times" panose="02020603050405020304" pitchFamily="18" charset="0"/>
              </a:rPr>
              <a:t>    size_t (*nr_free_pages)(void);                     </a:t>
            </a:r>
          </a:p>
          <a:p>
            <a:pPr>
              <a:lnSpc>
                <a:spcPct val="80000"/>
              </a:lnSpc>
              <a:spcBef>
                <a:spcPct val="0"/>
              </a:spcBef>
            </a:pPr>
            <a:r>
              <a:rPr lang="zh-CN" altLang="en-US" dirty="0">
                <a:latin typeface="Times" panose="02020603050405020304" pitchFamily="18" charset="0"/>
              </a:rPr>
              <a:t>    void (*check)(void);                               </a:t>
            </a:r>
          </a:p>
          <a:p>
            <a:pPr>
              <a:lnSpc>
                <a:spcPct val="80000"/>
              </a:lnSpc>
              <a:spcBef>
                <a:spcPct val="0"/>
              </a:spcBef>
            </a:pPr>
            <a:r>
              <a:rPr lang="zh-CN" altLang="en-US" dirty="0">
                <a:latin typeface="Times" panose="02020603050405020304" pitchFamily="18" charset="0"/>
              </a:rPr>
              <a:t>};</a:t>
            </a:r>
          </a:p>
        </p:txBody>
      </p:sp>
    </p:spTree>
    <p:extLst>
      <p:ext uri="{BB962C8B-B14F-4D97-AF65-F5344CB8AC3E}">
        <p14:creationId xmlns:p14="http://schemas.microsoft.com/office/powerpoint/2010/main" val="4034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sp>
        <p:nvSpPr>
          <p:cNvPr id="57" name="TextBox 82"/>
          <p:cNvSpPr txBox="1"/>
          <p:nvPr/>
        </p:nvSpPr>
        <p:spPr>
          <a:xfrm>
            <a:off x="755576" y="1785010"/>
            <a:ext cx="6883698" cy="400110"/>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双向循环链表</a:t>
            </a:r>
          </a:p>
        </p:txBody>
      </p:sp>
      <p:sp>
        <p:nvSpPr>
          <p:cNvPr id="5" name="Text Box 5"/>
          <p:cNvSpPr txBox="1">
            <a:spLocks noChangeArrowheads="1"/>
          </p:cNvSpPr>
          <p:nvPr/>
        </p:nvSpPr>
        <p:spPr bwMode="auto">
          <a:xfrm>
            <a:off x="1043609" y="2185120"/>
            <a:ext cx="2879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2"/>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typedef struct foo {</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ElemType</a:t>
            </a:r>
            <a:r>
              <a:rPr lang="en-US" altLang="zh-CN" dirty="0">
                <a:latin typeface="Times" panose="02020603050405020304" pitchFamily="18" charset="0"/>
                <a:ea typeface="宋体" panose="02010600030101010101" pitchFamily="2" charset="-122"/>
              </a:rPr>
              <a:t> data;</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struct foo *</a:t>
            </a:r>
            <a:r>
              <a:rPr lang="en-US" altLang="zh-CN" dirty="0" err="1">
                <a:latin typeface="Times" panose="02020603050405020304" pitchFamily="18" charset="0"/>
                <a:ea typeface="宋体" panose="02010600030101010101" pitchFamily="2" charset="-122"/>
              </a:rPr>
              <a:t>prev</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struct</a:t>
            </a:r>
            <a:r>
              <a:rPr lang="en-US" altLang="zh-CN" dirty="0">
                <a:latin typeface="Times" panose="02020603050405020304" pitchFamily="18" charset="0"/>
                <a:ea typeface="宋体" panose="02010600030101010101" pitchFamily="2" charset="-122"/>
              </a:rPr>
              <a:t> foo *next;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foo_t</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endParaRPr lang="en-US" altLang="zh-CN" dirty="0">
              <a:latin typeface="Times" panose="02020603050405020304" pitchFamily="18" charset="0"/>
              <a:ea typeface="宋体" panose="02010600030101010101" pitchFamily="2"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3" y="2276982"/>
            <a:ext cx="4680519" cy="1656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82"/>
          <p:cNvSpPr txBox="1"/>
          <p:nvPr/>
        </p:nvSpPr>
        <p:spPr>
          <a:xfrm>
            <a:off x="1122406" y="4509120"/>
            <a:ext cx="6257907" cy="707886"/>
          </a:xfrm>
          <a:prstGeom prst="rect">
            <a:avLst/>
          </a:prstGeom>
          <a:noFill/>
        </p:spPr>
        <p:txBody>
          <a:bodyPr wrap="square" rtlCol="0">
            <a:spAutoFit/>
          </a:bodyPr>
          <a:lstStyle/>
          <a:p>
            <a:pPr marL="0" lvl="1">
              <a:spcBef>
                <a:spcPct val="20000"/>
              </a:spcBef>
            </a:pPr>
            <a:r>
              <a:rPr lang="zh-CN" altLang="en-US" sz="2000" b="1" dirty="0">
                <a:solidFill>
                  <a:srgbClr val="11576A"/>
                </a:solidFill>
                <a:latin typeface="微软雅黑" pitchFamily="34" charset="-122"/>
                <a:ea typeface="微软雅黑" pitchFamily="34" charset="-122"/>
              </a:rPr>
              <a:t>需要为每种特定数据结构类型定义针对这个数据结构的特定链表插入、删除等各种操作，会导致代码冗余。</a:t>
            </a:r>
          </a:p>
        </p:txBody>
      </p:sp>
    </p:spTree>
    <p:extLst>
      <p:ext uri="{BB962C8B-B14F-4D97-AF65-F5344CB8AC3E}">
        <p14:creationId xmlns:p14="http://schemas.microsoft.com/office/powerpoint/2010/main" val="421405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了解内核编程</a:t>
            </a:r>
            <a:r>
              <a:rPr lang="zh-CN" altLang="en-US" sz="3000" b="1" dirty="0">
                <a:solidFill>
                  <a:srgbClr val="11576A"/>
                </a:solidFill>
                <a:latin typeface="微软雅黑" pitchFamily="34" charset="-122"/>
                <a:ea typeface="微软雅黑" pitchFamily="34" charset="-122"/>
              </a:rPr>
              <a:t>方法和通用数据结构</a:t>
            </a:r>
          </a:p>
        </p:txBody>
      </p:sp>
      <p:sp>
        <p:nvSpPr>
          <p:cNvPr id="57" name="TextBox 82"/>
          <p:cNvSpPr txBox="1"/>
          <p:nvPr/>
        </p:nvSpPr>
        <p:spPr>
          <a:xfrm>
            <a:off x="755576" y="1700808"/>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内核常用的</a:t>
            </a:r>
            <a:r>
              <a:rPr lang="zh-CN" altLang="en-US" sz="2000" b="1" dirty="0">
                <a:solidFill>
                  <a:srgbClr val="11576A"/>
                </a:solidFill>
                <a:latin typeface="微软雅黑" pitchFamily="34" charset="-122"/>
                <a:ea typeface="微软雅黑" pitchFamily="34" charset="-122"/>
              </a:rPr>
              <a:t>双向链表结构定义</a:t>
            </a:r>
          </a:p>
        </p:txBody>
      </p:sp>
      <p:sp>
        <p:nvSpPr>
          <p:cNvPr id="8" name="Text Box 5"/>
          <p:cNvSpPr txBox="1">
            <a:spLocks noChangeArrowheads="1"/>
          </p:cNvSpPr>
          <p:nvPr/>
        </p:nvSpPr>
        <p:spPr bwMode="auto">
          <a:xfrm>
            <a:off x="1115616" y="2091408"/>
            <a:ext cx="34365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 *next;</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sp>
        <p:nvSpPr>
          <p:cNvPr id="9" name="Text Box 6"/>
          <p:cNvSpPr txBox="1">
            <a:spLocks noChangeArrowheads="1"/>
          </p:cNvSpPr>
          <p:nvPr/>
        </p:nvSpPr>
        <p:spPr bwMode="auto">
          <a:xfrm>
            <a:off x="1115616" y="3017190"/>
            <a:ext cx="334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typedef struct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free_list</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unsigned </a:t>
            </a:r>
            <a:r>
              <a:rPr lang="en-US" altLang="zh-CN" sz="2000" dirty="0" err="1">
                <a:latin typeface="Times" panose="02020603050405020304" pitchFamily="18" charset="0"/>
                <a:ea typeface="宋体" panose="02010600030101010101" pitchFamily="2" charset="-122"/>
              </a:rPr>
              <a:t>int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nr_free</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a:t>
            </a:r>
          </a:p>
        </p:txBody>
      </p:sp>
      <p:sp>
        <p:nvSpPr>
          <p:cNvPr id="10" name="Text Box 7"/>
          <p:cNvSpPr txBox="1">
            <a:spLocks noChangeArrowheads="1"/>
          </p:cNvSpPr>
          <p:nvPr/>
        </p:nvSpPr>
        <p:spPr bwMode="auto">
          <a:xfrm>
            <a:off x="1115617" y="4280902"/>
            <a:ext cx="28135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Page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atomic_t</a:t>
            </a:r>
            <a:r>
              <a:rPr lang="en-US" altLang="zh-CN" sz="2000" dirty="0">
                <a:latin typeface="Times" panose="02020603050405020304" pitchFamily="18" charset="0"/>
                <a:ea typeface="宋体" panose="02010600030101010101" pitchFamily="2" charset="-122"/>
              </a:rPr>
              <a:t> ref;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graphicFrame>
        <p:nvGraphicFramePr>
          <p:cNvPr id="11" name="Object 8"/>
          <p:cNvGraphicFramePr>
            <a:graphicFrameLocks/>
          </p:cNvGraphicFramePr>
          <p:nvPr>
            <p:extLst/>
          </p:nvPr>
        </p:nvGraphicFramePr>
        <p:xfrm>
          <a:off x="4788024" y="2100919"/>
          <a:ext cx="3752850" cy="3489325"/>
        </p:xfrm>
        <a:graphic>
          <a:graphicData uri="http://schemas.openxmlformats.org/presentationml/2006/ole">
            <mc:AlternateContent xmlns:mc="http://schemas.openxmlformats.org/markup-compatibility/2006">
              <mc:Choice xmlns:v="urn:schemas-microsoft-com:vml" Requires="v">
                <p:oleObj spid="_x0000_s1038" name="Visio" r:id="rId4" imgW="2780489" imgH="2471198" progId="Visio.Drawing.11">
                  <p:embed/>
                </p:oleObj>
              </mc:Choice>
              <mc:Fallback>
                <p:oleObj name="Visio" r:id="rId4" imgW="2780489" imgH="2471198" progId="Visio.Drawing.11">
                  <p:embed/>
                  <p:pic>
                    <p:nvPicPr>
                      <p:cNvPr id="11" name="Object 8"/>
                      <p:cNvPicPr>
                        <a:picLocks noChangeArrowheads="1"/>
                      </p:cNvPicPr>
                      <p:nvPr/>
                    </p:nvPicPr>
                    <p:blipFill>
                      <a:blip r:embed="rId5"/>
                      <a:srcRect/>
                      <a:stretch>
                        <a:fillRect/>
                      </a:stretch>
                    </p:blipFill>
                    <p:spPr bwMode="auto">
                      <a:xfrm>
                        <a:off x="4788024" y="2100919"/>
                        <a:ext cx="37528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3712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8" grpId="0"/>
      <p:bldP spid="9" grpId="0"/>
      <p:bldP spid="10" grpId="0"/>
    </p:bldLst>
  </p:timing>
</p:sld>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全屏显示(4:3)</PresentationFormat>
  <Paragraphs>528</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32</vt:i4>
      </vt:variant>
    </vt:vector>
  </HeadingPairs>
  <TitlesOfParts>
    <vt:vector size="46" baseType="lpstr">
      <vt:lpstr>Monotype Sorts</vt:lpstr>
      <vt:lpstr>黑体</vt:lpstr>
      <vt:lpstr>华文细黑</vt:lpstr>
      <vt:lpstr>宋体</vt:lpstr>
      <vt:lpstr>微软雅黑</vt:lpstr>
      <vt:lpstr>张海山锐谐体2.0-授权联系：Samtype@QQ.com</vt:lpstr>
      <vt:lpstr>Arial</vt:lpstr>
      <vt:lpstr>Calibri</vt:lpstr>
      <vt:lpstr>Times</vt:lpstr>
      <vt:lpstr>Wingdings</vt:lpstr>
      <vt:lpstr>精美ppt模板(中国风) (1)</vt:lpstr>
      <vt:lpstr>1_精美ppt模板(中国风) (1)</vt:lpstr>
      <vt:lpstr>Visio</vt:lpstr>
      <vt:lpstr>Microsoft Word 文档</vt:lpstr>
      <vt:lpstr>Lab2:内存管理</vt:lpstr>
      <vt:lpstr>实验内容</vt:lpstr>
      <vt:lpstr>Branch Management (1/3)</vt:lpstr>
      <vt:lpstr>Branch Management (2/3)</vt:lpstr>
      <vt:lpstr>Branch Management (3/3)</vt:lpstr>
      <vt:lpstr>内核编程方法和数据结构</vt:lpstr>
      <vt:lpstr>了解内核编程方法和通用数据结构</vt:lpstr>
      <vt:lpstr>PowerPoint 演示文稿</vt:lpstr>
      <vt:lpstr>PowerPoint 演示文稿</vt:lpstr>
      <vt:lpstr>PowerPoint 演示文稿</vt:lpstr>
      <vt:lpstr>PowerPoint 演示文稿</vt:lpstr>
      <vt:lpstr>PowerPoint 演示文稿</vt:lpstr>
      <vt:lpstr>PowerPoint 演示文稿</vt:lpstr>
      <vt:lpstr>80386和JOS的内存管理</vt:lpstr>
      <vt:lpstr>主要的数据结构关系</vt:lpstr>
      <vt:lpstr>PowerPoint 演示文稿</vt:lpstr>
      <vt:lpstr>80386的描述符和权限管理</vt:lpstr>
      <vt:lpstr>分段机制和段描述符</vt:lpstr>
      <vt:lpstr>分段机制和段描述符</vt:lpstr>
      <vt:lpstr>分段机制和段描述符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请参考文档并完成第二次作业的内容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2020-11-09T09:24:50Z</dcterms:created>
  <dcterms:modified xsi:type="dcterms:W3CDTF">2020-11-09T09:24:54Z</dcterms:modified>
</cp:coreProperties>
</file>