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8" r:id="rId3"/>
    <p:sldId id="261" r:id="rId4"/>
    <p:sldId id="283" r:id="rId5"/>
    <p:sldId id="295" r:id="rId6"/>
    <p:sldId id="296" r:id="rId7"/>
    <p:sldId id="270" r:id="rId8"/>
    <p:sldId id="26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BCED550-4E1E-44A5-BC06-4168061890EE}">
          <p14:sldIdLst>
            <p14:sldId id="256"/>
            <p14:sldId id="288"/>
            <p14:sldId id="261"/>
            <p14:sldId id="283"/>
            <p14:sldId id="295"/>
            <p14:sldId id="296"/>
            <p14:sldId id="27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64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04B7A6-40A6-453F-9B92-9419AF142DBA}">
  <a:tblStyle styleId="{1804B7A6-40A6-453F-9B92-9419AF142D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4E6954-2A8C-400F-ABEC-AE3412AACC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92" autoAdjust="0"/>
  </p:normalViewPr>
  <p:slideViewPr>
    <p:cSldViewPr snapToGrid="0">
      <p:cViewPr varScale="1">
        <p:scale>
          <a:sx n="211" d="100"/>
          <a:sy n="211" d="100"/>
        </p:scale>
        <p:origin x="354" y="-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c29c241c4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c29c241c4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c29c241c4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c29c241c4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 rot="10800000" flipH="1">
            <a:off x="-526415" y="-2164441"/>
            <a:ext cx="10822522" cy="9292210"/>
            <a:chOff x="-526415" y="-2012041"/>
            <a:chExt cx="10822522" cy="9292210"/>
          </a:xfrm>
        </p:grpSpPr>
        <p:grpSp>
          <p:nvGrpSpPr>
            <p:cNvPr id="204" name="Google Shape;204;p8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06" name="Google Shape;20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07" name="Google Shape;20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08" name="Google Shape;208;p8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0" name="Google Shape;21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1" name="Google Shape;21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2" name="Google Shape;212;p8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4" name="Google Shape;214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5" name="Google Shape;215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6" name="Google Shape;216;p8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8" name="Google Shape;218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9" name="Google Shape;219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0" name="Google Shape;220;p8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2" name="Google Shape;222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3" name="Google Shape;223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4" name="Google Shape;224;p8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6" name="Google Shape;22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7" name="Google Shape;22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8" name="Google Shape;228;p8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0" name="Google Shape;23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1" name="Google Shape;23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pace">
  <p:cSld name="BLANK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303" name="Google Shape;303;p11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304" name="Google Shape;30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5" name="Google Shape;30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6" name="Google Shape;30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07" name="Google Shape;307;p11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9" name="Google Shape;30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0" name="Google Shape;31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1" name="Google Shape;311;p11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312" name="Google Shape;31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3" name="Google Shape;31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4" name="Google Shape;31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5" name="Google Shape;315;p11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316" name="Google Shape;316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7" name="Google Shape;317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8" name="Google Shape;318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9" name="Google Shape;319;p11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1" name="Google Shape;321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2" name="Google Shape;322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3" name="Google Shape;323;p11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324" name="Google Shape;32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6" name="Google Shape;32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7" name="Google Shape;327;p11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328" name="Google Shape;32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9" name="Google Shape;32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0" name="Google Shape;33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31" name="Google Shape;331;p11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3" name="Google Shape;33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ransparent">
  <p:cSld name="BLANK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2"/>
          <p:cNvGrpSpPr/>
          <p:nvPr/>
        </p:nvGrpSpPr>
        <p:grpSpPr>
          <a:xfrm rot="-4661460">
            <a:off x="7816508" y="4287714"/>
            <a:ext cx="2637833" cy="1975778"/>
            <a:chOff x="4085850" y="470300"/>
            <a:chExt cx="4240900" cy="3176500"/>
          </a:xfrm>
        </p:grpSpPr>
        <p:sp>
          <p:nvSpPr>
            <p:cNvPr id="337" name="Google Shape;337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38" name="Google Shape;338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39" name="Google Shape;339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340" name="Google Shape;340;p1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1" name="Google Shape;341;p12"/>
          <p:cNvGrpSpPr/>
          <p:nvPr/>
        </p:nvGrpSpPr>
        <p:grpSpPr>
          <a:xfrm>
            <a:off x="1978517" y="-209551"/>
            <a:ext cx="2637416" cy="1975465"/>
            <a:chOff x="4085850" y="470300"/>
            <a:chExt cx="4240900" cy="3176500"/>
          </a:xfrm>
        </p:grpSpPr>
        <p:sp>
          <p:nvSpPr>
            <p:cNvPr id="342" name="Google Shape;34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3" name="Google Shape;34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4" name="Google Shape;34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5" name="Google Shape;345;p12"/>
          <p:cNvGrpSpPr/>
          <p:nvPr/>
        </p:nvGrpSpPr>
        <p:grpSpPr>
          <a:xfrm rot="3530893">
            <a:off x="-867553" y="-567950"/>
            <a:ext cx="2637307" cy="1975384"/>
            <a:chOff x="4085850" y="470300"/>
            <a:chExt cx="4240900" cy="3176500"/>
          </a:xfrm>
        </p:grpSpPr>
        <p:sp>
          <p:nvSpPr>
            <p:cNvPr id="346" name="Google Shape;34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7" name="Google Shape;34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8" name="Google Shape;34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9" name="Google Shape;349;p12"/>
          <p:cNvGrpSpPr/>
          <p:nvPr/>
        </p:nvGrpSpPr>
        <p:grpSpPr>
          <a:xfrm rot="-10493339">
            <a:off x="7284096" y="-834521"/>
            <a:ext cx="2637299" cy="1975378"/>
            <a:chOff x="4085850" y="470300"/>
            <a:chExt cx="4240900" cy="3176500"/>
          </a:xfrm>
        </p:grpSpPr>
        <p:sp>
          <p:nvSpPr>
            <p:cNvPr id="350" name="Google Shape;350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1" name="Google Shape;351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2" name="Google Shape;352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3" name="Google Shape;353;p12"/>
          <p:cNvGrpSpPr/>
          <p:nvPr/>
        </p:nvGrpSpPr>
        <p:grpSpPr>
          <a:xfrm rot="6702336">
            <a:off x="8065116" y="1066816"/>
            <a:ext cx="2637393" cy="1975448"/>
            <a:chOff x="4085850" y="470300"/>
            <a:chExt cx="4240900" cy="3176500"/>
          </a:xfrm>
        </p:grpSpPr>
        <p:sp>
          <p:nvSpPr>
            <p:cNvPr id="354" name="Google Shape;354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5" name="Google Shape;355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6" name="Google Shape;356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7" name="Google Shape;357;p12"/>
          <p:cNvGrpSpPr/>
          <p:nvPr/>
        </p:nvGrpSpPr>
        <p:grpSpPr>
          <a:xfrm rot="-6941989">
            <a:off x="-410654" y="2069230"/>
            <a:ext cx="2637507" cy="1975533"/>
            <a:chOff x="4085850" y="470300"/>
            <a:chExt cx="4240900" cy="3176500"/>
          </a:xfrm>
        </p:grpSpPr>
        <p:sp>
          <p:nvSpPr>
            <p:cNvPr id="358" name="Google Shape;358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9" name="Google Shape;359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0" name="Google Shape;360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1" name="Google Shape;361;p12"/>
          <p:cNvGrpSpPr/>
          <p:nvPr/>
        </p:nvGrpSpPr>
        <p:grpSpPr>
          <a:xfrm rot="-701362">
            <a:off x="2697828" y="3642187"/>
            <a:ext cx="2637407" cy="1975459"/>
            <a:chOff x="4085850" y="470300"/>
            <a:chExt cx="4240900" cy="3176500"/>
          </a:xfrm>
        </p:grpSpPr>
        <p:sp>
          <p:nvSpPr>
            <p:cNvPr id="362" name="Google Shape;362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3" name="Google Shape;363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4" name="Google Shape;364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5" name="Google Shape;365;p12"/>
          <p:cNvGrpSpPr/>
          <p:nvPr/>
        </p:nvGrpSpPr>
        <p:grpSpPr>
          <a:xfrm rot="2409637">
            <a:off x="4795059" y="4013143"/>
            <a:ext cx="2637524" cy="1975546"/>
            <a:chOff x="4085850" y="470300"/>
            <a:chExt cx="4240900" cy="3176500"/>
          </a:xfrm>
        </p:grpSpPr>
        <p:sp>
          <p:nvSpPr>
            <p:cNvPr id="366" name="Google Shape;366;p12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7" name="Google Shape;367;p12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8" name="Google Shape;368;p12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 Condensed"/>
              <a:buChar char="⩥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⊳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21.jp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1334400" y="1991850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accent1"/>
                </a:solidFill>
                <a:latin typeface="Impact" panose="020B0806030902050204" pitchFamily="34" charset="0"/>
              </a:rPr>
              <a:t>UN</a:t>
            </a:r>
            <a:r>
              <a:rPr lang="en" sz="8800" dirty="0">
                <a:solidFill>
                  <a:schemeClr val="tx1"/>
                </a:solidFill>
                <a:latin typeface="Impact" panose="020B0806030902050204" pitchFamily="34" charset="0"/>
              </a:rPr>
              <a:t>TITLED</a:t>
            </a:r>
            <a:endParaRPr sz="8800" dirty="0">
              <a:latin typeface="Impact" panose="020B0806030902050204" pitchFamily="34" charset="0"/>
            </a:endParaRPr>
          </a:p>
        </p:txBody>
      </p:sp>
      <p:pic>
        <p:nvPicPr>
          <p:cNvPr id="2" name="Аудио 1">
            <a:hlinkClick r:id="" action="ppaction://media"/>
            <a:extLst>
              <a:ext uri="{FF2B5EF4-FFF2-40B4-BE49-F238E27FC236}">
                <a16:creationId xmlns:a16="http://schemas.microsoft.com/office/drawing/2014/main" id="{49CA8095-4B47-4000-B475-2DB25635DB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401">
        <p:fade/>
      </p:transition>
    </mc:Choice>
    <mc:Fallback>
      <p:transition spd="med" advTm="64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5"/>
          <p:cNvSpPr txBox="1">
            <a:spLocks noGrp="1"/>
          </p:cNvSpPr>
          <p:nvPr>
            <p:ph type="title"/>
          </p:nvPr>
        </p:nvSpPr>
        <p:spPr>
          <a:xfrm>
            <a:off x="1334400" y="623450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 panose="020B0806030902050204" pitchFamily="34" charset="0"/>
              </a:rPr>
              <a:t>Meet </a:t>
            </a:r>
            <a:r>
              <a:rPr lang="en" dirty="0">
                <a:solidFill>
                  <a:srgbClr val="B64B7F"/>
                </a:solidFill>
                <a:latin typeface="Impact" panose="020B0806030902050204" pitchFamily="34" charset="0"/>
              </a:rPr>
              <a:t>The</a:t>
            </a:r>
            <a:r>
              <a:rPr lang="en" dirty="0">
                <a:latin typeface="Impact" panose="020B0806030902050204" pitchFamily="34" charset="0"/>
              </a:rPr>
              <a:t> Team</a:t>
            </a:r>
            <a:endParaRPr dirty="0">
              <a:latin typeface="Impact" panose="020B0806030902050204" pitchFamily="34" charset="0"/>
            </a:endParaRPr>
          </a:p>
        </p:txBody>
      </p:sp>
      <p:sp>
        <p:nvSpPr>
          <p:cNvPr id="855" name="Google Shape;855;p45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16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Maria Ilcheva</a:t>
            </a:r>
            <a:br>
              <a:rPr lang="en" sz="1800" dirty="0">
                <a:latin typeface="Saira Semi Condensed"/>
                <a:ea typeface="Saira Semi Condensed"/>
                <a:cs typeface="Saira Semi Condensed"/>
                <a:sym typeface="Saira Semi Condensed"/>
              </a:rPr>
            </a:br>
            <a:r>
              <a:rPr lang="en-US"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</a:rPr>
              <a:t>Back-End Developer</a:t>
            </a:r>
            <a:endParaRPr sz="105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57" name="Google Shape;857;p4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16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Vanina Teneva</a:t>
            </a:r>
            <a:br>
              <a:rPr lang="en" sz="1800" dirty="0">
                <a:latin typeface="Saira Semi Condensed"/>
                <a:ea typeface="Saira Semi Condensed"/>
                <a:cs typeface="Saira Semi Condensed"/>
                <a:sym typeface="Saira Semi Condensed"/>
              </a:rPr>
            </a:br>
            <a:r>
              <a:rPr lang="en-US"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</a:rPr>
              <a:t>QA Engineer</a:t>
            </a:r>
            <a:endParaRPr sz="105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59" name="Google Shape;859;p45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" sz="16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Martin Mechkov</a:t>
            </a:r>
            <a:br>
              <a:rPr lang="en" sz="1800" dirty="0">
                <a:latin typeface="Saira Semi Condensed"/>
                <a:ea typeface="Saira Semi Condensed"/>
                <a:cs typeface="Saira Semi Condensed"/>
                <a:sym typeface="Saira Semi Condensed"/>
              </a:rPr>
            </a:br>
            <a:r>
              <a:rPr lang="en-US"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</a:rPr>
              <a:t>Scrum Trainer</a:t>
            </a:r>
            <a:endParaRPr sz="105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61" name="Google Shape;861;p45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Hristo Kovachev</a:t>
            </a:r>
          </a:p>
          <a:p>
            <a:pPr lvl="0" algn="ctr"/>
            <a:r>
              <a:rPr lang="en-US" sz="105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</a:rPr>
              <a:t>Front-End Developer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pic>
        <p:nvPicPr>
          <p:cNvPr id="6" name="Аудио 5">
            <a:hlinkClick r:id="" action="ppaction://media"/>
            <a:extLst>
              <a:ext uri="{FF2B5EF4-FFF2-40B4-BE49-F238E27FC236}">
                <a16:creationId xmlns:a16="http://schemas.microsoft.com/office/drawing/2014/main" id="{DF3A0773-F97B-48F2-8667-2B29288240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advTm="1315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667175" y="668961"/>
            <a:ext cx="780965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mpact" panose="020B0806030902050204" pitchFamily="34" charset="0"/>
              </a:rPr>
              <a:t>Used </a:t>
            </a:r>
            <a:r>
              <a:rPr lang="en" dirty="0">
                <a:solidFill>
                  <a:srgbClr val="B64B7F"/>
                </a:solidFill>
                <a:latin typeface="Impact" panose="020B0806030902050204" pitchFamily="34" charset="0"/>
              </a:rPr>
              <a:t>Programs</a:t>
            </a:r>
            <a:r>
              <a:rPr lang="en" dirty="0">
                <a:latin typeface="Impact" panose="020B0806030902050204" pitchFamily="34" charset="0"/>
              </a:rPr>
              <a:t> and </a:t>
            </a:r>
            <a:r>
              <a:rPr lang="en" dirty="0">
                <a:solidFill>
                  <a:schemeClr val="accent1"/>
                </a:solidFill>
                <a:latin typeface="Impact" panose="020B0806030902050204" pitchFamily="34" charset="0"/>
              </a:rPr>
              <a:t>Technologies</a:t>
            </a:r>
            <a:endParaRPr dirty="0">
              <a:latin typeface="Impact" panose="020B0806030902050204" pitchFamily="34" charset="0"/>
            </a:endParaRPr>
          </a:p>
        </p:txBody>
      </p:sp>
      <p:pic>
        <p:nvPicPr>
          <p:cNvPr id="1026" name="Picture 2" descr="Microsoft Teams Logo, history, meaning, symbol, PNG">
            <a:extLst>
              <a:ext uri="{FF2B5EF4-FFF2-40B4-BE49-F238E27FC236}">
                <a16:creationId xmlns:a16="http://schemas.microsoft.com/office/drawing/2014/main" id="{405606CB-A003-4B43-A9C6-785478229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4195"/>
            <a:ext cx="2622697" cy="147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logo and symbol, meaning, history, PNG">
            <a:extLst>
              <a:ext uri="{FF2B5EF4-FFF2-40B4-BE49-F238E27FC236}">
                <a16:creationId xmlns:a16="http://schemas.microsoft.com/office/drawing/2014/main" id="{C5E13AFB-5436-43F3-BD2E-86809A192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63" y="1529622"/>
            <a:ext cx="2207315" cy="137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0AF42348-CD0B-4935-9A98-A4E8CEBA7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90" y="2480825"/>
            <a:ext cx="671013" cy="67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7C772A0-3474-4A3A-8CA7-1248563C9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55" y="2626004"/>
            <a:ext cx="1012020" cy="9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estCaseLab Reviews 2021: Details, Pricing, &amp;amp; Features | G2">
            <a:extLst>
              <a:ext uri="{FF2B5EF4-FFF2-40B4-BE49-F238E27FC236}">
                <a16:creationId xmlns:a16="http://schemas.microsoft.com/office/drawing/2014/main" id="{4BC6C5EA-7379-4FE4-BEE0-73875EAB9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23262D"/>
              </a:clrFrom>
              <a:clrTo>
                <a:srgbClr val="23262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0" r="25069"/>
          <a:stretch/>
        </p:blipFill>
        <p:spPr bwMode="auto">
          <a:xfrm>
            <a:off x="1811719" y="1879305"/>
            <a:ext cx="1258967" cy="130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Adobe Illustrator Logo in SVG Vector or PNG File Format - Logo.wine">
            <a:extLst>
              <a:ext uri="{FF2B5EF4-FFF2-40B4-BE49-F238E27FC236}">
                <a16:creationId xmlns:a16="http://schemas.microsoft.com/office/drawing/2014/main" id="{DA9EE452-E8A5-4D84-811A-85E792C22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21" y="3590651"/>
            <a:ext cx="1511676" cy="100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stall Miro on Linux | Snap Store">
            <a:extLst>
              <a:ext uri="{FF2B5EF4-FFF2-40B4-BE49-F238E27FC236}">
                <a16:creationId xmlns:a16="http://schemas.microsoft.com/office/drawing/2014/main" id="{96C315D4-50A8-415B-9EE0-3F6AD13D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33" y="1757663"/>
            <a:ext cx="593701" cy="59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E16C8D05-F766-49A7-A7D6-5BD72441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13" y="1510922"/>
            <a:ext cx="843729" cy="84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icrosoft PowerPoint - Cambrian College Teaching &amp;amp; Learning Innovation Hub">
            <a:extLst>
              <a:ext uri="{FF2B5EF4-FFF2-40B4-BE49-F238E27FC236}">
                <a16:creationId xmlns:a16="http://schemas.microsoft.com/office/drawing/2014/main" id="{8EB0E88F-5E35-4375-80F3-393957E95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400" b="99400" l="30240" r="69760">
                        <a14:foregroundMark x1="59440" y1="36600" x2="60160" y2="31400"/>
                        <a14:foregroundMark x1="62800" y1="25800" x2="61840" y2="79400"/>
                        <a14:foregroundMark x1="52480" y1="23400" x2="63680" y2="26800"/>
                        <a14:foregroundMark x1="63520" y1="23400" x2="65920" y2="27400"/>
                        <a14:foregroundMark x1="64080" y1="33400" x2="55920" y2="79000"/>
                        <a14:foregroundMark x1="52800" y1="51400" x2="57200" y2="71800"/>
                        <a14:foregroundMark x1="40160" y1="30400" x2="43040" y2="67800"/>
                        <a14:foregroundMark x1="44320" y1="31400" x2="40400" y2="61600"/>
                        <a14:foregroundMark x1="39440" y1="35000" x2="47200" y2="56600"/>
                        <a14:foregroundMark x1="65280" y1="31000" x2="64240" y2="77000"/>
                        <a14:foregroundMark x1="55280" y1="25000" x2="61680" y2="54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82" r="28683"/>
          <a:stretch/>
        </p:blipFill>
        <p:spPr bwMode="auto">
          <a:xfrm>
            <a:off x="2481506" y="3081105"/>
            <a:ext cx="1572476" cy="147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0"/>
          <p:cNvSpPr txBox="1">
            <a:spLocks noGrp="1"/>
          </p:cNvSpPr>
          <p:nvPr>
            <p:ph type="title"/>
          </p:nvPr>
        </p:nvSpPr>
        <p:spPr>
          <a:xfrm>
            <a:off x="1426005" y="466754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B64B7F"/>
                </a:solidFill>
                <a:latin typeface="Impact" panose="020B0806030902050204" pitchFamily="34" charset="0"/>
              </a:rPr>
              <a:t>Steps</a:t>
            </a:r>
            <a:r>
              <a:rPr lang="en" sz="4800" dirty="0">
                <a:latin typeface="Impact" panose="020B0806030902050204" pitchFamily="34" charset="0"/>
              </a:rPr>
              <a:t> of work</a:t>
            </a:r>
            <a:endParaRPr sz="4800" dirty="0">
              <a:latin typeface="Impact" panose="020B0806030902050204" pitchFamily="34" charset="0"/>
            </a:endParaRPr>
          </a:p>
        </p:txBody>
      </p:sp>
      <p:sp>
        <p:nvSpPr>
          <p:cNvPr id="731" name="Google Shape;731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44D99B-87C5-4870-BB7A-655D8A5D6E42}"/>
              </a:ext>
            </a:extLst>
          </p:cNvPr>
          <p:cNvGrpSpPr/>
          <p:nvPr/>
        </p:nvGrpSpPr>
        <p:grpSpPr>
          <a:xfrm>
            <a:off x="1379850" y="1562673"/>
            <a:ext cx="1286400" cy="697200"/>
            <a:chOff x="1379850" y="1562673"/>
            <a:chExt cx="1286400" cy="697200"/>
          </a:xfrm>
        </p:grpSpPr>
        <p:sp>
          <p:nvSpPr>
            <p:cNvPr id="734" name="Google Shape;734;p40"/>
            <p:cNvSpPr/>
            <p:nvPr/>
          </p:nvSpPr>
          <p:spPr>
            <a:xfrm rot="8100000">
              <a:off x="1855667" y="1925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51" name="Google Shape;751;p40"/>
            <p:cNvSpPr txBox="1"/>
            <p:nvPr/>
          </p:nvSpPr>
          <p:spPr>
            <a:xfrm>
              <a:off x="1379850" y="1562673"/>
              <a:ext cx="1286400" cy="279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ea typeface="Saira Semi Condensed"/>
                  <a:cs typeface="Saira Semi Condensed"/>
                  <a:sym typeface="Saira Semi Condensed"/>
                </a:rPr>
                <a:t>IDEA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1A75462-6BCB-493C-9B76-D97ACA55F534}"/>
                </a:ext>
              </a:extLst>
            </p:cNvPr>
            <p:cNvSpPr/>
            <p:nvPr/>
          </p:nvSpPr>
          <p:spPr>
            <a:xfrm>
              <a:off x="1947649" y="1992822"/>
              <a:ext cx="150779" cy="150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598C18-D1DA-42C9-A282-395141A86926}"/>
                </a:ext>
              </a:extLst>
            </p:cNvPr>
            <p:cNvSpPr txBox="1"/>
            <p:nvPr/>
          </p:nvSpPr>
          <p:spPr>
            <a:xfrm>
              <a:off x="1899012" y="1943503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F27002-CA13-45E9-903B-153CE1E7D82C}"/>
              </a:ext>
            </a:extLst>
          </p:cNvPr>
          <p:cNvGrpSpPr/>
          <p:nvPr/>
        </p:nvGrpSpPr>
        <p:grpSpPr>
          <a:xfrm>
            <a:off x="2278419" y="3798028"/>
            <a:ext cx="1565889" cy="951372"/>
            <a:chOff x="2278419" y="3798028"/>
            <a:chExt cx="1565889" cy="951372"/>
          </a:xfrm>
        </p:grpSpPr>
        <p:sp>
          <p:nvSpPr>
            <p:cNvPr id="749" name="Google Shape;749;p40"/>
            <p:cNvSpPr/>
            <p:nvPr/>
          </p:nvSpPr>
          <p:spPr>
            <a:xfrm rot="18900000">
              <a:off x="2893992" y="3798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54" name="Google Shape;754;p40"/>
            <p:cNvSpPr txBox="1"/>
            <p:nvPr/>
          </p:nvSpPr>
          <p:spPr>
            <a:xfrm>
              <a:off x="2278419" y="4216000"/>
              <a:ext cx="1565889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sym typeface="Saira Semi Condensed"/>
                </a:rPr>
                <a:t>ORGANIZATION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sym typeface="Saira Semi Condensed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BAC59F8-9233-4308-9FC3-8806E058C7BD}"/>
                </a:ext>
              </a:extLst>
            </p:cNvPr>
            <p:cNvSpPr/>
            <p:nvPr/>
          </p:nvSpPr>
          <p:spPr>
            <a:xfrm>
              <a:off x="2985973" y="3917814"/>
              <a:ext cx="150779" cy="150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42DCAC-1EBB-4501-8A9C-903B0ACA3A33}"/>
                </a:ext>
              </a:extLst>
            </p:cNvPr>
            <p:cNvSpPr txBox="1"/>
            <p:nvPr/>
          </p:nvSpPr>
          <p:spPr>
            <a:xfrm>
              <a:off x="2941738" y="3870092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9C755CC-92F9-484D-9A49-7DE337FCF36C}"/>
              </a:ext>
            </a:extLst>
          </p:cNvPr>
          <p:cNvGrpSpPr/>
          <p:nvPr/>
        </p:nvGrpSpPr>
        <p:grpSpPr>
          <a:xfrm>
            <a:off x="3268169" y="1518977"/>
            <a:ext cx="1565889" cy="740896"/>
            <a:chOff x="3268169" y="1518977"/>
            <a:chExt cx="1565889" cy="740896"/>
          </a:xfrm>
        </p:grpSpPr>
        <p:sp>
          <p:nvSpPr>
            <p:cNvPr id="737" name="Google Shape;737;p40"/>
            <p:cNvSpPr/>
            <p:nvPr/>
          </p:nvSpPr>
          <p:spPr>
            <a:xfrm rot="8100000">
              <a:off x="3883742" y="1925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0" name="Google Shape;754;p40">
              <a:extLst>
                <a:ext uri="{FF2B5EF4-FFF2-40B4-BE49-F238E27FC236}">
                  <a16:creationId xmlns:a16="http://schemas.microsoft.com/office/drawing/2014/main" id="{B9280FC9-F1B6-4924-A1D7-8C3B4225FD54}"/>
                </a:ext>
              </a:extLst>
            </p:cNvPr>
            <p:cNvSpPr txBox="1"/>
            <p:nvPr/>
          </p:nvSpPr>
          <p:spPr>
            <a:xfrm>
              <a:off x="3268169" y="1518977"/>
              <a:ext cx="1565889" cy="446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sym typeface="Saira Semi Condensed"/>
                </a:rPr>
                <a:t>REALIZATION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sym typeface="Saira Semi Condensed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F8D76B-9975-41F3-B499-C2EF2C212102}"/>
                </a:ext>
              </a:extLst>
            </p:cNvPr>
            <p:cNvSpPr/>
            <p:nvPr/>
          </p:nvSpPr>
          <p:spPr>
            <a:xfrm>
              <a:off x="3975723" y="1991225"/>
              <a:ext cx="150779" cy="150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0E1F79-45F2-4BBB-AEA6-14B7722DA746}"/>
                </a:ext>
              </a:extLst>
            </p:cNvPr>
            <p:cNvSpPr txBox="1"/>
            <p:nvPr/>
          </p:nvSpPr>
          <p:spPr>
            <a:xfrm>
              <a:off x="3926624" y="1945692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648E13-4F0D-41C9-8C8B-5E366C781367}"/>
              </a:ext>
            </a:extLst>
          </p:cNvPr>
          <p:cNvGrpSpPr/>
          <p:nvPr/>
        </p:nvGrpSpPr>
        <p:grpSpPr>
          <a:xfrm>
            <a:off x="4306494" y="3798028"/>
            <a:ext cx="1565889" cy="951372"/>
            <a:chOff x="4306494" y="3798028"/>
            <a:chExt cx="1565889" cy="951372"/>
          </a:xfrm>
        </p:grpSpPr>
        <p:sp>
          <p:nvSpPr>
            <p:cNvPr id="746" name="Google Shape;746;p40"/>
            <p:cNvSpPr/>
            <p:nvPr/>
          </p:nvSpPr>
          <p:spPr>
            <a:xfrm rot="18900000">
              <a:off x="4922067" y="3798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1" name="Google Shape;754;p40">
              <a:extLst>
                <a:ext uri="{FF2B5EF4-FFF2-40B4-BE49-F238E27FC236}">
                  <a16:creationId xmlns:a16="http://schemas.microsoft.com/office/drawing/2014/main" id="{5BE20785-147B-4478-A6E4-4B39E4922CE3}"/>
                </a:ext>
              </a:extLst>
            </p:cNvPr>
            <p:cNvSpPr txBox="1"/>
            <p:nvPr/>
          </p:nvSpPr>
          <p:spPr>
            <a:xfrm>
              <a:off x="4306494" y="4288654"/>
              <a:ext cx="1565889" cy="460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sym typeface="Saira Semi Condensed"/>
                </a:rPr>
                <a:t>TESTING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sym typeface="Saira Semi Condensed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EAFE802-BD3B-4E0B-A336-8C4F4A7EB4D3}"/>
                </a:ext>
              </a:extLst>
            </p:cNvPr>
            <p:cNvSpPr/>
            <p:nvPr/>
          </p:nvSpPr>
          <p:spPr>
            <a:xfrm>
              <a:off x="5014048" y="3922329"/>
              <a:ext cx="150779" cy="150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666BB85-BA03-4F13-B43F-1A8620A87CE1}"/>
                </a:ext>
              </a:extLst>
            </p:cNvPr>
            <p:cNvSpPr txBox="1"/>
            <p:nvPr/>
          </p:nvSpPr>
          <p:spPr>
            <a:xfrm>
              <a:off x="4964949" y="3874956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74BA059-D494-428F-A53E-9D2EA81C8288}"/>
              </a:ext>
            </a:extLst>
          </p:cNvPr>
          <p:cNvGrpSpPr/>
          <p:nvPr/>
        </p:nvGrpSpPr>
        <p:grpSpPr>
          <a:xfrm>
            <a:off x="5296244" y="1567976"/>
            <a:ext cx="1565889" cy="691897"/>
            <a:chOff x="5296244" y="1567976"/>
            <a:chExt cx="1565889" cy="691897"/>
          </a:xfrm>
        </p:grpSpPr>
        <p:sp>
          <p:nvSpPr>
            <p:cNvPr id="740" name="Google Shape;740;p40"/>
            <p:cNvSpPr/>
            <p:nvPr/>
          </p:nvSpPr>
          <p:spPr>
            <a:xfrm rot="8100000">
              <a:off x="5911817" y="1925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2" name="Google Shape;754;p40">
              <a:extLst>
                <a:ext uri="{FF2B5EF4-FFF2-40B4-BE49-F238E27FC236}">
                  <a16:creationId xmlns:a16="http://schemas.microsoft.com/office/drawing/2014/main" id="{B6D3A365-92A4-4AD6-B21C-D4F70ADBF9C0}"/>
                </a:ext>
              </a:extLst>
            </p:cNvPr>
            <p:cNvSpPr txBox="1"/>
            <p:nvPr/>
          </p:nvSpPr>
          <p:spPr>
            <a:xfrm>
              <a:off x="5296244" y="1567976"/>
              <a:ext cx="1565889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sym typeface="Saira Semi Condensed"/>
                </a:rPr>
                <a:t>POLISHING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sym typeface="Saira Semi Condensed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B0B7815-B4B3-4E2C-85A4-ED7799415380}"/>
                </a:ext>
              </a:extLst>
            </p:cNvPr>
            <p:cNvSpPr/>
            <p:nvPr/>
          </p:nvSpPr>
          <p:spPr>
            <a:xfrm>
              <a:off x="6003798" y="1991225"/>
              <a:ext cx="150779" cy="150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D4024B-C6B6-4A9D-B4C3-EAD20696019A}"/>
                </a:ext>
              </a:extLst>
            </p:cNvPr>
            <p:cNvSpPr txBox="1"/>
            <p:nvPr/>
          </p:nvSpPr>
          <p:spPr>
            <a:xfrm>
              <a:off x="5949835" y="1944909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Impact" panose="020B0806030902050204" pitchFamily="34" charset="0"/>
                </a:rPr>
                <a:t>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30E34B5-8B86-4C77-A85E-B759C1D66932}"/>
              </a:ext>
            </a:extLst>
          </p:cNvPr>
          <p:cNvGrpSpPr/>
          <p:nvPr/>
        </p:nvGrpSpPr>
        <p:grpSpPr>
          <a:xfrm>
            <a:off x="6474335" y="3798028"/>
            <a:ext cx="1286400" cy="951372"/>
            <a:chOff x="6474335" y="3798028"/>
            <a:chExt cx="1286400" cy="951372"/>
          </a:xfrm>
        </p:grpSpPr>
        <p:sp>
          <p:nvSpPr>
            <p:cNvPr id="743" name="Google Shape;743;p40"/>
            <p:cNvSpPr/>
            <p:nvPr/>
          </p:nvSpPr>
          <p:spPr>
            <a:xfrm rot="18900000">
              <a:off x="6950142" y="3798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56" name="Google Shape;756;p40"/>
            <p:cNvSpPr txBox="1"/>
            <p:nvPr/>
          </p:nvSpPr>
          <p:spPr>
            <a:xfrm>
              <a:off x="6474335" y="4216000"/>
              <a:ext cx="12864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>
                <a:buFont typeface="Arial"/>
                <a:buNone/>
              </a:pPr>
              <a:r>
                <a:rPr lang="en" sz="1800" dirty="0">
                  <a:solidFill>
                    <a:schemeClr val="dk2"/>
                  </a:solidFill>
                  <a:latin typeface="Impact" panose="020B0806030902050204" pitchFamily="34" charset="0"/>
                  <a:sym typeface="Saira Semi Condensed"/>
                </a:rPr>
                <a:t>PRESENTING</a:t>
              </a:r>
              <a:endParaRPr sz="1800" dirty="0">
                <a:solidFill>
                  <a:schemeClr val="dk2"/>
                </a:solidFill>
                <a:latin typeface="Impact" panose="020B0806030902050204" pitchFamily="34" charset="0"/>
                <a:sym typeface="Saira Semi Condensed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716113-0953-443D-BA81-9DCE5A29F6BC}"/>
                </a:ext>
              </a:extLst>
            </p:cNvPr>
            <p:cNvSpPr/>
            <p:nvPr/>
          </p:nvSpPr>
          <p:spPr>
            <a:xfrm>
              <a:off x="7042124" y="3913480"/>
              <a:ext cx="150779" cy="150779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solidFill>
                <a:schemeClr val="bg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78483A-B296-4BAC-A62A-805303398494}"/>
                </a:ext>
              </a:extLst>
            </p:cNvPr>
            <p:cNvSpPr txBox="1"/>
            <p:nvPr/>
          </p:nvSpPr>
          <p:spPr>
            <a:xfrm>
              <a:off x="6992283" y="3865758"/>
              <a:ext cx="278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Impact" panose="020B0806030902050204" pitchFamily="34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211E-3297-42D9-8E15-7048D9E2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400" y="548700"/>
            <a:ext cx="6475200" cy="593700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Project </a:t>
            </a:r>
            <a:r>
              <a:rPr lang="en-US" dirty="0">
                <a:solidFill>
                  <a:srgbClr val="B64B7F"/>
                </a:solidFill>
                <a:latin typeface="Impact" panose="020B0806030902050204" pitchFamily="34" charset="0"/>
              </a:rPr>
              <a:t>Summery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101C6-BAF1-4EA2-A3BB-A94C57E05F5F}"/>
              </a:ext>
            </a:extLst>
          </p:cNvPr>
          <p:cNvSpPr txBox="1"/>
          <p:nvPr/>
        </p:nvSpPr>
        <p:spPr>
          <a:xfrm>
            <a:off x="4948063" y="2253818"/>
            <a:ext cx="4069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RECURSIVE BACKTRACKING ALGORITHM</a:t>
            </a:r>
          </a:p>
          <a:p>
            <a:pPr marL="342900" indent="-342900">
              <a:buClr>
                <a:schemeClr val="accent5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RANDOMIZED DEPTH-FIRST SEARCH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ABF460CD-FD19-4E2B-93D2-43F6387B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83" y="1577879"/>
            <a:ext cx="4100104" cy="29542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0A7E511-3542-4BDD-9123-0E1DD50C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995" y="1689042"/>
            <a:ext cx="2939684" cy="2699213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A5E0741-BCB3-49C9-AC04-0D174E22C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995" y="1699800"/>
            <a:ext cx="2941128" cy="27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1F0EF-B571-4B30-85DF-3B9CB70E32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C3088-8A67-45C2-A8DB-4014FBA3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51" y="1426450"/>
            <a:ext cx="3565264" cy="324867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BED1D61-ED8B-4048-BACF-F586295F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400" y="548700"/>
            <a:ext cx="6475200" cy="5937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B64B7F"/>
                </a:solidFill>
                <a:latin typeface="Impact" panose="020B0806030902050204" pitchFamily="34" charset="0"/>
              </a:rPr>
              <a:t>Our</a:t>
            </a:r>
            <a:r>
              <a:rPr lang="en-US" sz="4400" dirty="0">
                <a:latin typeface="Impact" panose="020B0806030902050204" pitchFamily="34" charset="0"/>
              </a:rPr>
              <a:t> Program</a:t>
            </a:r>
            <a:endParaRPr lang="en-US" sz="4400" dirty="0">
              <a:solidFill>
                <a:srgbClr val="B64B7F"/>
              </a:solidFill>
              <a:latin typeface="Impact" panose="020B080603090205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7E27E1-C277-4D09-84C1-553CA10C5F43}"/>
              </a:ext>
            </a:extLst>
          </p:cNvPr>
          <p:cNvGrpSpPr/>
          <p:nvPr/>
        </p:nvGrpSpPr>
        <p:grpSpPr>
          <a:xfrm>
            <a:off x="4979486" y="1426450"/>
            <a:ext cx="3572892" cy="3247200"/>
            <a:chOff x="4979486" y="1426450"/>
            <a:chExt cx="3572892" cy="32472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E9AD883-FB48-4C55-B44B-3A373A56A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9486" y="1426450"/>
              <a:ext cx="3572892" cy="32472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55A568-6E59-4E50-A1FC-059F2ADBF3EF}"/>
                </a:ext>
              </a:extLst>
            </p:cNvPr>
            <p:cNvSpPr/>
            <p:nvPr/>
          </p:nvSpPr>
          <p:spPr>
            <a:xfrm>
              <a:off x="4979487" y="3624146"/>
              <a:ext cx="138923" cy="593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2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7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51" name="Google Shape;551;p27"/>
          <p:cNvSpPr/>
          <p:nvPr/>
        </p:nvSpPr>
        <p:spPr>
          <a:xfrm rot="5400000">
            <a:off x="42600" y="1440446"/>
            <a:ext cx="1362300" cy="14475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FA4B16-1D33-4603-B836-565CE4291ACF}"/>
              </a:ext>
            </a:extLst>
          </p:cNvPr>
          <p:cNvSpPr txBox="1">
            <a:spLocks/>
          </p:cNvSpPr>
          <p:nvPr/>
        </p:nvSpPr>
        <p:spPr>
          <a:xfrm>
            <a:off x="1334400" y="572764"/>
            <a:ext cx="6475200" cy="91028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Impact" panose="020B0806030902050204" pitchFamily="34" charset="0"/>
              </a:rPr>
              <a:t>Future</a:t>
            </a:r>
            <a:r>
              <a:rPr lang="en-US" sz="4800" dirty="0">
                <a:solidFill>
                  <a:srgbClr val="B64B7F"/>
                </a:solidFill>
                <a:latin typeface="Impact" panose="020B0806030902050204" pitchFamily="34" charset="0"/>
              </a:rPr>
              <a:t> Ideas</a:t>
            </a:r>
          </a:p>
        </p:txBody>
      </p:sp>
      <p:pic>
        <p:nvPicPr>
          <p:cNvPr id="3074" name="Picture 2" descr="Maze Icon - Download in Line Style">
            <a:extLst>
              <a:ext uri="{FF2B5EF4-FFF2-40B4-BE49-F238E27FC236}">
                <a16:creationId xmlns:a16="http://schemas.microsoft.com/office/drawing/2014/main" id="{7CE5663D-4F2B-4AB6-8CF3-3C23BBCDC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52" y="1900991"/>
            <a:ext cx="1530918" cy="153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Icon | Multiplayer">
            <a:extLst>
              <a:ext uri="{FF2B5EF4-FFF2-40B4-BE49-F238E27FC236}">
                <a16:creationId xmlns:a16="http://schemas.microsoft.com/office/drawing/2014/main" id="{A4B9C60A-88B5-44CB-89EB-6B2DCD5DE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500" y="1901909"/>
            <a:ext cx="1530000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Design icon - Themeisle Icons Graphics">
            <a:extLst>
              <a:ext uri="{FF2B5EF4-FFF2-40B4-BE49-F238E27FC236}">
                <a16:creationId xmlns:a16="http://schemas.microsoft.com/office/drawing/2014/main" id="{20F61A89-8351-4DA5-BE29-C8C44993D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736" y="1901909"/>
            <a:ext cx="1530000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Key icon - Free download on Iconfinder">
            <a:extLst>
              <a:ext uri="{FF2B5EF4-FFF2-40B4-BE49-F238E27FC236}">
                <a16:creationId xmlns:a16="http://schemas.microsoft.com/office/drawing/2014/main" id="{E756FD6F-8EF5-4BCD-800D-1F5376CF6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55354" y="1908898"/>
            <a:ext cx="1530000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Werewolf Png - Monster Silhouette Transparent Background, Png Download -  kindpng">
            <a:extLst>
              <a:ext uri="{FF2B5EF4-FFF2-40B4-BE49-F238E27FC236}">
                <a16:creationId xmlns:a16="http://schemas.microsoft.com/office/drawing/2014/main" id="{163A1BF0-C5ED-47ED-8FCA-469D4A811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973" y="1854878"/>
            <a:ext cx="1531889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0;p23">
            <a:extLst>
              <a:ext uri="{FF2B5EF4-FFF2-40B4-BE49-F238E27FC236}">
                <a16:creationId xmlns:a16="http://schemas.microsoft.com/office/drawing/2014/main" id="{88F7A123-64DB-401D-8DFC-B5EE9F06447A}"/>
              </a:ext>
            </a:extLst>
          </p:cNvPr>
          <p:cNvSpPr txBox="1">
            <a:spLocks/>
          </p:cNvSpPr>
          <p:nvPr/>
        </p:nvSpPr>
        <p:spPr>
          <a:xfrm>
            <a:off x="1548882" y="1678491"/>
            <a:ext cx="6157391" cy="187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Impact" panose="020B0806030902050204" pitchFamily="34" charset="0"/>
              </a:rPr>
              <a:t>Thank You For Your Attention</a:t>
            </a:r>
          </a:p>
        </p:txBody>
      </p:sp>
      <p:sp>
        <p:nvSpPr>
          <p:cNvPr id="460" name="Google Shape;460;p23"/>
          <p:cNvSpPr txBox="1">
            <a:spLocks noGrp="1"/>
          </p:cNvSpPr>
          <p:nvPr>
            <p:ph type="title" idx="4294967295"/>
          </p:nvPr>
        </p:nvSpPr>
        <p:spPr>
          <a:xfrm>
            <a:off x="1493304" y="1633668"/>
            <a:ext cx="6157391" cy="18761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dirty="0">
                <a:latin typeface="Impact" panose="020B0806030902050204" pitchFamily="34" charset="0"/>
              </a:rPr>
              <a:t>Thank </a:t>
            </a:r>
            <a:r>
              <a:rPr lang="en-US" sz="5400" b="0" dirty="0">
                <a:solidFill>
                  <a:srgbClr val="B64B7F"/>
                </a:solidFill>
                <a:latin typeface="Impact" panose="020B0806030902050204" pitchFamily="34" charset="0"/>
              </a:rPr>
              <a:t>You</a:t>
            </a:r>
            <a:r>
              <a:rPr lang="en-US" sz="5400" b="0" dirty="0">
                <a:latin typeface="Impact" panose="020B0806030902050204" pitchFamily="34" charset="0"/>
              </a:rPr>
              <a:t> </a:t>
            </a:r>
            <a:r>
              <a:rPr lang="en-US" sz="5400" dirty="0">
                <a:latin typeface="Impact" panose="020B0806030902050204" pitchFamily="34" charset="0"/>
              </a:rPr>
              <a:t>F</a:t>
            </a:r>
            <a:r>
              <a:rPr lang="en-US" sz="5400" b="0" dirty="0">
                <a:latin typeface="Impact" panose="020B0806030902050204" pitchFamily="34" charset="0"/>
              </a:rPr>
              <a:t>or </a:t>
            </a:r>
            <a:r>
              <a:rPr lang="en-US" sz="5400" dirty="0">
                <a:solidFill>
                  <a:srgbClr val="B64B7F"/>
                </a:solidFill>
                <a:latin typeface="Impact" panose="020B0806030902050204" pitchFamily="34" charset="0"/>
              </a:rPr>
              <a:t>Y</a:t>
            </a:r>
            <a:r>
              <a:rPr lang="en-US" sz="5400" b="0" dirty="0">
                <a:solidFill>
                  <a:srgbClr val="B64B7F"/>
                </a:solidFill>
                <a:latin typeface="Impact" panose="020B0806030902050204" pitchFamily="34" charset="0"/>
              </a:rPr>
              <a:t>our</a:t>
            </a:r>
            <a:r>
              <a:rPr lang="en-US" sz="5400" b="0" dirty="0">
                <a:latin typeface="Impact" panose="020B0806030902050204" pitchFamily="34" charset="0"/>
              </a:rPr>
              <a:t> </a:t>
            </a:r>
            <a:r>
              <a:rPr lang="en-US" sz="5400" dirty="0">
                <a:latin typeface="Impact" panose="020B0806030902050204" pitchFamily="34" charset="0"/>
              </a:rPr>
              <a:t>A</a:t>
            </a:r>
            <a:r>
              <a:rPr lang="en-US" sz="5400" b="0" dirty="0">
                <a:latin typeface="Impact" panose="020B0806030902050204" pitchFamily="34" charset="0"/>
              </a:rPr>
              <a:t>ttention</a:t>
            </a:r>
            <a:endParaRPr sz="5400" dirty="0">
              <a:latin typeface="Impact" panose="020B0806030902050204" pitchFamily="34" charset="0"/>
            </a:endParaRPr>
          </a:p>
        </p:txBody>
      </p:sp>
      <p:pic>
        <p:nvPicPr>
          <p:cNvPr id="2" name="Аудио 1">
            <a:hlinkClick r:id="" action="ppaction://media"/>
            <a:extLst>
              <a:ext uri="{FF2B5EF4-FFF2-40B4-BE49-F238E27FC236}">
                <a16:creationId xmlns:a16="http://schemas.microsoft.com/office/drawing/2014/main" id="{5DB44DFF-64D0-4904-BEB4-D855943C09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4318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advTm="511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66</Words>
  <Application>Microsoft Office PowerPoint</Application>
  <PresentationFormat>Презентация на цял екран (16:9)</PresentationFormat>
  <Paragraphs>30</Paragraphs>
  <Slides>8</Slides>
  <Notes>6</Notes>
  <HiddenSlides>0</HiddenSlides>
  <MMClips>3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4" baseType="lpstr">
      <vt:lpstr>Arial</vt:lpstr>
      <vt:lpstr>Bebas Neue</vt:lpstr>
      <vt:lpstr>Calibri</vt:lpstr>
      <vt:lpstr>Impact</vt:lpstr>
      <vt:lpstr>Saira Semi Condensed</vt:lpstr>
      <vt:lpstr>Dardanius template</vt:lpstr>
      <vt:lpstr>UNTITLED</vt:lpstr>
      <vt:lpstr>Meet The Team</vt:lpstr>
      <vt:lpstr>Used Programs and Technologies</vt:lpstr>
      <vt:lpstr>Steps of work</vt:lpstr>
      <vt:lpstr>Project Summery</vt:lpstr>
      <vt:lpstr>Our Program</vt:lpstr>
      <vt:lpstr>Презентация на PowerPoint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Мартин Милев Мечков</cp:lastModifiedBy>
  <cp:revision>8</cp:revision>
  <dcterms:modified xsi:type="dcterms:W3CDTF">2021-11-07T18:13:46Z</dcterms:modified>
</cp:coreProperties>
</file>