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8.png" ContentType="image/png"/>
  <Override PartName="/ppt/media/image62.jpeg" ContentType="image/jpeg"/>
  <Override PartName="/ppt/media/image61.jpeg" ContentType="image/jpeg"/>
  <Override PartName="/ppt/media/image58.png" ContentType="image/png"/>
  <Override PartName="/ppt/media/image56.png" ContentType="image/png"/>
  <Override PartName="/ppt/media/image54.png" ContentType="image/png"/>
  <Override PartName="/ppt/media/image52.png" ContentType="image/png"/>
  <Override PartName="/ppt/media/image64.png" ContentType="image/png"/>
  <Override PartName="/ppt/media/image51.jpeg" ContentType="image/jpeg"/>
  <Override PartName="/ppt/media/image50.png" ContentType="image/png"/>
  <Override PartName="/ppt/media/image48.jpeg" ContentType="image/jpeg"/>
  <Override PartName="/ppt/media/image47.jpeg" ContentType="image/jpeg"/>
  <Override PartName="/ppt/media/image60.png" ContentType="image/png"/>
  <Override PartName="/ppt/media/image42.jpeg" ContentType="image/jpeg"/>
  <Override PartName="/ppt/media/image41.jpeg" ContentType="image/jpeg"/>
  <Override PartName="/ppt/media/image40.jpeg" ContentType="image/jpeg"/>
  <Override PartName="/ppt/media/image15.png" ContentType="image/png"/>
  <Override PartName="/ppt/media/image37.jpeg" ContentType="image/jpeg"/>
  <Override PartName="/ppt/media/image14.png" ContentType="image/png"/>
  <Override PartName="/ppt/media/image8.jpeg" ContentType="image/jpeg"/>
  <Override PartName="/ppt/media/image1.jpeg" ContentType="image/jpeg"/>
  <Override PartName="/ppt/media/image18.png" ContentType="image/png"/>
  <Override PartName="/ppt/media/image23.png" ContentType="image/png"/>
  <Override PartName="/ppt/media/image46.jpeg" ContentType="image/jpeg"/>
  <Override PartName="/ppt/media/image13.jpeg" ContentType="image/jpeg"/>
  <Override PartName="/ppt/media/image45.jpeg" ContentType="image/jpeg"/>
  <Override PartName="/ppt/media/image12.jpeg" ContentType="image/jpeg"/>
  <Override PartName="/ppt/media/image44.jpeg" ContentType="image/jpeg"/>
  <Override PartName="/ppt/media/image11.jpeg" ContentType="image/jpeg"/>
  <Override PartName="/ppt/media/image43.jpeg" ContentType="image/jpeg"/>
  <Override PartName="/ppt/media/image10.jpeg" ContentType="image/jpeg"/>
  <Override PartName="/ppt/media/image49.jpeg" ContentType="image/jpeg"/>
  <Override PartName="/ppt/media/image16.jpeg" ContentType="image/jpeg"/>
  <Override PartName="/ppt/media/image17.jpeg" ContentType="image/jpeg"/>
  <Override PartName="/ppt/media/image19.jpeg" ContentType="image/jpeg"/>
  <Override PartName="/ppt/media/image9.jpeg" ContentType="image/jpeg"/>
  <Override PartName="/ppt/media/image4.gif" ContentType="image/gif"/>
  <Override PartName="/ppt/media/image53.jpeg" ContentType="image/jpeg"/>
  <Override PartName="/ppt/media/image20.jpeg" ContentType="image/jpeg"/>
  <Override PartName="/ppt/media/image21.jpeg" ContentType="image/jpeg"/>
  <Override PartName="/ppt/media/image55.jpeg" ContentType="image/jpeg"/>
  <Override PartName="/ppt/media/image22.jpeg" ContentType="image/jpeg"/>
  <Override PartName="/ppt/media/image57.jpeg" ContentType="image/jpeg"/>
  <Override PartName="/ppt/media/image2.jpeg" ContentType="image/jpeg"/>
  <Override PartName="/ppt/media/image24.jpeg" ContentType="image/jpeg"/>
  <Override PartName="/ppt/media/image3.jpeg" ContentType="image/jpeg"/>
  <Override PartName="/ppt/media/image25.jpeg" ContentType="image/jpeg"/>
  <Override PartName="/ppt/media/image59.jpeg" ContentType="image/jpeg"/>
  <Override PartName="/ppt/media/image26.jpeg" ContentType="image/jpeg"/>
  <Override PartName="/ppt/media/image5.jpeg" ContentType="image/jpeg"/>
  <Override PartName="/ppt/media/image27.jpeg" ContentType="image/jpeg"/>
  <Override PartName="/ppt/media/image6.jpeg" ContentType="image/jpeg"/>
  <Override PartName="/ppt/media/image28.jpeg" ContentType="image/jpeg"/>
  <Override PartName="/ppt/media/image7.jpeg" ContentType="image/jpeg"/>
  <Override PartName="/ppt/media/image29.jpeg" ContentType="image/jpeg"/>
  <Override PartName="/ppt/media/image63.jpeg" ContentType="image/jpeg"/>
  <Override PartName="/ppt/media/image30.jpeg" ContentType="image/jpeg"/>
  <Override PartName="/ppt/media/image31.jpeg" ContentType="image/jpeg"/>
  <Override PartName="/ppt/media/image65.jpeg" ContentType="image/jpeg"/>
  <Override PartName="/ppt/media/image38.jpeg" ContentType="image/jpeg"/>
  <Override PartName="/ppt/media/image32.jpeg" ContentType="image/jpeg"/>
  <Override PartName="/ppt/media/image66.jpeg" ContentType="image/jpeg"/>
  <Override PartName="/ppt/media/image39.jpeg" ContentType="image/jpeg"/>
  <Override PartName="/ppt/media/image33.jpeg" ContentType="image/jpeg"/>
  <Override PartName="/ppt/media/image67.jpeg" ContentType="image/jpeg"/>
  <Override PartName="/ppt/media/image34.jpeg" ContentType="image/jpeg"/>
  <Override PartName="/ppt/media/image35.jpeg" ContentType="image/jpeg"/>
  <Override PartName="/ppt/media/image3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image" Target="../media/image37.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jpe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gif"/><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jpe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image" Target="../media/image47.jpe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image" Target="../media/image49.jpeg"/><Relationship Id="rId3" Type="http://schemas.openxmlformats.org/officeDocument/2006/relationships/image" Target="../media/image50.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image" Target="../media/image54.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image" Target="../media/image56.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image" Target="../media/image58.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image" Target="../media/image64.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hyperlink" Target="http://link.springer.com/chapter/10.1007/978-3-319-45719-2_6" TargetMode="External"/><Relationship Id="rId3" Type="http://schemas.openxmlformats.org/officeDocument/2006/relationships/hyperlink" Target="http://csrc.nist.gov/groups/STM/cmvp/documents/fips140-3/physec/papers/physecpaper19.pdf" TargetMode="External"/><Relationship Id="rId4" Type="http://schemas.openxmlformats.org/officeDocument/2006/relationships/hyperlink" Target="http://csrc.nist.gov/groups/STM/cmvp/documents/fips140-3/physec/papers/physecpaper19.pdf" TargetMode="External"/><Relationship Id="rId5" Type="http://schemas.openxmlformats.org/officeDocument/2006/relationships/hyperlink" Target="http://ac.els-cdn.com/S1363412703001043/1-s2.0-S1363412703001043-main.pdf?_tid=faf09d24-9084-11e6-be2500000aacb35d&amp;acdnat=1476281330_c4a212c4cadc07504d1d939c6d55ee01" TargetMode="External"/><Relationship Id="rId6"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image" Target="../media/image23.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286000" y="1084320"/>
            <a:ext cx="6775920" cy="19458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en-US" sz="3600" spc="-1" strike="noStrike">
                <a:solidFill>
                  <a:srgbClr val="ff0000"/>
                </a:solidFill>
                <a:uFill>
                  <a:solidFill>
                    <a:srgbClr val="ffffff"/>
                  </a:solidFill>
                </a:uFill>
                <a:latin typeface="Calibri Light"/>
              </a:rPr>
              <a:t>SIDE  CHANNEL  ATTACKS  IN  CLOUD COMPUTING</a:t>
            </a:r>
            <a:endParaRPr b="0" lang="en-US" sz="3600" spc="-1" strike="noStrike">
              <a:solidFill>
                <a:srgbClr val="000000"/>
              </a:solidFill>
              <a:uFill>
                <a:solidFill>
                  <a:srgbClr val="ffffff"/>
                </a:solidFill>
              </a:uFill>
              <a:latin typeface="Arial"/>
            </a:endParaRPr>
          </a:p>
        </p:txBody>
      </p:sp>
      <p:sp>
        <p:nvSpPr>
          <p:cNvPr id="77" name="CustomShape 2"/>
          <p:cNvSpPr/>
          <p:nvPr/>
        </p:nvSpPr>
        <p:spPr>
          <a:xfrm>
            <a:off x="2286000" y="3602160"/>
            <a:ext cx="5714280" cy="1654920"/>
          </a:xfrm>
          <a:prstGeom prst="rect">
            <a:avLst/>
          </a:prstGeom>
          <a:noFill/>
          <a:ln>
            <a:noFill/>
          </a:ln>
        </p:spPr>
        <p:style>
          <a:lnRef idx="0"/>
          <a:fillRef idx="0"/>
          <a:effectRef idx="0"/>
          <a:fontRef idx="minor"/>
        </p:style>
      </p:sp>
      <p:sp>
        <p:nvSpPr>
          <p:cNvPr id="78" name="CustomShape 3"/>
          <p:cNvSpPr/>
          <p:nvPr/>
        </p:nvSpPr>
        <p:spPr>
          <a:xfrm>
            <a:off x="6483240" y="5133600"/>
            <a:ext cx="2446200" cy="118728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2e75b6"/>
                </a:solidFill>
                <a:uFill>
                  <a:solidFill>
                    <a:srgbClr val="ffffff"/>
                  </a:solidFill>
                </a:uFill>
                <a:latin typeface="Calibri"/>
                <a:ea typeface="DejaVu Sans"/>
              </a:rPr>
              <a:t>عدي الخزاعي</a:t>
            </a:r>
            <a:endParaRPr b="0" lang="en-US" sz="1800" spc="-1" strike="noStrike">
              <a:solidFill>
                <a:srgbClr val="000000"/>
              </a:solidFill>
              <a:uFill>
                <a:solidFill>
                  <a:srgbClr val="ffffff"/>
                </a:solidFill>
              </a:uFill>
              <a:latin typeface="Arial"/>
            </a:endParaRPr>
          </a:p>
          <a:p>
            <a:pPr algn="r">
              <a:lnSpc>
                <a:spcPct val="100000"/>
              </a:lnSpc>
            </a:pPr>
            <a:r>
              <a:rPr b="0" lang="en-US" sz="1800" spc="-1" strike="noStrike">
                <a:solidFill>
                  <a:srgbClr val="2e75b6"/>
                </a:solidFill>
                <a:uFill>
                  <a:solidFill>
                    <a:srgbClr val="ffffff"/>
                  </a:solidFill>
                </a:uFill>
                <a:latin typeface="Calibri"/>
                <a:ea typeface="DejaVu Sans"/>
              </a:rPr>
              <a:t>محمد لؤي العش</a:t>
            </a:r>
            <a:br/>
            <a:r>
              <a:rPr b="0" lang="en-US" sz="1800" spc="-1" strike="noStrike">
                <a:solidFill>
                  <a:srgbClr val="2e75b6"/>
                </a:solidFill>
                <a:uFill>
                  <a:solidFill>
                    <a:srgbClr val="ffffff"/>
                  </a:solidFill>
                </a:uFill>
                <a:latin typeface="Calibri"/>
                <a:ea typeface="DejaVu Sans"/>
              </a:rPr>
              <a:t>معاذ العجلاني</a:t>
            </a:r>
            <a:br/>
            <a:r>
              <a:rPr b="0" lang="en-US" sz="1800" spc="-1" strike="noStrike">
                <a:solidFill>
                  <a:srgbClr val="2e75b6"/>
                </a:solidFill>
                <a:uFill>
                  <a:solidFill>
                    <a:srgbClr val="ffffff"/>
                  </a:solidFill>
                </a:uFill>
                <a:latin typeface="Calibri"/>
                <a:ea typeface="DejaVu Sans"/>
              </a:rPr>
              <a:t>محمد علي العقال</a:t>
            </a:r>
            <a:endParaRPr b="0" lang="en-US" sz="1800" spc="-1" strike="noStrike">
              <a:solidFill>
                <a:srgbClr val="000000"/>
              </a:solidFill>
              <a:uFill>
                <a:solidFill>
                  <a:srgbClr val="ffffff"/>
                </a:solidFill>
              </a:uFill>
              <a:latin typeface="Arial"/>
            </a:endParaRPr>
          </a:p>
        </p:txBody>
      </p:sp>
      <p:sp>
        <p:nvSpPr>
          <p:cNvPr id="79" name="CustomShape 4"/>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0" name="CustomShape 5"/>
          <p:cNvSpPr/>
          <p:nvPr/>
        </p:nvSpPr>
        <p:spPr>
          <a:xfrm>
            <a:off x="192960" y="640080"/>
            <a:ext cx="45378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81" name="CustomShape 6"/>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Start</a:t>
            </a:r>
            <a:endParaRPr b="0" lang="en-US" sz="1800" spc="-1" strike="noStrike">
              <a:solidFill>
                <a:srgbClr val="000000"/>
              </a:solidFill>
              <a:uFill>
                <a:solidFill>
                  <a:srgbClr val="ffffff"/>
                </a:solidFill>
              </a:uFill>
              <a:latin typeface="Arial"/>
            </a:endParaRPr>
          </a:p>
        </p:txBody>
      </p:sp>
      <p:sp>
        <p:nvSpPr>
          <p:cNvPr id="82" name="CustomShape 7"/>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3" name="CustomShape 8"/>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4" name="CustomShape 9"/>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5" name="CustomShape 10"/>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6" name="CustomShape 11"/>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87" name="CustomShape 12"/>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Countermeasures</a:t>
            </a:r>
            <a:endParaRPr b="0" lang="en-US" sz="2000" spc="-1" strike="noStrike">
              <a:solidFill>
                <a:srgbClr val="000000"/>
              </a:solidFill>
              <a:uFill>
                <a:solidFill>
                  <a:srgbClr val="ffffff"/>
                </a:solidFill>
              </a:uFill>
              <a:latin typeface="Arial"/>
            </a:endParaRPr>
          </a:p>
        </p:txBody>
      </p:sp>
      <p:sp>
        <p:nvSpPr>
          <p:cNvPr id="88" name="CustomShape 13"/>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9" name="CustomShape 14"/>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side channel attacks</a:t>
            </a:r>
            <a:endParaRPr b="0" lang="en-US" sz="1800" spc="-1" strike="noStrike">
              <a:solidFill>
                <a:srgbClr val="000000"/>
              </a:solidFill>
              <a:uFill>
                <a:solidFill>
                  <a:srgbClr val="ffffff"/>
                </a:solidFill>
              </a:uFill>
              <a:latin typeface="Arial"/>
            </a:endParaRPr>
          </a:p>
        </p:txBody>
      </p:sp>
      <p:sp>
        <p:nvSpPr>
          <p:cNvPr id="90" name="CustomShape 15"/>
          <p:cNvSpPr/>
          <p:nvPr/>
        </p:nvSpPr>
        <p:spPr>
          <a:xfrm>
            <a:off x="8923320" y="-144360"/>
            <a:ext cx="304200" cy="304200"/>
          </a:xfrm>
          <a:prstGeom prst="rect">
            <a:avLst/>
          </a:prstGeom>
          <a:noFill/>
          <a:ln>
            <a:noFill/>
          </a:ln>
        </p:spPr>
        <p:style>
          <a:lnRef idx="0"/>
          <a:fillRef idx="0"/>
          <a:effectRef idx="0"/>
          <a:fontRef idx="minor"/>
        </p:style>
      </p:sp>
      <p:pic>
        <p:nvPicPr>
          <p:cNvPr id="91" name="Picture 4" descr=""/>
          <p:cNvPicPr/>
          <p:nvPr/>
        </p:nvPicPr>
        <p:blipFill>
          <a:blip r:embed="rId1"/>
          <a:stretch/>
        </p:blipFill>
        <p:spPr>
          <a:xfrm>
            <a:off x="2280960" y="4919760"/>
            <a:ext cx="3675240" cy="19375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229"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230"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1"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2"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3"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4"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Countermeasures</a:t>
            </a:r>
            <a:endParaRPr b="0" lang="en-US" sz="1800" spc="-1" strike="noStrike">
              <a:solidFill>
                <a:srgbClr val="000000"/>
              </a:solidFill>
              <a:uFill>
                <a:solidFill>
                  <a:srgbClr val="ffffff"/>
                </a:solidFill>
              </a:uFill>
              <a:latin typeface="Arial"/>
            </a:endParaRPr>
          </a:p>
        </p:txBody>
      </p:sp>
      <p:sp>
        <p:nvSpPr>
          <p:cNvPr id="235"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6"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7"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pic>
        <p:nvPicPr>
          <p:cNvPr id="238" name="Picture 2" descr=""/>
          <p:cNvPicPr/>
          <p:nvPr/>
        </p:nvPicPr>
        <p:blipFill>
          <a:blip r:embed="rId1"/>
          <a:stretch/>
        </p:blipFill>
        <p:spPr>
          <a:xfrm>
            <a:off x="6292440" y="250920"/>
            <a:ext cx="2744280" cy="869040"/>
          </a:xfrm>
          <a:prstGeom prst="rect">
            <a:avLst/>
          </a:prstGeom>
          <a:ln>
            <a:noFill/>
          </a:ln>
        </p:spPr>
      </p:pic>
      <p:pic>
        <p:nvPicPr>
          <p:cNvPr id="239" name="Picture 2" descr=""/>
          <p:cNvPicPr/>
          <p:nvPr/>
        </p:nvPicPr>
        <p:blipFill>
          <a:blip r:embed="rId2"/>
          <a:stretch/>
        </p:blipFill>
        <p:spPr>
          <a:xfrm>
            <a:off x="0" y="4769640"/>
            <a:ext cx="2272320" cy="2087640"/>
          </a:xfrm>
          <a:prstGeom prst="rect">
            <a:avLst/>
          </a:prstGeom>
          <a:ln>
            <a:noFill/>
          </a:ln>
        </p:spPr>
      </p:pic>
      <p:sp>
        <p:nvSpPr>
          <p:cNvPr id="240" name="CustomShape 12"/>
          <p:cNvSpPr/>
          <p:nvPr/>
        </p:nvSpPr>
        <p:spPr>
          <a:xfrm>
            <a:off x="3648960" y="1345320"/>
            <a:ext cx="303840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Countermeasures</a:t>
            </a:r>
            <a:endParaRPr b="0" lang="en-US" sz="2400" spc="-1" strike="noStrike">
              <a:solidFill>
                <a:srgbClr val="000000"/>
              </a:solidFill>
              <a:uFill>
                <a:solidFill>
                  <a:srgbClr val="ffffff"/>
                </a:solidFill>
              </a:uFill>
              <a:latin typeface="Arial"/>
            </a:endParaRPr>
          </a:p>
        </p:txBody>
      </p:sp>
      <p:sp>
        <p:nvSpPr>
          <p:cNvPr id="241" name="CustomShape 13"/>
          <p:cNvSpPr/>
          <p:nvPr/>
        </p:nvSpPr>
        <p:spPr>
          <a:xfrm>
            <a:off x="2286000" y="198540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Preventing differential power analysis is more complicated. For public-key algorithms, it is possible to blind the secret data</a:t>
            </a:r>
            <a:endParaRPr b="0" lang="en-US" sz="2000" spc="-1" strike="noStrike">
              <a:solidFill>
                <a:srgbClr val="000000"/>
              </a:solidFill>
              <a:uFill>
                <a:solidFill>
                  <a:srgbClr val="ffffff"/>
                </a:solidFill>
              </a:uFill>
              <a:latin typeface="Arial"/>
            </a:endParaRPr>
          </a:p>
        </p:txBody>
      </p:sp>
      <p:sp>
        <p:nvSpPr>
          <p:cNvPr id="242" name="CustomShape 14"/>
          <p:cNvSpPr/>
          <p:nvPr/>
        </p:nvSpPr>
        <p:spPr>
          <a:xfrm>
            <a:off x="2286000" y="2625480"/>
            <a:ext cx="6491520" cy="37404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000000"/>
                </a:solidFill>
                <a:uFill>
                  <a:solidFill>
                    <a:srgbClr val="ffffff"/>
                  </a:solidFill>
                </a:uFill>
                <a:latin typeface="Calibri"/>
                <a:ea typeface="DejaVu Sans"/>
              </a:rPr>
              <a:t>This paper aims at presenting a new countermeasure against Side-Channel Analysis (SCA) attacks, whose implementation is based on a hardware-software co-design. The hardware architecture consists of a microprocessor, which executes the algorithm using a false key, and a coprocessor that performs several operations that are necessary to retrieve the original text that was encrypted with the real key. The coprocessor hardly affects the power consumption of the device, so that any classical attack based on such power consumption would reveal a false key. Additionally, as the operations carried out by the coprocessor are performed in parallel with the microprocessor, the execution time devoted for encrypting a specific text is not affected by the proposed countermeasure. In order to verify the correctness of our proposal, the system was implemented on a Virtex 5 FPGA. Different SCA attacks were performed on several functions of AES algorithm. Experimental results show in all cases that the system is effectively protected by revealing a false encryption key.</a:t>
            </a:r>
            <a:endParaRPr b="0" lang="en-US" sz="16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4"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245"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246"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7"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8"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9"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0"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1"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2"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3"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254" name="Picture 2" descr=""/>
          <p:cNvPicPr/>
          <p:nvPr/>
        </p:nvPicPr>
        <p:blipFill>
          <a:blip r:embed="rId1"/>
          <a:stretch/>
        </p:blipFill>
        <p:spPr>
          <a:xfrm>
            <a:off x="6292440" y="250920"/>
            <a:ext cx="2744280" cy="869040"/>
          </a:xfrm>
          <a:prstGeom prst="rect">
            <a:avLst/>
          </a:prstGeom>
          <a:ln>
            <a:noFill/>
          </a:ln>
        </p:spPr>
      </p:pic>
      <p:pic>
        <p:nvPicPr>
          <p:cNvPr id="255" name="Picture 2" descr=""/>
          <p:cNvPicPr/>
          <p:nvPr/>
        </p:nvPicPr>
        <p:blipFill>
          <a:blip r:embed="rId2"/>
          <a:stretch/>
        </p:blipFill>
        <p:spPr>
          <a:xfrm>
            <a:off x="0" y="4769640"/>
            <a:ext cx="2272320" cy="2087640"/>
          </a:xfrm>
          <a:prstGeom prst="rect">
            <a:avLst/>
          </a:prstGeom>
          <a:ln>
            <a:noFill/>
          </a:ln>
        </p:spPr>
      </p:pic>
      <p:sp>
        <p:nvSpPr>
          <p:cNvPr id="256" name="CustomShape 12"/>
          <p:cNvSpPr/>
          <p:nvPr/>
        </p:nvSpPr>
        <p:spPr>
          <a:xfrm>
            <a:off x="4624200" y="1280160"/>
            <a:ext cx="2415960" cy="927360"/>
          </a:xfrm>
          <a:prstGeom prst="rect">
            <a:avLst/>
          </a:prstGeom>
          <a:noFill/>
          <a:ln>
            <a:noFill/>
          </a:ln>
        </p:spPr>
        <p:style>
          <a:lnRef idx="0"/>
          <a:fillRef idx="0"/>
          <a:effectRef idx="0"/>
          <a:fontRef idx="minor"/>
        </p:style>
        <p:txBody>
          <a:bodyPr lIns="90000" rIns="90000" tIns="45000" bIns="45000"/>
          <a:p>
            <a:pPr>
              <a:lnSpc>
                <a:spcPct val="100000"/>
              </a:lnSpc>
            </a:pPr>
            <a:r>
              <a:rPr b="0" lang="en-US" sz="5500" spc="-1" strike="noStrike">
                <a:solidFill>
                  <a:srgbClr val="000000"/>
                </a:solidFill>
                <a:uFill>
                  <a:solidFill>
                    <a:srgbClr val="ffffff"/>
                  </a:solidFill>
                </a:uFill>
                <a:latin typeface="Calibri"/>
                <a:ea typeface="DejaVu Sans"/>
              </a:rPr>
              <a:t>Timing</a:t>
            </a:r>
            <a:endParaRPr b="0" lang="en-US" sz="5500" spc="-1" strike="noStrike">
              <a:solidFill>
                <a:srgbClr val="000000"/>
              </a:solidFill>
              <a:uFill>
                <a:solidFill>
                  <a:srgbClr val="ffffff"/>
                </a:solidFill>
              </a:uFill>
              <a:latin typeface="Arial"/>
            </a:endParaRPr>
          </a:p>
        </p:txBody>
      </p:sp>
      <p:sp>
        <p:nvSpPr>
          <p:cNvPr id="257" name="CustomShape 13"/>
          <p:cNvSpPr/>
          <p:nvPr/>
        </p:nvSpPr>
        <p:spPr>
          <a:xfrm>
            <a:off x="2377440" y="4268160"/>
            <a:ext cx="2194200" cy="1156320"/>
          </a:xfrm>
          <a:prstGeom prst="rect">
            <a:avLst/>
          </a:prstGeom>
          <a:noFill/>
          <a:ln>
            <a:noFill/>
          </a:ln>
        </p:spPr>
        <p:style>
          <a:lnRef idx="0"/>
          <a:fillRef idx="0"/>
          <a:effectRef idx="0"/>
          <a:fontRef idx="minor"/>
        </p:style>
        <p:txBody>
          <a:bodyPr lIns="90000" rIns="90000" tIns="45000" bIns="45000"/>
          <a:p>
            <a:pPr>
              <a:lnSpc>
                <a:spcPct val="100000"/>
              </a:lnSpc>
            </a:pPr>
            <a:r>
              <a:rPr b="0" lang="en-US" sz="3500" spc="-1" strike="noStrike">
                <a:solidFill>
                  <a:srgbClr val="ff0000"/>
                </a:solidFill>
                <a:uFill>
                  <a:solidFill>
                    <a:srgbClr val="ffffff"/>
                  </a:solidFill>
                </a:uFill>
                <a:latin typeface="Calibri"/>
                <a:ea typeface="DejaVu Sans"/>
              </a:rPr>
              <a:t>Secret      Data</a:t>
            </a:r>
            <a:endParaRPr b="0" lang="en-US" sz="3500" spc="-1" strike="noStrike">
              <a:solidFill>
                <a:srgbClr val="000000"/>
              </a:solidFill>
              <a:uFill>
                <a:solidFill>
                  <a:srgbClr val="ffffff"/>
                </a:solidFill>
              </a:uFill>
              <a:latin typeface="Arial"/>
            </a:endParaRPr>
          </a:p>
        </p:txBody>
      </p:sp>
      <p:sp>
        <p:nvSpPr>
          <p:cNvPr id="258" name="CustomShape 14"/>
          <p:cNvSpPr/>
          <p:nvPr/>
        </p:nvSpPr>
        <p:spPr>
          <a:xfrm>
            <a:off x="5129640" y="4268160"/>
            <a:ext cx="4745520" cy="1460520"/>
          </a:xfrm>
          <a:prstGeom prst="rect">
            <a:avLst/>
          </a:prstGeom>
          <a:noFill/>
          <a:ln>
            <a:noFill/>
          </a:ln>
        </p:spPr>
        <p:style>
          <a:lnRef idx="0"/>
          <a:fillRef idx="0"/>
          <a:effectRef idx="0"/>
          <a:fontRef idx="minor"/>
        </p:style>
        <p:txBody>
          <a:bodyPr lIns="90000" rIns="90000" tIns="45000" bIns="45000"/>
          <a:p>
            <a:pPr>
              <a:lnSpc>
                <a:spcPct val="100000"/>
              </a:lnSpc>
            </a:pPr>
            <a:r>
              <a:rPr b="0" lang="en-US" sz="3000" spc="-1" strike="noStrike">
                <a:solidFill>
                  <a:srgbClr val="000000"/>
                </a:solidFill>
                <a:uFill>
                  <a:solidFill>
                    <a:srgbClr val="ffffff"/>
                  </a:solidFill>
                </a:uFill>
                <a:latin typeface="Calibri"/>
                <a:ea typeface="DejaVu Sans"/>
              </a:rPr>
              <a:t>Time taken to perform a computation in order to retrieve the </a:t>
            </a:r>
            <a:r>
              <a:rPr b="0" lang="en-US" sz="3000" spc="-1" strike="noStrike">
                <a:solidFill>
                  <a:srgbClr val="ff0000"/>
                </a:solidFill>
                <a:uFill>
                  <a:solidFill>
                    <a:srgbClr val="ffffff"/>
                  </a:solidFill>
                </a:uFill>
                <a:latin typeface="Calibri"/>
                <a:ea typeface="DejaVu Sans"/>
              </a:rPr>
              <a:t>Secret Data </a:t>
            </a:r>
            <a:endParaRPr b="0" lang="en-US" sz="3000" spc="-1" strike="noStrike">
              <a:solidFill>
                <a:srgbClr val="000000"/>
              </a:solidFill>
              <a:uFill>
                <a:solidFill>
                  <a:srgbClr val="ffffff"/>
                </a:solidFill>
              </a:uFill>
              <a:latin typeface="Arial"/>
            </a:endParaRPr>
          </a:p>
        </p:txBody>
      </p:sp>
      <p:sp>
        <p:nvSpPr>
          <p:cNvPr id="259" name="CustomShape 15"/>
          <p:cNvSpPr/>
          <p:nvPr/>
        </p:nvSpPr>
        <p:spPr>
          <a:xfrm>
            <a:off x="2377800" y="283464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1- Conventional timing attacks</a:t>
            </a:r>
            <a:endParaRPr b="0" lang="en-US" sz="4000" spc="-1" strike="noStrike">
              <a:solidFill>
                <a:srgbClr val="000000"/>
              </a:solidFill>
              <a:uFill>
                <a:solidFill>
                  <a:srgbClr val="ffffff"/>
                </a:solidFill>
              </a:uFill>
              <a:latin typeface="Arial"/>
            </a:endParaRPr>
          </a:p>
        </p:txBody>
      </p:sp>
      <p:sp>
        <p:nvSpPr>
          <p:cNvPr id="260" name="CustomShape 16"/>
          <p:cNvSpPr/>
          <p:nvPr/>
        </p:nvSpPr>
        <p:spPr>
          <a:xfrm>
            <a:off x="-548640" y="5945400"/>
            <a:ext cx="2970360" cy="8208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Cache-timing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
        <p:nvSpPr>
          <p:cNvPr id="261" name="CustomShape 17"/>
          <p:cNvSpPr/>
          <p:nvPr/>
        </p:nvSpPr>
        <p:spPr>
          <a:xfrm>
            <a:off x="-1371240" y="649224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A cache-timing attack aims to recover secret data by monitoring cache performance.</a:t>
            </a:r>
            <a:endParaRPr b="0" lang="en-US" sz="2000" spc="-1" strike="noStrike">
              <a:solidFill>
                <a:srgbClr val="000000"/>
              </a:solidFill>
              <a:uFill>
                <a:solidFill>
                  <a:srgbClr val="ffffff"/>
                </a:solidFill>
              </a:uFill>
              <a:latin typeface="Arial"/>
            </a:endParaRPr>
          </a:p>
        </p:txBody>
      </p:sp>
      <p:sp>
        <p:nvSpPr>
          <p:cNvPr id="262" name="CustomShape 18"/>
          <p:cNvSpPr/>
          <p:nvPr/>
        </p:nvSpPr>
        <p:spPr>
          <a:xfrm>
            <a:off x="3749040" y="4754880"/>
            <a:ext cx="1279800" cy="456840"/>
          </a:xfrm>
          <a:custGeom>
            <a:avLst/>
            <a:gdLst/>
            <a:ahLst/>
            <a:rect l="l" t="t" r="r" b="b"/>
            <a:pathLst>
              <a:path w="3558" h="1272">
                <a:moveTo>
                  <a:pt x="0" y="635"/>
                </a:moveTo>
                <a:lnTo>
                  <a:pt x="708" y="0"/>
                </a:lnTo>
                <a:lnTo>
                  <a:pt x="708" y="317"/>
                </a:lnTo>
                <a:lnTo>
                  <a:pt x="2848" y="317"/>
                </a:lnTo>
                <a:lnTo>
                  <a:pt x="2848" y="0"/>
                </a:lnTo>
                <a:lnTo>
                  <a:pt x="3557" y="635"/>
                </a:lnTo>
                <a:lnTo>
                  <a:pt x="2848" y="1271"/>
                </a:lnTo>
                <a:lnTo>
                  <a:pt x="2848" y="953"/>
                </a:lnTo>
                <a:lnTo>
                  <a:pt x="708" y="953"/>
                </a:lnTo>
                <a:lnTo>
                  <a:pt x="708" y="1271"/>
                </a:lnTo>
                <a:lnTo>
                  <a:pt x="0" y="635"/>
                </a:lnTo>
              </a:path>
            </a:pathLst>
          </a:custGeom>
          <a:solidFill>
            <a:srgbClr val="7fff00"/>
          </a:solidFill>
          <a:ln>
            <a:solidFill>
              <a:srgbClr val="3465a4"/>
            </a:solid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4"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265"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266"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7"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8"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9"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0"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Conventional timing attacks</a:t>
            </a:r>
            <a:endParaRPr b="0" lang="en-US" sz="2000" spc="-1" strike="noStrike">
              <a:solidFill>
                <a:srgbClr val="000000"/>
              </a:solidFill>
              <a:uFill>
                <a:solidFill>
                  <a:srgbClr val="ffffff"/>
                </a:solidFill>
              </a:uFill>
              <a:latin typeface="Arial"/>
            </a:endParaRPr>
          </a:p>
        </p:txBody>
      </p:sp>
      <p:sp>
        <p:nvSpPr>
          <p:cNvPr id="271"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2"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3"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274" name="Picture 2" descr=""/>
          <p:cNvPicPr/>
          <p:nvPr/>
        </p:nvPicPr>
        <p:blipFill>
          <a:blip r:embed="rId1"/>
          <a:stretch/>
        </p:blipFill>
        <p:spPr>
          <a:xfrm>
            <a:off x="6292440" y="250920"/>
            <a:ext cx="2744280" cy="869040"/>
          </a:xfrm>
          <a:prstGeom prst="rect">
            <a:avLst/>
          </a:prstGeom>
          <a:ln>
            <a:noFill/>
          </a:ln>
        </p:spPr>
      </p:pic>
      <p:pic>
        <p:nvPicPr>
          <p:cNvPr id="275" name="Picture 2" descr=""/>
          <p:cNvPicPr/>
          <p:nvPr/>
        </p:nvPicPr>
        <p:blipFill>
          <a:blip r:embed="rId2"/>
          <a:stretch/>
        </p:blipFill>
        <p:spPr>
          <a:xfrm>
            <a:off x="0" y="4769640"/>
            <a:ext cx="2272320" cy="2087640"/>
          </a:xfrm>
          <a:prstGeom prst="rect">
            <a:avLst/>
          </a:prstGeom>
          <a:ln>
            <a:noFill/>
          </a:ln>
        </p:spPr>
      </p:pic>
      <p:sp>
        <p:nvSpPr>
          <p:cNvPr id="276" name="CustomShape 12"/>
          <p:cNvSpPr/>
          <p:nvPr/>
        </p:nvSpPr>
        <p:spPr>
          <a:xfrm>
            <a:off x="2377800" y="103824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1- Conventional timing attacks</a:t>
            </a:r>
            <a:endParaRPr b="0" lang="en-US" sz="4000" spc="-1" strike="noStrike">
              <a:solidFill>
                <a:srgbClr val="000000"/>
              </a:solidFill>
              <a:uFill>
                <a:solidFill>
                  <a:srgbClr val="ffffff"/>
                </a:solidFill>
              </a:uFill>
              <a:latin typeface="Arial"/>
            </a:endParaRPr>
          </a:p>
        </p:txBody>
      </p:sp>
      <p:sp>
        <p:nvSpPr>
          <p:cNvPr id="277" name="CustomShape 13"/>
          <p:cNvSpPr/>
          <p:nvPr/>
        </p:nvSpPr>
        <p:spPr>
          <a:xfrm>
            <a:off x="2272680" y="2926080"/>
            <a:ext cx="7132320" cy="37476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function </a:t>
            </a:r>
            <a:r>
              <a:rPr b="0" lang="en-US" sz="2400" spc="-1" strike="noStrike">
                <a:solidFill>
                  <a:srgbClr val="800000"/>
                </a:solidFill>
                <a:uFill>
                  <a:solidFill>
                    <a:srgbClr val="ffffff"/>
                  </a:solidFill>
                </a:uFill>
                <a:latin typeface="Calibri"/>
                <a:ea typeface="DejaVu Sans"/>
              </a:rPr>
              <a:t>exponentiation-by-squaring</a:t>
            </a:r>
            <a:r>
              <a:rPr b="0" lang="en-US" sz="2400" spc="-1" strike="noStrike">
                <a:solidFill>
                  <a:srgbClr val="000000"/>
                </a:solidFill>
                <a:uFill>
                  <a:solidFill>
                    <a:srgbClr val="ffffff"/>
                  </a:solidFill>
                </a:uFill>
                <a:latin typeface="Calibri"/>
                <a:ea typeface="DejaVu Sans"/>
              </a:rPr>
              <a:t>(C, d, n)</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result ← 1</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while d &gt; 0 do</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if d mod 2 == 1</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result ← result · C (mod n)</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 ← C · C (mod n)</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d ← bd/2c</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return result</a:t>
            </a:r>
            <a:endParaRPr b="0" lang="en-US" sz="2400" spc="-1" strike="noStrike">
              <a:solidFill>
                <a:srgbClr val="000000"/>
              </a:solidFill>
              <a:uFill>
                <a:solidFill>
                  <a:srgbClr val="ffffff"/>
                </a:solidFill>
              </a:uFill>
              <a:latin typeface="Arial"/>
            </a:endParaRPr>
          </a:p>
        </p:txBody>
      </p:sp>
      <p:sp>
        <p:nvSpPr>
          <p:cNvPr id="278" name="CustomShape 14"/>
          <p:cNvSpPr/>
          <p:nvPr/>
        </p:nvSpPr>
        <p:spPr>
          <a:xfrm>
            <a:off x="-1279800" y="725508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A cache-timing attack aims to recover secret data by monitoring cache performance.</a:t>
            </a:r>
            <a:endParaRPr b="0" lang="en-US" sz="2000" spc="-1" strike="noStrike">
              <a:solidFill>
                <a:srgbClr val="000000"/>
              </a:solidFill>
              <a:uFill>
                <a:solidFill>
                  <a:srgbClr val="ffffff"/>
                </a:solidFill>
              </a:uFill>
              <a:latin typeface="Arial"/>
            </a:endParaRPr>
          </a:p>
        </p:txBody>
      </p:sp>
      <p:sp>
        <p:nvSpPr>
          <p:cNvPr id="279" name="CustomShape 15"/>
          <p:cNvSpPr/>
          <p:nvPr/>
        </p:nvSpPr>
        <p:spPr>
          <a:xfrm>
            <a:off x="2377800" y="1952640"/>
            <a:ext cx="6857280" cy="5162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uFill>
                  <a:solidFill>
                    <a:srgbClr val="ffffff"/>
                  </a:solidFill>
                </a:uFill>
                <a:latin typeface="Calibri"/>
                <a:ea typeface="DejaVu Sans"/>
              </a:rPr>
              <a:t>Example: RSA Decryption       </a:t>
            </a:r>
            <a:r>
              <a:rPr b="0" lang="en-US" sz="2800" spc="-1" strike="noStrike">
                <a:solidFill>
                  <a:srgbClr val="800000"/>
                </a:solidFill>
                <a:uFill>
                  <a:solidFill>
                    <a:srgbClr val="ffffff"/>
                  </a:solidFill>
                </a:uFill>
                <a:latin typeface="Calibri"/>
                <a:ea typeface="DejaVu Sans"/>
              </a:rPr>
              <a:t>E(x) = x</a:t>
            </a:r>
            <a:r>
              <a:rPr b="0" lang="en-US" sz="2800" spc="-1" strike="noStrike" baseline="33000">
                <a:solidFill>
                  <a:srgbClr val="800000"/>
                </a:solidFill>
                <a:uFill>
                  <a:solidFill>
                    <a:srgbClr val="ffffff"/>
                  </a:solidFill>
                </a:uFill>
                <a:latin typeface="Calibri"/>
                <a:ea typeface="DejaVu Sans"/>
              </a:rPr>
              <a:t>d</a:t>
            </a:r>
            <a:r>
              <a:rPr b="0" lang="en-US" sz="2800" spc="-1" strike="noStrike">
                <a:solidFill>
                  <a:srgbClr val="800000"/>
                </a:solidFill>
                <a:uFill>
                  <a:solidFill>
                    <a:srgbClr val="ffffff"/>
                  </a:solidFill>
                </a:uFill>
                <a:latin typeface="Calibri"/>
                <a:ea typeface="DejaVu Sans"/>
              </a:rPr>
              <a:t> mod n</a:t>
            </a:r>
            <a:endParaRPr b="0" lang="en-US" sz="2800" spc="-1" strike="noStrike">
              <a:solidFill>
                <a:srgbClr val="000000"/>
              </a:solidFill>
              <a:uFill>
                <a:solidFill>
                  <a:srgbClr val="ffffff"/>
                </a:solidFill>
              </a:uFill>
              <a:latin typeface="Arial"/>
            </a:endParaRPr>
          </a:p>
        </p:txBody>
      </p:sp>
      <p:sp>
        <p:nvSpPr>
          <p:cNvPr id="280" name="CustomShape 16"/>
          <p:cNvSpPr/>
          <p:nvPr/>
        </p:nvSpPr>
        <p:spPr>
          <a:xfrm>
            <a:off x="2377800" y="3108960"/>
            <a:ext cx="6857280" cy="69876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0" y="-36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2" name="CustomShape 2"/>
          <p:cNvSpPr/>
          <p:nvPr/>
        </p:nvSpPr>
        <p:spPr>
          <a:xfrm>
            <a:off x="194400" y="63972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283" name="CustomShape 3"/>
          <p:cNvSpPr/>
          <p:nvPr/>
        </p:nvSpPr>
        <p:spPr>
          <a:xfrm>
            <a:off x="0" y="11203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284" name="CustomShape 4"/>
          <p:cNvSpPr/>
          <p:nvPr/>
        </p:nvSpPr>
        <p:spPr>
          <a:xfrm>
            <a:off x="0" y="430416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5" name="CustomShape 5"/>
          <p:cNvSpPr/>
          <p:nvPr/>
        </p:nvSpPr>
        <p:spPr>
          <a:xfrm>
            <a:off x="0" y="49442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6" name="CustomShape 6"/>
          <p:cNvSpPr/>
          <p:nvPr/>
        </p:nvSpPr>
        <p:spPr>
          <a:xfrm>
            <a:off x="0" y="557748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7" name="CustomShape 7"/>
          <p:cNvSpPr/>
          <p:nvPr/>
        </p:nvSpPr>
        <p:spPr>
          <a:xfrm>
            <a:off x="0" y="6217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8" name="CustomShape 8"/>
          <p:cNvSpPr/>
          <p:nvPr/>
        </p:nvSpPr>
        <p:spPr>
          <a:xfrm>
            <a:off x="0" y="23868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Conventional timing attacks</a:t>
            </a:r>
            <a:endParaRPr b="0" lang="en-US" sz="2000" spc="-1" strike="noStrike">
              <a:solidFill>
                <a:srgbClr val="000000"/>
              </a:solidFill>
              <a:uFill>
                <a:solidFill>
                  <a:srgbClr val="ffffff"/>
                </a:solidFill>
              </a:uFill>
              <a:latin typeface="Arial"/>
            </a:endParaRPr>
          </a:p>
        </p:txBody>
      </p:sp>
      <p:sp>
        <p:nvSpPr>
          <p:cNvPr id="289" name="CustomShape 9"/>
          <p:cNvSpPr/>
          <p:nvPr/>
        </p:nvSpPr>
        <p:spPr>
          <a:xfrm>
            <a:off x="0" y="303048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2200" spc="-1" strike="noStrike">
                <a:solidFill>
                  <a:srgbClr val="ffffff"/>
                </a:solidFill>
                <a:uFill>
                  <a:solidFill>
                    <a:srgbClr val="ffffff"/>
                  </a:solidFill>
                </a:uFill>
                <a:latin typeface="Arial"/>
                <a:ea typeface="DejaVu Sans"/>
              </a:rPr>
              <a:t>How to Attack?</a:t>
            </a:r>
            <a:endParaRPr b="0" lang="en-US" sz="2200" spc="-1" strike="noStrike">
              <a:solidFill>
                <a:srgbClr val="000000"/>
              </a:solidFill>
              <a:uFill>
                <a:solidFill>
                  <a:srgbClr val="ffffff"/>
                </a:solidFill>
              </a:uFill>
              <a:latin typeface="Arial"/>
            </a:endParaRPr>
          </a:p>
        </p:txBody>
      </p:sp>
      <p:sp>
        <p:nvSpPr>
          <p:cNvPr id="290" name="CustomShape 10"/>
          <p:cNvSpPr/>
          <p:nvPr/>
        </p:nvSpPr>
        <p:spPr>
          <a:xfrm>
            <a:off x="0" y="3670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91" name="CustomShape 11"/>
          <p:cNvSpPr/>
          <p:nvPr/>
        </p:nvSpPr>
        <p:spPr>
          <a:xfrm>
            <a:off x="0" y="175716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292" name="Picture 2" descr=""/>
          <p:cNvPicPr/>
          <p:nvPr/>
        </p:nvPicPr>
        <p:blipFill>
          <a:blip r:embed="rId1"/>
          <a:stretch/>
        </p:blipFill>
        <p:spPr>
          <a:xfrm>
            <a:off x="6292440" y="250560"/>
            <a:ext cx="2744280" cy="869040"/>
          </a:xfrm>
          <a:prstGeom prst="rect">
            <a:avLst/>
          </a:prstGeom>
          <a:ln>
            <a:noFill/>
          </a:ln>
        </p:spPr>
      </p:pic>
      <p:pic>
        <p:nvPicPr>
          <p:cNvPr id="293" name="Picture 2" descr=""/>
          <p:cNvPicPr/>
          <p:nvPr/>
        </p:nvPicPr>
        <p:blipFill>
          <a:blip r:embed="rId2"/>
          <a:stretch/>
        </p:blipFill>
        <p:spPr>
          <a:xfrm>
            <a:off x="0" y="4769280"/>
            <a:ext cx="2272320" cy="2087640"/>
          </a:xfrm>
          <a:prstGeom prst="rect">
            <a:avLst/>
          </a:prstGeom>
          <a:ln>
            <a:noFill/>
          </a:ln>
        </p:spPr>
      </p:pic>
      <p:sp>
        <p:nvSpPr>
          <p:cNvPr id="294" name="CustomShape 12"/>
          <p:cNvSpPr/>
          <p:nvPr/>
        </p:nvSpPr>
        <p:spPr>
          <a:xfrm>
            <a:off x="2377800" y="103788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1- Conventional timing attacks</a:t>
            </a:r>
            <a:endParaRPr b="0" lang="en-US" sz="4000" spc="-1" strike="noStrike">
              <a:solidFill>
                <a:srgbClr val="000000"/>
              </a:solidFill>
              <a:uFill>
                <a:solidFill>
                  <a:srgbClr val="ffffff"/>
                </a:solidFill>
              </a:uFill>
              <a:latin typeface="Arial"/>
            </a:endParaRPr>
          </a:p>
        </p:txBody>
      </p:sp>
      <p:sp>
        <p:nvSpPr>
          <p:cNvPr id="295" name="CustomShape 13"/>
          <p:cNvSpPr/>
          <p:nvPr/>
        </p:nvSpPr>
        <p:spPr>
          <a:xfrm>
            <a:off x="3130200" y="3393000"/>
            <a:ext cx="7132320" cy="1003320"/>
          </a:xfrm>
          <a:prstGeom prst="rect">
            <a:avLst/>
          </a:prstGeom>
          <a:noFill/>
          <a:ln>
            <a:noFill/>
          </a:ln>
        </p:spPr>
        <p:style>
          <a:lnRef idx="0"/>
          <a:fillRef idx="0"/>
          <a:effectRef idx="0"/>
          <a:fontRef idx="minor"/>
        </p:style>
        <p:txBody>
          <a:bodyPr lIns="90000" rIns="90000" tIns="45000" bIns="45000"/>
          <a:p>
            <a:pPr>
              <a:lnSpc>
                <a:spcPct val="100000"/>
              </a:lnSpc>
            </a:pPr>
            <a:r>
              <a:rPr b="0" lang="en-US" sz="6000" spc="-1" strike="noStrike">
                <a:solidFill>
                  <a:srgbClr val="000000"/>
                </a:solidFill>
                <a:uFill>
                  <a:solidFill>
                    <a:srgbClr val="ffffff"/>
                  </a:solidFill>
                </a:uFill>
                <a:latin typeface="Calibri"/>
                <a:ea typeface="DejaVu Sans"/>
              </a:rPr>
              <a:t> …</a:t>
            </a:r>
            <a:r>
              <a:rPr b="0" lang="en-US" sz="6000" spc="-1" strike="noStrike">
                <a:solidFill>
                  <a:srgbClr val="000000"/>
                </a:solidFill>
                <a:uFill>
                  <a:solidFill>
                    <a:srgbClr val="ffffff"/>
                  </a:solidFill>
                </a:uFill>
                <a:latin typeface="Calibri"/>
                <a:ea typeface="DejaVu Sans"/>
              </a:rPr>
              <a:t>..Samples!!!</a:t>
            </a:r>
            <a:endParaRPr b="0" lang="en-US" sz="6000" spc="-1" strike="noStrike">
              <a:solidFill>
                <a:srgbClr val="000000"/>
              </a:solidFill>
              <a:uFill>
                <a:solidFill>
                  <a:srgbClr val="ffffff"/>
                </a:solidFill>
              </a:uFill>
              <a:latin typeface="Arial"/>
            </a:endParaRPr>
          </a:p>
        </p:txBody>
      </p:sp>
      <p:sp>
        <p:nvSpPr>
          <p:cNvPr id="296" name="CustomShape 14"/>
          <p:cNvSpPr/>
          <p:nvPr/>
        </p:nvSpPr>
        <p:spPr>
          <a:xfrm>
            <a:off x="2834640" y="5427000"/>
            <a:ext cx="6857280" cy="881280"/>
          </a:xfrm>
          <a:prstGeom prst="rect">
            <a:avLst/>
          </a:prstGeom>
          <a:noFill/>
          <a:ln>
            <a:noFill/>
          </a:ln>
        </p:spPr>
        <p:style>
          <a:lnRef idx="0"/>
          <a:fillRef idx="0"/>
          <a:effectRef idx="0"/>
          <a:fontRef idx="minor"/>
        </p:style>
        <p:txBody>
          <a:bodyPr lIns="90000" rIns="90000" tIns="45000" bIns="45000"/>
          <a:p>
            <a:pPr>
              <a:lnSpc>
                <a:spcPct val="100000"/>
              </a:lnSpc>
            </a:pPr>
            <a:r>
              <a:rPr b="0" lang="en-US" sz="2600" spc="-1" strike="noStrike">
                <a:solidFill>
                  <a:srgbClr val="000000"/>
                </a:solidFill>
                <a:uFill>
                  <a:solidFill>
                    <a:srgbClr val="ffffff"/>
                  </a:solidFill>
                </a:uFill>
                <a:latin typeface="Calibri"/>
                <a:ea typeface="DejaVu Sans"/>
              </a:rPr>
              <a:t>How much Time?</a:t>
            </a:r>
            <a:endParaRPr b="0" lang="en-US" sz="2600" spc="-1" strike="noStrike">
              <a:solidFill>
                <a:srgbClr val="000000"/>
              </a:solidFill>
              <a:uFill>
                <a:solidFill>
                  <a:srgbClr val="ffffff"/>
                </a:solidFill>
              </a:uFill>
              <a:latin typeface="Arial"/>
            </a:endParaRPr>
          </a:p>
          <a:p>
            <a:pPr>
              <a:lnSpc>
                <a:spcPct val="100000"/>
              </a:lnSpc>
            </a:pPr>
            <a:r>
              <a:rPr b="0" lang="en-US" sz="2600" spc="-1" strike="noStrike">
                <a:solidFill>
                  <a:srgbClr val="000000"/>
                </a:solidFill>
                <a:uFill>
                  <a:solidFill>
                    <a:srgbClr val="ffffff"/>
                  </a:solidFill>
                </a:uFill>
                <a:latin typeface="Calibri"/>
                <a:ea typeface="DejaVu Sans"/>
              </a:rPr>
              <a:t>How many Samples???</a:t>
            </a:r>
            <a:endParaRPr b="0" lang="en-US" sz="2600" spc="-1" strike="noStrike">
              <a:solidFill>
                <a:srgbClr val="000000"/>
              </a:solidFill>
              <a:uFill>
                <a:solidFill>
                  <a:srgbClr val="ffffff"/>
                </a:solidFill>
              </a:uFill>
              <a:latin typeface="Arial"/>
            </a:endParaRPr>
          </a:p>
        </p:txBody>
      </p:sp>
      <p:sp>
        <p:nvSpPr>
          <p:cNvPr id="297" name="CustomShape 15"/>
          <p:cNvSpPr/>
          <p:nvPr/>
        </p:nvSpPr>
        <p:spPr>
          <a:xfrm>
            <a:off x="2377800" y="219456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How To Attack?</a:t>
            </a:r>
            <a:endParaRPr b="0" lang="en-US" sz="4000" spc="-1" strike="noStrike">
              <a:solidFill>
                <a:srgbClr val="000000"/>
              </a:solidFill>
              <a:uFill>
                <a:solidFill>
                  <a:srgbClr val="ffffff"/>
                </a:solidFill>
              </a:uFill>
              <a:latin typeface="Arial"/>
            </a:endParaRPr>
          </a:p>
        </p:txBody>
      </p:sp>
      <p:sp>
        <p:nvSpPr>
          <p:cNvPr id="298" name="CustomShape 16"/>
          <p:cNvSpPr/>
          <p:nvPr/>
        </p:nvSpPr>
        <p:spPr>
          <a:xfrm>
            <a:off x="2377800" y="3108600"/>
            <a:ext cx="6857280" cy="698760"/>
          </a:xfrm>
          <a:prstGeom prst="rect">
            <a:avLst/>
          </a:prstGeom>
          <a:no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0" y="-7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0" name="CustomShape 2"/>
          <p:cNvSpPr/>
          <p:nvPr/>
        </p:nvSpPr>
        <p:spPr>
          <a:xfrm>
            <a:off x="194400" y="63936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01" name="CustomShape 3"/>
          <p:cNvSpPr/>
          <p:nvPr/>
        </p:nvSpPr>
        <p:spPr>
          <a:xfrm>
            <a:off x="0" y="11199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02" name="CustomShape 4"/>
          <p:cNvSpPr/>
          <p:nvPr/>
        </p:nvSpPr>
        <p:spPr>
          <a:xfrm>
            <a:off x="0" y="4303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3" name="CustomShape 5"/>
          <p:cNvSpPr/>
          <p:nvPr/>
        </p:nvSpPr>
        <p:spPr>
          <a:xfrm>
            <a:off x="0" y="49438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4" name="CustomShape 6"/>
          <p:cNvSpPr/>
          <p:nvPr/>
        </p:nvSpPr>
        <p:spPr>
          <a:xfrm>
            <a:off x="0" y="5577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5" name="CustomShape 7"/>
          <p:cNvSpPr/>
          <p:nvPr/>
        </p:nvSpPr>
        <p:spPr>
          <a:xfrm>
            <a:off x="0" y="6217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6" name="CustomShape 8"/>
          <p:cNvSpPr/>
          <p:nvPr/>
        </p:nvSpPr>
        <p:spPr>
          <a:xfrm>
            <a:off x="0" y="23864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Conventional timing attacks</a:t>
            </a:r>
            <a:endParaRPr b="0" lang="en-US" sz="2000" spc="-1" strike="noStrike">
              <a:solidFill>
                <a:srgbClr val="000000"/>
              </a:solidFill>
              <a:uFill>
                <a:solidFill>
                  <a:srgbClr val="ffffff"/>
                </a:solidFill>
              </a:uFill>
              <a:latin typeface="Arial"/>
            </a:endParaRPr>
          </a:p>
        </p:txBody>
      </p:sp>
      <p:sp>
        <p:nvSpPr>
          <p:cNvPr id="307" name="CustomShape 9"/>
          <p:cNvSpPr/>
          <p:nvPr/>
        </p:nvSpPr>
        <p:spPr>
          <a:xfrm>
            <a:off x="0" y="3030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2200" spc="-1" strike="noStrike">
                <a:solidFill>
                  <a:srgbClr val="ffffff"/>
                </a:solidFill>
                <a:uFill>
                  <a:solidFill>
                    <a:srgbClr val="ffffff"/>
                  </a:solidFill>
                </a:uFill>
                <a:latin typeface="Arial"/>
                <a:ea typeface="DejaVu Sans"/>
              </a:rPr>
              <a:t>How to Attack?</a:t>
            </a:r>
            <a:endParaRPr b="0" lang="en-US" sz="2200" spc="-1" strike="noStrike">
              <a:solidFill>
                <a:srgbClr val="000000"/>
              </a:solidFill>
              <a:uFill>
                <a:solidFill>
                  <a:srgbClr val="ffffff"/>
                </a:solidFill>
              </a:uFill>
              <a:latin typeface="Arial"/>
            </a:endParaRPr>
          </a:p>
        </p:txBody>
      </p:sp>
      <p:sp>
        <p:nvSpPr>
          <p:cNvPr id="308" name="CustomShape 10"/>
          <p:cNvSpPr/>
          <p:nvPr/>
        </p:nvSpPr>
        <p:spPr>
          <a:xfrm>
            <a:off x="0" y="3670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1800" spc="-1" strike="noStrike">
                <a:solidFill>
                  <a:srgbClr val="ffffff"/>
                </a:solidFill>
                <a:uFill>
                  <a:solidFill>
                    <a:srgbClr val="ffffff"/>
                  </a:solidFill>
                </a:uFill>
                <a:latin typeface="Arial"/>
                <a:ea typeface="DejaVu Sans"/>
              </a:rPr>
              <a:t>Countermeasures</a:t>
            </a:r>
            <a:endParaRPr b="0" lang="en-US" sz="1800" spc="-1" strike="noStrike">
              <a:solidFill>
                <a:srgbClr val="000000"/>
              </a:solidFill>
              <a:uFill>
                <a:solidFill>
                  <a:srgbClr val="ffffff"/>
                </a:solidFill>
              </a:uFill>
              <a:latin typeface="Arial"/>
            </a:endParaRPr>
          </a:p>
        </p:txBody>
      </p:sp>
      <p:sp>
        <p:nvSpPr>
          <p:cNvPr id="309" name="CustomShape 11"/>
          <p:cNvSpPr/>
          <p:nvPr/>
        </p:nvSpPr>
        <p:spPr>
          <a:xfrm>
            <a:off x="0" y="1756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310" name="Picture 2" descr=""/>
          <p:cNvPicPr/>
          <p:nvPr/>
        </p:nvPicPr>
        <p:blipFill>
          <a:blip r:embed="rId1"/>
          <a:stretch/>
        </p:blipFill>
        <p:spPr>
          <a:xfrm>
            <a:off x="6292440" y="250200"/>
            <a:ext cx="2744280" cy="869040"/>
          </a:xfrm>
          <a:prstGeom prst="rect">
            <a:avLst/>
          </a:prstGeom>
          <a:ln>
            <a:noFill/>
          </a:ln>
        </p:spPr>
      </p:pic>
      <p:pic>
        <p:nvPicPr>
          <p:cNvPr id="311" name="Picture 2" descr=""/>
          <p:cNvPicPr/>
          <p:nvPr/>
        </p:nvPicPr>
        <p:blipFill>
          <a:blip r:embed="rId2"/>
          <a:stretch/>
        </p:blipFill>
        <p:spPr>
          <a:xfrm>
            <a:off x="0" y="4768920"/>
            <a:ext cx="2272320" cy="2087640"/>
          </a:xfrm>
          <a:prstGeom prst="rect">
            <a:avLst/>
          </a:prstGeom>
          <a:ln>
            <a:noFill/>
          </a:ln>
        </p:spPr>
      </p:pic>
      <p:sp>
        <p:nvSpPr>
          <p:cNvPr id="312" name="CustomShape 12"/>
          <p:cNvSpPr/>
          <p:nvPr/>
        </p:nvSpPr>
        <p:spPr>
          <a:xfrm>
            <a:off x="2377800" y="103752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1- Conventional timing attacks</a:t>
            </a:r>
            <a:endParaRPr b="0" lang="en-US" sz="4000" spc="-1" strike="noStrike">
              <a:solidFill>
                <a:srgbClr val="000000"/>
              </a:solidFill>
              <a:uFill>
                <a:solidFill>
                  <a:srgbClr val="ffffff"/>
                </a:solidFill>
              </a:uFill>
              <a:latin typeface="Arial"/>
            </a:endParaRPr>
          </a:p>
        </p:txBody>
      </p:sp>
      <p:sp>
        <p:nvSpPr>
          <p:cNvPr id="313" name="CustomShape 13"/>
          <p:cNvSpPr/>
          <p:nvPr/>
        </p:nvSpPr>
        <p:spPr>
          <a:xfrm>
            <a:off x="3130200" y="3392640"/>
            <a:ext cx="7132320" cy="1003320"/>
          </a:xfrm>
          <a:prstGeom prst="rect">
            <a:avLst/>
          </a:prstGeom>
          <a:noFill/>
          <a:ln>
            <a:noFill/>
          </a:ln>
        </p:spPr>
        <p:style>
          <a:lnRef idx="0"/>
          <a:fillRef idx="0"/>
          <a:effectRef idx="0"/>
          <a:fontRef idx="minor"/>
        </p:style>
      </p:sp>
      <p:sp>
        <p:nvSpPr>
          <p:cNvPr id="314" name="CustomShape 14"/>
          <p:cNvSpPr/>
          <p:nvPr/>
        </p:nvSpPr>
        <p:spPr>
          <a:xfrm>
            <a:off x="2307960" y="3281400"/>
            <a:ext cx="6857280" cy="17960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Noise addition: adding Dummy computations</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Constant Time Execution</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Force All crypto operations to take the same time</a:t>
            </a:r>
            <a:endParaRPr b="0" lang="en-US" sz="2400" spc="-1" strike="noStrike">
              <a:solidFill>
                <a:srgbClr val="000000"/>
              </a:solidFill>
              <a:uFill>
                <a:solidFill>
                  <a:srgbClr val="ffffff"/>
                </a:solidFill>
              </a:uFill>
              <a:latin typeface="Arial"/>
            </a:endParaRPr>
          </a:p>
        </p:txBody>
      </p:sp>
      <p:sp>
        <p:nvSpPr>
          <p:cNvPr id="315" name="CustomShape 15"/>
          <p:cNvSpPr/>
          <p:nvPr/>
        </p:nvSpPr>
        <p:spPr>
          <a:xfrm>
            <a:off x="2377800" y="219420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Countermeasures:</a:t>
            </a:r>
            <a:endParaRPr b="0" lang="en-US" sz="4000" spc="-1" strike="noStrike">
              <a:solidFill>
                <a:srgbClr val="000000"/>
              </a:solidFill>
              <a:uFill>
                <a:solidFill>
                  <a:srgbClr val="ffffff"/>
                </a:solidFill>
              </a:uFill>
              <a:latin typeface="Arial"/>
            </a:endParaRPr>
          </a:p>
        </p:txBody>
      </p:sp>
      <p:sp>
        <p:nvSpPr>
          <p:cNvPr id="316" name="CustomShape 16"/>
          <p:cNvSpPr/>
          <p:nvPr/>
        </p:nvSpPr>
        <p:spPr>
          <a:xfrm>
            <a:off x="2377800" y="3108240"/>
            <a:ext cx="6857280" cy="698760"/>
          </a:xfrm>
          <a:prstGeom prst="rect">
            <a:avLst/>
          </a:prstGeom>
          <a:noFill/>
          <a:ln>
            <a:noFill/>
          </a:ln>
        </p:spPr>
        <p:style>
          <a:lnRef idx="0"/>
          <a:fillRef idx="0"/>
          <a:effectRef idx="0"/>
          <a:fontRef idx="minor"/>
        </p:style>
      </p:sp>
      <p:sp>
        <p:nvSpPr>
          <p:cNvPr id="317" name="CustomShape 17"/>
          <p:cNvSpPr/>
          <p:nvPr/>
        </p:nvSpPr>
        <p:spPr>
          <a:xfrm>
            <a:off x="2560320" y="588456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800000"/>
                </a:solidFill>
                <a:uFill>
                  <a:solidFill>
                    <a:srgbClr val="ffffff"/>
                  </a:solidFill>
                </a:uFill>
                <a:latin typeface="Calibri"/>
                <a:ea typeface="DejaVu Sans"/>
              </a:rPr>
              <a:t>Performance ~  Confidentiality</a:t>
            </a:r>
            <a:endParaRPr b="0" lang="en-US" sz="40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360" y="-7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19" name="CustomShape 2"/>
          <p:cNvSpPr/>
          <p:nvPr/>
        </p:nvSpPr>
        <p:spPr>
          <a:xfrm>
            <a:off x="194040" y="63936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20" name="CustomShape 3"/>
          <p:cNvSpPr/>
          <p:nvPr/>
        </p:nvSpPr>
        <p:spPr>
          <a:xfrm>
            <a:off x="-360" y="11199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21" name="CustomShape 4"/>
          <p:cNvSpPr/>
          <p:nvPr/>
        </p:nvSpPr>
        <p:spPr>
          <a:xfrm>
            <a:off x="-360" y="4303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2" name="CustomShape 5"/>
          <p:cNvSpPr/>
          <p:nvPr/>
        </p:nvSpPr>
        <p:spPr>
          <a:xfrm>
            <a:off x="-360" y="49438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3" name="CustomShape 6"/>
          <p:cNvSpPr/>
          <p:nvPr/>
        </p:nvSpPr>
        <p:spPr>
          <a:xfrm>
            <a:off x="-360" y="5577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4" name="CustomShape 7"/>
          <p:cNvSpPr/>
          <p:nvPr/>
        </p:nvSpPr>
        <p:spPr>
          <a:xfrm>
            <a:off x="-360" y="6217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5" name="CustomShape 8"/>
          <p:cNvSpPr/>
          <p:nvPr/>
        </p:nvSpPr>
        <p:spPr>
          <a:xfrm>
            <a:off x="-360" y="23864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Cache Timing</a:t>
            </a:r>
            <a:endParaRPr b="0" lang="en-US" sz="2000" spc="-1" strike="noStrike">
              <a:solidFill>
                <a:srgbClr val="000000"/>
              </a:solidFill>
              <a:uFill>
                <a:solidFill>
                  <a:srgbClr val="ffffff"/>
                </a:solidFill>
              </a:uFill>
              <a:latin typeface="Arial"/>
            </a:endParaRPr>
          </a:p>
        </p:txBody>
      </p:sp>
      <p:sp>
        <p:nvSpPr>
          <p:cNvPr id="326" name="CustomShape 9"/>
          <p:cNvSpPr/>
          <p:nvPr/>
        </p:nvSpPr>
        <p:spPr>
          <a:xfrm>
            <a:off x="-360" y="3030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CustomShape 10"/>
          <p:cNvSpPr/>
          <p:nvPr/>
        </p:nvSpPr>
        <p:spPr>
          <a:xfrm>
            <a:off x="-360" y="3670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CustomShape 11"/>
          <p:cNvSpPr/>
          <p:nvPr/>
        </p:nvSpPr>
        <p:spPr>
          <a:xfrm>
            <a:off x="-360" y="1756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329" name="Picture 2" descr=""/>
          <p:cNvPicPr/>
          <p:nvPr/>
        </p:nvPicPr>
        <p:blipFill>
          <a:blip r:embed="rId1"/>
          <a:stretch/>
        </p:blipFill>
        <p:spPr>
          <a:xfrm>
            <a:off x="6292080" y="250200"/>
            <a:ext cx="2744280" cy="869040"/>
          </a:xfrm>
          <a:prstGeom prst="rect">
            <a:avLst/>
          </a:prstGeom>
          <a:ln>
            <a:noFill/>
          </a:ln>
        </p:spPr>
      </p:pic>
      <p:pic>
        <p:nvPicPr>
          <p:cNvPr id="330" name="Picture 2" descr=""/>
          <p:cNvPicPr/>
          <p:nvPr/>
        </p:nvPicPr>
        <p:blipFill>
          <a:blip r:embed="rId2"/>
          <a:stretch/>
        </p:blipFill>
        <p:spPr>
          <a:xfrm>
            <a:off x="-360" y="4768920"/>
            <a:ext cx="2272320" cy="2087640"/>
          </a:xfrm>
          <a:prstGeom prst="rect">
            <a:avLst/>
          </a:prstGeom>
          <a:ln>
            <a:noFill/>
          </a:ln>
        </p:spPr>
      </p:pic>
      <p:sp>
        <p:nvSpPr>
          <p:cNvPr id="331" name="CustomShape 12"/>
          <p:cNvSpPr/>
          <p:nvPr/>
        </p:nvSpPr>
        <p:spPr>
          <a:xfrm>
            <a:off x="2377440" y="164592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2- Cache Timing</a:t>
            </a:r>
            <a:endParaRPr b="0" lang="en-US" sz="4000" spc="-1" strike="noStrike">
              <a:solidFill>
                <a:srgbClr val="000000"/>
              </a:solidFill>
              <a:uFill>
                <a:solidFill>
                  <a:srgbClr val="ffffff"/>
                </a:solidFill>
              </a:uFill>
              <a:latin typeface="Arial"/>
            </a:endParaRPr>
          </a:p>
        </p:txBody>
      </p:sp>
      <p:sp>
        <p:nvSpPr>
          <p:cNvPr id="332" name="CustomShape 13"/>
          <p:cNvSpPr/>
          <p:nvPr/>
        </p:nvSpPr>
        <p:spPr>
          <a:xfrm>
            <a:off x="3129840" y="3392640"/>
            <a:ext cx="7132320" cy="1003320"/>
          </a:xfrm>
          <a:prstGeom prst="rect">
            <a:avLst/>
          </a:prstGeom>
          <a:noFill/>
          <a:ln>
            <a:noFill/>
          </a:ln>
        </p:spPr>
        <p:style>
          <a:lnRef idx="0"/>
          <a:fillRef idx="0"/>
          <a:effectRef idx="0"/>
          <a:fontRef idx="minor"/>
        </p:style>
      </p:sp>
      <p:sp>
        <p:nvSpPr>
          <p:cNvPr id="333" name="CustomShape 14"/>
          <p:cNvSpPr/>
          <p:nvPr/>
        </p:nvSpPr>
        <p:spPr>
          <a:xfrm>
            <a:off x="2307600" y="4023360"/>
            <a:ext cx="6857280" cy="1796040"/>
          </a:xfrm>
          <a:prstGeom prst="rect">
            <a:avLst/>
          </a:prstGeom>
          <a:noFill/>
          <a:ln>
            <a:noFill/>
          </a:ln>
        </p:spPr>
        <p:style>
          <a:lnRef idx="0"/>
          <a:fillRef idx="0"/>
          <a:effectRef idx="0"/>
          <a:fontRef idx="minor"/>
        </p:style>
      </p:sp>
      <p:sp>
        <p:nvSpPr>
          <p:cNvPr id="334" name="CustomShape 15"/>
          <p:cNvSpPr/>
          <p:nvPr/>
        </p:nvSpPr>
        <p:spPr>
          <a:xfrm>
            <a:off x="2377440" y="3446280"/>
            <a:ext cx="6857280" cy="13082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Recover </a:t>
            </a:r>
            <a:r>
              <a:rPr b="0" lang="en-US" sz="4000" spc="-1" strike="noStrike">
                <a:solidFill>
                  <a:srgbClr val="800000"/>
                </a:solidFill>
                <a:uFill>
                  <a:solidFill>
                    <a:srgbClr val="ffffff"/>
                  </a:solidFill>
                </a:uFill>
                <a:latin typeface="Calibri"/>
                <a:ea typeface="DejaVu Sans"/>
              </a:rPr>
              <a:t>Secret Data</a:t>
            </a:r>
            <a:r>
              <a:rPr b="0" lang="en-US" sz="4000" spc="-1" strike="noStrike">
                <a:solidFill>
                  <a:srgbClr val="000000"/>
                </a:solidFill>
                <a:uFill>
                  <a:solidFill>
                    <a:srgbClr val="ffffff"/>
                  </a:solidFill>
                </a:uFill>
                <a:latin typeface="Calibri"/>
                <a:ea typeface="DejaVu Sans"/>
              </a:rPr>
              <a:t> by monitoring cache performance</a:t>
            </a:r>
            <a:endParaRPr b="0" lang="en-US" sz="4000" spc="-1" strike="noStrike">
              <a:solidFill>
                <a:srgbClr val="000000"/>
              </a:solidFill>
              <a:uFill>
                <a:solidFill>
                  <a:srgbClr val="ffffff"/>
                </a:solidFill>
              </a:uFill>
              <a:latin typeface="Arial"/>
            </a:endParaRPr>
          </a:p>
        </p:txBody>
      </p:sp>
      <p:sp>
        <p:nvSpPr>
          <p:cNvPr id="335" name="CustomShape 16"/>
          <p:cNvSpPr/>
          <p:nvPr/>
        </p:nvSpPr>
        <p:spPr>
          <a:xfrm>
            <a:off x="2377440" y="3108240"/>
            <a:ext cx="6857280" cy="698760"/>
          </a:xfrm>
          <a:prstGeom prst="rect">
            <a:avLst/>
          </a:prstGeom>
          <a:noFill/>
          <a:ln>
            <a:noFill/>
          </a:ln>
        </p:spPr>
        <p:style>
          <a:lnRef idx="0"/>
          <a:fillRef idx="0"/>
          <a:effectRef idx="0"/>
          <a:fontRef idx="minor"/>
        </p:style>
      </p:sp>
      <p:sp>
        <p:nvSpPr>
          <p:cNvPr id="336" name="CustomShape 17"/>
          <p:cNvSpPr/>
          <p:nvPr/>
        </p:nvSpPr>
        <p:spPr>
          <a:xfrm>
            <a:off x="2559960" y="5884560"/>
            <a:ext cx="6857280" cy="69876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720" y="-7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8" name="CustomShape 2"/>
          <p:cNvSpPr/>
          <p:nvPr/>
        </p:nvSpPr>
        <p:spPr>
          <a:xfrm>
            <a:off x="193680" y="63936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39" name="CustomShape 3"/>
          <p:cNvSpPr/>
          <p:nvPr/>
        </p:nvSpPr>
        <p:spPr>
          <a:xfrm>
            <a:off x="-720" y="11199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40" name="CustomShape 4"/>
          <p:cNvSpPr/>
          <p:nvPr/>
        </p:nvSpPr>
        <p:spPr>
          <a:xfrm>
            <a:off x="-720" y="4303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1" name="CustomShape 5"/>
          <p:cNvSpPr/>
          <p:nvPr/>
        </p:nvSpPr>
        <p:spPr>
          <a:xfrm>
            <a:off x="-720" y="49438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2" name="CustomShape 6"/>
          <p:cNvSpPr/>
          <p:nvPr/>
        </p:nvSpPr>
        <p:spPr>
          <a:xfrm>
            <a:off x="-720" y="5577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3" name="CustomShape 7"/>
          <p:cNvSpPr/>
          <p:nvPr/>
        </p:nvSpPr>
        <p:spPr>
          <a:xfrm>
            <a:off x="-720" y="6217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4" name="CustomShape 8"/>
          <p:cNvSpPr/>
          <p:nvPr/>
        </p:nvSpPr>
        <p:spPr>
          <a:xfrm>
            <a:off x="-720" y="23864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Cache Timing</a:t>
            </a:r>
            <a:endParaRPr b="0" lang="en-US" sz="2000" spc="-1" strike="noStrike">
              <a:solidFill>
                <a:srgbClr val="000000"/>
              </a:solidFill>
              <a:uFill>
                <a:solidFill>
                  <a:srgbClr val="ffffff"/>
                </a:solidFill>
              </a:uFill>
              <a:latin typeface="Arial"/>
            </a:endParaRPr>
          </a:p>
        </p:txBody>
      </p:sp>
      <p:sp>
        <p:nvSpPr>
          <p:cNvPr id="345" name="CustomShape 9"/>
          <p:cNvSpPr/>
          <p:nvPr/>
        </p:nvSpPr>
        <p:spPr>
          <a:xfrm>
            <a:off x="-720" y="3030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2200" spc="-1" strike="noStrike">
                <a:solidFill>
                  <a:srgbClr val="ffffff"/>
                </a:solidFill>
                <a:uFill>
                  <a:solidFill>
                    <a:srgbClr val="ffffff"/>
                  </a:solidFill>
                </a:uFill>
                <a:latin typeface="Arial"/>
                <a:ea typeface="DejaVu Sans"/>
              </a:rPr>
              <a:t>How to Attack?</a:t>
            </a:r>
            <a:endParaRPr b="0" lang="en-US" sz="2200" spc="-1" strike="noStrike">
              <a:solidFill>
                <a:srgbClr val="000000"/>
              </a:solidFill>
              <a:uFill>
                <a:solidFill>
                  <a:srgbClr val="ffffff"/>
                </a:solidFill>
              </a:uFill>
              <a:latin typeface="Arial"/>
            </a:endParaRPr>
          </a:p>
        </p:txBody>
      </p:sp>
      <p:sp>
        <p:nvSpPr>
          <p:cNvPr id="346" name="CustomShape 10"/>
          <p:cNvSpPr/>
          <p:nvPr/>
        </p:nvSpPr>
        <p:spPr>
          <a:xfrm>
            <a:off x="-720" y="3670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47" name="CustomShape 11"/>
          <p:cNvSpPr/>
          <p:nvPr/>
        </p:nvSpPr>
        <p:spPr>
          <a:xfrm>
            <a:off x="-720" y="1756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348" name="Picture 2" descr=""/>
          <p:cNvPicPr/>
          <p:nvPr/>
        </p:nvPicPr>
        <p:blipFill>
          <a:blip r:embed="rId1"/>
          <a:stretch/>
        </p:blipFill>
        <p:spPr>
          <a:xfrm>
            <a:off x="6291720" y="250200"/>
            <a:ext cx="2744280" cy="869040"/>
          </a:xfrm>
          <a:prstGeom prst="rect">
            <a:avLst/>
          </a:prstGeom>
          <a:ln>
            <a:noFill/>
          </a:ln>
        </p:spPr>
      </p:pic>
      <p:pic>
        <p:nvPicPr>
          <p:cNvPr id="349" name="Picture 2" descr=""/>
          <p:cNvPicPr/>
          <p:nvPr/>
        </p:nvPicPr>
        <p:blipFill>
          <a:blip r:embed="rId2"/>
          <a:stretch/>
        </p:blipFill>
        <p:spPr>
          <a:xfrm>
            <a:off x="-720" y="4768920"/>
            <a:ext cx="2272320" cy="2087640"/>
          </a:xfrm>
          <a:prstGeom prst="rect">
            <a:avLst/>
          </a:prstGeom>
          <a:ln>
            <a:noFill/>
          </a:ln>
        </p:spPr>
      </p:pic>
      <p:sp>
        <p:nvSpPr>
          <p:cNvPr id="350" name="CustomShape 12"/>
          <p:cNvSpPr/>
          <p:nvPr/>
        </p:nvSpPr>
        <p:spPr>
          <a:xfrm>
            <a:off x="3292200" y="222696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2- Cache Timing</a:t>
            </a:r>
            <a:endParaRPr b="0" lang="en-US" sz="4000" spc="-1" strike="noStrike">
              <a:solidFill>
                <a:srgbClr val="000000"/>
              </a:solidFill>
              <a:uFill>
                <a:solidFill>
                  <a:srgbClr val="ffffff"/>
                </a:solidFill>
              </a:uFill>
              <a:latin typeface="Arial"/>
            </a:endParaRPr>
          </a:p>
        </p:txBody>
      </p:sp>
      <p:sp>
        <p:nvSpPr>
          <p:cNvPr id="351" name="CustomShape 13"/>
          <p:cNvSpPr/>
          <p:nvPr/>
        </p:nvSpPr>
        <p:spPr>
          <a:xfrm>
            <a:off x="3129480" y="3392640"/>
            <a:ext cx="7132320" cy="1003320"/>
          </a:xfrm>
          <a:prstGeom prst="rect">
            <a:avLst/>
          </a:prstGeom>
          <a:noFill/>
          <a:ln>
            <a:noFill/>
          </a:ln>
        </p:spPr>
        <p:style>
          <a:lnRef idx="0"/>
          <a:fillRef idx="0"/>
          <a:effectRef idx="0"/>
          <a:fontRef idx="minor"/>
        </p:style>
      </p:sp>
      <p:sp>
        <p:nvSpPr>
          <p:cNvPr id="352" name="CustomShape 14"/>
          <p:cNvSpPr/>
          <p:nvPr/>
        </p:nvSpPr>
        <p:spPr>
          <a:xfrm>
            <a:off x="2307240" y="4023360"/>
            <a:ext cx="6857280" cy="1796040"/>
          </a:xfrm>
          <a:prstGeom prst="rect">
            <a:avLst/>
          </a:prstGeom>
          <a:noFill/>
          <a:ln>
            <a:noFill/>
          </a:ln>
        </p:spPr>
        <p:style>
          <a:lnRef idx="0"/>
          <a:fillRef idx="0"/>
          <a:effectRef idx="0"/>
          <a:fontRef idx="minor"/>
        </p:style>
      </p:sp>
      <p:sp>
        <p:nvSpPr>
          <p:cNvPr id="353" name="CustomShape 15"/>
          <p:cNvSpPr/>
          <p:nvPr/>
        </p:nvSpPr>
        <p:spPr>
          <a:xfrm>
            <a:off x="2468880" y="3749040"/>
            <a:ext cx="6857280" cy="252720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u="sng">
                <a:solidFill>
                  <a:srgbClr val="00a800"/>
                </a:solidFill>
                <a:uFill>
                  <a:solidFill>
                    <a:srgbClr val="ffffff"/>
                  </a:solidFill>
                </a:uFill>
                <a:latin typeface="Calibri"/>
                <a:ea typeface="DejaVu Sans"/>
              </a:rPr>
              <a:t>Statistically</a:t>
            </a:r>
            <a:r>
              <a:rPr b="0" lang="en-US" sz="4000" spc="-1" strike="noStrike">
                <a:solidFill>
                  <a:srgbClr val="000000"/>
                </a:solidFill>
                <a:uFill>
                  <a:solidFill>
                    <a:srgbClr val="ffffff"/>
                  </a:solidFill>
                </a:uFill>
                <a:latin typeface="Calibri"/>
                <a:ea typeface="DejaVu Sans"/>
              </a:rPr>
              <a:t> get the key by </a:t>
            </a:r>
            <a:r>
              <a:rPr b="0" lang="en-US" sz="4000" spc="-1" strike="noStrike">
                <a:solidFill>
                  <a:srgbClr val="a80000"/>
                </a:solidFill>
                <a:uFill>
                  <a:solidFill>
                    <a:srgbClr val="ffffff"/>
                  </a:solidFill>
                </a:uFill>
                <a:latin typeface="Calibri"/>
                <a:ea typeface="DejaVu Sans"/>
              </a:rPr>
              <a:t>comparing</a:t>
            </a:r>
            <a:r>
              <a:rPr b="0" lang="en-US" sz="4000" spc="-1" strike="noStrike">
                <a:solidFill>
                  <a:srgbClr val="000000"/>
                </a:solidFill>
                <a:uFill>
                  <a:solidFill>
                    <a:srgbClr val="ffffff"/>
                  </a:solidFill>
                </a:uFill>
                <a:latin typeface="Calibri"/>
                <a:ea typeface="DejaVu Sans"/>
              </a:rPr>
              <a:t> with timing calculated in advance</a:t>
            </a:r>
            <a:endParaRPr b="0" lang="en-US" sz="40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Calibri"/>
                <a:ea typeface="DejaVu Sans"/>
              </a:rPr>
              <a:t> </a:t>
            </a:r>
            <a:r>
              <a:rPr b="0" lang="en-US" sz="4000" spc="-1" strike="noStrike">
                <a:solidFill>
                  <a:srgbClr val="000000"/>
                </a:solidFill>
                <a:uFill>
                  <a:solidFill>
                    <a:srgbClr val="ffffff"/>
                  </a:solidFill>
                </a:uFill>
                <a:latin typeface="Calibri"/>
                <a:ea typeface="DejaVu Sans"/>
              </a:rPr>
              <a:t>for some know keys</a:t>
            </a:r>
            <a:endParaRPr b="0" lang="en-US" sz="4000" spc="-1" strike="noStrike">
              <a:solidFill>
                <a:srgbClr val="000000"/>
              </a:solidFill>
              <a:uFill>
                <a:solidFill>
                  <a:srgbClr val="ffffff"/>
                </a:solidFill>
              </a:uFill>
              <a:latin typeface="Arial"/>
            </a:endParaRPr>
          </a:p>
        </p:txBody>
      </p:sp>
      <p:sp>
        <p:nvSpPr>
          <p:cNvPr id="354" name="CustomShape 16"/>
          <p:cNvSpPr/>
          <p:nvPr/>
        </p:nvSpPr>
        <p:spPr>
          <a:xfrm>
            <a:off x="2377080" y="3108240"/>
            <a:ext cx="6857280" cy="698760"/>
          </a:xfrm>
          <a:prstGeom prst="rect">
            <a:avLst/>
          </a:prstGeom>
          <a:noFill/>
          <a:ln>
            <a:noFill/>
          </a:ln>
        </p:spPr>
        <p:style>
          <a:lnRef idx="0"/>
          <a:fillRef idx="0"/>
          <a:effectRef idx="0"/>
          <a:fontRef idx="minor"/>
        </p:style>
      </p:sp>
      <p:sp>
        <p:nvSpPr>
          <p:cNvPr id="355" name="CustomShape 17"/>
          <p:cNvSpPr/>
          <p:nvPr/>
        </p:nvSpPr>
        <p:spPr>
          <a:xfrm>
            <a:off x="2559600" y="5884560"/>
            <a:ext cx="6857280" cy="698760"/>
          </a:xfrm>
          <a:prstGeom prst="rect">
            <a:avLst/>
          </a:prstGeom>
          <a:noFill/>
          <a:ln>
            <a:noFill/>
          </a:ln>
        </p:spPr>
        <p:style>
          <a:lnRef idx="0"/>
          <a:fillRef idx="0"/>
          <a:effectRef idx="0"/>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080" y="-7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57" name="CustomShape 2"/>
          <p:cNvSpPr/>
          <p:nvPr/>
        </p:nvSpPr>
        <p:spPr>
          <a:xfrm>
            <a:off x="193320" y="63936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58" name="CustomShape 3"/>
          <p:cNvSpPr/>
          <p:nvPr/>
        </p:nvSpPr>
        <p:spPr>
          <a:xfrm>
            <a:off x="-1080" y="11199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59" name="CustomShape 4"/>
          <p:cNvSpPr/>
          <p:nvPr/>
        </p:nvSpPr>
        <p:spPr>
          <a:xfrm>
            <a:off x="-1080" y="4303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0" name="CustomShape 5"/>
          <p:cNvSpPr/>
          <p:nvPr/>
        </p:nvSpPr>
        <p:spPr>
          <a:xfrm>
            <a:off x="-1080" y="49438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1" name="CustomShape 6"/>
          <p:cNvSpPr/>
          <p:nvPr/>
        </p:nvSpPr>
        <p:spPr>
          <a:xfrm>
            <a:off x="-1080" y="5577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2" name="CustomShape 7"/>
          <p:cNvSpPr/>
          <p:nvPr/>
        </p:nvSpPr>
        <p:spPr>
          <a:xfrm>
            <a:off x="-1080" y="6217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3" name="CustomShape 8"/>
          <p:cNvSpPr/>
          <p:nvPr/>
        </p:nvSpPr>
        <p:spPr>
          <a:xfrm>
            <a:off x="-1080" y="23864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Cache Timing</a:t>
            </a:r>
            <a:endParaRPr b="0" lang="en-US" sz="2000" spc="-1" strike="noStrike">
              <a:solidFill>
                <a:srgbClr val="000000"/>
              </a:solidFill>
              <a:uFill>
                <a:solidFill>
                  <a:srgbClr val="ffffff"/>
                </a:solidFill>
              </a:uFill>
              <a:latin typeface="Arial"/>
            </a:endParaRPr>
          </a:p>
        </p:txBody>
      </p:sp>
      <p:sp>
        <p:nvSpPr>
          <p:cNvPr id="364" name="CustomShape 9"/>
          <p:cNvSpPr/>
          <p:nvPr/>
        </p:nvSpPr>
        <p:spPr>
          <a:xfrm>
            <a:off x="-1080" y="3030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2200" spc="-1" strike="noStrike">
                <a:solidFill>
                  <a:srgbClr val="ffffff"/>
                </a:solidFill>
                <a:uFill>
                  <a:solidFill>
                    <a:srgbClr val="ffffff"/>
                  </a:solidFill>
                </a:uFill>
                <a:latin typeface="Arial"/>
                <a:ea typeface="DejaVu Sans"/>
              </a:rPr>
              <a:t>How to Attack?</a:t>
            </a:r>
            <a:endParaRPr b="0" lang="en-US" sz="2200" spc="-1" strike="noStrike">
              <a:solidFill>
                <a:srgbClr val="000000"/>
              </a:solidFill>
              <a:uFill>
                <a:solidFill>
                  <a:srgbClr val="ffffff"/>
                </a:solidFill>
              </a:uFill>
              <a:latin typeface="Arial"/>
            </a:endParaRPr>
          </a:p>
        </p:txBody>
      </p:sp>
      <p:sp>
        <p:nvSpPr>
          <p:cNvPr id="365" name="CustomShape 10"/>
          <p:cNvSpPr/>
          <p:nvPr/>
        </p:nvSpPr>
        <p:spPr>
          <a:xfrm>
            <a:off x="-1080" y="3670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CustomShape 11"/>
          <p:cNvSpPr/>
          <p:nvPr/>
        </p:nvSpPr>
        <p:spPr>
          <a:xfrm>
            <a:off x="-1080" y="1756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367" name="Picture 2" descr=""/>
          <p:cNvPicPr/>
          <p:nvPr/>
        </p:nvPicPr>
        <p:blipFill>
          <a:blip r:embed="rId1"/>
          <a:stretch/>
        </p:blipFill>
        <p:spPr>
          <a:xfrm>
            <a:off x="6291360" y="250200"/>
            <a:ext cx="2744280" cy="869040"/>
          </a:xfrm>
          <a:prstGeom prst="rect">
            <a:avLst/>
          </a:prstGeom>
          <a:ln>
            <a:noFill/>
          </a:ln>
        </p:spPr>
      </p:pic>
      <p:pic>
        <p:nvPicPr>
          <p:cNvPr id="368" name="Picture 2" descr=""/>
          <p:cNvPicPr/>
          <p:nvPr/>
        </p:nvPicPr>
        <p:blipFill>
          <a:blip r:embed="rId2"/>
          <a:stretch/>
        </p:blipFill>
        <p:spPr>
          <a:xfrm>
            <a:off x="-1080" y="4768920"/>
            <a:ext cx="2272320" cy="2087640"/>
          </a:xfrm>
          <a:prstGeom prst="rect">
            <a:avLst/>
          </a:prstGeom>
          <a:ln>
            <a:noFill/>
          </a:ln>
        </p:spPr>
      </p:pic>
      <p:sp>
        <p:nvSpPr>
          <p:cNvPr id="369" name="CustomShape 12"/>
          <p:cNvSpPr/>
          <p:nvPr/>
        </p:nvSpPr>
        <p:spPr>
          <a:xfrm>
            <a:off x="3291840" y="222696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2- Cache Timing</a:t>
            </a:r>
            <a:endParaRPr b="0" lang="en-US" sz="4000" spc="-1" strike="noStrike">
              <a:solidFill>
                <a:srgbClr val="000000"/>
              </a:solidFill>
              <a:uFill>
                <a:solidFill>
                  <a:srgbClr val="ffffff"/>
                </a:solidFill>
              </a:uFill>
              <a:latin typeface="Arial"/>
            </a:endParaRPr>
          </a:p>
        </p:txBody>
      </p:sp>
      <p:sp>
        <p:nvSpPr>
          <p:cNvPr id="370" name="CustomShape 13"/>
          <p:cNvSpPr/>
          <p:nvPr/>
        </p:nvSpPr>
        <p:spPr>
          <a:xfrm>
            <a:off x="3129120" y="3392640"/>
            <a:ext cx="7132320" cy="1003320"/>
          </a:xfrm>
          <a:prstGeom prst="rect">
            <a:avLst/>
          </a:prstGeom>
          <a:noFill/>
          <a:ln>
            <a:noFill/>
          </a:ln>
        </p:spPr>
        <p:style>
          <a:lnRef idx="0"/>
          <a:fillRef idx="0"/>
          <a:effectRef idx="0"/>
          <a:fontRef idx="minor"/>
        </p:style>
      </p:sp>
      <p:sp>
        <p:nvSpPr>
          <p:cNvPr id="371" name="CustomShape 14"/>
          <p:cNvSpPr/>
          <p:nvPr/>
        </p:nvSpPr>
        <p:spPr>
          <a:xfrm>
            <a:off x="2306880" y="4023360"/>
            <a:ext cx="6857280" cy="1796040"/>
          </a:xfrm>
          <a:prstGeom prst="rect">
            <a:avLst/>
          </a:prstGeom>
          <a:noFill/>
          <a:ln>
            <a:noFill/>
          </a:ln>
        </p:spPr>
        <p:style>
          <a:lnRef idx="0"/>
          <a:fillRef idx="0"/>
          <a:effectRef idx="0"/>
          <a:fontRef idx="minor"/>
        </p:style>
      </p:sp>
      <p:sp>
        <p:nvSpPr>
          <p:cNvPr id="372" name="CustomShape 15"/>
          <p:cNvSpPr/>
          <p:nvPr/>
        </p:nvSpPr>
        <p:spPr>
          <a:xfrm>
            <a:off x="3292200" y="3749040"/>
            <a:ext cx="6857280" cy="69948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Flush And Reload</a:t>
            </a:r>
            <a:endParaRPr b="0" lang="en-US" sz="4000" spc="-1" strike="noStrike">
              <a:solidFill>
                <a:srgbClr val="000000"/>
              </a:solidFill>
              <a:uFill>
                <a:solidFill>
                  <a:srgbClr val="ffffff"/>
                </a:solidFill>
              </a:uFill>
              <a:latin typeface="Arial"/>
            </a:endParaRPr>
          </a:p>
        </p:txBody>
      </p:sp>
      <p:sp>
        <p:nvSpPr>
          <p:cNvPr id="373" name="CustomShape 16"/>
          <p:cNvSpPr/>
          <p:nvPr/>
        </p:nvSpPr>
        <p:spPr>
          <a:xfrm>
            <a:off x="2376720" y="3108240"/>
            <a:ext cx="6857280" cy="698760"/>
          </a:xfrm>
          <a:prstGeom prst="rect">
            <a:avLst/>
          </a:prstGeom>
          <a:noFill/>
          <a:ln>
            <a:noFill/>
          </a:ln>
        </p:spPr>
        <p:style>
          <a:lnRef idx="0"/>
          <a:fillRef idx="0"/>
          <a:effectRef idx="0"/>
          <a:fontRef idx="minor"/>
        </p:style>
      </p:sp>
      <p:sp>
        <p:nvSpPr>
          <p:cNvPr id="374" name="CustomShape 17"/>
          <p:cNvSpPr/>
          <p:nvPr/>
        </p:nvSpPr>
        <p:spPr>
          <a:xfrm>
            <a:off x="2559240" y="5884560"/>
            <a:ext cx="6857280" cy="698760"/>
          </a:xfrm>
          <a:prstGeom prst="rect">
            <a:avLst/>
          </a:prstGeom>
          <a:noFill/>
          <a:ln>
            <a:noFill/>
          </a:ln>
        </p:spPr>
        <p:style>
          <a:lnRef idx="0"/>
          <a:fillRef idx="0"/>
          <a:effectRef idx="0"/>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1440" y="-7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6" name="CustomShape 2"/>
          <p:cNvSpPr/>
          <p:nvPr/>
        </p:nvSpPr>
        <p:spPr>
          <a:xfrm>
            <a:off x="192960" y="63936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77" name="CustomShape 3"/>
          <p:cNvSpPr/>
          <p:nvPr/>
        </p:nvSpPr>
        <p:spPr>
          <a:xfrm>
            <a:off x="-1440" y="11199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78" name="CustomShape 4"/>
          <p:cNvSpPr/>
          <p:nvPr/>
        </p:nvSpPr>
        <p:spPr>
          <a:xfrm>
            <a:off x="-1440" y="4303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CustomShape 5"/>
          <p:cNvSpPr/>
          <p:nvPr/>
        </p:nvSpPr>
        <p:spPr>
          <a:xfrm>
            <a:off x="-1440" y="49438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0" name="CustomShape 6"/>
          <p:cNvSpPr/>
          <p:nvPr/>
        </p:nvSpPr>
        <p:spPr>
          <a:xfrm>
            <a:off x="-1440" y="5577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1" name="CustomShape 7"/>
          <p:cNvSpPr/>
          <p:nvPr/>
        </p:nvSpPr>
        <p:spPr>
          <a:xfrm>
            <a:off x="-1440" y="6217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CustomShape 8"/>
          <p:cNvSpPr/>
          <p:nvPr/>
        </p:nvSpPr>
        <p:spPr>
          <a:xfrm>
            <a:off x="-1440" y="238644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Cache Timing</a:t>
            </a:r>
            <a:endParaRPr b="0" lang="en-US" sz="2000" spc="-1" strike="noStrike">
              <a:solidFill>
                <a:srgbClr val="000000"/>
              </a:solidFill>
              <a:uFill>
                <a:solidFill>
                  <a:srgbClr val="ffffff"/>
                </a:solidFill>
              </a:uFill>
              <a:latin typeface="Arial"/>
            </a:endParaRPr>
          </a:p>
        </p:txBody>
      </p:sp>
      <p:sp>
        <p:nvSpPr>
          <p:cNvPr id="383" name="CustomShape 9"/>
          <p:cNvSpPr/>
          <p:nvPr/>
        </p:nvSpPr>
        <p:spPr>
          <a:xfrm>
            <a:off x="-1440" y="30301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2200" spc="-1" strike="noStrike">
                <a:solidFill>
                  <a:srgbClr val="ffffff"/>
                </a:solidFill>
                <a:uFill>
                  <a:solidFill>
                    <a:srgbClr val="ffffff"/>
                  </a:solidFill>
                </a:uFill>
                <a:latin typeface="Arial"/>
                <a:ea typeface="DejaVu Sans"/>
              </a:rPr>
              <a:t>How to Attack?</a:t>
            </a:r>
            <a:endParaRPr b="0" lang="en-US" sz="2200" spc="-1" strike="noStrike">
              <a:solidFill>
                <a:srgbClr val="000000"/>
              </a:solidFill>
              <a:uFill>
                <a:solidFill>
                  <a:srgbClr val="ffffff"/>
                </a:solidFill>
              </a:uFill>
              <a:latin typeface="Arial"/>
            </a:endParaRPr>
          </a:p>
        </p:txBody>
      </p:sp>
      <p:sp>
        <p:nvSpPr>
          <p:cNvPr id="384" name="CustomShape 10"/>
          <p:cNvSpPr/>
          <p:nvPr/>
        </p:nvSpPr>
        <p:spPr>
          <a:xfrm>
            <a:off x="-1440" y="36705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1800" spc="-1" strike="noStrike">
                <a:solidFill>
                  <a:srgbClr val="ffffff"/>
                </a:solidFill>
                <a:uFill>
                  <a:solidFill>
                    <a:srgbClr val="ffffff"/>
                  </a:solidFill>
                </a:uFill>
                <a:latin typeface="Arial"/>
                <a:ea typeface="DejaVu Sans"/>
              </a:rPr>
              <a:t>Countermeasures</a:t>
            </a:r>
            <a:endParaRPr b="0" lang="en-US" sz="1800" spc="-1" strike="noStrike">
              <a:solidFill>
                <a:srgbClr val="000000"/>
              </a:solidFill>
              <a:uFill>
                <a:solidFill>
                  <a:srgbClr val="ffffff"/>
                </a:solidFill>
              </a:uFill>
              <a:latin typeface="Arial"/>
            </a:endParaRPr>
          </a:p>
        </p:txBody>
      </p:sp>
      <p:sp>
        <p:nvSpPr>
          <p:cNvPr id="385" name="CustomShape 11"/>
          <p:cNvSpPr/>
          <p:nvPr/>
        </p:nvSpPr>
        <p:spPr>
          <a:xfrm>
            <a:off x="-1440" y="17568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386" name="Picture 2" descr=""/>
          <p:cNvPicPr/>
          <p:nvPr/>
        </p:nvPicPr>
        <p:blipFill>
          <a:blip r:embed="rId1"/>
          <a:stretch/>
        </p:blipFill>
        <p:spPr>
          <a:xfrm>
            <a:off x="6291000" y="250200"/>
            <a:ext cx="2744280" cy="869040"/>
          </a:xfrm>
          <a:prstGeom prst="rect">
            <a:avLst/>
          </a:prstGeom>
          <a:ln>
            <a:noFill/>
          </a:ln>
        </p:spPr>
      </p:pic>
      <p:pic>
        <p:nvPicPr>
          <p:cNvPr id="387" name="Picture 2" descr=""/>
          <p:cNvPicPr/>
          <p:nvPr/>
        </p:nvPicPr>
        <p:blipFill>
          <a:blip r:embed="rId2"/>
          <a:stretch/>
        </p:blipFill>
        <p:spPr>
          <a:xfrm>
            <a:off x="-1440" y="4768920"/>
            <a:ext cx="2272320" cy="2087640"/>
          </a:xfrm>
          <a:prstGeom prst="rect">
            <a:avLst/>
          </a:prstGeom>
          <a:ln>
            <a:noFill/>
          </a:ln>
        </p:spPr>
      </p:pic>
      <p:sp>
        <p:nvSpPr>
          <p:cNvPr id="388" name="CustomShape 12"/>
          <p:cNvSpPr/>
          <p:nvPr/>
        </p:nvSpPr>
        <p:spPr>
          <a:xfrm>
            <a:off x="2926440" y="2194560"/>
            <a:ext cx="6857280" cy="698760"/>
          </a:xfrm>
          <a:prstGeom prst="rect">
            <a:avLst/>
          </a:prstGeom>
          <a:noFill/>
          <a:ln>
            <a:noFill/>
          </a:ln>
        </p:spPr>
        <p:style>
          <a:lnRef idx="0"/>
          <a:fillRef idx="0"/>
          <a:effectRef idx="0"/>
          <a:fontRef idx="minor"/>
        </p:style>
        <p:txBody>
          <a:bodyPr lIns="90000" rIns="90000" tIns="45000" bIns="45000"/>
          <a:p>
            <a:r>
              <a:rPr b="0" lang="en-US" sz="4000" spc="-1" strike="noStrike">
                <a:solidFill>
                  <a:srgbClr val="800000"/>
                </a:solidFill>
                <a:uFill>
                  <a:solidFill>
                    <a:srgbClr val="ffffff"/>
                  </a:solidFill>
                </a:uFill>
                <a:latin typeface="Calibri"/>
                <a:ea typeface="DejaVu Sans"/>
              </a:rPr>
              <a:t>Countermeasures</a:t>
            </a:r>
            <a:endParaRPr b="0" lang="en-US" sz="4000" spc="-1" strike="noStrike">
              <a:solidFill>
                <a:srgbClr val="000000"/>
              </a:solidFill>
              <a:uFill>
                <a:solidFill>
                  <a:srgbClr val="ffffff"/>
                </a:solidFill>
              </a:uFill>
              <a:latin typeface="Arial"/>
            </a:endParaRPr>
          </a:p>
        </p:txBody>
      </p:sp>
      <p:sp>
        <p:nvSpPr>
          <p:cNvPr id="389" name="CustomShape 13"/>
          <p:cNvSpPr/>
          <p:nvPr/>
        </p:nvSpPr>
        <p:spPr>
          <a:xfrm>
            <a:off x="3128760" y="3392640"/>
            <a:ext cx="7132320" cy="1003320"/>
          </a:xfrm>
          <a:prstGeom prst="rect">
            <a:avLst/>
          </a:prstGeom>
          <a:noFill/>
          <a:ln>
            <a:noFill/>
          </a:ln>
        </p:spPr>
        <p:style>
          <a:lnRef idx="0"/>
          <a:fillRef idx="0"/>
          <a:effectRef idx="0"/>
          <a:fontRef idx="minor"/>
        </p:style>
      </p:sp>
      <p:sp>
        <p:nvSpPr>
          <p:cNvPr id="390" name="CustomShape 14"/>
          <p:cNvSpPr/>
          <p:nvPr/>
        </p:nvSpPr>
        <p:spPr>
          <a:xfrm>
            <a:off x="2306520" y="4023360"/>
            <a:ext cx="6857280" cy="1796040"/>
          </a:xfrm>
          <a:prstGeom prst="rect">
            <a:avLst/>
          </a:prstGeom>
          <a:noFill/>
          <a:ln>
            <a:noFill/>
          </a:ln>
        </p:spPr>
        <p:style>
          <a:lnRef idx="0"/>
          <a:fillRef idx="0"/>
          <a:effectRef idx="0"/>
          <a:fontRef idx="minor"/>
        </p:style>
      </p:sp>
      <p:sp>
        <p:nvSpPr>
          <p:cNvPr id="391" name="CustomShape 15"/>
          <p:cNvSpPr/>
          <p:nvPr/>
        </p:nvSpPr>
        <p:spPr>
          <a:xfrm>
            <a:off x="2377800" y="3417480"/>
            <a:ext cx="6857280" cy="325728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uFill>
                  <a:solidFill>
                    <a:srgbClr val="ffffff"/>
                  </a:solidFill>
                </a:uFill>
                <a:latin typeface="Calibri"/>
                <a:ea typeface="DejaVu Sans"/>
              </a:rPr>
              <a:t>Disallow cache altogether</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Calibri"/>
                <a:ea typeface="DejaVu Sans"/>
              </a:rPr>
              <a:t>No cache sharing</a:t>
            </a:r>
            <a:endParaRPr b="0" lang="en-US" sz="32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Calibri"/>
                <a:ea typeface="DejaVu Sans"/>
              </a:rPr>
              <a:t>	</a:t>
            </a:r>
            <a:r>
              <a:rPr b="0" lang="en-US" sz="3200" spc="-1" strike="noStrike">
                <a:solidFill>
                  <a:srgbClr val="000000"/>
                </a:solidFill>
                <a:uFill>
                  <a:solidFill>
                    <a:srgbClr val="ffffff"/>
                  </a:solidFill>
                </a:uFill>
                <a:latin typeface="Calibri"/>
                <a:ea typeface="DejaVu Sans"/>
              </a:rPr>
              <a:t>Redesign the cache</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a:p>
            <a:pPr>
              <a:lnSpc>
                <a:spcPct val="100000"/>
              </a:lnSpc>
            </a:pPr>
            <a:r>
              <a:rPr b="0" lang="en-US" sz="3200" spc="-1" strike="noStrike">
                <a:solidFill>
                  <a:srgbClr val="000000"/>
                </a:solidFill>
                <a:uFill>
                  <a:solidFill>
                    <a:srgbClr val="ffffff"/>
                  </a:solidFill>
                </a:uFill>
                <a:latin typeface="Calibri"/>
                <a:ea typeface="DejaVu Sans"/>
              </a:rPr>
              <a:t>Random permutation cache</a:t>
            </a:r>
            <a:endParaRPr b="0" lang="en-US" sz="3200" spc="-1" strike="noStrike">
              <a:solidFill>
                <a:srgbClr val="000000"/>
              </a:solidFill>
              <a:uFill>
                <a:solidFill>
                  <a:srgbClr val="ffffff"/>
                </a:solidFill>
              </a:uFill>
              <a:latin typeface="Arial"/>
            </a:endParaRPr>
          </a:p>
        </p:txBody>
      </p:sp>
      <p:sp>
        <p:nvSpPr>
          <p:cNvPr id="392" name="CustomShape 16"/>
          <p:cNvSpPr/>
          <p:nvPr/>
        </p:nvSpPr>
        <p:spPr>
          <a:xfrm>
            <a:off x="2376360" y="3108240"/>
            <a:ext cx="6857280" cy="698760"/>
          </a:xfrm>
          <a:prstGeom prst="rect">
            <a:avLst/>
          </a:prstGeom>
          <a:noFill/>
          <a:ln>
            <a:noFill/>
          </a:ln>
        </p:spPr>
        <p:style>
          <a:lnRef idx="0"/>
          <a:fillRef idx="0"/>
          <a:effectRef idx="0"/>
          <a:fontRef idx="minor"/>
        </p:style>
      </p:sp>
      <p:sp>
        <p:nvSpPr>
          <p:cNvPr id="393" name="CustomShape 17"/>
          <p:cNvSpPr/>
          <p:nvPr/>
        </p:nvSpPr>
        <p:spPr>
          <a:xfrm>
            <a:off x="2558880" y="5884560"/>
            <a:ext cx="6857280" cy="698760"/>
          </a:xfrm>
          <a:prstGeom prst="rect">
            <a:avLst/>
          </a:prstGeom>
          <a:noFill/>
          <a:ln>
            <a:noFill/>
          </a:ln>
        </p:spPr>
        <p:style>
          <a:lnRef idx="0"/>
          <a:fillRef idx="0"/>
          <a:effectRef idx="0"/>
          <a:fontRef idx="minor"/>
        </p:style>
      </p:sp>
      <p:sp>
        <p:nvSpPr>
          <p:cNvPr id="394" name="CustomShape 18"/>
          <p:cNvSpPr/>
          <p:nvPr/>
        </p:nvSpPr>
        <p:spPr>
          <a:xfrm>
            <a:off x="2560320" y="1404000"/>
            <a:ext cx="6857280" cy="69876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uFill>
                  <a:solidFill>
                    <a:srgbClr val="ffffff"/>
                  </a:solidFill>
                </a:uFill>
                <a:latin typeface="Calibri"/>
                <a:ea typeface="DejaVu Sans"/>
              </a:rPr>
              <a:t>2- Cache Timing</a:t>
            </a:r>
            <a:endParaRPr b="0" lang="en-US" sz="40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6"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397"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398"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9"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0"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1"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2"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Countermeasures</a:t>
            </a:r>
            <a:endParaRPr b="0" lang="en-US" sz="1800" spc="-1" strike="noStrike">
              <a:solidFill>
                <a:srgbClr val="000000"/>
              </a:solidFill>
              <a:uFill>
                <a:solidFill>
                  <a:srgbClr val="ffffff"/>
                </a:solidFill>
              </a:uFill>
              <a:latin typeface="Arial"/>
            </a:endParaRPr>
          </a:p>
        </p:txBody>
      </p:sp>
      <p:sp>
        <p:nvSpPr>
          <p:cNvPr id="403"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4"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5"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timing</a:t>
            </a:r>
            <a:endParaRPr b="0" lang="en-US" sz="1800" spc="-1" strike="noStrike">
              <a:solidFill>
                <a:srgbClr val="000000"/>
              </a:solidFill>
              <a:uFill>
                <a:solidFill>
                  <a:srgbClr val="ffffff"/>
                </a:solidFill>
              </a:uFill>
              <a:latin typeface="Arial"/>
            </a:endParaRPr>
          </a:p>
        </p:txBody>
      </p:sp>
      <p:pic>
        <p:nvPicPr>
          <p:cNvPr id="406" name="Picture 2" descr=""/>
          <p:cNvPicPr/>
          <p:nvPr/>
        </p:nvPicPr>
        <p:blipFill>
          <a:blip r:embed="rId1"/>
          <a:stretch/>
        </p:blipFill>
        <p:spPr>
          <a:xfrm>
            <a:off x="6292440" y="250920"/>
            <a:ext cx="2744280" cy="869040"/>
          </a:xfrm>
          <a:prstGeom prst="rect">
            <a:avLst/>
          </a:prstGeom>
          <a:ln>
            <a:noFill/>
          </a:ln>
        </p:spPr>
      </p:pic>
      <p:pic>
        <p:nvPicPr>
          <p:cNvPr id="407" name="Picture 2" descr=""/>
          <p:cNvPicPr/>
          <p:nvPr/>
        </p:nvPicPr>
        <p:blipFill>
          <a:blip r:embed="rId2"/>
          <a:stretch/>
        </p:blipFill>
        <p:spPr>
          <a:xfrm>
            <a:off x="0" y="4769640"/>
            <a:ext cx="2272320" cy="2087640"/>
          </a:xfrm>
          <a:prstGeom prst="rect">
            <a:avLst/>
          </a:prstGeom>
          <a:ln>
            <a:noFill/>
          </a:ln>
        </p:spPr>
      </p:pic>
      <p:sp>
        <p:nvSpPr>
          <p:cNvPr id="408" name="CustomShape 12"/>
          <p:cNvSpPr/>
          <p:nvPr/>
        </p:nvSpPr>
        <p:spPr>
          <a:xfrm>
            <a:off x="3648960" y="1149480"/>
            <a:ext cx="319500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Countermeasures</a:t>
            </a:r>
            <a:endParaRPr b="0" lang="en-US" sz="2400" spc="-1" strike="noStrike">
              <a:solidFill>
                <a:srgbClr val="000000"/>
              </a:solidFill>
              <a:uFill>
                <a:solidFill>
                  <a:srgbClr val="ffffff"/>
                </a:solidFill>
              </a:uFill>
              <a:latin typeface="Arial"/>
            </a:endParaRPr>
          </a:p>
        </p:txBody>
      </p:sp>
      <p:sp>
        <p:nvSpPr>
          <p:cNvPr id="409" name="CustomShape 13"/>
          <p:cNvSpPr/>
          <p:nvPr/>
        </p:nvSpPr>
        <p:spPr>
          <a:xfrm>
            <a:off x="2286000" y="1632960"/>
            <a:ext cx="6857280" cy="1004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For conventional timing attacks, it is recommended to employ blinding . This way, any data leaked reveals nothing about the secret key.</a:t>
            </a:r>
            <a:endParaRPr b="0" lang="en-US" sz="2000" spc="-1" strike="noStrike">
              <a:solidFill>
                <a:srgbClr val="000000"/>
              </a:solidFill>
              <a:uFill>
                <a:solidFill>
                  <a:srgbClr val="ffffff"/>
                </a:solidFill>
              </a:uFill>
              <a:latin typeface="Arial"/>
            </a:endParaRPr>
          </a:p>
        </p:txBody>
      </p:sp>
      <p:sp>
        <p:nvSpPr>
          <p:cNvPr id="410" name="CustomShape 14"/>
          <p:cNvSpPr/>
          <p:nvPr/>
        </p:nvSpPr>
        <p:spPr>
          <a:xfrm>
            <a:off x="2312280" y="2756160"/>
            <a:ext cx="6831000" cy="25293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To prevent cache-timing attacks suggest to redesign the current method of caching, proposing a random permutation cache, which randomises the cache allocation so as to not reveal which parts of the cache correspond to what data. It is worth noting that hardware implementations of cryptographic algorithms generally lack any form of caching, meaning that only software implementations meant for general-purpose computers are vulnerable to this type of attack</a:t>
            </a:r>
            <a:endParaRPr b="0" lang="en-US" sz="20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94"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Side channel attacks?</a:t>
            </a:r>
            <a:endParaRPr b="0" lang="en-US" sz="1800" spc="-1" strike="noStrike">
              <a:solidFill>
                <a:srgbClr val="000000"/>
              </a:solidFill>
              <a:uFill>
                <a:solidFill>
                  <a:srgbClr val="ffffff"/>
                </a:solidFill>
              </a:uFill>
              <a:latin typeface="Arial"/>
            </a:endParaRPr>
          </a:p>
        </p:txBody>
      </p:sp>
      <p:sp>
        <p:nvSpPr>
          <p:cNvPr id="95"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6"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7"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8"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9"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0"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1"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2"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3" name="CustomShape 12"/>
          <p:cNvSpPr/>
          <p:nvPr/>
        </p:nvSpPr>
        <p:spPr>
          <a:xfrm>
            <a:off x="2660760" y="2121480"/>
            <a:ext cx="5999760" cy="11872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      </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
        <p:nvSpPr>
          <p:cNvPr id="104" name="CustomShape 13"/>
          <p:cNvSpPr/>
          <p:nvPr/>
        </p:nvSpPr>
        <p:spPr>
          <a:xfrm>
            <a:off x="2321640" y="1227960"/>
            <a:ext cx="306504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What is Side channel??</a:t>
            </a:r>
            <a:endParaRPr b="0" lang="en-US" sz="2400" spc="-1" strike="noStrike">
              <a:solidFill>
                <a:srgbClr val="000000"/>
              </a:solidFill>
              <a:uFill>
                <a:solidFill>
                  <a:srgbClr val="ffffff"/>
                </a:solidFill>
              </a:uFill>
              <a:latin typeface="Arial"/>
            </a:endParaRPr>
          </a:p>
        </p:txBody>
      </p:sp>
      <p:pic>
        <p:nvPicPr>
          <p:cNvPr id="105" name="Picture 2" descr=""/>
          <p:cNvPicPr/>
          <p:nvPr/>
        </p:nvPicPr>
        <p:blipFill>
          <a:blip r:embed="rId1"/>
          <a:stretch/>
        </p:blipFill>
        <p:spPr>
          <a:xfrm>
            <a:off x="0" y="4782600"/>
            <a:ext cx="2907720" cy="2087640"/>
          </a:xfrm>
          <a:prstGeom prst="rect">
            <a:avLst/>
          </a:prstGeom>
          <a:ln>
            <a:noFill/>
          </a:ln>
        </p:spPr>
      </p:pic>
      <p:sp>
        <p:nvSpPr>
          <p:cNvPr id="106" name="CustomShape 14"/>
          <p:cNvSpPr/>
          <p:nvPr/>
        </p:nvSpPr>
        <p:spPr>
          <a:xfrm>
            <a:off x="2286000" y="1672200"/>
            <a:ext cx="6857280" cy="1004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Side-channel attacks aim to retrieve secret data from a cryptographic system by observing factors outside the normal computation</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
        <p:nvSpPr>
          <p:cNvPr id="107" name="CustomShape 15"/>
          <p:cNvSpPr/>
          <p:nvPr/>
        </p:nvSpPr>
        <p:spPr>
          <a:xfrm>
            <a:off x="2403720" y="4911480"/>
            <a:ext cx="6739560" cy="1735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  While it is good to have a system that is mathematically secure, this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alone does not tell the whole story. There are attacks that aim not at the mathematical properties of the cryptographic system, but at implementation,hardware, electromagnetic radiation, timing and even sound.  can provide an extra source of information, which can be exploited to break the system</a:t>
            </a:r>
            <a:endParaRPr b="0" lang="en-US" sz="1800" spc="-1" strike="noStrike">
              <a:solidFill>
                <a:srgbClr val="000000"/>
              </a:solidFill>
              <a:uFill>
                <a:solidFill>
                  <a:srgbClr val="ffffff"/>
                </a:solidFill>
              </a:uFill>
              <a:latin typeface="Arial"/>
            </a:endParaRPr>
          </a:p>
        </p:txBody>
      </p:sp>
      <p:pic>
        <p:nvPicPr>
          <p:cNvPr id="108" name="Picture 2" descr=""/>
          <p:cNvPicPr/>
          <p:nvPr/>
        </p:nvPicPr>
        <p:blipFill>
          <a:blip r:embed="rId2"/>
          <a:stretch/>
        </p:blipFill>
        <p:spPr>
          <a:xfrm>
            <a:off x="6292440" y="198720"/>
            <a:ext cx="2744280" cy="869040"/>
          </a:xfrm>
          <a:prstGeom prst="rect">
            <a:avLst/>
          </a:prstGeom>
          <a:ln>
            <a:noFill/>
          </a:ln>
        </p:spPr>
      </p:pic>
      <p:pic>
        <p:nvPicPr>
          <p:cNvPr id="109" name="Picture 3" descr=""/>
          <p:cNvPicPr/>
          <p:nvPr/>
        </p:nvPicPr>
        <p:blipFill>
          <a:blip r:embed="rId3"/>
          <a:stretch/>
        </p:blipFill>
        <p:spPr>
          <a:xfrm>
            <a:off x="2259720" y="2664720"/>
            <a:ext cx="6883560" cy="22201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2"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13"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414"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5"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6"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7"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8"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Fault analysis</a:t>
            </a:r>
            <a:endParaRPr b="0" lang="en-US" sz="1800" spc="-1" strike="noStrike">
              <a:solidFill>
                <a:srgbClr val="000000"/>
              </a:solidFill>
              <a:uFill>
                <a:solidFill>
                  <a:srgbClr val="ffffff"/>
                </a:solidFill>
              </a:uFill>
              <a:latin typeface="Arial"/>
            </a:endParaRPr>
          </a:p>
        </p:txBody>
      </p:sp>
      <p:sp>
        <p:nvSpPr>
          <p:cNvPr id="419"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0"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1"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Fault analysis</a:t>
            </a:r>
            <a:endParaRPr b="0" lang="en-US" sz="1800" spc="-1" strike="noStrike">
              <a:solidFill>
                <a:srgbClr val="000000"/>
              </a:solidFill>
              <a:uFill>
                <a:solidFill>
                  <a:srgbClr val="ffffff"/>
                </a:solidFill>
              </a:uFill>
              <a:latin typeface="Arial"/>
            </a:endParaRPr>
          </a:p>
        </p:txBody>
      </p:sp>
      <p:pic>
        <p:nvPicPr>
          <p:cNvPr id="422" name="Picture 2" descr=""/>
          <p:cNvPicPr/>
          <p:nvPr/>
        </p:nvPicPr>
        <p:blipFill>
          <a:blip r:embed="rId1"/>
          <a:stretch/>
        </p:blipFill>
        <p:spPr>
          <a:xfrm>
            <a:off x="6292440" y="250920"/>
            <a:ext cx="2744280" cy="869040"/>
          </a:xfrm>
          <a:prstGeom prst="rect">
            <a:avLst/>
          </a:prstGeom>
          <a:ln>
            <a:noFill/>
          </a:ln>
        </p:spPr>
      </p:pic>
      <p:sp>
        <p:nvSpPr>
          <p:cNvPr id="423" name="CustomShape 12"/>
          <p:cNvSpPr/>
          <p:nvPr/>
        </p:nvSpPr>
        <p:spPr>
          <a:xfrm>
            <a:off x="3857040" y="1240920"/>
            <a:ext cx="345744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Fault analysis</a:t>
            </a:r>
            <a:endParaRPr b="0" lang="en-US" sz="2400" spc="-1" strike="noStrike">
              <a:solidFill>
                <a:srgbClr val="000000"/>
              </a:solidFill>
              <a:uFill>
                <a:solidFill>
                  <a:srgbClr val="ffffff"/>
                </a:solidFill>
              </a:uFill>
              <a:latin typeface="Arial"/>
            </a:endParaRPr>
          </a:p>
        </p:txBody>
      </p:sp>
      <p:pic>
        <p:nvPicPr>
          <p:cNvPr id="424" name="Picture 2" descr=""/>
          <p:cNvPicPr/>
          <p:nvPr/>
        </p:nvPicPr>
        <p:blipFill>
          <a:blip r:embed="rId2"/>
          <a:stretch/>
        </p:blipFill>
        <p:spPr>
          <a:xfrm>
            <a:off x="0" y="4769640"/>
            <a:ext cx="2272320" cy="2087640"/>
          </a:xfrm>
          <a:prstGeom prst="rect">
            <a:avLst/>
          </a:prstGeom>
          <a:ln>
            <a:noFill/>
          </a:ln>
        </p:spPr>
      </p:pic>
      <p:sp>
        <p:nvSpPr>
          <p:cNvPr id="425" name="CustomShape 13"/>
          <p:cNvSpPr/>
          <p:nvPr/>
        </p:nvSpPr>
        <p:spPr>
          <a:xfrm>
            <a:off x="2286000" y="171108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Fault analysis attacks attempt to retrieve secret data from the result of faulty computations.</a:t>
            </a:r>
            <a:endParaRPr b="0" lang="en-US" sz="2000" spc="-1" strike="noStrike">
              <a:solidFill>
                <a:srgbClr val="000000"/>
              </a:solidFill>
              <a:uFill>
                <a:solidFill>
                  <a:srgbClr val="ffffff"/>
                </a:solidFill>
              </a:uFill>
              <a:latin typeface="Arial"/>
            </a:endParaRPr>
          </a:p>
        </p:txBody>
      </p:sp>
      <p:sp>
        <p:nvSpPr>
          <p:cNvPr id="426" name="CustomShape 14"/>
          <p:cNvSpPr/>
          <p:nvPr/>
        </p:nvSpPr>
        <p:spPr>
          <a:xfrm>
            <a:off x="2286000" y="263880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  </a:t>
            </a:r>
            <a:r>
              <a:rPr b="0" lang="en-US" sz="2000" spc="-1" strike="noStrike">
                <a:solidFill>
                  <a:srgbClr val="000000"/>
                </a:solidFill>
                <a:uFill>
                  <a:solidFill>
                    <a:srgbClr val="ffffff"/>
                  </a:solidFill>
                </a:uFill>
                <a:latin typeface="Calibri"/>
                <a:ea typeface="DejaVu Sans"/>
              </a:rPr>
              <a:t>These computations may come about through faulty hardware</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or deliberate tampering with the device or software.</a:t>
            </a:r>
            <a:endParaRPr b="0" lang="en-US" sz="20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28"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29"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430"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1"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2"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3"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4"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5"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6"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7"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Fault analysis</a:t>
            </a:r>
            <a:endParaRPr b="0" lang="en-US" sz="1800" spc="-1" strike="noStrike">
              <a:solidFill>
                <a:srgbClr val="000000"/>
              </a:solidFill>
              <a:uFill>
                <a:solidFill>
                  <a:srgbClr val="ffffff"/>
                </a:solidFill>
              </a:uFill>
              <a:latin typeface="Arial"/>
            </a:endParaRPr>
          </a:p>
        </p:txBody>
      </p:sp>
      <p:pic>
        <p:nvPicPr>
          <p:cNvPr id="438" name="Picture 2" descr=""/>
          <p:cNvPicPr/>
          <p:nvPr/>
        </p:nvPicPr>
        <p:blipFill>
          <a:blip r:embed="rId1"/>
          <a:stretch/>
        </p:blipFill>
        <p:spPr>
          <a:xfrm>
            <a:off x="6292440" y="250920"/>
            <a:ext cx="2744280" cy="869040"/>
          </a:xfrm>
          <a:prstGeom prst="rect">
            <a:avLst/>
          </a:prstGeom>
          <a:ln>
            <a:noFill/>
          </a:ln>
        </p:spPr>
      </p:pic>
      <p:pic>
        <p:nvPicPr>
          <p:cNvPr id="439" name="Picture 2" descr=""/>
          <p:cNvPicPr/>
          <p:nvPr/>
        </p:nvPicPr>
        <p:blipFill>
          <a:blip r:embed="rId2"/>
          <a:stretch/>
        </p:blipFill>
        <p:spPr>
          <a:xfrm>
            <a:off x="0" y="4769640"/>
            <a:ext cx="2272320" cy="2087640"/>
          </a:xfrm>
          <a:prstGeom prst="rect">
            <a:avLst/>
          </a:prstGeom>
          <a:ln>
            <a:noFill/>
          </a:ln>
        </p:spPr>
      </p:pic>
      <p:sp>
        <p:nvSpPr>
          <p:cNvPr id="440" name="CustomShape 12"/>
          <p:cNvSpPr/>
          <p:nvPr/>
        </p:nvSpPr>
        <p:spPr>
          <a:xfrm>
            <a:off x="3857040" y="1306440"/>
            <a:ext cx="317016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Fault analysis</a:t>
            </a:r>
            <a:endParaRPr b="0" lang="en-US" sz="2400" spc="-1" strike="noStrike">
              <a:solidFill>
                <a:srgbClr val="000000"/>
              </a:solidFill>
              <a:uFill>
                <a:solidFill>
                  <a:srgbClr val="ffffff"/>
                </a:solidFill>
              </a:uFill>
              <a:latin typeface="Arial"/>
            </a:endParaRPr>
          </a:p>
        </p:txBody>
      </p:sp>
      <p:sp>
        <p:nvSpPr>
          <p:cNvPr id="441" name="CustomShape 13"/>
          <p:cNvSpPr/>
          <p:nvPr/>
        </p:nvSpPr>
        <p:spPr>
          <a:xfrm>
            <a:off x="2403720" y="1802520"/>
            <a:ext cx="3748320" cy="821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Conventional fault analysis :</a:t>
            </a:r>
            <a:endParaRPr b="0" lang="en-US" sz="24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 </a:t>
            </a:r>
            <a:endParaRPr b="0" lang="en-US" sz="2400" spc="-1" strike="noStrike">
              <a:solidFill>
                <a:srgbClr val="000000"/>
              </a:solidFill>
              <a:uFill>
                <a:solidFill>
                  <a:srgbClr val="ffffff"/>
                </a:solidFill>
              </a:uFill>
              <a:latin typeface="Arial"/>
            </a:endParaRPr>
          </a:p>
        </p:txBody>
      </p:sp>
      <p:sp>
        <p:nvSpPr>
          <p:cNvPr id="442" name="CustomShape 14"/>
          <p:cNvSpPr/>
          <p:nvPr/>
        </p:nvSpPr>
        <p:spPr>
          <a:xfrm>
            <a:off x="2286000" y="224676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Conventional fault analysis aims to retrieve secret data by analysing the result of faulty encryptions</a:t>
            </a:r>
            <a:endParaRPr b="0" lang="en-US" sz="2000" spc="-1" strike="noStrike">
              <a:solidFill>
                <a:srgbClr val="000000"/>
              </a:solidFill>
              <a:uFill>
                <a:solidFill>
                  <a:srgbClr val="ffffff"/>
                </a:solidFill>
              </a:uFill>
              <a:latin typeface="Arial"/>
            </a:endParaRPr>
          </a:p>
        </p:txBody>
      </p:sp>
      <p:sp>
        <p:nvSpPr>
          <p:cNvPr id="443" name="CustomShape 15"/>
          <p:cNvSpPr/>
          <p:nvPr/>
        </p:nvSpPr>
        <p:spPr>
          <a:xfrm>
            <a:off x="2273040" y="3174120"/>
            <a:ext cx="3722040" cy="8215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Differential fault analysis :</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
        <p:nvSpPr>
          <p:cNvPr id="444" name="CustomShape 16"/>
          <p:cNvSpPr/>
          <p:nvPr/>
        </p:nvSpPr>
        <p:spPr>
          <a:xfrm>
            <a:off x="2286000" y="3631320"/>
            <a:ext cx="6857280" cy="16146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Some researchers expand on the notion of fault analysis, making it applicable to symmetric cryptographic systems as well. They call their approach differential fault analysis. Their attack works under the assumption that it is possible to induce a fault in the computation at some random point</a:t>
            </a:r>
            <a:r>
              <a:rPr b="0" lang="en-US" sz="1800" spc="-1" strike="noStrike">
                <a:solidFill>
                  <a:srgbClr val="000000"/>
                </a:solidFill>
                <a:uFill>
                  <a:solidFill>
                    <a:srgbClr val="ffffff"/>
                  </a:solidFill>
                </a:uFill>
                <a:latin typeface="Calibri"/>
                <a:ea typeface="DejaVu Sans"/>
              </a:rPr>
              <a:t>.</a:t>
            </a:r>
            <a:endParaRPr b="0" lang="en-US"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6"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47"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448"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49"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0"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1"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2"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Countermeasures</a:t>
            </a:r>
            <a:endParaRPr b="0" lang="en-US" sz="1800" spc="-1" strike="noStrike">
              <a:solidFill>
                <a:srgbClr val="000000"/>
              </a:solidFill>
              <a:uFill>
                <a:solidFill>
                  <a:srgbClr val="ffffff"/>
                </a:solidFill>
              </a:uFill>
              <a:latin typeface="Arial"/>
            </a:endParaRPr>
          </a:p>
        </p:txBody>
      </p:sp>
      <p:sp>
        <p:nvSpPr>
          <p:cNvPr id="453"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4"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55"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Fault analysis</a:t>
            </a:r>
            <a:endParaRPr b="0" lang="en-US" sz="1800" spc="-1" strike="noStrike">
              <a:solidFill>
                <a:srgbClr val="000000"/>
              </a:solidFill>
              <a:uFill>
                <a:solidFill>
                  <a:srgbClr val="ffffff"/>
                </a:solidFill>
              </a:uFill>
              <a:latin typeface="Arial"/>
            </a:endParaRPr>
          </a:p>
        </p:txBody>
      </p:sp>
      <p:pic>
        <p:nvPicPr>
          <p:cNvPr id="456" name="Picture 2" descr=""/>
          <p:cNvPicPr/>
          <p:nvPr/>
        </p:nvPicPr>
        <p:blipFill>
          <a:blip r:embed="rId1"/>
          <a:stretch/>
        </p:blipFill>
        <p:spPr>
          <a:xfrm>
            <a:off x="6292440" y="250920"/>
            <a:ext cx="2744280" cy="869040"/>
          </a:xfrm>
          <a:prstGeom prst="rect">
            <a:avLst/>
          </a:prstGeom>
          <a:ln>
            <a:noFill/>
          </a:ln>
        </p:spPr>
      </p:pic>
      <p:pic>
        <p:nvPicPr>
          <p:cNvPr id="457" name="Picture 2" descr=""/>
          <p:cNvPicPr/>
          <p:nvPr/>
        </p:nvPicPr>
        <p:blipFill>
          <a:blip r:embed="rId2"/>
          <a:stretch/>
        </p:blipFill>
        <p:spPr>
          <a:xfrm>
            <a:off x="0" y="4769640"/>
            <a:ext cx="2272320" cy="2087640"/>
          </a:xfrm>
          <a:prstGeom prst="rect">
            <a:avLst/>
          </a:prstGeom>
          <a:ln>
            <a:noFill/>
          </a:ln>
        </p:spPr>
      </p:pic>
      <p:sp>
        <p:nvSpPr>
          <p:cNvPr id="458" name="CustomShape 12"/>
          <p:cNvSpPr/>
          <p:nvPr/>
        </p:nvSpPr>
        <p:spPr>
          <a:xfrm>
            <a:off x="3648960" y="1188720"/>
            <a:ext cx="354780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Countermeasures</a:t>
            </a:r>
            <a:endParaRPr b="0" lang="en-US" sz="2400" spc="-1" strike="noStrike">
              <a:solidFill>
                <a:srgbClr val="000000"/>
              </a:solidFill>
              <a:uFill>
                <a:solidFill>
                  <a:srgbClr val="ffffff"/>
                </a:solidFill>
              </a:uFill>
              <a:latin typeface="Arial"/>
            </a:endParaRPr>
          </a:p>
        </p:txBody>
      </p:sp>
      <p:sp>
        <p:nvSpPr>
          <p:cNvPr id="459" name="CustomShape 13"/>
          <p:cNvSpPr/>
          <p:nvPr/>
        </p:nvSpPr>
        <p:spPr>
          <a:xfrm>
            <a:off x="2286000" y="201168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One way of defending against fault analysis attacks is to check the result of the cryptographic function before outputting it.</a:t>
            </a:r>
            <a:endParaRPr b="0" lang="en-US" sz="2000" spc="-1" strike="noStrike">
              <a:solidFill>
                <a:srgbClr val="000000"/>
              </a:solidFill>
              <a:uFill>
                <a:solidFill>
                  <a:srgbClr val="ffffff"/>
                </a:solidFill>
              </a:uFill>
              <a:latin typeface="Arial"/>
            </a:endParaRPr>
          </a:p>
        </p:txBody>
      </p:sp>
      <p:pic>
        <p:nvPicPr>
          <p:cNvPr id="460" name="Picture 2" descr=""/>
          <p:cNvPicPr/>
          <p:nvPr/>
        </p:nvPicPr>
        <p:blipFill>
          <a:blip r:embed="rId3"/>
          <a:stretch/>
        </p:blipFill>
        <p:spPr>
          <a:xfrm>
            <a:off x="2377440" y="3135240"/>
            <a:ext cx="6491520" cy="3722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2"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63"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464"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5"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6"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7"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8"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9"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0"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1"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pic>
        <p:nvPicPr>
          <p:cNvPr id="472" name="Picture 2" descr=""/>
          <p:cNvPicPr/>
          <p:nvPr/>
        </p:nvPicPr>
        <p:blipFill>
          <a:blip r:embed="rId1"/>
          <a:stretch/>
        </p:blipFill>
        <p:spPr>
          <a:xfrm>
            <a:off x="6292440" y="250920"/>
            <a:ext cx="2744280" cy="869040"/>
          </a:xfrm>
          <a:prstGeom prst="rect">
            <a:avLst/>
          </a:prstGeom>
          <a:ln>
            <a:noFill/>
          </a:ln>
        </p:spPr>
      </p:pic>
      <p:pic>
        <p:nvPicPr>
          <p:cNvPr id="473" name="Picture 2" descr=""/>
          <p:cNvPicPr/>
          <p:nvPr/>
        </p:nvPicPr>
        <p:blipFill>
          <a:blip r:embed="rId2"/>
          <a:stretch/>
        </p:blipFill>
        <p:spPr>
          <a:xfrm>
            <a:off x="2286000" y="3135240"/>
            <a:ext cx="6857280" cy="3722040"/>
          </a:xfrm>
          <a:prstGeom prst="rect">
            <a:avLst/>
          </a:prstGeom>
          <a:ln w="9360">
            <a:noFill/>
          </a:ln>
        </p:spPr>
      </p:pic>
      <p:sp>
        <p:nvSpPr>
          <p:cNvPr id="474" name="CustomShape 12"/>
          <p:cNvSpPr/>
          <p:nvPr/>
        </p:nvSpPr>
        <p:spPr>
          <a:xfrm>
            <a:off x="2286000" y="1097280"/>
            <a:ext cx="6857280" cy="327492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3600" spc="-1" strike="noStrike">
                <a:solidFill>
                  <a:srgbClr val="000000"/>
                </a:solidFill>
                <a:uFill>
                  <a:solidFill>
                    <a:srgbClr val="ffffff"/>
                  </a:solidFill>
                </a:uFill>
                <a:latin typeface="Calibri"/>
                <a:ea typeface="DejaVu Sans"/>
              </a:rPr>
              <a:t>Cloud Computing</a:t>
            </a:r>
            <a:endParaRPr b="0" lang="en-US" sz="3600" spc="-1" strike="noStrike">
              <a:solidFill>
                <a:srgbClr val="000000"/>
              </a:solidFill>
              <a:uFill>
                <a:solidFill>
                  <a:srgbClr val="ffffff"/>
                </a:solidFill>
              </a:uFill>
              <a:latin typeface="Arial"/>
            </a:endParaRPr>
          </a:p>
          <a:p>
            <a:pPr algn="ctr">
              <a:lnSpc>
                <a:spcPct val="100000"/>
              </a:lnSpc>
            </a:pPr>
            <a:r>
              <a:rPr b="1" lang="en-US" sz="2800" spc="-1" strike="noStrike">
                <a:solidFill>
                  <a:srgbClr val="000000"/>
                </a:solidFill>
                <a:uFill>
                  <a:solidFill>
                    <a:srgbClr val="ffffff"/>
                  </a:solidFill>
                </a:uFill>
                <a:latin typeface="Calibri"/>
                <a:ea typeface="DejaVu Sans"/>
              </a:rPr>
              <a:t> </a:t>
            </a:r>
            <a:r>
              <a:rPr b="1" lang="en-US" sz="2800" spc="-1" strike="noStrike">
                <a:solidFill>
                  <a:srgbClr val="000000"/>
                </a:solidFill>
                <a:uFill>
                  <a:solidFill>
                    <a:srgbClr val="ffffff"/>
                  </a:solidFill>
                </a:uFill>
                <a:latin typeface="Calibri"/>
                <a:ea typeface="DejaVu Sans"/>
              </a:rPr>
              <a:t>Resources on the internet</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a:lnSpc>
                <a:spcPct val="100000"/>
              </a:lnSpc>
            </a:pPr>
            <a:r>
              <a:rPr b="1" lang="en-US" sz="2400" spc="-1" strike="noStrike">
                <a:solidFill>
                  <a:srgbClr val="548235"/>
                </a:solidFill>
                <a:uFill>
                  <a:solidFill>
                    <a:srgbClr val="ffffff"/>
                  </a:solidFill>
                </a:uFill>
                <a:latin typeface="Calibri"/>
                <a:ea typeface="DejaVu Sans"/>
              </a:rPr>
              <a:t>Advantages</a:t>
            </a:r>
            <a:r>
              <a:rPr b="1" lang="en-US" sz="2400" spc="-1" strike="noStrike">
                <a:solidFill>
                  <a:srgbClr val="000000"/>
                </a:solidFill>
                <a:uFill>
                  <a:solidFill>
                    <a:srgbClr val="ffffff"/>
                  </a:solidFill>
                </a:uFill>
                <a:latin typeface="Calibri"/>
                <a:ea typeface="DejaVu Sans"/>
              </a:rPr>
              <a:t>: shared resources is cost effictive</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r>
              <a:rPr b="1" lang="en-US" sz="2400" spc="-1" strike="noStrike">
                <a:solidFill>
                  <a:srgbClr val="c00000"/>
                </a:solidFill>
                <a:uFill>
                  <a:solidFill>
                    <a:srgbClr val="ffffff"/>
                  </a:solidFill>
                </a:uFill>
                <a:latin typeface="Calibri"/>
                <a:ea typeface="DejaVu Sans"/>
              </a:rPr>
              <a:t>Disadvantages</a:t>
            </a:r>
            <a:r>
              <a:rPr b="1" lang="en-US" sz="2400" spc="-1" strike="noStrike">
                <a:solidFill>
                  <a:srgbClr val="000000"/>
                </a:solidFill>
                <a:uFill>
                  <a:solidFill>
                    <a:srgbClr val="ffffff"/>
                  </a:solidFill>
                </a:uFill>
                <a:latin typeface="Calibri"/>
                <a:ea typeface="DejaVu Sans"/>
              </a:rPr>
              <a:t>: Users’ Security</a:t>
            </a: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a:p>
            <a:pPr>
              <a:lnSpc>
                <a:spcPct val="100000"/>
              </a:lnSpc>
            </a:pPr>
            <a:endParaRPr b="0" lang="en-US" sz="24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6"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77"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8"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9"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0"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1"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2"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3"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4"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5"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486" name="Picture 2" descr=""/>
          <p:cNvPicPr/>
          <p:nvPr/>
        </p:nvPicPr>
        <p:blipFill>
          <a:blip r:embed="rId1"/>
          <a:stretch/>
        </p:blipFill>
        <p:spPr>
          <a:xfrm>
            <a:off x="6292440" y="250920"/>
            <a:ext cx="2744280" cy="869040"/>
          </a:xfrm>
          <a:prstGeom prst="rect">
            <a:avLst/>
          </a:prstGeom>
          <a:ln>
            <a:noFill/>
          </a:ln>
        </p:spPr>
      </p:pic>
      <p:sp>
        <p:nvSpPr>
          <p:cNvPr id="487" name="CustomShape 12"/>
          <p:cNvSpPr/>
          <p:nvPr/>
        </p:nvSpPr>
        <p:spPr>
          <a:xfrm>
            <a:off x="2377440" y="1127880"/>
            <a:ext cx="6765840" cy="283248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4000" spc="-1" strike="noStrike">
                <a:solidFill>
                  <a:srgbClr val="000000"/>
                </a:solidFill>
                <a:uFill>
                  <a:solidFill>
                    <a:srgbClr val="ffffff"/>
                  </a:solidFill>
                </a:uFill>
                <a:latin typeface="Calibri"/>
                <a:ea typeface="DejaVu Sans"/>
              </a:rPr>
              <a:t>Virtual Machines</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Multi-tenancy in </a:t>
            </a:r>
            <a:r>
              <a:rPr b="0" lang="en-US" sz="2800" spc="-1" strike="noStrike">
                <a:solidFill>
                  <a:srgbClr val="44546a"/>
                </a:solidFill>
                <a:uFill>
                  <a:solidFill>
                    <a:srgbClr val="ffffff"/>
                  </a:solidFill>
                </a:uFill>
                <a:latin typeface="Calibri"/>
                <a:ea typeface="DejaVu Sans"/>
              </a:rPr>
              <a:t>Cloud</a:t>
            </a:r>
            <a:endParaRPr b="0" lang="en-US" sz="2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One machine for many clients</a:t>
            </a:r>
            <a:endParaRPr b="0" lang="en-US" sz="2800" spc="-1" strike="noStrike">
              <a:solidFill>
                <a:srgbClr val="000000"/>
              </a:solidFill>
              <a:uFill>
                <a:solidFill>
                  <a:srgbClr val="ffffff"/>
                </a:solidFill>
              </a:uFill>
              <a:latin typeface="Arial"/>
            </a:endParaRPr>
          </a:p>
          <a:p>
            <a:pPr>
              <a:lnSpc>
                <a:spcPct val="100000"/>
              </a:lnSpc>
            </a:pPr>
            <a:r>
              <a:rPr b="0" lang="en-US" sz="2800" spc="-1" strike="noStrike">
                <a:solidFill>
                  <a:srgbClr val="c00000"/>
                </a:solidFill>
                <a:uFill>
                  <a:solidFill>
                    <a:srgbClr val="ffffff"/>
                  </a:solidFill>
                </a:uFill>
                <a:latin typeface="Calibri"/>
                <a:ea typeface="DejaVu Sans"/>
              </a:rPr>
              <a:t>Problem </a:t>
            </a:r>
            <a:endParaRPr b="0" lang="en-US" sz="2800" spc="-1" strike="noStrike">
              <a:solidFill>
                <a:srgbClr val="000000"/>
              </a:solidFill>
              <a:uFill>
                <a:solidFill>
                  <a:srgbClr val="ffffff"/>
                </a:solidFill>
              </a:uFill>
              <a:latin typeface="Arial"/>
            </a:endParaRPr>
          </a:p>
          <a:p>
            <a:pPr>
              <a:lnSpc>
                <a:spcPct val="100000"/>
              </a:lnSpc>
            </a:pPr>
            <a:r>
              <a:rPr b="0" lang="en-US" sz="2800" spc="-1" strike="noStrike">
                <a:solidFill>
                  <a:srgbClr val="000000"/>
                </a:solidFill>
                <a:uFill>
                  <a:solidFill>
                    <a:srgbClr val="ffffff"/>
                  </a:solidFill>
                </a:uFill>
                <a:latin typeface="Calibri"/>
                <a:ea typeface="DejaVu Sans"/>
              </a:rPr>
              <a:t>	</a:t>
            </a:r>
            <a:r>
              <a:rPr b="0" lang="en-US" sz="2800" spc="-1" strike="noStrike">
                <a:solidFill>
                  <a:srgbClr val="000000"/>
                </a:solidFill>
                <a:uFill>
                  <a:solidFill>
                    <a:srgbClr val="ffffff"/>
                  </a:solidFill>
                </a:uFill>
                <a:latin typeface="Calibri"/>
                <a:ea typeface="DejaVu Sans"/>
              </a:rPr>
              <a:t>Shared Cache</a:t>
            </a:r>
            <a:endParaRPr b="0" lang="en-US" sz="2800" spc="-1" strike="noStrike">
              <a:solidFill>
                <a:srgbClr val="000000"/>
              </a:solidFill>
              <a:uFill>
                <a:solidFill>
                  <a:srgbClr val="ffffff"/>
                </a:solidFill>
              </a:uFill>
              <a:latin typeface="Arial"/>
            </a:endParaRPr>
          </a:p>
        </p:txBody>
      </p:sp>
      <p:pic>
        <p:nvPicPr>
          <p:cNvPr id="488" name="Picture 2" descr=""/>
          <p:cNvPicPr/>
          <p:nvPr/>
        </p:nvPicPr>
        <p:blipFill>
          <a:blip r:embed="rId2"/>
          <a:stretch/>
        </p:blipFill>
        <p:spPr>
          <a:xfrm>
            <a:off x="2965320" y="3936240"/>
            <a:ext cx="5498640" cy="2921040"/>
          </a:xfrm>
          <a:prstGeom prst="rect">
            <a:avLst/>
          </a:prstGeom>
          <a:ln w="9360">
            <a:noFill/>
          </a:ln>
        </p:spPr>
      </p:pic>
      <p:sp>
        <p:nvSpPr>
          <p:cNvPr id="489"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490"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491"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3"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494"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5"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6"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7"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8"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9"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0"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01"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2"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03" name="Picture 2" descr=""/>
          <p:cNvPicPr/>
          <p:nvPr/>
        </p:nvPicPr>
        <p:blipFill>
          <a:blip r:embed="rId1"/>
          <a:stretch/>
        </p:blipFill>
        <p:spPr>
          <a:xfrm>
            <a:off x="6292440" y="250920"/>
            <a:ext cx="2744280" cy="869040"/>
          </a:xfrm>
          <a:prstGeom prst="rect">
            <a:avLst/>
          </a:prstGeom>
          <a:ln>
            <a:noFill/>
          </a:ln>
        </p:spPr>
      </p:pic>
      <p:sp>
        <p:nvSpPr>
          <p:cNvPr id="504" name="CustomShape 12"/>
          <p:cNvSpPr/>
          <p:nvPr/>
        </p:nvSpPr>
        <p:spPr>
          <a:xfrm>
            <a:off x="2377440" y="1127880"/>
            <a:ext cx="6765840" cy="295488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4000" spc="-1" strike="noStrike">
                <a:solidFill>
                  <a:srgbClr val="000000"/>
                </a:solidFill>
                <a:uFill>
                  <a:solidFill>
                    <a:srgbClr val="ffffff"/>
                  </a:solidFill>
                </a:uFill>
                <a:latin typeface="Calibri"/>
                <a:ea typeface="DejaVu Sans"/>
              </a:rPr>
              <a:t>How To Attack?</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r>
              <a:rPr b="1" i="1" lang="en-US" sz="3600" spc="-1" strike="noStrike">
                <a:solidFill>
                  <a:srgbClr val="000000"/>
                </a:solidFill>
                <a:uFill>
                  <a:solidFill>
                    <a:srgbClr val="ffffff"/>
                  </a:solidFill>
                </a:uFill>
                <a:latin typeface="Calibri"/>
                <a:ea typeface="DejaVu Sans"/>
              </a:rPr>
              <a:t>The attacker place his virtual machine as a co-resident machine in the cloud environment</a:t>
            </a:r>
            <a:endParaRPr b="0" lang="en-US" sz="3600" spc="-1" strike="noStrike">
              <a:solidFill>
                <a:srgbClr val="000000"/>
              </a:solidFill>
              <a:uFill>
                <a:solidFill>
                  <a:srgbClr val="ffffff"/>
                </a:solidFill>
              </a:uFill>
              <a:latin typeface="Arial"/>
            </a:endParaRPr>
          </a:p>
        </p:txBody>
      </p:sp>
      <p:sp>
        <p:nvSpPr>
          <p:cNvPr id="505"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06"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07"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pic>
        <p:nvPicPr>
          <p:cNvPr id="508" name="Picture 2" descr=""/>
          <p:cNvPicPr/>
          <p:nvPr/>
        </p:nvPicPr>
        <p:blipFill>
          <a:blip r:embed="rId2"/>
          <a:stretch/>
        </p:blipFill>
        <p:spPr>
          <a:xfrm>
            <a:off x="2965320" y="3936240"/>
            <a:ext cx="5498640" cy="2921040"/>
          </a:xfrm>
          <a:prstGeom prst="rect">
            <a:avLst/>
          </a:prstGeom>
          <a:ln w="9360">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0"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11"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2"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3"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4"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5"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6"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7"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18"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9"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20" name="Picture 2" descr=""/>
          <p:cNvPicPr/>
          <p:nvPr/>
        </p:nvPicPr>
        <p:blipFill>
          <a:blip r:embed="rId1"/>
          <a:stretch/>
        </p:blipFill>
        <p:spPr>
          <a:xfrm>
            <a:off x="6292440" y="250920"/>
            <a:ext cx="2744280" cy="869040"/>
          </a:xfrm>
          <a:prstGeom prst="rect">
            <a:avLst/>
          </a:prstGeom>
          <a:ln>
            <a:noFill/>
          </a:ln>
        </p:spPr>
      </p:pic>
      <p:sp>
        <p:nvSpPr>
          <p:cNvPr id="521" name="CustomShape 12"/>
          <p:cNvSpPr/>
          <p:nvPr/>
        </p:nvSpPr>
        <p:spPr>
          <a:xfrm>
            <a:off x="2377440" y="1127880"/>
            <a:ext cx="6765840" cy="295488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4000" spc="-1" strike="noStrike">
                <a:solidFill>
                  <a:srgbClr val="000000"/>
                </a:solidFill>
                <a:uFill>
                  <a:solidFill>
                    <a:srgbClr val="ffffff"/>
                  </a:solidFill>
                </a:uFill>
                <a:latin typeface="Calibri"/>
                <a:ea typeface="DejaVu Sans"/>
              </a:rPr>
              <a:t>How To Attack?</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r>
              <a:rPr b="1" i="1" lang="en-US" sz="3600" spc="-1" strike="noStrike">
                <a:solidFill>
                  <a:srgbClr val="000000"/>
                </a:solidFill>
                <a:uFill>
                  <a:solidFill>
                    <a:srgbClr val="ffffff"/>
                  </a:solidFill>
                </a:uFill>
                <a:latin typeface="Calibri"/>
                <a:ea typeface="DejaVu Sans"/>
              </a:rPr>
              <a:t>The attacker place his virtual machine as a co-resident machine in the cloud environment</a:t>
            </a:r>
            <a:endParaRPr b="0" lang="en-US" sz="3600" spc="-1" strike="noStrike">
              <a:solidFill>
                <a:srgbClr val="000000"/>
              </a:solidFill>
              <a:uFill>
                <a:solidFill>
                  <a:srgbClr val="ffffff"/>
                </a:solidFill>
              </a:uFill>
              <a:latin typeface="Arial"/>
            </a:endParaRPr>
          </a:p>
        </p:txBody>
      </p:sp>
      <p:sp>
        <p:nvSpPr>
          <p:cNvPr id="522"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23"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24"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pic>
        <p:nvPicPr>
          <p:cNvPr id="525" name="Picture 2" descr=""/>
          <p:cNvPicPr/>
          <p:nvPr/>
        </p:nvPicPr>
        <p:blipFill>
          <a:blip r:embed="rId2"/>
          <a:stretch/>
        </p:blipFill>
        <p:spPr>
          <a:xfrm>
            <a:off x="2965320" y="3936240"/>
            <a:ext cx="5498640" cy="2921040"/>
          </a:xfrm>
          <a:prstGeom prst="rect">
            <a:avLst/>
          </a:prstGeom>
          <a:ln w="9360">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7"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28"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29"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0"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1"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2"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3"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4"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35"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Cache-based side channel attack</a:t>
            </a:r>
            <a:endParaRPr b="0" lang="en-US" sz="1800" spc="-1" strike="noStrike">
              <a:solidFill>
                <a:srgbClr val="000000"/>
              </a:solidFill>
              <a:uFill>
                <a:solidFill>
                  <a:srgbClr val="ffffff"/>
                </a:solidFill>
              </a:uFill>
              <a:latin typeface="Arial"/>
            </a:endParaRPr>
          </a:p>
        </p:txBody>
      </p:sp>
      <p:sp>
        <p:nvSpPr>
          <p:cNvPr id="536"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37" name="Picture 2" descr=""/>
          <p:cNvPicPr/>
          <p:nvPr/>
        </p:nvPicPr>
        <p:blipFill>
          <a:blip r:embed="rId1"/>
          <a:stretch/>
        </p:blipFill>
        <p:spPr>
          <a:xfrm>
            <a:off x="6292440" y="250920"/>
            <a:ext cx="2744280" cy="869040"/>
          </a:xfrm>
          <a:prstGeom prst="rect">
            <a:avLst/>
          </a:prstGeom>
          <a:ln>
            <a:noFill/>
          </a:ln>
        </p:spPr>
      </p:pic>
      <p:sp>
        <p:nvSpPr>
          <p:cNvPr id="538" name="CustomShape 12"/>
          <p:cNvSpPr/>
          <p:nvPr/>
        </p:nvSpPr>
        <p:spPr>
          <a:xfrm>
            <a:off x="2129400" y="1154160"/>
            <a:ext cx="7196760" cy="13089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uFill>
                  <a:solidFill>
                    <a:srgbClr val="ffffff"/>
                  </a:solidFill>
                </a:uFill>
                <a:latin typeface="Calibri"/>
                <a:ea typeface="DejaVu Sans"/>
              </a:rPr>
              <a:t>Cache-based side channel attack</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p:txBody>
      </p:sp>
      <p:sp>
        <p:nvSpPr>
          <p:cNvPr id="539"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40"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41"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pic>
        <p:nvPicPr>
          <p:cNvPr id="542" name="Picture 2" descr=""/>
          <p:cNvPicPr/>
          <p:nvPr/>
        </p:nvPicPr>
        <p:blipFill>
          <a:blip r:embed="rId2"/>
          <a:stretch/>
        </p:blipFill>
        <p:spPr>
          <a:xfrm>
            <a:off x="2750400" y="1830960"/>
            <a:ext cx="5896440" cy="5026320"/>
          </a:xfrm>
          <a:prstGeom prst="rect">
            <a:avLst/>
          </a:prstGeom>
          <a:ln w="9360">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4"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45"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6"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a:t>
            </a:r>
            <a:endParaRPr b="0" lang="en-US" sz="1800" spc="-1" strike="noStrike">
              <a:solidFill>
                <a:srgbClr val="000000"/>
              </a:solidFill>
              <a:uFill>
                <a:solidFill>
                  <a:srgbClr val="ffffff"/>
                </a:solidFill>
              </a:uFill>
              <a:latin typeface="Arial"/>
            </a:endParaRPr>
          </a:p>
        </p:txBody>
      </p:sp>
      <p:sp>
        <p:nvSpPr>
          <p:cNvPr id="547"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8"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9"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0"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51"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52"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Cache-based side channel attack</a:t>
            </a:r>
            <a:endParaRPr b="0" lang="en-US" sz="1800" spc="-1" strike="noStrike">
              <a:solidFill>
                <a:srgbClr val="000000"/>
              </a:solidFill>
              <a:uFill>
                <a:solidFill>
                  <a:srgbClr val="ffffff"/>
                </a:solidFill>
              </a:uFill>
              <a:latin typeface="Arial"/>
            </a:endParaRPr>
          </a:p>
        </p:txBody>
      </p:sp>
      <p:sp>
        <p:nvSpPr>
          <p:cNvPr id="553"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54" name="Picture 2" descr=""/>
          <p:cNvPicPr/>
          <p:nvPr/>
        </p:nvPicPr>
        <p:blipFill>
          <a:blip r:embed="rId1"/>
          <a:stretch/>
        </p:blipFill>
        <p:spPr>
          <a:xfrm>
            <a:off x="6292440" y="250920"/>
            <a:ext cx="2744280" cy="869040"/>
          </a:xfrm>
          <a:prstGeom prst="rect">
            <a:avLst/>
          </a:prstGeom>
          <a:ln>
            <a:noFill/>
          </a:ln>
        </p:spPr>
      </p:pic>
      <p:sp>
        <p:nvSpPr>
          <p:cNvPr id="555" name="CustomShape 12"/>
          <p:cNvSpPr/>
          <p:nvPr/>
        </p:nvSpPr>
        <p:spPr>
          <a:xfrm>
            <a:off x="1946520" y="2029320"/>
            <a:ext cx="7196760" cy="32292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600" spc="-1" strike="noStrike">
                <a:solidFill>
                  <a:srgbClr val="000000"/>
                </a:solidFill>
                <a:uFill>
                  <a:solidFill>
                    <a:srgbClr val="ffffff"/>
                  </a:solidFill>
                </a:uFill>
                <a:latin typeface="Calibri"/>
                <a:ea typeface="DejaVu Sans"/>
              </a:rPr>
              <a:t>Types</a:t>
            </a:r>
            <a:endParaRPr b="0" lang="en-US" sz="16600" spc="-1" strike="noStrike">
              <a:solidFill>
                <a:srgbClr val="000000"/>
              </a:solidFill>
              <a:uFill>
                <a:solidFill>
                  <a:srgbClr val="ffffff"/>
                </a:solidFill>
              </a:uFill>
              <a:latin typeface="Arial"/>
            </a:endParaRPr>
          </a:p>
          <a:p>
            <a:pPr algn="ctr">
              <a:lnSpc>
                <a:spcPct val="100000"/>
              </a:lnSpc>
            </a:pPr>
            <a:endParaRPr b="0" lang="en-US" sz="16600" spc="-1" strike="noStrike">
              <a:solidFill>
                <a:srgbClr val="000000"/>
              </a:solidFill>
              <a:uFill>
                <a:solidFill>
                  <a:srgbClr val="ffffff"/>
                </a:solidFill>
              </a:uFill>
              <a:latin typeface="Arial"/>
            </a:endParaRPr>
          </a:p>
        </p:txBody>
      </p:sp>
      <p:sp>
        <p:nvSpPr>
          <p:cNvPr id="556"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57"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58"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0"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61"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2"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a:t>
            </a:r>
            <a:endParaRPr b="0" lang="en-US" sz="1800" spc="-1" strike="noStrike">
              <a:solidFill>
                <a:srgbClr val="000000"/>
              </a:solidFill>
              <a:uFill>
                <a:solidFill>
                  <a:srgbClr val="ffffff"/>
                </a:solidFill>
              </a:uFill>
              <a:latin typeface="Arial"/>
            </a:endParaRPr>
          </a:p>
        </p:txBody>
      </p:sp>
      <p:sp>
        <p:nvSpPr>
          <p:cNvPr id="563"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Access-driven attack</a:t>
            </a:r>
            <a:endParaRPr b="0" lang="en-US" sz="1800" spc="-1" strike="noStrike">
              <a:solidFill>
                <a:srgbClr val="000000"/>
              </a:solidFill>
              <a:uFill>
                <a:solidFill>
                  <a:srgbClr val="ffffff"/>
                </a:solidFill>
              </a:uFill>
              <a:latin typeface="Arial"/>
            </a:endParaRPr>
          </a:p>
        </p:txBody>
      </p:sp>
      <p:sp>
        <p:nvSpPr>
          <p:cNvPr id="564"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5"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6"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7"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68"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Cache-based side channel attack</a:t>
            </a:r>
            <a:endParaRPr b="0" lang="en-US" sz="1800" spc="-1" strike="noStrike">
              <a:solidFill>
                <a:srgbClr val="000000"/>
              </a:solidFill>
              <a:uFill>
                <a:solidFill>
                  <a:srgbClr val="ffffff"/>
                </a:solidFill>
              </a:uFill>
              <a:latin typeface="Arial"/>
            </a:endParaRPr>
          </a:p>
        </p:txBody>
      </p:sp>
      <p:sp>
        <p:nvSpPr>
          <p:cNvPr id="569"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70" name="Picture 2" descr=""/>
          <p:cNvPicPr/>
          <p:nvPr/>
        </p:nvPicPr>
        <p:blipFill>
          <a:blip r:embed="rId1"/>
          <a:stretch/>
        </p:blipFill>
        <p:spPr>
          <a:xfrm>
            <a:off x="6292440" y="250920"/>
            <a:ext cx="2744280" cy="869040"/>
          </a:xfrm>
          <a:prstGeom prst="rect">
            <a:avLst/>
          </a:prstGeom>
          <a:ln>
            <a:noFill/>
          </a:ln>
        </p:spPr>
      </p:pic>
      <p:sp>
        <p:nvSpPr>
          <p:cNvPr id="571" name="CustomShape 12"/>
          <p:cNvSpPr/>
          <p:nvPr/>
        </p:nvSpPr>
        <p:spPr>
          <a:xfrm>
            <a:off x="1946520" y="1101960"/>
            <a:ext cx="7196760" cy="49658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uFill>
                  <a:solidFill>
                    <a:srgbClr val="ffffff"/>
                  </a:solidFill>
                </a:uFill>
                <a:latin typeface="Calibri"/>
                <a:ea typeface="DejaVu Sans"/>
              </a:rPr>
              <a:t>Access-driven attack</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r>
              <a:rPr b="0" lang="en-US" sz="4000" spc="-1" strike="noStrike">
                <a:solidFill>
                  <a:srgbClr val="000000"/>
                </a:solidFill>
                <a:uFill>
                  <a:solidFill>
                    <a:srgbClr val="ffffff"/>
                  </a:solidFill>
                </a:uFill>
                <a:latin typeface="Calibri"/>
                <a:ea typeface="DejaVu Sans"/>
              </a:rPr>
              <a:t>Prime and probe</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r>
              <a:rPr b="0" lang="en-US" sz="4000" spc="-1" strike="noStrike">
                <a:solidFill>
                  <a:srgbClr val="000000"/>
                </a:solidFill>
                <a:uFill>
                  <a:solidFill>
                    <a:srgbClr val="ffffff"/>
                  </a:solidFill>
                </a:uFill>
                <a:latin typeface="Calibri"/>
                <a:ea typeface="DejaVu Sans"/>
              </a:rPr>
              <a:t>Flush and reload</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p:txBody>
      </p:sp>
      <p:sp>
        <p:nvSpPr>
          <p:cNvPr id="572"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73"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74"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1"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112"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13"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nSpc>
                <a:spcPct val="100000"/>
              </a:lnSpc>
            </a:pPr>
            <a:r>
              <a:rPr b="0" lang="en-US" sz="1800" spc="-1" strike="noStrike">
                <a:solidFill>
                  <a:srgbClr val="ffffff"/>
                </a:solidFill>
                <a:uFill>
                  <a:solidFill>
                    <a:srgbClr val="ffffff"/>
                  </a:solidFill>
                </a:uFill>
                <a:latin typeface="Calibri"/>
                <a:ea typeface="DejaVu Sans"/>
              </a:rPr>
              <a:t>     </a:t>
            </a:r>
            <a:endParaRPr b="0" lang="en-US" sz="1800" spc="-1" strike="noStrike">
              <a:solidFill>
                <a:srgbClr val="000000"/>
              </a:solidFill>
              <a:uFill>
                <a:solidFill>
                  <a:srgbClr val="ffffff"/>
                </a:solidFill>
              </a:uFill>
              <a:latin typeface="Arial"/>
            </a:endParaRPr>
          </a:p>
        </p:txBody>
      </p:sp>
      <p:sp>
        <p:nvSpPr>
          <p:cNvPr id="119"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CustomShape 12"/>
          <p:cNvSpPr/>
          <p:nvPr/>
        </p:nvSpPr>
        <p:spPr>
          <a:xfrm>
            <a:off x="2286000" y="1764360"/>
            <a:ext cx="6857280" cy="8200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22" name="Picture 2" descr=""/>
          <p:cNvPicPr/>
          <p:nvPr/>
        </p:nvPicPr>
        <p:blipFill>
          <a:blip r:embed="rId1"/>
          <a:stretch/>
        </p:blipFill>
        <p:spPr>
          <a:xfrm>
            <a:off x="6292440" y="250920"/>
            <a:ext cx="2744280" cy="869040"/>
          </a:xfrm>
          <a:prstGeom prst="rect">
            <a:avLst/>
          </a:prstGeom>
          <a:ln>
            <a:noFill/>
          </a:ln>
        </p:spPr>
      </p:pic>
      <p:pic>
        <p:nvPicPr>
          <p:cNvPr id="123" name="Picture 2" descr=""/>
          <p:cNvPicPr/>
          <p:nvPr/>
        </p:nvPicPr>
        <p:blipFill>
          <a:blip r:embed="rId2"/>
          <a:stretch/>
        </p:blipFill>
        <p:spPr>
          <a:xfrm>
            <a:off x="0" y="4769640"/>
            <a:ext cx="2441880" cy="2087640"/>
          </a:xfrm>
          <a:prstGeom prst="rect">
            <a:avLst/>
          </a:prstGeom>
          <a:ln>
            <a:noFill/>
          </a:ln>
        </p:spPr>
      </p:pic>
      <p:sp>
        <p:nvSpPr>
          <p:cNvPr id="124" name="CustomShape 13"/>
          <p:cNvSpPr/>
          <p:nvPr/>
        </p:nvSpPr>
        <p:spPr>
          <a:xfrm>
            <a:off x="2286000" y="1201680"/>
            <a:ext cx="5446440" cy="3321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attacks that target power consumption</a:t>
            </a:r>
            <a:endParaRPr b="0" lang="en-US" sz="2400" spc="-1" strike="noStrike">
              <a:solidFill>
                <a:srgbClr val="000000"/>
              </a:solidFill>
              <a:uFill>
                <a:solidFill>
                  <a:srgbClr val="ffffff"/>
                </a:solidFill>
              </a:uFill>
              <a:latin typeface="Arial"/>
            </a:endParaRPr>
          </a:p>
          <a:p>
            <a:pPr marL="216000" indent="-215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attacks that target timing</a:t>
            </a:r>
            <a:endParaRPr b="0" lang="en-US" sz="2400" spc="-1" strike="noStrike">
              <a:solidFill>
                <a:srgbClr val="000000"/>
              </a:solidFill>
              <a:uFill>
                <a:solidFill>
                  <a:srgbClr val="ffffff"/>
                </a:solidFill>
              </a:uFill>
              <a:latin typeface="Arial"/>
            </a:endParaRPr>
          </a:p>
          <a:p>
            <a:pPr marL="216000" indent="-21564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attacks that target faulty computations</a:t>
            </a:r>
            <a:r>
              <a:rPr b="0" lang="en-US" sz="2000" spc="-1" strike="noStrike">
                <a:solidFill>
                  <a:srgbClr val="000000"/>
                </a:solidFill>
                <a:uFill>
                  <a:solidFill>
                    <a:srgbClr val="ffffff"/>
                  </a:solidFill>
                </a:uFill>
                <a:latin typeface="Calibri"/>
                <a:ea typeface="DejaVu Sans"/>
              </a:rPr>
              <a:t>.</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r>
              <a:rPr b="0" lang="en-US" sz="2000" spc="-1" strike="noStrike">
                <a:solidFill>
                  <a:srgbClr val="000000"/>
                </a:solidFill>
                <a:uFill>
                  <a:solidFill>
                    <a:srgbClr val="ffffff"/>
                  </a:solidFill>
                </a:uFill>
                <a:latin typeface="Calibri"/>
                <a:ea typeface="DejaVu Sans"/>
              </a:rPr>
              <a:t> </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25" name="CustomShape 14"/>
          <p:cNvSpPr/>
          <p:nvPr/>
        </p:nvSpPr>
        <p:spPr>
          <a:xfrm>
            <a:off x="2484000" y="1188720"/>
            <a:ext cx="597996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Types of attacks based on the side channel</a:t>
            </a:r>
            <a:endParaRPr b="0" lang="en-US" sz="2400" spc="-1" strike="noStrike">
              <a:solidFill>
                <a:srgbClr val="000000"/>
              </a:solidFill>
              <a:uFill>
                <a:solidFill>
                  <a:srgbClr val="ffffff"/>
                </a:solidFill>
              </a:uFill>
              <a:latin typeface="Arial"/>
            </a:endParaRPr>
          </a:p>
        </p:txBody>
      </p:sp>
      <p:pic>
        <p:nvPicPr>
          <p:cNvPr id="126" name="Picture 3" descr=""/>
          <p:cNvPicPr/>
          <p:nvPr/>
        </p:nvPicPr>
        <p:blipFill>
          <a:blip r:embed="rId3"/>
          <a:stretch/>
        </p:blipFill>
        <p:spPr>
          <a:xfrm>
            <a:off x="2298960" y="3004560"/>
            <a:ext cx="6844320" cy="38527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6"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77"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8"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a:t>
            </a:r>
            <a:endParaRPr b="0" lang="en-US" sz="1800" spc="-1" strike="noStrike">
              <a:solidFill>
                <a:srgbClr val="000000"/>
              </a:solidFill>
              <a:uFill>
                <a:solidFill>
                  <a:srgbClr val="ffffff"/>
                </a:solidFill>
              </a:uFill>
              <a:latin typeface="Arial"/>
            </a:endParaRPr>
          </a:p>
        </p:txBody>
      </p:sp>
      <p:sp>
        <p:nvSpPr>
          <p:cNvPr id="579"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Access-driven attack</a:t>
            </a:r>
            <a:endParaRPr b="0" lang="en-US" sz="1800" spc="-1" strike="noStrike">
              <a:solidFill>
                <a:srgbClr val="000000"/>
              </a:solidFill>
              <a:uFill>
                <a:solidFill>
                  <a:srgbClr val="ffffff"/>
                </a:solidFill>
              </a:uFill>
              <a:latin typeface="Arial"/>
            </a:endParaRPr>
          </a:p>
        </p:txBody>
      </p:sp>
      <p:sp>
        <p:nvSpPr>
          <p:cNvPr id="580"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Flush and reload</a:t>
            </a:r>
            <a:endParaRPr b="0" lang="en-US" sz="1800" spc="-1" strike="noStrike">
              <a:solidFill>
                <a:srgbClr val="000000"/>
              </a:solidFill>
              <a:uFill>
                <a:solidFill>
                  <a:srgbClr val="ffffff"/>
                </a:solidFill>
              </a:uFill>
              <a:latin typeface="Arial"/>
            </a:endParaRPr>
          </a:p>
        </p:txBody>
      </p:sp>
      <p:sp>
        <p:nvSpPr>
          <p:cNvPr id="581"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2"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3"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584"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Cache-based side channel attack</a:t>
            </a:r>
            <a:endParaRPr b="0" lang="en-US" sz="1800" spc="-1" strike="noStrike">
              <a:solidFill>
                <a:srgbClr val="000000"/>
              </a:solidFill>
              <a:uFill>
                <a:solidFill>
                  <a:srgbClr val="ffffff"/>
                </a:solidFill>
              </a:uFill>
              <a:latin typeface="Arial"/>
            </a:endParaRPr>
          </a:p>
        </p:txBody>
      </p:sp>
      <p:sp>
        <p:nvSpPr>
          <p:cNvPr id="585"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586" name="Picture 2" descr=""/>
          <p:cNvPicPr/>
          <p:nvPr/>
        </p:nvPicPr>
        <p:blipFill>
          <a:blip r:embed="rId1"/>
          <a:stretch/>
        </p:blipFill>
        <p:spPr>
          <a:xfrm>
            <a:off x="6292440" y="250920"/>
            <a:ext cx="2744280" cy="869040"/>
          </a:xfrm>
          <a:prstGeom prst="rect">
            <a:avLst/>
          </a:prstGeom>
          <a:ln>
            <a:noFill/>
          </a:ln>
        </p:spPr>
      </p:pic>
      <p:sp>
        <p:nvSpPr>
          <p:cNvPr id="587" name="CustomShape 12"/>
          <p:cNvSpPr/>
          <p:nvPr/>
        </p:nvSpPr>
        <p:spPr>
          <a:xfrm>
            <a:off x="1946520" y="1101960"/>
            <a:ext cx="7196760" cy="1918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000" spc="-1" strike="noStrike">
                <a:solidFill>
                  <a:srgbClr val="000000"/>
                </a:solidFill>
                <a:uFill>
                  <a:solidFill>
                    <a:srgbClr val="ffffff"/>
                  </a:solidFill>
                </a:uFill>
                <a:latin typeface="Calibri"/>
                <a:ea typeface="DejaVu Sans"/>
              </a:rPr>
              <a:t>Flush and reload</a:t>
            </a: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a:p>
            <a:pPr algn="ctr">
              <a:lnSpc>
                <a:spcPct val="100000"/>
              </a:lnSpc>
            </a:pPr>
            <a:endParaRPr b="0" lang="en-US" sz="4000" spc="-1" strike="noStrike">
              <a:solidFill>
                <a:srgbClr val="000000"/>
              </a:solidFill>
              <a:uFill>
                <a:solidFill>
                  <a:srgbClr val="ffffff"/>
                </a:solidFill>
              </a:uFill>
              <a:latin typeface="Arial"/>
            </a:endParaRPr>
          </a:p>
        </p:txBody>
      </p:sp>
      <p:sp>
        <p:nvSpPr>
          <p:cNvPr id="588"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589"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590"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pic>
        <p:nvPicPr>
          <p:cNvPr id="591" name="Picture 2" descr=""/>
          <p:cNvPicPr/>
          <p:nvPr/>
        </p:nvPicPr>
        <p:blipFill>
          <a:blip r:embed="rId2"/>
          <a:stretch/>
        </p:blipFill>
        <p:spPr>
          <a:xfrm>
            <a:off x="2325240" y="1972440"/>
            <a:ext cx="6818040" cy="4323240"/>
          </a:xfrm>
          <a:prstGeom prst="rect">
            <a:avLst/>
          </a:prstGeom>
          <a:ln w="9360">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3"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594"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5"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6"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7"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8"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9"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0"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1"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2"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603" name="Picture 2" descr=""/>
          <p:cNvPicPr/>
          <p:nvPr/>
        </p:nvPicPr>
        <p:blipFill>
          <a:blip r:embed="rId1"/>
          <a:stretch/>
        </p:blipFill>
        <p:spPr>
          <a:xfrm>
            <a:off x="6292440" y="250920"/>
            <a:ext cx="2744280" cy="869040"/>
          </a:xfrm>
          <a:prstGeom prst="rect">
            <a:avLst/>
          </a:prstGeom>
          <a:ln>
            <a:noFill/>
          </a:ln>
        </p:spPr>
      </p:pic>
      <p:sp>
        <p:nvSpPr>
          <p:cNvPr id="604" name="CustomShape 12"/>
          <p:cNvSpPr/>
          <p:nvPr/>
        </p:nvSpPr>
        <p:spPr>
          <a:xfrm>
            <a:off x="1946520" y="1101960"/>
            <a:ext cx="7196760" cy="69948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4000" spc="-1" strike="noStrike">
                <a:solidFill>
                  <a:srgbClr val="000000"/>
                </a:solidFill>
                <a:uFill>
                  <a:solidFill>
                    <a:srgbClr val="ffffff"/>
                  </a:solidFill>
                </a:uFill>
                <a:latin typeface="Calibri"/>
                <a:ea typeface="DejaVu Sans"/>
              </a:rPr>
              <a:t>security</a:t>
            </a:r>
            <a:endParaRPr b="0" lang="en-US" sz="4000" spc="-1" strike="noStrike">
              <a:solidFill>
                <a:srgbClr val="000000"/>
              </a:solidFill>
              <a:uFill>
                <a:solidFill>
                  <a:srgbClr val="ffffff"/>
                </a:solidFill>
              </a:uFill>
              <a:latin typeface="Arial"/>
            </a:endParaRPr>
          </a:p>
        </p:txBody>
      </p:sp>
      <p:sp>
        <p:nvSpPr>
          <p:cNvPr id="605"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security</a:t>
            </a:r>
            <a:endParaRPr b="0" lang="en-US" sz="2000" spc="-1" strike="noStrike">
              <a:solidFill>
                <a:srgbClr val="000000"/>
              </a:solidFill>
              <a:uFill>
                <a:solidFill>
                  <a:srgbClr val="ffffff"/>
                </a:solidFill>
              </a:uFill>
              <a:latin typeface="Arial"/>
            </a:endParaRPr>
          </a:p>
        </p:txBody>
      </p:sp>
      <p:sp>
        <p:nvSpPr>
          <p:cNvPr id="606"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7"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9" name="CustomShape 2"/>
          <p:cNvSpPr/>
          <p:nvPr/>
        </p:nvSpPr>
        <p:spPr>
          <a:xfrm>
            <a:off x="196920" y="640080"/>
            <a:ext cx="42195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610"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1"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a:t>
            </a:r>
            <a:endParaRPr b="0" lang="en-US" sz="1800" spc="-1" strike="noStrike">
              <a:solidFill>
                <a:srgbClr val="000000"/>
              </a:solidFill>
              <a:uFill>
                <a:solidFill>
                  <a:srgbClr val="ffffff"/>
                </a:solidFill>
              </a:uFill>
              <a:latin typeface="Arial"/>
            </a:endParaRPr>
          </a:p>
        </p:txBody>
      </p:sp>
      <p:sp>
        <p:nvSpPr>
          <p:cNvPr id="612"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Access-driven attack</a:t>
            </a:r>
            <a:endParaRPr b="0" lang="en-US" sz="1800" spc="-1" strike="noStrike">
              <a:solidFill>
                <a:srgbClr val="000000"/>
              </a:solidFill>
              <a:uFill>
                <a:solidFill>
                  <a:srgbClr val="ffffff"/>
                </a:solidFill>
              </a:uFill>
              <a:latin typeface="Arial"/>
            </a:endParaRPr>
          </a:p>
        </p:txBody>
      </p:sp>
      <p:sp>
        <p:nvSpPr>
          <p:cNvPr id="613"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Flush and reload</a:t>
            </a:r>
            <a:endParaRPr b="0" lang="en-US" sz="1800" spc="-1" strike="noStrike">
              <a:solidFill>
                <a:srgbClr val="000000"/>
              </a:solidFill>
              <a:uFill>
                <a:solidFill>
                  <a:srgbClr val="ffffff"/>
                </a:solidFill>
              </a:uFill>
              <a:latin typeface="Arial"/>
            </a:endParaRPr>
          </a:p>
        </p:txBody>
      </p:sp>
      <p:sp>
        <p:nvSpPr>
          <p:cNvPr id="614"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i="1" lang="en-US" sz="1800" spc="-1" strike="noStrike">
                <a:solidFill>
                  <a:srgbClr val="ffffff"/>
                </a:solidFill>
                <a:uFill>
                  <a:solidFill>
                    <a:srgbClr val="ffffff"/>
                  </a:solidFill>
                </a:uFill>
                <a:latin typeface="Calibri"/>
                <a:ea typeface="DejaVu Sans"/>
              </a:rPr>
              <a:t>Trace-driven attack</a:t>
            </a:r>
            <a:endParaRPr b="0" lang="en-US" sz="1800" spc="-1" strike="noStrike">
              <a:solidFill>
                <a:srgbClr val="000000"/>
              </a:solidFill>
              <a:uFill>
                <a:solidFill>
                  <a:srgbClr val="ffffff"/>
                </a:solidFill>
              </a:uFill>
              <a:latin typeface="Arial"/>
            </a:endParaRPr>
          </a:p>
        </p:txBody>
      </p:sp>
      <p:sp>
        <p:nvSpPr>
          <p:cNvPr id="615"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6"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1" lang="en-US" sz="2000" spc="-1" strike="noStrike">
                <a:solidFill>
                  <a:srgbClr val="ffffff"/>
                </a:solidFill>
                <a:uFill>
                  <a:solidFill>
                    <a:srgbClr val="ffffff"/>
                  </a:solidFill>
                </a:uFill>
                <a:latin typeface="Calibri"/>
                <a:ea typeface="DejaVu Sans"/>
              </a:rPr>
              <a:t> </a:t>
            </a:r>
            <a:r>
              <a:rPr b="1" lang="en-US" sz="2000" spc="-1" strike="noStrike">
                <a:solidFill>
                  <a:srgbClr val="ffffff"/>
                </a:solidFill>
                <a:uFill>
                  <a:solidFill>
                    <a:srgbClr val="ffffff"/>
                  </a:solidFill>
                </a:uFill>
                <a:latin typeface="Calibri"/>
                <a:ea typeface="DejaVu Sans"/>
              </a:rPr>
              <a:t>How to attack?</a:t>
            </a:r>
            <a:endParaRPr b="0" lang="en-US" sz="2000" spc="-1" strike="noStrike">
              <a:solidFill>
                <a:srgbClr val="000000"/>
              </a:solidFill>
              <a:uFill>
                <a:solidFill>
                  <a:srgbClr val="ffffff"/>
                </a:solidFill>
              </a:uFill>
              <a:latin typeface="Arial"/>
            </a:endParaRPr>
          </a:p>
        </p:txBody>
      </p:sp>
      <p:sp>
        <p:nvSpPr>
          <p:cNvPr id="617"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Cache-based side channel attack</a:t>
            </a:r>
            <a:endParaRPr b="0" lang="en-US" sz="1800" spc="-1" strike="noStrike">
              <a:solidFill>
                <a:srgbClr val="000000"/>
              </a:solidFill>
              <a:uFill>
                <a:solidFill>
                  <a:srgbClr val="ffffff"/>
                </a:solidFill>
              </a:uFill>
              <a:latin typeface="Arial"/>
            </a:endParaRPr>
          </a:p>
        </p:txBody>
      </p:sp>
      <p:sp>
        <p:nvSpPr>
          <p:cNvPr id="618"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619" name="Picture 2" descr=""/>
          <p:cNvPicPr/>
          <p:nvPr/>
        </p:nvPicPr>
        <p:blipFill>
          <a:blip r:embed="rId1"/>
          <a:stretch/>
        </p:blipFill>
        <p:spPr>
          <a:xfrm>
            <a:off x="6292440" y="250920"/>
            <a:ext cx="2744280" cy="869040"/>
          </a:xfrm>
          <a:prstGeom prst="rect">
            <a:avLst/>
          </a:prstGeom>
          <a:ln>
            <a:noFill/>
          </a:ln>
        </p:spPr>
      </p:pic>
      <p:sp>
        <p:nvSpPr>
          <p:cNvPr id="620" name="CustomShape 12"/>
          <p:cNvSpPr/>
          <p:nvPr/>
        </p:nvSpPr>
        <p:spPr>
          <a:xfrm>
            <a:off x="1946520" y="3231000"/>
            <a:ext cx="7196760" cy="1613880"/>
          </a:xfrm>
          <a:prstGeom prst="rect">
            <a:avLst/>
          </a:prstGeom>
          <a:noFill/>
          <a:ln>
            <a:noFill/>
          </a:ln>
        </p:spPr>
        <p:style>
          <a:lnRef idx="0"/>
          <a:fillRef idx="0"/>
          <a:effectRef idx="0"/>
          <a:fontRef idx="minor"/>
        </p:style>
        <p:txBody>
          <a:bodyPr lIns="90000" rIns="90000" tIns="45000" bIns="45000"/>
          <a:p>
            <a:pPr algn="ctr">
              <a:lnSpc>
                <a:spcPct val="100000"/>
              </a:lnSpc>
            </a:pPr>
            <a:r>
              <a:rPr b="1" i="1" lang="en-US" sz="6000" spc="-1" strike="noStrike">
                <a:solidFill>
                  <a:srgbClr val="000000"/>
                </a:solidFill>
                <a:uFill>
                  <a:solidFill>
                    <a:srgbClr val="ffffff"/>
                  </a:solidFill>
                </a:uFill>
                <a:latin typeface="Calibri"/>
                <a:ea typeface="DejaVu Sans"/>
              </a:rPr>
              <a:t>Trace-driven attack</a:t>
            </a:r>
            <a:endParaRPr b="0" lang="en-US" sz="6000" spc="-1" strike="noStrike">
              <a:solidFill>
                <a:srgbClr val="000000"/>
              </a:solidFill>
              <a:uFill>
                <a:solidFill>
                  <a:srgbClr val="ffffff"/>
                </a:solidFill>
              </a:uFill>
              <a:latin typeface="Arial"/>
            </a:endParaRPr>
          </a:p>
          <a:p>
            <a:pPr algn="ctr">
              <a:lnSpc>
                <a:spcPct val="100000"/>
              </a:lnSpc>
            </a:pPr>
            <a:endParaRPr b="0" lang="en-US" sz="6000" spc="-1" strike="noStrike">
              <a:solidFill>
                <a:srgbClr val="000000"/>
              </a:solidFill>
              <a:uFill>
                <a:solidFill>
                  <a:srgbClr val="ffffff"/>
                </a:solidFill>
              </a:uFill>
              <a:latin typeface="Arial"/>
            </a:endParaRPr>
          </a:p>
        </p:txBody>
      </p:sp>
      <p:sp>
        <p:nvSpPr>
          <p:cNvPr id="621" name="CustomShape 13"/>
          <p:cNvSpPr/>
          <p:nvPr/>
        </p:nvSpPr>
        <p:spPr>
          <a:xfrm>
            <a:off x="0" y="1129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Side Channel attack in Cloud Computing</a:t>
            </a:r>
            <a:endParaRPr b="0" lang="en-US" sz="2000" spc="-1" strike="noStrike">
              <a:solidFill>
                <a:srgbClr val="000000"/>
              </a:solidFill>
              <a:uFill>
                <a:solidFill>
                  <a:srgbClr val="ffffff"/>
                </a:solidFill>
              </a:uFill>
              <a:latin typeface="Arial"/>
            </a:endParaRPr>
          </a:p>
        </p:txBody>
      </p:sp>
      <p:sp>
        <p:nvSpPr>
          <p:cNvPr id="622" name="CustomShape 14"/>
          <p:cNvSpPr/>
          <p:nvPr/>
        </p:nvSpPr>
        <p:spPr>
          <a:xfrm>
            <a:off x="0" y="175320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What is Cloud ?</a:t>
            </a:r>
            <a:endParaRPr b="0" lang="en-US" sz="1800" spc="-1" strike="noStrike">
              <a:solidFill>
                <a:srgbClr val="000000"/>
              </a:solidFill>
              <a:uFill>
                <a:solidFill>
                  <a:srgbClr val="ffffff"/>
                </a:solidFill>
              </a:uFill>
              <a:latin typeface="Arial"/>
            </a:endParaRPr>
          </a:p>
        </p:txBody>
      </p:sp>
      <p:sp>
        <p:nvSpPr>
          <p:cNvPr id="623" name="CustomShape 15"/>
          <p:cNvSpPr/>
          <p:nvPr/>
        </p:nvSpPr>
        <p:spPr>
          <a:xfrm>
            <a:off x="0" y="23922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Virtual Machine</a:t>
            </a:r>
            <a:endParaRPr b="0" lang="en-US" sz="20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5" name="CustomShape 2"/>
          <p:cNvSpPr/>
          <p:nvPr/>
        </p:nvSpPr>
        <p:spPr>
          <a:xfrm>
            <a:off x="204840" y="640080"/>
            <a:ext cx="417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HOUSTON</a:t>
            </a:r>
            <a:endParaRPr b="0" lang="en-US" sz="2400" spc="-1" strike="noStrike">
              <a:solidFill>
                <a:srgbClr val="000000"/>
              </a:solidFill>
              <a:uFill>
                <a:solidFill>
                  <a:srgbClr val="ffffff"/>
                </a:solidFill>
              </a:uFill>
              <a:latin typeface="Arial"/>
            </a:endParaRPr>
          </a:p>
        </p:txBody>
      </p:sp>
      <p:sp>
        <p:nvSpPr>
          <p:cNvPr id="626"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7"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8"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9"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References</a:t>
            </a:r>
            <a:endParaRPr b="0" lang="en-US" sz="1800" spc="-1" strike="noStrike">
              <a:solidFill>
                <a:srgbClr val="000000"/>
              </a:solidFill>
              <a:uFill>
                <a:solidFill>
                  <a:srgbClr val="ffffff"/>
                </a:solidFill>
              </a:uFill>
              <a:latin typeface="Arial"/>
            </a:endParaRPr>
          </a:p>
        </p:txBody>
      </p:sp>
      <p:sp>
        <p:nvSpPr>
          <p:cNvPr id="630"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1"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2"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3"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4"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5" name="CustomShape 12"/>
          <p:cNvSpPr/>
          <p:nvPr/>
        </p:nvSpPr>
        <p:spPr>
          <a:xfrm>
            <a:off x="2286000" y="1033560"/>
            <a:ext cx="7101000" cy="394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000000"/>
                </a:solidFill>
                <a:uFill>
                  <a:solidFill>
                    <a:srgbClr val="ffffff"/>
                  </a:solidFill>
                </a:uFill>
                <a:latin typeface="Calibri"/>
                <a:ea typeface="DejaVu Sans"/>
              </a:rPr>
              <a:t>References</a:t>
            </a:r>
            <a:endParaRPr b="0" lang="en-US" sz="2000" spc="-1" strike="noStrike">
              <a:solidFill>
                <a:srgbClr val="000000"/>
              </a:solidFill>
              <a:uFill>
                <a:solidFill>
                  <a:srgbClr val="ffffff"/>
                </a:solidFill>
              </a:uFill>
              <a:latin typeface="Arial"/>
            </a:endParaRPr>
          </a:p>
        </p:txBody>
      </p:sp>
      <p:pic>
        <p:nvPicPr>
          <p:cNvPr id="636" name="Picture 2" descr=""/>
          <p:cNvPicPr/>
          <p:nvPr/>
        </p:nvPicPr>
        <p:blipFill>
          <a:blip r:embed="rId1"/>
          <a:stretch/>
        </p:blipFill>
        <p:spPr>
          <a:xfrm>
            <a:off x="6292440" y="250920"/>
            <a:ext cx="2744280" cy="869040"/>
          </a:xfrm>
          <a:prstGeom prst="rect">
            <a:avLst/>
          </a:prstGeom>
          <a:ln>
            <a:noFill/>
          </a:ln>
        </p:spPr>
      </p:pic>
      <p:sp>
        <p:nvSpPr>
          <p:cNvPr id="637" name="CustomShape 13"/>
          <p:cNvSpPr/>
          <p:nvPr/>
        </p:nvSpPr>
        <p:spPr>
          <a:xfrm>
            <a:off x="2333520" y="1626840"/>
            <a:ext cx="6762600" cy="39621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CloudRadar: A Real-Time Side-Channel Attack Detection System in Clouds</a:t>
            </a:r>
            <a:endParaRPr b="0" lang="en-US" sz="2000" spc="-1" strike="noStrike">
              <a:solidFill>
                <a:srgbClr val="000000"/>
              </a:solidFill>
              <a:uFill>
                <a:solidFill>
                  <a:srgbClr val="ffffff"/>
                </a:solidFill>
              </a:uFill>
              <a:latin typeface="Arial"/>
            </a:endParaRPr>
          </a:p>
          <a:p>
            <a:pPr>
              <a:lnSpc>
                <a:spcPct val="100000"/>
              </a:lnSpc>
            </a:pPr>
            <a:r>
              <a:rPr b="0" i="1" lang="en-US" sz="2000" spc="-1" strike="noStrike" u="sng">
                <a:solidFill>
                  <a:srgbClr val="0000ff"/>
                </a:solidFill>
                <a:uFill>
                  <a:solidFill>
                    <a:srgbClr val="ffffff"/>
                  </a:solidFill>
                </a:uFill>
                <a:latin typeface="Calibri"/>
                <a:ea typeface="DejaVu Sans"/>
                <a:hlinkClick r:id="rId2"/>
              </a:rPr>
              <a:t>http://link.springer.com/chapter/10.1007%2F978-3-319-45719-2_6</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Side-Channel Attacks: Ten Years After Its Publication and the Impacts on Cryptographic Module Security Testing </a:t>
            </a:r>
            <a:r>
              <a:rPr b="0" i="1" lang="en-US" sz="2000" spc="-1" strike="noStrike" u="sng">
                <a:solidFill>
                  <a:srgbClr val="0000ff"/>
                </a:solidFill>
                <a:uFill>
                  <a:solidFill>
                    <a:srgbClr val="ffffff"/>
                  </a:solidFill>
                </a:uFill>
                <a:latin typeface="Calibri"/>
                <a:ea typeface="DejaVu Sans"/>
                <a:hlinkClick r:id="rId3"/>
              </a:rPr>
              <a:t> </a:t>
            </a:r>
            <a:endParaRPr b="0" lang="en-US" sz="2000" spc="-1" strike="noStrike">
              <a:solidFill>
                <a:srgbClr val="000000"/>
              </a:solidFill>
              <a:uFill>
                <a:solidFill>
                  <a:srgbClr val="ffffff"/>
                </a:solidFill>
              </a:uFill>
              <a:latin typeface="Arial"/>
            </a:endParaRPr>
          </a:p>
          <a:p>
            <a:pPr>
              <a:lnSpc>
                <a:spcPct val="100000"/>
              </a:lnSpc>
            </a:pPr>
            <a:r>
              <a:rPr b="0" i="1" lang="en-US" sz="2000" spc="-1" strike="noStrike" u="sng">
                <a:solidFill>
                  <a:srgbClr val="0000ff"/>
                </a:solidFill>
                <a:uFill>
                  <a:solidFill>
                    <a:srgbClr val="ffffff"/>
                  </a:solidFill>
                </a:uFill>
                <a:latin typeface="Calibri"/>
                <a:ea typeface="DejaVu Sans"/>
                <a:hlinkClick r:id="rId4"/>
              </a:rPr>
              <a:t>http://csrc.nist.gov/groups/STM/cmvp/documents/fips140-3/physec/papers/physecpaper19.pdf</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marL="343080" indent="-342360">
              <a:lnSpc>
                <a:spcPct val="100000"/>
              </a:lnSpc>
              <a:buClr>
                <a:srgbClr val="000000"/>
              </a:buClr>
              <a:buFont typeface="Arial"/>
              <a:buChar char="•"/>
            </a:pPr>
            <a:r>
              <a:rPr b="0" lang="en-US" sz="2000" spc="-1" strike="noStrike">
                <a:solidFill>
                  <a:srgbClr val="000000"/>
                </a:solidFill>
                <a:uFill>
                  <a:solidFill>
                    <a:srgbClr val="ffffff"/>
                  </a:solidFill>
                </a:uFill>
                <a:latin typeface="Calibri"/>
                <a:ea typeface="DejaVu Sans"/>
              </a:rPr>
              <a:t>Defending against cache-based side-channel attacks</a:t>
            </a:r>
            <a:endParaRPr b="0" lang="en-US" sz="2000" spc="-1" strike="noStrike">
              <a:solidFill>
                <a:srgbClr val="000000"/>
              </a:solidFill>
              <a:uFill>
                <a:solidFill>
                  <a:srgbClr val="ffffff"/>
                </a:solidFill>
              </a:uFill>
              <a:latin typeface="Arial"/>
            </a:endParaRPr>
          </a:p>
          <a:p>
            <a:pPr>
              <a:lnSpc>
                <a:spcPct val="100000"/>
              </a:lnSpc>
            </a:pPr>
            <a:r>
              <a:rPr b="0" lang="en-US" sz="2000" spc="-1" strike="noStrike" u="sng">
                <a:solidFill>
                  <a:srgbClr val="0000ff"/>
                </a:solidFill>
                <a:uFill>
                  <a:solidFill>
                    <a:srgbClr val="ffffff"/>
                  </a:solidFill>
                </a:uFill>
                <a:latin typeface="Calibri"/>
                <a:ea typeface="DejaVu Sans"/>
                <a:hlinkClick r:id="rId5"/>
              </a:rPr>
              <a:t>http://ac.els-cdn.com/S1363412703001043/1-s2.0-S1363412703001043-main.pdf?_tid=faf09d24-9084-11e6-be2500000aacb35d&amp;acdnat=1476281330_c4a212c4cadc07504d1d939c6d55ee01</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9" name="CustomShape 2"/>
          <p:cNvSpPr/>
          <p:nvPr/>
        </p:nvSpPr>
        <p:spPr>
          <a:xfrm>
            <a:off x="204840" y="640080"/>
            <a:ext cx="417816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HOUSTON</a:t>
            </a:r>
            <a:endParaRPr b="0" lang="en-US" sz="2400" spc="-1" strike="noStrike">
              <a:solidFill>
                <a:srgbClr val="000000"/>
              </a:solidFill>
              <a:uFill>
                <a:solidFill>
                  <a:srgbClr val="ffffff"/>
                </a:solidFill>
              </a:uFill>
              <a:latin typeface="Arial"/>
            </a:endParaRPr>
          </a:p>
        </p:txBody>
      </p:sp>
      <p:sp>
        <p:nvSpPr>
          <p:cNvPr id="640"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1"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2"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3"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Thanks!</a:t>
            </a:r>
            <a:endParaRPr b="0" lang="en-US" sz="1800" spc="-1" strike="noStrike">
              <a:solidFill>
                <a:srgbClr val="000000"/>
              </a:solidFill>
              <a:uFill>
                <a:solidFill>
                  <a:srgbClr val="ffffff"/>
                </a:solidFill>
              </a:uFill>
              <a:latin typeface="Arial"/>
            </a:endParaRPr>
          </a:p>
        </p:txBody>
      </p:sp>
      <p:sp>
        <p:nvSpPr>
          <p:cNvPr id="644"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5"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6"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7"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8"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9" name="CustomShape 12"/>
          <p:cNvSpPr/>
          <p:nvPr/>
        </p:nvSpPr>
        <p:spPr>
          <a:xfrm>
            <a:off x="2333520" y="1626840"/>
            <a:ext cx="6762600" cy="17650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70c0"/>
                </a:solidFill>
                <a:uFill>
                  <a:solidFill>
                    <a:srgbClr val="ffffff"/>
                  </a:solidFill>
                </a:uFill>
                <a:latin typeface="Calibri"/>
                <a:ea typeface="DejaVu Sans"/>
              </a:rPr>
              <a:t>                                                          </a:t>
            </a:r>
            <a:r>
              <a:rPr b="1" i="1" lang="en-US" sz="4000" spc="-1" strike="noStrike" u="sng">
                <a:solidFill>
                  <a:srgbClr val="0070c0"/>
                </a:solidFill>
                <a:uFill>
                  <a:solidFill>
                    <a:srgbClr val="ffffff"/>
                  </a:solidFill>
                </a:uFill>
                <a:latin typeface="Georgia"/>
                <a:ea typeface="DejaVu Sans"/>
              </a:rPr>
              <a:t>Thanks !!</a:t>
            </a:r>
            <a:endParaRPr b="0" lang="en-US" sz="4000" spc="-1" strike="noStrike">
              <a:solidFill>
                <a:srgbClr val="000000"/>
              </a:solidFill>
              <a:uFill>
                <a:solidFill>
                  <a:srgbClr val="ffffff"/>
                </a:solidFill>
              </a:uFill>
              <a:latin typeface="Arial"/>
            </a:endParaRPr>
          </a:p>
          <a:p>
            <a:pPr>
              <a:lnSpc>
                <a:spcPct val="100000"/>
              </a:lnSpc>
            </a:pPr>
            <a:endParaRPr b="0" lang="en-US" sz="4000" spc="-1" strike="noStrike">
              <a:solidFill>
                <a:srgbClr val="000000"/>
              </a:solidFill>
              <a:uFill>
                <a:solidFill>
                  <a:srgbClr val="ffffff"/>
                </a:solidFill>
              </a:uFill>
              <a:latin typeface="Arial"/>
            </a:endParaRPr>
          </a:p>
        </p:txBody>
      </p:sp>
      <p:pic>
        <p:nvPicPr>
          <p:cNvPr id="650" name="Picture 2" descr=""/>
          <p:cNvPicPr/>
          <p:nvPr/>
        </p:nvPicPr>
        <p:blipFill>
          <a:blip r:embed="rId1"/>
          <a:stretch/>
        </p:blipFill>
        <p:spPr>
          <a:xfrm>
            <a:off x="3067200" y="3228480"/>
            <a:ext cx="5295240" cy="312336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 name="CustomShape 2"/>
          <p:cNvSpPr/>
          <p:nvPr/>
        </p:nvSpPr>
        <p:spPr>
          <a:xfrm>
            <a:off x="297360" y="640080"/>
            <a:ext cx="421020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DAMASCUS</a:t>
            </a:r>
            <a:endParaRPr b="0" lang="en-US" sz="2400" spc="-1" strike="noStrike">
              <a:solidFill>
                <a:srgbClr val="000000"/>
              </a:solidFill>
              <a:uFill>
                <a:solidFill>
                  <a:srgbClr val="ffffff"/>
                </a:solidFill>
              </a:uFill>
              <a:latin typeface="Arial"/>
            </a:endParaRPr>
          </a:p>
        </p:txBody>
      </p:sp>
      <p:sp>
        <p:nvSpPr>
          <p:cNvPr id="129"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30"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1"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2"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3"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4"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5"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6"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7"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2000" spc="-1" strike="noStrike">
                <a:solidFill>
                  <a:srgbClr val="ffffff"/>
                </a:solidFill>
                <a:uFill>
                  <a:solidFill>
                    <a:srgbClr val="ffffff"/>
                  </a:solidFill>
                </a:uFill>
                <a:latin typeface="Calibri"/>
                <a:ea typeface="DejaVu Sans"/>
              </a:rPr>
              <a:t>Power analysis</a:t>
            </a:r>
            <a:endParaRPr b="0" lang="en-US" sz="2000" spc="-1" strike="noStrike">
              <a:solidFill>
                <a:srgbClr val="000000"/>
              </a:solidFill>
              <a:uFill>
                <a:solidFill>
                  <a:srgbClr val="ffffff"/>
                </a:solidFill>
              </a:uFill>
              <a:latin typeface="Arial"/>
            </a:endParaRPr>
          </a:p>
        </p:txBody>
      </p:sp>
      <p:sp>
        <p:nvSpPr>
          <p:cNvPr id="138" name="CustomShape 12"/>
          <p:cNvSpPr/>
          <p:nvPr/>
        </p:nvSpPr>
        <p:spPr>
          <a:xfrm>
            <a:off x="2286000" y="1764360"/>
            <a:ext cx="6857280" cy="10634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39" name="Picture 2" descr=""/>
          <p:cNvPicPr/>
          <p:nvPr/>
        </p:nvPicPr>
        <p:blipFill>
          <a:blip r:embed="rId1"/>
          <a:stretch/>
        </p:blipFill>
        <p:spPr>
          <a:xfrm>
            <a:off x="6292440" y="250920"/>
            <a:ext cx="2744280" cy="869040"/>
          </a:xfrm>
          <a:prstGeom prst="rect">
            <a:avLst/>
          </a:prstGeom>
          <a:ln>
            <a:noFill/>
          </a:ln>
        </p:spPr>
      </p:pic>
      <p:sp>
        <p:nvSpPr>
          <p:cNvPr id="140" name="CustomShape 13"/>
          <p:cNvSpPr/>
          <p:nvPr/>
        </p:nvSpPr>
        <p:spPr>
          <a:xfrm>
            <a:off x="2286000" y="1606680"/>
            <a:ext cx="6857280" cy="130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Power analysis attacks are based on the notion that power consumption of cryptographic hardware is not constant during execution</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41" name="CustomShape 14"/>
          <p:cNvSpPr/>
          <p:nvPr/>
        </p:nvSpPr>
        <p:spPr>
          <a:xfrm>
            <a:off x="2286000" y="2547360"/>
            <a:ext cx="5851440" cy="11264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marL="457200" indent="-456480">
              <a:lnSpc>
                <a:spcPct val="100000"/>
              </a:lnSpc>
              <a:buClr>
                <a:srgbClr val="000000"/>
              </a:buClr>
              <a:buFont typeface="StarSymbol"/>
              <a:buAutoNum type="arabicPeriod"/>
            </a:pPr>
            <a:r>
              <a:rPr b="0" lang="en-US" sz="2400" spc="-1" strike="noStrike">
                <a:solidFill>
                  <a:srgbClr val="000000"/>
                </a:solidFill>
                <a:uFill>
                  <a:solidFill>
                    <a:srgbClr val="ffffff"/>
                  </a:solidFill>
                </a:uFill>
                <a:latin typeface="Calibri"/>
                <a:ea typeface="DejaVu Sans"/>
              </a:rPr>
              <a:t>Simple Power Analysis</a:t>
            </a:r>
            <a:endParaRPr b="0" lang="en-US" sz="2400" spc="-1" strike="noStrike">
              <a:solidFill>
                <a:srgbClr val="000000"/>
              </a:solidFill>
              <a:uFill>
                <a:solidFill>
                  <a:srgbClr val="ffffff"/>
                </a:solidFill>
              </a:uFill>
              <a:latin typeface="Arial"/>
            </a:endParaRPr>
          </a:p>
          <a:p>
            <a:pPr marL="457200" indent="-456480">
              <a:lnSpc>
                <a:spcPct val="100000"/>
              </a:lnSpc>
              <a:buClr>
                <a:srgbClr val="000000"/>
              </a:buClr>
              <a:buFont typeface="StarSymbol"/>
              <a:buAutoNum type="arabicPeriod"/>
            </a:pPr>
            <a:r>
              <a:rPr b="0" lang="en-US" sz="24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Differential Power Analysis</a:t>
            </a:r>
            <a:endParaRPr b="0" lang="en-US" sz="2400" spc="-1" strike="noStrike">
              <a:solidFill>
                <a:srgbClr val="000000"/>
              </a:solidFill>
              <a:uFill>
                <a:solidFill>
                  <a:srgbClr val="ffffff"/>
                </a:solidFill>
              </a:uFill>
              <a:latin typeface="Arial"/>
            </a:endParaRPr>
          </a:p>
        </p:txBody>
      </p:sp>
      <p:pic>
        <p:nvPicPr>
          <p:cNvPr id="142" name="Picture 2" descr=""/>
          <p:cNvPicPr/>
          <p:nvPr/>
        </p:nvPicPr>
        <p:blipFill>
          <a:blip r:embed="rId2"/>
          <a:stretch/>
        </p:blipFill>
        <p:spPr>
          <a:xfrm>
            <a:off x="0" y="4769640"/>
            <a:ext cx="2441880" cy="2087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4"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145"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46"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7"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8"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9"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0"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Simple Power Analysis</a:t>
            </a:r>
            <a:endParaRPr b="0" lang="en-US" sz="1800" spc="-1" strike="noStrike">
              <a:solidFill>
                <a:srgbClr val="000000"/>
              </a:solidFill>
              <a:uFill>
                <a:solidFill>
                  <a:srgbClr val="ffffff"/>
                </a:solidFill>
              </a:uFill>
              <a:latin typeface="Arial"/>
            </a:endParaRPr>
          </a:p>
        </p:txBody>
      </p:sp>
      <p:sp>
        <p:nvSpPr>
          <p:cNvPr id="151"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2"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3"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sp>
        <p:nvSpPr>
          <p:cNvPr id="154" name="CustomShape 12"/>
          <p:cNvSpPr/>
          <p:nvPr/>
        </p:nvSpPr>
        <p:spPr>
          <a:xfrm>
            <a:off x="2286000" y="1764360"/>
            <a:ext cx="6857280" cy="106344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55" name="Picture 2" descr=""/>
          <p:cNvPicPr/>
          <p:nvPr/>
        </p:nvPicPr>
        <p:blipFill>
          <a:blip r:embed="rId1"/>
          <a:stretch/>
        </p:blipFill>
        <p:spPr>
          <a:xfrm>
            <a:off x="6292440" y="250920"/>
            <a:ext cx="2744280" cy="869040"/>
          </a:xfrm>
          <a:prstGeom prst="rect">
            <a:avLst/>
          </a:prstGeom>
          <a:ln>
            <a:noFill/>
          </a:ln>
        </p:spPr>
      </p:pic>
      <p:pic>
        <p:nvPicPr>
          <p:cNvPr id="156" name="Picture 2" descr=""/>
          <p:cNvPicPr/>
          <p:nvPr/>
        </p:nvPicPr>
        <p:blipFill>
          <a:blip r:embed="rId2"/>
          <a:stretch/>
        </p:blipFill>
        <p:spPr>
          <a:xfrm>
            <a:off x="0" y="4769640"/>
            <a:ext cx="2441880" cy="2087640"/>
          </a:xfrm>
          <a:prstGeom prst="rect">
            <a:avLst/>
          </a:prstGeom>
          <a:ln>
            <a:noFill/>
          </a:ln>
        </p:spPr>
      </p:pic>
      <p:sp>
        <p:nvSpPr>
          <p:cNvPr id="157" name="CustomShape 13"/>
          <p:cNvSpPr/>
          <p:nvPr/>
        </p:nvSpPr>
        <p:spPr>
          <a:xfrm>
            <a:off x="3436920" y="1345320"/>
            <a:ext cx="330264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Simple Power Analysis</a:t>
            </a:r>
            <a:endParaRPr b="0" lang="en-US" sz="2400" spc="-1" strike="noStrike">
              <a:solidFill>
                <a:srgbClr val="000000"/>
              </a:solidFill>
              <a:uFill>
                <a:solidFill>
                  <a:srgbClr val="ffffff"/>
                </a:solidFill>
              </a:uFill>
              <a:latin typeface="Arial"/>
            </a:endParaRPr>
          </a:p>
        </p:txBody>
      </p:sp>
      <p:sp>
        <p:nvSpPr>
          <p:cNvPr id="158" name="CustomShape 14"/>
          <p:cNvSpPr/>
          <p:nvPr/>
        </p:nvSpPr>
        <p:spPr>
          <a:xfrm>
            <a:off x="2338200" y="1828800"/>
            <a:ext cx="68050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With simple power analysis, we can attempt to retrieve     information directly from the power consumption of the device. </a:t>
            </a:r>
            <a:endParaRPr b="0" lang="en-US" sz="2000" spc="-1" strike="noStrike">
              <a:solidFill>
                <a:srgbClr val="000000"/>
              </a:solidFill>
              <a:uFill>
                <a:solidFill>
                  <a:srgbClr val="ffffff"/>
                </a:solidFill>
              </a:uFill>
              <a:latin typeface="Arial"/>
            </a:endParaRPr>
          </a:p>
        </p:txBody>
      </p:sp>
      <p:sp>
        <p:nvSpPr>
          <p:cNvPr id="159" name="CustomShape 15"/>
          <p:cNvSpPr/>
          <p:nvPr/>
        </p:nvSpPr>
        <p:spPr>
          <a:xfrm>
            <a:off x="2286000" y="257328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such that any conditional branches that depend on secret data potentially leak information about that data</a:t>
            </a:r>
            <a:endParaRPr b="0" lang="en-US" sz="2000" spc="-1" strike="noStrike">
              <a:solidFill>
                <a:srgbClr val="000000"/>
              </a:solidFill>
              <a:uFill>
                <a:solidFill>
                  <a:srgbClr val="ffffff"/>
                </a:solidFill>
              </a:uFill>
              <a:latin typeface="Arial"/>
            </a:endParaRPr>
          </a:p>
        </p:txBody>
      </p:sp>
      <p:sp>
        <p:nvSpPr>
          <p:cNvPr id="160" name="CustomShape 16"/>
          <p:cNvSpPr/>
          <p:nvPr/>
        </p:nvSpPr>
        <p:spPr>
          <a:xfrm>
            <a:off x="2286000" y="3357000"/>
            <a:ext cx="6857280" cy="10047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A common example used for illustration is the RSA public-key cryptography system . In RSA, decryption is performed by exponentiation of the ciphertext with the secret key.</a:t>
            </a:r>
            <a:endParaRPr b="0" lang="en-US" sz="2000" spc="-1" strike="noStrike">
              <a:solidFill>
                <a:srgbClr val="000000"/>
              </a:solidFill>
              <a:uFill>
                <a:solidFill>
                  <a:srgbClr val="ffffff"/>
                </a:solidFill>
              </a:uFill>
              <a:latin typeface="Arial"/>
            </a:endParaRPr>
          </a:p>
        </p:txBody>
      </p:sp>
      <p:sp>
        <p:nvSpPr>
          <p:cNvPr id="161" name="CustomShape 17"/>
          <p:cNvSpPr/>
          <p:nvPr/>
        </p:nvSpPr>
        <p:spPr>
          <a:xfrm>
            <a:off x="2286000" y="4532760"/>
            <a:ext cx="6857280" cy="63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A fast and straightforward</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DejaVu Sans"/>
              </a:rPr>
              <a:t>way to do this is by employing exponentiation by squaring</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3"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164"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65"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6"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7"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8"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9"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0"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sp>
        <p:nvSpPr>
          <p:cNvPr id="173" name="CustomShape 12"/>
          <p:cNvSpPr/>
          <p:nvPr/>
        </p:nvSpPr>
        <p:spPr>
          <a:xfrm>
            <a:off x="2286000" y="1764360"/>
            <a:ext cx="6857280" cy="8200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74" name="Picture 2" descr=""/>
          <p:cNvPicPr/>
          <p:nvPr/>
        </p:nvPicPr>
        <p:blipFill>
          <a:blip r:embed="rId1"/>
          <a:stretch/>
        </p:blipFill>
        <p:spPr>
          <a:xfrm>
            <a:off x="6292440" y="250920"/>
            <a:ext cx="2744280" cy="869040"/>
          </a:xfrm>
          <a:prstGeom prst="rect">
            <a:avLst/>
          </a:prstGeom>
          <a:ln>
            <a:noFill/>
          </a:ln>
        </p:spPr>
      </p:pic>
      <p:pic>
        <p:nvPicPr>
          <p:cNvPr id="175" name="Picture 2" descr=""/>
          <p:cNvPicPr/>
          <p:nvPr/>
        </p:nvPicPr>
        <p:blipFill>
          <a:blip r:embed="rId2"/>
          <a:stretch/>
        </p:blipFill>
        <p:spPr>
          <a:xfrm>
            <a:off x="0" y="4769640"/>
            <a:ext cx="2441880" cy="2087640"/>
          </a:xfrm>
          <a:prstGeom prst="rect">
            <a:avLst/>
          </a:prstGeom>
          <a:ln>
            <a:noFill/>
          </a:ln>
        </p:spPr>
      </p:pic>
      <p:sp>
        <p:nvSpPr>
          <p:cNvPr id="176" name="CustomShape 13"/>
          <p:cNvSpPr/>
          <p:nvPr/>
        </p:nvSpPr>
        <p:spPr>
          <a:xfrm>
            <a:off x="2286000" y="3239640"/>
            <a:ext cx="685728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a:t>
            </a:r>
            <a:endParaRPr b="0" lang="en-US" sz="2000" spc="-1" strike="noStrike">
              <a:solidFill>
                <a:srgbClr val="000000"/>
              </a:solidFill>
              <a:uFill>
                <a:solidFill>
                  <a:srgbClr val="ffffff"/>
                </a:solidFill>
              </a:uFill>
              <a:latin typeface="Arial"/>
            </a:endParaRPr>
          </a:p>
        </p:txBody>
      </p:sp>
      <p:sp>
        <p:nvSpPr>
          <p:cNvPr id="177" name="CustomShape 14"/>
          <p:cNvSpPr/>
          <p:nvPr/>
        </p:nvSpPr>
        <p:spPr>
          <a:xfrm>
            <a:off x="3436920" y="1319400"/>
            <a:ext cx="372096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Simple Power Analysis</a:t>
            </a:r>
            <a:endParaRPr b="0" lang="en-US" sz="2400" spc="-1" strike="noStrike">
              <a:solidFill>
                <a:srgbClr val="000000"/>
              </a:solidFill>
              <a:uFill>
                <a:solidFill>
                  <a:srgbClr val="ffffff"/>
                </a:solidFill>
              </a:uFill>
              <a:latin typeface="Arial"/>
            </a:endParaRPr>
          </a:p>
        </p:txBody>
      </p:sp>
      <p:pic>
        <p:nvPicPr>
          <p:cNvPr id="178" name="Picture 2" descr=""/>
          <p:cNvPicPr/>
          <p:nvPr/>
        </p:nvPicPr>
        <p:blipFill>
          <a:blip r:embed="rId3"/>
          <a:stretch/>
        </p:blipFill>
        <p:spPr>
          <a:xfrm>
            <a:off x="2338200" y="1748160"/>
            <a:ext cx="6387120" cy="2849040"/>
          </a:xfrm>
          <a:prstGeom prst="rect">
            <a:avLst/>
          </a:prstGeom>
          <a:ln>
            <a:noFill/>
          </a:ln>
        </p:spPr>
      </p:pic>
      <p:pic>
        <p:nvPicPr>
          <p:cNvPr id="179" name="Picture 3" descr=""/>
          <p:cNvPicPr/>
          <p:nvPr/>
        </p:nvPicPr>
        <p:blipFill>
          <a:blip r:embed="rId4"/>
          <a:stretch/>
        </p:blipFill>
        <p:spPr>
          <a:xfrm>
            <a:off x="2286000" y="4532760"/>
            <a:ext cx="6857280" cy="21675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1"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182"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83"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4"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5"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6"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7"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Differential Power Analysis</a:t>
            </a:r>
            <a:endParaRPr b="0" lang="en-US" sz="1800" spc="-1" strike="noStrike">
              <a:solidFill>
                <a:srgbClr val="000000"/>
              </a:solidFill>
              <a:uFill>
                <a:solidFill>
                  <a:srgbClr val="ffffff"/>
                </a:solidFill>
              </a:uFill>
              <a:latin typeface="Arial"/>
            </a:endParaRPr>
          </a:p>
        </p:txBody>
      </p:sp>
      <p:sp>
        <p:nvSpPr>
          <p:cNvPr id="188"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9"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0"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pic>
        <p:nvPicPr>
          <p:cNvPr id="191" name="Picture 2" descr=""/>
          <p:cNvPicPr/>
          <p:nvPr/>
        </p:nvPicPr>
        <p:blipFill>
          <a:blip r:embed="rId1"/>
          <a:stretch/>
        </p:blipFill>
        <p:spPr>
          <a:xfrm>
            <a:off x="6292440" y="250920"/>
            <a:ext cx="2744280" cy="869040"/>
          </a:xfrm>
          <a:prstGeom prst="rect">
            <a:avLst/>
          </a:prstGeom>
          <a:ln>
            <a:noFill/>
          </a:ln>
        </p:spPr>
      </p:pic>
      <p:sp>
        <p:nvSpPr>
          <p:cNvPr id="192" name="CustomShape 12"/>
          <p:cNvSpPr/>
          <p:nvPr/>
        </p:nvSpPr>
        <p:spPr>
          <a:xfrm>
            <a:off x="2743200" y="1240920"/>
            <a:ext cx="543348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Differential Power Analysis</a:t>
            </a:r>
            <a:endParaRPr b="0" lang="en-US" sz="2400" spc="-1" strike="noStrike">
              <a:solidFill>
                <a:srgbClr val="000000"/>
              </a:solidFill>
              <a:uFill>
                <a:solidFill>
                  <a:srgbClr val="ffffff"/>
                </a:solidFill>
              </a:uFill>
              <a:latin typeface="Arial"/>
            </a:endParaRPr>
          </a:p>
        </p:txBody>
      </p:sp>
      <p:pic>
        <p:nvPicPr>
          <p:cNvPr id="193" name="Picture 2" descr=""/>
          <p:cNvPicPr/>
          <p:nvPr/>
        </p:nvPicPr>
        <p:blipFill>
          <a:blip r:embed="rId2"/>
          <a:stretch/>
        </p:blipFill>
        <p:spPr>
          <a:xfrm>
            <a:off x="0" y="4769640"/>
            <a:ext cx="2441880" cy="2087640"/>
          </a:xfrm>
          <a:prstGeom prst="rect">
            <a:avLst/>
          </a:prstGeom>
          <a:ln>
            <a:noFill/>
          </a:ln>
        </p:spPr>
      </p:pic>
      <p:sp>
        <p:nvSpPr>
          <p:cNvPr id="194" name="CustomShape 13"/>
          <p:cNvSpPr/>
          <p:nvPr/>
        </p:nvSpPr>
        <p:spPr>
          <a:xfrm>
            <a:off x="2286000" y="1698120"/>
            <a:ext cx="6857280" cy="16146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  Simple power analysis works well on cryptographic algorithms that have a strong correlation between the values of secret data and the power consumption of the hardware. Such a strong correlation is, however, not always present. In many such cases, differential power analysis can be of use</a:t>
            </a:r>
            <a:endParaRPr b="0" lang="en-US" sz="2000" spc="-1" strike="noStrike">
              <a:solidFill>
                <a:srgbClr val="000000"/>
              </a:solidFill>
              <a:uFill>
                <a:solidFill>
                  <a:srgbClr val="ffffff"/>
                </a:solidFill>
              </a:uFill>
              <a:latin typeface="Arial"/>
            </a:endParaRPr>
          </a:p>
        </p:txBody>
      </p:sp>
      <p:pic>
        <p:nvPicPr>
          <p:cNvPr id="195" name="Picture 2" descr=""/>
          <p:cNvPicPr/>
          <p:nvPr/>
        </p:nvPicPr>
        <p:blipFill>
          <a:blip r:embed="rId3"/>
          <a:stretch/>
        </p:blipFill>
        <p:spPr>
          <a:xfrm>
            <a:off x="2246760" y="3278880"/>
            <a:ext cx="6896520" cy="35784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7"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198"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199"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0"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2"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3"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 </a:t>
            </a:r>
            <a:r>
              <a:rPr b="0" lang="en-US" sz="1800" spc="-1" strike="noStrike">
                <a:solidFill>
                  <a:srgbClr val="ffffff"/>
                </a:solidFill>
                <a:uFill>
                  <a:solidFill>
                    <a:srgbClr val="ffffff"/>
                  </a:solidFill>
                </a:uFill>
                <a:latin typeface="Calibri"/>
                <a:ea typeface="DejaVu Sans"/>
              </a:rPr>
              <a:t>Countermeasures</a:t>
            </a:r>
            <a:endParaRPr b="0" lang="en-US" sz="1800" spc="-1" strike="noStrike">
              <a:solidFill>
                <a:srgbClr val="000000"/>
              </a:solidFill>
              <a:uFill>
                <a:solidFill>
                  <a:srgbClr val="ffffff"/>
                </a:solidFill>
              </a:uFill>
              <a:latin typeface="Arial"/>
            </a:endParaRPr>
          </a:p>
        </p:txBody>
      </p:sp>
      <p:sp>
        <p:nvSpPr>
          <p:cNvPr id="204"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6"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pic>
        <p:nvPicPr>
          <p:cNvPr id="207" name="Picture 2" descr=""/>
          <p:cNvPicPr/>
          <p:nvPr/>
        </p:nvPicPr>
        <p:blipFill>
          <a:blip r:embed="rId1"/>
          <a:stretch/>
        </p:blipFill>
        <p:spPr>
          <a:xfrm>
            <a:off x="6292440" y="250920"/>
            <a:ext cx="2744280" cy="869040"/>
          </a:xfrm>
          <a:prstGeom prst="rect">
            <a:avLst/>
          </a:prstGeom>
          <a:ln>
            <a:noFill/>
          </a:ln>
        </p:spPr>
      </p:pic>
      <p:sp>
        <p:nvSpPr>
          <p:cNvPr id="208" name="CustomShape 12"/>
          <p:cNvSpPr/>
          <p:nvPr/>
        </p:nvSpPr>
        <p:spPr>
          <a:xfrm>
            <a:off x="3648960" y="1463040"/>
            <a:ext cx="4684320" cy="455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                   </a:t>
            </a:r>
            <a:r>
              <a:rPr b="0" lang="en-US" sz="2400" spc="-1" strike="noStrike">
                <a:solidFill>
                  <a:srgbClr val="000000"/>
                </a:solidFill>
                <a:uFill>
                  <a:solidFill>
                    <a:srgbClr val="ffffff"/>
                  </a:solidFill>
                </a:uFill>
                <a:latin typeface="Calibri"/>
                <a:ea typeface="DejaVu Sans"/>
              </a:rPr>
              <a:t>Countermeasures</a:t>
            </a:r>
            <a:endParaRPr b="0" lang="en-US" sz="2400" spc="-1" strike="noStrike">
              <a:solidFill>
                <a:srgbClr val="000000"/>
              </a:solidFill>
              <a:uFill>
                <a:solidFill>
                  <a:srgbClr val="ffffff"/>
                </a:solidFill>
              </a:uFill>
              <a:latin typeface="Arial"/>
            </a:endParaRPr>
          </a:p>
        </p:txBody>
      </p:sp>
      <p:pic>
        <p:nvPicPr>
          <p:cNvPr id="209" name="Picture 2" descr=""/>
          <p:cNvPicPr/>
          <p:nvPr/>
        </p:nvPicPr>
        <p:blipFill>
          <a:blip r:embed="rId2"/>
          <a:stretch/>
        </p:blipFill>
        <p:spPr>
          <a:xfrm>
            <a:off x="0" y="4769640"/>
            <a:ext cx="2441880" cy="2087640"/>
          </a:xfrm>
          <a:prstGeom prst="rect">
            <a:avLst/>
          </a:prstGeom>
          <a:ln>
            <a:noFill/>
          </a:ln>
        </p:spPr>
      </p:pic>
      <p:sp>
        <p:nvSpPr>
          <p:cNvPr id="210" name="CustomShape 13"/>
          <p:cNvSpPr/>
          <p:nvPr/>
        </p:nvSpPr>
        <p:spPr>
          <a:xfrm>
            <a:off x="2286000" y="2312280"/>
            <a:ext cx="6857280" cy="22244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For the case of simple power analysis, it is generally enough to ensure no conditional branches depend on secret data. For instance, one can prevent simple power analysis on RSA decryption as mentioned above by adding dummy operations that ensure all code paths perform the same computations. Alternatively, one can employ a different method of exponentiation, called the Montgommery Powering Ladder</a:t>
            </a:r>
            <a:endParaRPr b="0" lang="en-US" sz="20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0" y="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2"/>
          <p:cNvSpPr/>
          <p:nvPr/>
        </p:nvSpPr>
        <p:spPr>
          <a:xfrm>
            <a:off x="194400" y="640080"/>
            <a:ext cx="441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uFill>
                  <a:solidFill>
                    <a:srgbClr val="ffffff"/>
                  </a:solidFill>
                </a:uFill>
                <a:latin typeface="Arial Black"/>
                <a:ea typeface="DejaVu Sans"/>
              </a:rPr>
              <a:t>UNIVERSITY of </a:t>
            </a:r>
            <a:r>
              <a:rPr b="1" lang="en-US" sz="2400" spc="-1" strike="noStrike">
                <a:solidFill>
                  <a:srgbClr val="000000"/>
                </a:solidFill>
                <a:uFill>
                  <a:solidFill>
                    <a:srgbClr val="ffffff"/>
                  </a:solidFill>
                </a:uFill>
                <a:latin typeface="Arial Black"/>
                <a:ea typeface="DejaVu Sans"/>
              </a:rPr>
              <a:t>DAMASCUS</a:t>
            </a:r>
            <a:endParaRPr b="0" lang="en-US" sz="2400" spc="-1" strike="noStrike">
              <a:solidFill>
                <a:srgbClr val="000000"/>
              </a:solidFill>
              <a:uFill>
                <a:solidFill>
                  <a:srgbClr val="ffffff"/>
                </a:solidFill>
              </a:uFill>
              <a:latin typeface="Arial"/>
            </a:endParaRPr>
          </a:p>
        </p:txBody>
      </p:sp>
      <p:sp>
        <p:nvSpPr>
          <p:cNvPr id="213" name="CustomShape 3"/>
          <p:cNvSpPr/>
          <p:nvPr/>
        </p:nvSpPr>
        <p:spPr>
          <a:xfrm>
            <a:off x="0" y="11206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Types of attacks based on the side channel</a:t>
            </a:r>
            <a:endParaRPr b="0" lang="en-US" sz="1800" spc="-1" strike="noStrike">
              <a:solidFill>
                <a:srgbClr val="000000"/>
              </a:solidFill>
              <a:uFill>
                <a:solidFill>
                  <a:srgbClr val="ffffff"/>
                </a:solidFill>
              </a:uFill>
              <a:latin typeface="Arial"/>
            </a:endParaRPr>
          </a:p>
        </p:txBody>
      </p:sp>
      <p:sp>
        <p:nvSpPr>
          <p:cNvPr id="214" name="CustomShape 4"/>
          <p:cNvSpPr/>
          <p:nvPr/>
        </p:nvSpPr>
        <p:spPr>
          <a:xfrm>
            <a:off x="0" y="4304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5" name="CustomShape 5"/>
          <p:cNvSpPr/>
          <p:nvPr/>
        </p:nvSpPr>
        <p:spPr>
          <a:xfrm>
            <a:off x="0" y="494460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6" name="CustomShape 6"/>
          <p:cNvSpPr/>
          <p:nvPr/>
        </p:nvSpPr>
        <p:spPr>
          <a:xfrm>
            <a:off x="0" y="5577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7" name="CustomShape 7"/>
          <p:cNvSpPr/>
          <p:nvPr/>
        </p:nvSpPr>
        <p:spPr>
          <a:xfrm>
            <a:off x="0" y="621792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8" name="CustomShape 8"/>
          <p:cNvSpPr/>
          <p:nvPr/>
        </p:nvSpPr>
        <p:spPr>
          <a:xfrm>
            <a:off x="0" y="238716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Countermeasures</a:t>
            </a:r>
            <a:endParaRPr b="0" lang="en-US" sz="1800" spc="-1" strike="noStrike">
              <a:solidFill>
                <a:srgbClr val="000000"/>
              </a:solidFill>
              <a:uFill>
                <a:solidFill>
                  <a:srgbClr val="ffffff"/>
                </a:solidFill>
              </a:uFill>
              <a:latin typeface="Arial"/>
            </a:endParaRPr>
          </a:p>
        </p:txBody>
      </p:sp>
      <p:sp>
        <p:nvSpPr>
          <p:cNvPr id="219" name="CustomShape 9"/>
          <p:cNvSpPr/>
          <p:nvPr/>
        </p:nvSpPr>
        <p:spPr>
          <a:xfrm>
            <a:off x="0" y="303084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0" name="CustomShape 10"/>
          <p:cNvSpPr/>
          <p:nvPr/>
        </p:nvSpPr>
        <p:spPr>
          <a:xfrm>
            <a:off x="0" y="3671280"/>
            <a:ext cx="2285280" cy="639360"/>
          </a:xfrm>
          <a:prstGeom prst="rect">
            <a:avLst/>
          </a:prstGeom>
          <a:solidFill>
            <a:srgbClr val="c3092b"/>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1" name="CustomShape 11"/>
          <p:cNvSpPr/>
          <p:nvPr/>
        </p:nvSpPr>
        <p:spPr>
          <a:xfrm>
            <a:off x="0" y="1757520"/>
            <a:ext cx="2285280" cy="639360"/>
          </a:xfrm>
          <a:prstGeom prst="rect">
            <a:avLst/>
          </a:prstGeom>
          <a:solidFill>
            <a:srgbClr val="7b1222"/>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Power analysis</a:t>
            </a:r>
            <a:endParaRPr b="0" lang="en-US" sz="1800" spc="-1" strike="noStrike">
              <a:solidFill>
                <a:srgbClr val="000000"/>
              </a:solidFill>
              <a:uFill>
                <a:solidFill>
                  <a:srgbClr val="ffffff"/>
                </a:solidFill>
              </a:uFill>
              <a:latin typeface="Arial"/>
            </a:endParaRPr>
          </a:p>
        </p:txBody>
      </p:sp>
      <p:pic>
        <p:nvPicPr>
          <p:cNvPr id="222" name="Picture 2" descr=""/>
          <p:cNvPicPr/>
          <p:nvPr/>
        </p:nvPicPr>
        <p:blipFill>
          <a:blip r:embed="rId1"/>
          <a:stretch/>
        </p:blipFill>
        <p:spPr>
          <a:xfrm>
            <a:off x="6292440" y="250920"/>
            <a:ext cx="2744280" cy="869040"/>
          </a:xfrm>
          <a:prstGeom prst="rect">
            <a:avLst/>
          </a:prstGeom>
          <a:ln>
            <a:noFill/>
          </a:ln>
        </p:spPr>
      </p:pic>
      <p:pic>
        <p:nvPicPr>
          <p:cNvPr id="223" name="Picture 2" descr=""/>
          <p:cNvPicPr/>
          <p:nvPr/>
        </p:nvPicPr>
        <p:blipFill>
          <a:blip r:embed="rId2"/>
          <a:stretch/>
        </p:blipFill>
        <p:spPr>
          <a:xfrm>
            <a:off x="0" y="4769640"/>
            <a:ext cx="2441880" cy="2087640"/>
          </a:xfrm>
          <a:prstGeom prst="rect">
            <a:avLst/>
          </a:prstGeom>
          <a:ln>
            <a:noFill/>
          </a:ln>
        </p:spPr>
      </p:pic>
      <p:sp>
        <p:nvSpPr>
          <p:cNvPr id="224" name="CustomShape 12"/>
          <p:cNvSpPr/>
          <p:nvPr/>
        </p:nvSpPr>
        <p:spPr>
          <a:xfrm>
            <a:off x="3648960" y="1319400"/>
            <a:ext cx="3469320" cy="4557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uFill>
                  <a:solidFill>
                    <a:srgbClr val="ffffff"/>
                  </a:solidFill>
                </a:uFill>
                <a:latin typeface="Calibri"/>
                <a:ea typeface="DejaVu Sans"/>
              </a:rPr>
              <a:t>Countermeasures</a:t>
            </a:r>
            <a:endParaRPr b="0" lang="en-US" sz="2400" spc="-1" strike="noStrike">
              <a:solidFill>
                <a:srgbClr val="000000"/>
              </a:solidFill>
              <a:uFill>
                <a:solidFill>
                  <a:srgbClr val="ffffff"/>
                </a:solidFill>
              </a:uFill>
              <a:latin typeface="Arial"/>
            </a:endParaRPr>
          </a:p>
        </p:txBody>
      </p:sp>
      <p:sp>
        <p:nvSpPr>
          <p:cNvPr id="225" name="CustomShape 13"/>
          <p:cNvSpPr/>
          <p:nvPr/>
        </p:nvSpPr>
        <p:spPr>
          <a:xfrm>
            <a:off x="2286000" y="1789560"/>
            <a:ext cx="6857280" cy="6998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ea typeface="DejaVu Sans"/>
              </a:rPr>
              <a:t>Pseudocode for the Montgommery Powering Ladder, with base C, exponent d and modulus n. dj is the j^th bit of d.</a:t>
            </a:r>
            <a:endParaRPr b="0" lang="en-US" sz="2000" spc="-1" strike="noStrike">
              <a:solidFill>
                <a:srgbClr val="000000"/>
              </a:solidFill>
              <a:uFill>
                <a:solidFill>
                  <a:srgbClr val="ffffff"/>
                </a:solidFill>
              </a:uFill>
              <a:latin typeface="Arial"/>
            </a:endParaRPr>
          </a:p>
        </p:txBody>
      </p:sp>
      <p:pic>
        <p:nvPicPr>
          <p:cNvPr id="226" name="Picture 1" descr=""/>
          <p:cNvPicPr/>
          <p:nvPr/>
        </p:nvPicPr>
        <p:blipFill>
          <a:blip r:embed="rId3"/>
          <a:stretch/>
        </p:blipFill>
        <p:spPr>
          <a:xfrm>
            <a:off x="2325240" y="2560320"/>
            <a:ext cx="6818040" cy="42969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1255</TotalTime>
  <Application>LibreOffice/5.3.7.2.0$Linux_X86_64 LibreOffice_project/30$Build-2</Application>
  <Words>1683</Words>
  <Paragraphs>261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2016-04-25T04:34:33Z</dcterms:created>
  <dc:creator>New</dc:creator>
  <dc:description/>
  <dc:language>en-US</dc:language>
  <cp:lastModifiedBy/>
  <dcterms:modified xsi:type="dcterms:W3CDTF">2017-12-21T15:31:29Z</dcterms:modified>
  <cp:revision>280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عرض على الشاشة (3:4)‏</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