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6"/>
  </p:notesMasterIdLst>
  <p:sldIdLst>
    <p:sldId id="256" r:id="rId2"/>
    <p:sldId id="329" r:id="rId3"/>
    <p:sldId id="330" r:id="rId4"/>
    <p:sldId id="345" r:id="rId5"/>
    <p:sldId id="332" r:id="rId6"/>
    <p:sldId id="360" r:id="rId7"/>
    <p:sldId id="333" r:id="rId8"/>
    <p:sldId id="334" r:id="rId9"/>
    <p:sldId id="346" r:id="rId10"/>
    <p:sldId id="357" r:id="rId11"/>
    <p:sldId id="331" r:id="rId12"/>
    <p:sldId id="335" r:id="rId13"/>
    <p:sldId id="336" r:id="rId14"/>
    <p:sldId id="337" r:id="rId15"/>
    <p:sldId id="338" r:id="rId16"/>
    <p:sldId id="339" r:id="rId17"/>
    <p:sldId id="340" r:id="rId18"/>
    <p:sldId id="362" r:id="rId19"/>
    <p:sldId id="341" r:id="rId20"/>
    <p:sldId id="361" r:id="rId21"/>
    <p:sldId id="355" r:id="rId22"/>
    <p:sldId id="342" r:id="rId23"/>
    <p:sldId id="343" r:id="rId24"/>
    <p:sldId id="344" r:id="rId25"/>
    <p:sldId id="348" r:id="rId26"/>
    <p:sldId id="349" r:id="rId27"/>
    <p:sldId id="351" r:id="rId28"/>
    <p:sldId id="363" r:id="rId29"/>
    <p:sldId id="356" r:id="rId30"/>
    <p:sldId id="352" r:id="rId31"/>
    <p:sldId id="353" r:id="rId32"/>
    <p:sldId id="354" r:id="rId33"/>
    <p:sldId id="358" r:id="rId34"/>
    <p:sldId id="35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3623" autoAdjust="0"/>
  </p:normalViewPr>
  <p:slideViewPr>
    <p:cSldViewPr>
      <p:cViewPr>
        <p:scale>
          <a:sx n="80" d="100"/>
          <a:sy n="80" d="100"/>
        </p:scale>
        <p:origin x="-876" y="3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3017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BEC39-C74D-48BB-868A-35F918F980B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11978-19A7-4152-8CAF-CB735D5090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757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4/12 =0.333; 8/12=0.66;</a:t>
            </a:r>
            <a:r>
              <a:rPr lang="en-US" baseline="0" dirty="0" smtClean="0"/>
              <a:t> 4/13=0.308; 8/10=0.80;  --------9/11=0.818;  2/11=0.182;  9/13=0.692;  2/10=0/20---------13/23=0.565; 10/23=0.435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11978-19A7-4152-8CAF-CB735D50900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http://www.real-statistics.com/statistics-tables/mann-whitney-table/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11978-19A7-4152-8CAF-CB735D50900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BD760BE-E556-4288-862F-94E3D787596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2AD7EAB-2EBC-41D7-97D2-8B7F7830F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60BE-E556-4288-862F-94E3D787596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7EAB-2EBC-41D7-97D2-8B7F7830F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60BE-E556-4288-862F-94E3D787596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7EAB-2EBC-41D7-97D2-8B7F7830F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60BE-E556-4288-862F-94E3D787596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7EAB-2EBC-41D7-97D2-8B7F7830F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60BE-E556-4288-862F-94E3D787596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7EAB-2EBC-41D7-97D2-8B7F7830F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60BE-E556-4288-862F-94E3D787596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7EAB-2EBC-41D7-97D2-8B7F7830F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BD760BE-E556-4288-862F-94E3D787596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2AD7EAB-2EBC-41D7-97D2-8B7F7830F3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BD760BE-E556-4288-862F-94E3D787596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2AD7EAB-2EBC-41D7-97D2-8B7F7830F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60BE-E556-4288-862F-94E3D787596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7EAB-2EBC-41D7-97D2-8B7F7830F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60BE-E556-4288-862F-94E3D787596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7EAB-2EBC-41D7-97D2-8B7F7830F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60BE-E556-4288-862F-94E3D787596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D7EAB-2EBC-41D7-97D2-8B7F7830F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BD760BE-E556-4288-862F-94E3D7875963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2AD7EAB-2EBC-41D7-97D2-8B7F7830F3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NONPARAMETRIC STATISTICS FOR BEHAVIORAL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Two independent samples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33400"/>
          </a:xfrm>
        </p:spPr>
        <p:txBody>
          <a:bodyPr>
            <a:normAutofit/>
          </a:bodyPr>
          <a:lstStyle/>
          <a:p>
            <a:pPr algn="ctr"/>
            <a:r>
              <a:rPr lang="en-US" sz="2000" b="1" u="sng" dirty="0">
                <a:solidFill>
                  <a:srgbClr val="FF0000"/>
                </a:solidFill>
              </a:rPr>
              <a:t>Wilcoxon-Mann-Whitney U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334000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sz="1800" dirty="0"/>
          </a:p>
          <a:p>
            <a:pPr marL="109728" indent="0">
              <a:buNone/>
            </a:pPr>
            <a:r>
              <a:rPr lang="en-US" sz="1800" dirty="0" smtClean="0"/>
              <a:t>Scores </a:t>
            </a:r>
            <a:r>
              <a:rPr lang="en-US" sz="1800" dirty="0"/>
              <a:t>from both groups are </a:t>
            </a:r>
            <a:r>
              <a:rPr lang="en-US" sz="1800" dirty="0" smtClean="0"/>
              <a:t>combined and </a:t>
            </a:r>
            <a:r>
              <a:rPr lang="en-US" sz="1800" dirty="0"/>
              <a:t>ranked in order of increasing size. The smallest score is ranked 1; </a:t>
            </a:r>
            <a:r>
              <a:rPr lang="en-US" sz="1800" dirty="0" smtClean="0"/>
              <a:t>the second </a:t>
            </a:r>
            <a:r>
              <a:rPr lang="en-US" sz="1800" dirty="0"/>
              <a:t>smallest score is ranked 2, etc. The algebraic sign associated with </a:t>
            </a:r>
            <a:r>
              <a:rPr lang="en-US" sz="1800" dirty="0" smtClean="0"/>
              <a:t>the score </a:t>
            </a:r>
            <a:r>
              <a:rPr lang="en-US" sz="1800" dirty="0"/>
              <a:t>(+ or –) is considered in the ranking so that negative scores are </a:t>
            </a:r>
            <a:r>
              <a:rPr lang="en-US" sz="1800" dirty="0" smtClean="0"/>
              <a:t>given lower </a:t>
            </a:r>
            <a:r>
              <a:rPr lang="en-US" sz="1800" dirty="0"/>
              <a:t>ranks than positive scores</a:t>
            </a:r>
            <a:r>
              <a:rPr lang="en-US" sz="1800" dirty="0" smtClean="0"/>
              <a:t>.</a:t>
            </a:r>
          </a:p>
          <a:p>
            <a:pPr marL="109728" indent="0">
              <a:buNone/>
            </a:pPr>
            <a:endParaRPr lang="en-US" sz="1800" dirty="0"/>
          </a:p>
          <a:p>
            <a:pPr marL="109728" indent="0">
              <a:buNone/>
            </a:pPr>
            <a:r>
              <a:rPr lang="en-US" sz="1800" dirty="0"/>
              <a:t>The ranks in one group, say Group X, are summed and noted as </a:t>
            </a:r>
            <a:r>
              <a:rPr lang="en-US" sz="1800" dirty="0" smtClean="0"/>
              <a:t>the Wilcoxon </a:t>
            </a:r>
            <a:r>
              <a:rPr lang="en-US" sz="1800" dirty="0"/>
              <a:t>value (W</a:t>
            </a:r>
            <a:r>
              <a:rPr lang="en-US" sz="1800" baseline="-25000" dirty="0"/>
              <a:t>X</a:t>
            </a:r>
            <a:r>
              <a:rPr lang="en-US" sz="1800" dirty="0"/>
              <a:t>). Next, the ranks in the other group, say Group Y, </a:t>
            </a:r>
            <a:r>
              <a:rPr lang="en-US" sz="1800" dirty="0" smtClean="0"/>
              <a:t>are summed</a:t>
            </a:r>
            <a:r>
              <a:rPr lang="en-US" sz="1800" dirty="0"/>
              <a:t>. These ranks may be noted as W</a:t>
            </a:r>
            <a:r>
              <a:rPr lang="en-US" sz="1800" baseline="-25000" dirty="0"/>
              <a:t>Y</a:t>
            </a:r>
            <a:r>
              <a:rPr lang="en-US" sz="1800" dirty="0"/>
              <a:t>. </a:t>
            </a:r>
            <a:endParaRPr lang="en-US" sz="1800" dirty="0" smtClean="0"/>
          </a:p>
          <a:p>
            <a:pPr marL="109728" indent="0">
              <a:buNone/>
            </a:pPr>
            <a:endParaRPr lang="en-US" sz="1800" dirty="0" smtClean="0"/>
          </a:p>
          <a:p>
            <a:pPr marL="109728" indent="0">
              <a:buNone/>
            </a:pPr>
            <a:r>
              <a:rPr lang="en-US" sz="1800" dirty="0" smtClean="0"/>
              <a:t>It </a:t>
            </a:r>
            <a:r>
              <a:rPr lang="en-US" sz="1800" dirty="0"/>
              <a:t>is very important that as </a:t>
            </a:r>
            <a:r>
              <a:rPr lang="en-US" sz="1800" dirty="0" smtClean="0"/>
              <a:t>then scores </a:t>
            </a:r>
            <a:r>
              <a:rPr lang="en-US" sz="1800" dirty="0"/>
              <a:t>are ranked, they retain their original group membership. The sum </a:t>
            </a:r>
            <a:r>
              <a:rPr lang="en-US" sz="1800" dirty="0" smtClean="0"/>
              <a:t>of the </a:t>
            </a:r>
            <a:r>
              <a:rPr lang="en-US" sz="1800" dirty="0"/>
              <a:t>ranks for the two groups should be the same as the sum of the ranks </a:t>
            </a:r>
            <a:r>
              <a:rPr lang="en-US" sz="1800" dirty="0" smtClean="0"/>
              <a:t>for the </a:t>
            </a:r>
            <a:r>
              <a:rPr lang="en-US" sz="1800" dirty="0"/>
              <a:t>combined groups.</a:t>
            </a:r>
          </a:p>
        </p:txBody>
      </p:sp>
    </p:spTree>
    <p:extLst>
      <p:ext uri="{BB962C8B-B14F-4D97-AF65-F5344CB8AC3E}">
        <p14:creationId xmlns:p14="http://schemas.microsoft.com/office/powerpoint/2010/main" xmlns="" val="100119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12536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sz="1800" b="1" dirty="0">
                <a:solidFill>
                  <a:srgbClr val="FF0000"/>
                </a:solidFill>
              </a:rPr>
              <a:t>The null hypothesis </a:t>
            </a:r>
            <a:r>
              <a:rPr lang="en-US" sz="1800" dirty="0">
                <a:solidFill>
                  <a:srgbClr val="FF0000"/>
                </a:solidFill>
              </a:rPr>
              <a:t>states that the ranks for the two groups are equal, or</a:t>
            </a:r>
          </a:p>
          <a:p>
            <a:pPr marL="109728" indent="0" algn="just">
              <a:buNone/>
            </a:pPr>
            <a:r>
              <a:rPr lang="en-US" sz="1800" dirty="0">
                <a:solidFill>
                  <a:srgbClr val="FF0000"/>
                </a:solidFill>
              </a:rPr>
              <a:t>the null hypothesis may state that there is no difference in the ranks for the</a:t>
            </a:r>
          </a:p>
          <a:p>
            <a:pPr marL="109728" indent="0" algn="just">
              <a:buNone/>
            </a:pPr>
            <a:r>
              <a:rPr lang="en-US" sz="1800" dirty="0">
                <a:solidFill>
                  <a:srgbClr val="FF0000"/>
                </a:solidFill>
              </a:rPr>
              <a:t>two groups.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109728" indent="0" algn="just">
              <a:buNone/>
            </a:pPr>
            <a:endParaRPr lang="en-US" sz="900" dirty="0"/>
          </a:p>
          <a:p>
            <a:pPr marL="109728" indent="0" algn="just">
              <a:buNone/>
            </a:pPr>
            <a:r>
              <a:rPr lang="en-US" sz="1800" dirty="0" smtClean="0"/>
              <a:t>Under </a:t>
            </a:r>
            <a:r>
              <a:rPr lang="en-US" sz="1800" dirty="0"/>
              <a:t>a true null, the average ranks for the groups should </a:t>
            </a:r>
            <a:r>
              <a:rPr lang="en-US" sz="1800" dirty="0" smtClean="0"/>
              <a:t>be approximately </a:t>
            </a:r>
            <a:r>
              <a:rPr lang="en-US" sz="1800" dirty="0"/>
              <a:t>equal. However, if the sum of the ranks for one group is </a:t>
            </a:r>
            <a:r>
              <a:rPr lang="en-US" sz="1800" dirty="0" smtClean="0"/>
              <a:t>either </a:t>
            </a:r>
            <a:r>
              <a:rPr lang="en-US" sz="1800" dirty="0"/>
              <a:t>very large or very small when compared to the sum of the ranks for the </a:t>
            </a:r>
            <a:r>
              <a:rPr lang="en-US" sz="1800" dirty="0" smtClean="0"/>
              <a:t>other group</a:t>
            </a:r>
            <a:r>
              <a:rPr lang="en-US" sz="1800" dirty="0"/>
              <a:t>, one may conclude that the samples were taken from two </a:t>
            </a:r>
            <a:r>
              <a:rPr lang="en-US" sz="1800" dirty="0" smtClean="0"/>
              <a:t>different populations</a:t>
            </a:r>
          </a:p>
          <a:p>
            <a:pPr>
              <a:buNone/>
            </a:pPr>
            <a:endParaRPr lang="en-US" sz="1600" i="1" dirty="0" smtClean="0"/>
          </a:p>
          <a:p>
            <a:pPr>
              <a:buNone/>
            </a:pPr>
            <a:endParaRPr lang="en-US" sz="1600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43262" y="3276600"/>
            <a:ext cx="265747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964936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sz="1800" dirty="0"/>
              <a:t>1. Rank the data by increasing values and label each rank by its </a:t>
            </a:r>
            <a:r>
              <a:rPr lang="en-US" sz="1800" dirty="0" smtClean="0"/>
              <a:t>group name </a:t>
            </a:r>
            <a:r>
              <a:rPr lang="en-US" sz="1800" dirty="0"/>
              <a:t>or as an X or a Y so that the original identity of the data is </a:t>
            </a:r>
            <a:r>
              <a:rPr lang="en-US" sz="1800" dirty="0" smtClean="0"/>
              <a:t>not lost </a:t>
            </a:r>
            <a:r>
              <a:rPr lang="en-US" sz="1800" dirty="0"/>
              <a:t>in the process.</a:t>
            </a:r>
          </a:p>
          <a:p>
            <a:pPr marL="109728" indent="0">
              <a:buNone/>
            </a:pPr>
            <a:endParaRPr lang="en-US" sz="1800" dirty="0"/>
          </a:p>
          <a:p>
            <a:pPr marL="109728" indent="0">
              <a:buNone/>
            </a:pPr>
            <a:r>
              <a:rPr lang="en-US" sz="1800" dirty="0" smtClean="0"/>
              <a:t>2</a:t>
            </a:r>
            <a:r>
              <a:rPr lang="en-US" sz="1800" dirty="0"/>
              <a:t>. Sum the ranks for each group.</a:t>
            </a:r>
          </a:p>
          <a:p>
            <a:pPr marL="109728" indent="0">
              <a:buNone/>
            </a:pPr>
            <a:endParaRPr lang="en-US" sz="1800" dirty="0" smtClean="0"/>
          </a:p>
          <a:p>
            <a:pPr marL="109728" indent="0">
              <a:buNone/>
            </a:pPr>
            <a:r>
              <a:rPr lang="en-US" sz="1800" dirty="0" smtClean="0"/>
              <a:t>3</a:t>
            </a:r>
            <a:r>
              <a:rPr lang="en-US" sz="1800" dirty="0"/>
              <a:t>. Check that the sums of the ranks for the two groups combined </a:t>
            </a:r>
            <a:r>
              <a:rPr lang="en-US" sz="1800" dirty="0" smtClean="0"/>
              <a:t>are equal </a:t>
            </a:r>
            <a:r>
              <a:rPr lang="en-US" sz="1800" dirty="0"/>
              <a:t>to the sum of the ranks for the combined group. </a:t>
            </a:r>
            <a:r>
              <a:rPr lang="en-US" sz="1800" dirty="0" smtClean="0"/>
              <a:t>The table in the previous slide </a:t>
            </a:r>
            <a:endParaRPr lang="en-US" sz="1800" dirty="0"/>
          </a:p>
          <a:p>
            <a:pPr marL="109728" indent="0">
              <a:buNone/>
            </a:pPr>
            <a:r>
              <a:rPr lang="en-US" sz="1800" dirty="0" smtClean="0"/>
              <a:t>displays data </a:t>
            </a:r>
            <a:r>
              <a:rPr lang="en-US" sz="1800" dirty="0"/>
              <a:t>for the first three steps of the procedure to </a:t>
            </a:r>
            <a:r>
              <a:rPr lang="en-US" sz="1800" dirty="0" smtClean="0"/>
              <a:t>calculate the </a:t>
            </a:r>
            <a:r>
              <a:rPr lang="en-US" sz="1800" dirty="0"/>
              <a:t>Mann-Whitney test statistic. </a:t>
            </a:r>
            <a:endParaRPr lang="en-US" sz="1800" dirty="0" smtClean="0"/>
          </a:p>
          <a:p>
            <a:pPr marL="109728" indent="0">
              <a:buNone/>
            </a:pPr>
            <a:endParaRPr lang="en-US" sz="1800" dirty="0" smtClean="0"/>
          </a:p>
          <a:p>
            <a:pPr marL="109728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sum of the ranks for group </a:t>
            </a:r>
            <a:r>
              <a:rPr lang="en-US" sz="1800" dirty="0" smtClean="0"/>
              <a:t>X is </a:t>
            </a:r>
            <a:r>
              <a:rPr lang="en-US" sz="1800" dirty="0"/>
              <a:t>49 (n = 7). The sum of the ranks for group Y is 71 (n = 8). The </a:t>
            </a:r>
            <a:r>
              <a:rPr lang="en-US" sz="1800" dirty="0" smtClean="0"/>
              <a:t>sum of </a:t>
            </a:r>
            <a:r>
              <a:rPr lang="en-US" sz="1800" dirty="0"/>
              <a:t>the ranks for the two groups is 49 + 71 = 120. Calculate the sum </a:t>
            </a:r>
            <a:r>
              <a:rPr lang="en-US" sz="1800" dirty="0" smtClean="0"/>
              <a:t>of ranks </a:t>
            </a:r>
            <a:r>
              <a:rPr lang="en-US" sz="1800" dirty="0"/>
              <a:t>for both groups using the following formula:</a:t>
            </a:r>
          </a:p>
          <a:p>
            <a:pPr marL="109728" indent="0">
              <a:buNone/>
            </a:pPr>
            <a:endParaRPr lang="en-US" sz="1800" dirty="0" smtClean="0"/>
          </a:p>
          <a:p>
            <a:pPr marL="109728" indent="0">
              <a:buNone/>
            </a:pPr>
            <a:r>
              <a:rPr lang="en-US" sz="1800" dirty="0" smtClean="0"/>
              <a:t>Sum </a:t>
            </a:r>
            <a:r>
              <a:rPr lang="en-US" sz="1800" dirty="0"/>
              <a:t>of ranks for Group X + sum of ranks for Group Y</a:t>
            </a:r>
          </a:p>
          <a:p>
            <a:pPr marL="109728" indent="0" algn="ctr">
              <a:buNone/>
            </a:pPr>
            <a:r>
              <a:rPr lang="pt-BR" sz="1800" dirty="0"/>
              <a:t>= N (N + 1)/2 = 15(15 + 1)/2 = 240/2 = 120</a:t>
            </a:r>
            <a:r>
              <a:rPr lang="pt-BR" sz="1800" dirty="0" smtClean="0"/>
              <a:t>.</a:t>
            </a:r>
          </a:p>
          <a:p>
            <a:pPr marL="109728" indent="0" algn="ctr">
              <a:buNone/>
            </a:pPr>
            <a:endParaRPr lang="en-US" sz="1800" dirty="0" smtClean="0"/>
          </a:p>
          <a:p>
            <a:pPr marL="109728" indent="0">
              <a:buNone/>
            </a:pPr>
            <a:endParaRPr lang="en-US" sz="1800" dirty="0" smtClean="0"/>
          </a:p>
          <a:p>
            <a:pPr marL="109728" indent="0">
              <a:buNone/>
            </a:pPr>
            <a:r>
              <a:rPr lang="en-US" sz="1800" dirty="0" smtClean="0"/>
              <a:t>Conduct </a:t>
            </a:r>
            <a:r>
              <a:rPr lang="en-US" sz="1800" dirty="0"/>
              <a:t>the statistical test for the null hypothesis. Recall that </a:t>
            </a:r>
            <a:r>
              <a:rPr lang="en-US" sz="1800" dirty="0" smtClean="0"/>
              <a:t>the </a:t>
            </a:r>
            <a:r>
              <a:rPr lang="en-US" sz="1800" dirty="0"/>
              <a:t>null hypothesis tests the </a:t>
            </a:r>
            <a:r>
              <a:rPr lang="en-US" sz="1800" dirty="0" smtClean="0"/>
              <a:t>probability that </a:t>
            </a:r>
            <a:r>
              <a:rPr lang="en-US" sz="1800" dirty="0"/>
              <a:t>the average ranks for Group X are equal to the </a:t>
            </a:r>
            <a:r>
              <a:rPr lang="en-US" sz="1800" dirty="0" smtClean="0"/>
              <a:t>average ranks </a:t>
            </a:r>
            <a:r>
              <a:rPr lang="en-US" sz="1800" dirty="0"/>
              <a:t>for Group </a:t>
            </a:r>
            <a:r>
              <a:rPr lang="en-US" sz="1800" dirty="0" smtClean="0"/>
              <a:t>Y.</a:t>
            </a:r>
            <a:endParaRPr lang="en-US" sz="1800" i="1" dirty="0" smtClean="0"/>
          </a:p>
          <a:p>
            <a:pPr>
              <a:buNone/>
            </a:pP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58125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i="1" dirty="0"/>
              <a:t>If there is no difference between the average ranks for the two groups, </a:t>
            </a:r>
            <a:r>
              <a:rPr lang="en-US" sz="1800" i="1" dirty="0" smtClean="0"/>
              <a:t>then the </a:t>
            </a:r>
          </a:p>
          <a:p>
            <a:pPr algn="just">
              <a:buNone/>
            </a:pPr>
            <a:r>
              <a:rPr lang="en-US" sz="1800" i="1" dirty="0" smtClean="0"/>
              <a:t>average </a:t>
            </a:r>
            <a:r>
              <a:rPr lang="en-US" sz="1800" i="1" dirty="0"/>
              <a:t>group ranks should be approximately equal. </a:t>
            </a:r>
            <a:endParaRPr lang="en-US" sz="1800" i="1" dirty="0" smtClean="0"/>
          </a:p>
          <a:p>
            <a:pPr algn="just">
              <a:buNone/>
            </a:pPr>
            <a:endParaRPr lang="en-US" sz="1800" dirty="0"/>
          </a:p>
          <a:p>
            <a:pPr algn="just">
              <a:buNone/>
            </a:pPr>
            <a:r>
              <a:rPr lang="en-US" sz="1800" dirty="0" smtClean="0"/>
              <a:t>However</a:t>
            </a:r>
            <a:r>
              <a:rPr lang="en-US" sz="1800" i="1" dirty="0"/>
              <a:t>, if </a:t>
            </a:r>
            <a:r>
              <a:rPr lang="en-US" sz="1800" i="1" dirty="0" smtClean="0"/>
              <a:t>the sum of </a:t>
            </a:r>
            <a:r>
              <a:rPr lang="en-US" sz="1800" i="1" dirty="0"/>
              <a:t>the ranks is quite different in size, then we may suspect </a:t>
            </a:r>
            <a:endParaRPr lang="en-US" sz="1800" i="1" dirty="0" smtClean="0"/>
          </a:p>
          <a:p>
            <a:pPr algn="just">
              <a:buNone/>
            </a:pPr>
            <a:r>
              <a:rPr lang="en-US" sz="1800" i="1" dirty="0" smtClean="0"/>
              <a:t>that </a:t>
            </a:r>
            <a:r>
              <a:rPr lang="en-US" sz="1800" i="1" dirty="0"/>
              <a:t>the </a:t>
            </a:r>
            <a:r>
              <a:rPr lang="en-US" sz="1800" i="1" dirty="0" smtClean="0"/>
              <a:t>two groups were </a:t>
            </a:r>
            <a:r>
              <a:rPr lang="en-US" sz="1800" i="1" dirty="0"/>
              <a:t>not from the same distribution. The two-tailed test is </a:t>
            </a:r>
            <a:endParaRPr lang="en-US" sz="1800" i="1" dirty="0" smtClean="0"/>
          </a:p>
          <a:p>
            <a:pPr algn="just">
              <a:buNone/>
            </a:pPr>
            <a:r>
              <a:rPr lang="en-US" sz="1800" i="1" dirty="0" smtClean="0"/>
              <a:t>used </a:t>
            </a:r>
            <a:r>
              <a:rPr lang="en-US" sz="1800" i="1" dirty="0"/>
              <a:t>if </a:t>
            </a:r>
            <a:r>
              <a:rPr lang="en-US" sz="1800" i="1" dirty="0" smtClean="0"/>
              <a:t>we do </a:t>
            </a:r>
            <a:r>
              <a:rPr lang="en-US" sz="1800" i="1" dirty="0"/>
              <a:t>not </a:t>
            </a:r>
            <a:r>
              <a:rPr lang="en-US" sz="1800" i="1" dirty="0" smtClean="0"/>
              <a:t>wish </a:t>
            </a:r>
            <a:r>
              <a:rPr lang="en-US" sz="1800" i="1" dirty="0"/>
              <a:t>to predict the direction of the difference</a:t>
            </a:r>
            <a:r>
              <a:rPr lang="en-US" sz="1800" i="1" dirty="0" smtClean="0"/>
              <a:t>.</a:t>
            </a:r>
          </a:p>
          <a:p>
            <a:pPr algn="just">
              <a:buNone/>
            </a:pPr>
            <a:endParaRPr lang="en-US" sz="1800" dirty="0"/>
          </a:p>
          <a:p>
            <a:pPr marL="109728" indent="0">
              <a:buNone/>
            </a:pPr>
            <a:r>
              <a:rPr lang="en-US" sz="1800" dirty="0"/>
              <a:t>For the two-tailed test, the alternative hypothesis states that the </a:t>
            </a:r>
            <a:r>
              <a:rPr lang="en-US" sz="1800" dirty="0" smtClean="0"/>
              <a:t>probability that </a:t>
            </a:r>
            <a:r>
              <a:rPr lang="en-US" sz="1800" dirty="0"/>
              <a:t>Group X is equal to Group Y ≠ </a:t>
            </a:r>
            <a:r>
              <a:rPr lang="en-US" sz="1800" dirty="0" smtClean="0"/>
              <a:t>1/2. </a:t>
            </a:r>
            <a:r>
              <a:rPr lang="en-US" sz="1800" dirty="0"/>
              <a:t>The expectation is that the </a:t>
            </a:r>
            <a:r>
              <a:rPr lang="en-US" sz="1800" dirty="0" smtClean="0"/>
              <a:t>groups will </a:t>
            </a:r>
            <a:r>
              <a:rPr lang="en-US" sz="1800" dirty="0"/>
              <a:t>have equal distributions; thus </a:t>
            </a:r>
            <a:r>
              <a:rPr lang="en-US" sz="1800" dirty="0" smtClean="0"/>
              <a:t>1/2 </a:t>
            </a:r>
            <a:r>
              <a:rPr lang="en-US" sz="1800" dirty="0"/>
              <a:t>is used in the alternative hypothesis.</a:t>
            </a:r>
          </a:p>
          <a:p>
            <a:pPr marL="109728" indent="0">
              <a:buNone/>
            </a:pPr>
            <a:endParaRPr lang="en-US" sz="1800" dirty="0" smtClean="0"/>
          </a:p>
          <a:p>
            <a:pPr marL="109728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test evaluates whether the probability is &gt; </a:t>
            </a:r>
            <a:r>
              <a:rPr lang="en-US" sz="1800" dirty="0" smtClean="0"/>
              <a:t>½;  </a:t>
            </a:r>
            <a:r>
              <a:rPr lang="en-US" sz="1800" dirty="0"/>
              <a:t>that a score from Group X</a:t>
            </a:r>
          </a:p>
          <a:p>
            <a:pPr marL="109728" indent="0">
              <a:buNone/>
            </a:pPr>
            <a:r>
              <a:rPr lang="en-US" sz="1800" dirty="0" smtClean="0"/>
              <a:t>is </a:t>
            </a:r>
            <a:r>
              <a:rPr lang="en-US" sz="1800" dirty="0"/>
              <a:t>larger than a score from Group Y.</a:t>
            </a:r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  <a:p>
            <a:pPr>
              <a:buNone/>
            </a:pPr>
            <a:endParaRPr lang="en-US" sz="1800" i="1" dirty="0" smtClean="0"/>
          </a:p>
          <a:p>
            <a:pPr>
              <a:buNone/>
            </a:pP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12536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Example</a:t>
            </a:r>
            <a:r>
              <a:rPr lang="en-US" sz="1800" dirty="0" smtClean="0"/>
              <a:t>. The </a:t>
            </a:r>
            <a:r>
              <a:rPr lang="en-US" sz="1800" dirty="0"/>
              <a:t>following data were collected from a study comparing two methods being </a:t>
            </a:r>
            <a:r>
              <a:rPr lang="en-US" sz="1800" dirty="0" smtClean="0"/>
              <a:t>used to </a:t>
            </a:r>
            <a:r>
              <a:rPr lang="en-US" sz="1800" dirty="0"/>
              <a:t>teach reading recovery in the 4th grade. Method 1 was a pull-out program </a:t>
            </a:r>
            <a:r>
              <a:rPr lang="en-US" sz="1800" dirty="0" smtClean="0"/>
              <a:t>in which </a:t>
            </a:r>
            <a:r>
              <a:rPr lang="en-US" sz="1800" dirty="0"/>
              <a:t>the children were taken out of the classroom for 30 min a day, 4 days a week.</a:t>
            </a:r>
          </a:p>
          <a:p>
            <a:pPr marL="109728" indent="0">
              <a:buNone/>
            </a:pPr>
            <a:endParaRPr lang="en-US" sz="1800" dirty="0" smtClean="0"/>
          </a:p>
          <a:p>
            <a:pPr marL="109728" indent="0">
              <a:buNone/>
            </a:pPr>
            <a:r>
              <a:rPr lang="en-US" sz="1800" dirty="0" smtClean="0"/>
              <a:t>Method </a:t>
            </a:r>
            <a:r>
              <a:rPr lang="en-US" sz="1800" dirty="0"/>
              <a:t>2 was a small group program in which children were taught in groups </a:t>
            </a:r>
            <a:r>
              <a:rPr lang="en-US" sz="1800" dirty="0" smtClean="0"/>
              <a:t>of four </a:t>
            </a:r>
            <a:r>
              <a:rPr lang="en-US" sz="1800" dirty="0"/>
              <a:t>or five for 45 min a day in the classroom, 4 days a week. The students </a:t>
            </a:r>
            <a:r>
              <a:rPr lang="en-US" sz="1800" dirty="0" smtClean="0"/>
              <a:t>were tested </a:t>
            </a:r>
            <a:r>
              <a:rPr lang="en-US" sz="1800" dirty="0"/>
              <a:t>using a reading comprehension test after 4 weeks of the program. The </a:t>
            </a:r>
            <a:r>
              <a:rPr lang="en-US" sz="1800" dirty="0" smtClean="0"/>
              <a:t>test results </a:t>
            </a:r>
            <a:r>
              <a:rPr lang="en-US" sz="1800" dirty="0"/>
              <a:t>are shown in </a:t>
            </a:r>
            <a:r>
              <a:rPr lang="en-US" sz="1800" dirty="0" smtClean="0"/>
              <a:t>the Table below.</a:t>
            </a:r>
          </a:p>
          <a:p>
            <a:pPr>
              <a:buNone/>
            </a:pPr>
            <a:endParaRPr lang="en-US" sz="1800" i="1" dirty="0" smtClean="0"/>
          </a:p>
          <a:p>
            <a:pPr>
              <a:buNone/>
            </a:pPr>
            <a:endParaRPr lang="en-US" sz="1800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657600"/>
            <a:ext cx="3438926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125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800" b="1" i="1" dirty="0" smtClean="0"/>
              <a:t>State </a:t>
            </a:r>
            <a:r>
              <a:rPr lang="en-US" sz="1800" b="1" i="1" dirty="0"/>
              <a:t>the Null and Research Hypotheses </a:t>
            </a:r>
            <a:endParaRPr lang="en-US" sz="1800" b="1" i="1" dirty="0" smtClean="0"/>
          </a:p>
          <a:p>
            <a:pPr marL="109728" indent="0">
              <a:buNone/>
            </a:pPr>
            <a:endParaRPr lang="en-US" sz="1800" b="1" i="1" dirty="0"/>
          </a:p>
          <a:p>
            <a:pPr marL="109728" indent="0" algn="just">
              <a:buNone/>
            </a:pPr>
            <a:r>
              <a:rPr lang="en-US" sz="1800" dirty="0" smtClean="0"/>
              <a:t>The </a:t>
            </a:r>
            <a:r>
              <a:rPr lang="en-US" sz="1800" dirty="0"/>
              <a:t>null hypothesis </a:t>
            </a:r>
            <a:r>
              <a:rPr lang="en-US" sz="1800" dirty="0" smtClean="0"/>
              <a:t>states that </a:t>
            </a:r>
            <a:r>
              <a:rPr lang="en-US" sz="1800" dirty="0"/>
              <a:t>there is no tendency of the ranks of one method to be systematically higher </a:t>
            </a:r>
            <a:r>
              <a:rPr lang="en-US" sz="1800" dirty="0" smtClean="0"/>
              <a:t>or lower </a:t>
            </a:r>
            <a:r>
              <a:rPr lang="en-US" sz="1800" dirty="0"/>
              <a:t>than the other. The hypothesis is stated in terms of comparison of distributions</a:t>
            </a:r>
            <a:r>
              <a:rPr lang="en-US" sz="1800" dirty="0" smtClean="0"/>
              <a:t>, not </a:t>
            </a:r>
            <a:r>
              <a:rPr lang="en-US" sz="1800" dirty="0"/>
              <a:t>means. The </a:t>
            </a:r>
            <a:r>
              <a:rPr lang="en-US" sz="1800" dirty="0" smtClean="0"/>
              <a:t>alternative </a:t>
            </a:r>
            <a:r>
              <a:rPr lang="en-US" sz="1800" dirty="0"/>
              <a:t>hypothesis states that the ranks of one method are </a:t>
            </a:r>
            <a:r>
              <a:rPr lang="en-US" sz="1800" dirty="0" smtClean="0"/>
              <a:t>systematically higher </a:t>
            </a:r>
            <a:r>
              <a:rPr lang="en-US" sz="1800" dirty="0"/>
              <a:t>or lower than the other. Our research hypothesis is a two-tailed</a:t>
            </a:r>
            <a:r>
              <a:rPr lang="en-US" sz="1800" dirty="0" smtClean="0"/>
              <a:t>, non-directional </a:t>
            </a:r>
            <a:r>
              <a:rPr lang="en-US" sz="1800" dirty="0"/>
              <a:t>hypothesis because it indicates a difference, but in no </a:t>
            </a:r>
            <a:r>
              <a:rPr lang="en-US" sz="1800" dirty="0" smtClean="0"/>
              <a:t>particular direction.</a:t>
            </a:r>
          </a:p>
          <a:p>
            <a:pPr marL="109728" indent="0">
              <a:buNone/>
            </a:pPr>
            <a:endParaRPr lang="en-US" sz="1800" dirty="0"/>
          </a:p>
          <a:p>
            <a:pPr marL="109728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null hypothesis </a:t>
            </a:r>
            <a:r>
              <a:rPr lang="en-US" sz="1800" dirty="0" smtClean="0"/>
              <a:t>is</a:t>
            </a:r>
          </a:p>
          <a:p>
            <a:pPr marL="109728" indent="0">
              <a:buNone/>
            </a:pPr>
            <a:endParaRPr lang="en-US" sz="1800" dirty="0"/>
          </a:p>
          <a:p>
            <a:pPr marL="109728" indent="0">
              <a:buNone/>
            </a:pPr>
            <a:r>
              <a:rPr lang="en-US" sz="1800" i="1" dirty="0">
                <a:solidFill>
                  <a:srgbClr val="FF0000"/>
                </a:solidFill>
              </a:rPr>
              <a:t>H</a:t>
            </a:r>
            <a:r>
              <a:rPr lang="en-US" sz="1800" i="1" baseline="-25000" dirty="0">
                <a:solidFill>
                  <a:srgbClr val="FF0000"/>
                </a:solidFill>
              </a:rPr>
              <a:t>O</a:t>
            </a:r>
            <a:r>
              <a:rPr lang="en-US" sz="1800" dirty="0">
                <a:solidFill>
                  <a:srgbClr val="FF0000"/>
                </a:solidFill>
              </a:rPr>
              <a:t>: There is no tendency for ranks of one method to be significantly higher</a:t>
            </a:r>
          </a:p>
          <a:p>
            <a:pPr marL="109728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(or lower) than the other.</a:t>
            </a:r>
          </a:p>
          <a:p>
            <a:pPr marL="109728" indent="0">
              <a:buNone/>
            </a:pPr>
            <a:endParaRPr lang="en-US" sz="1800" i="1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sz="1800" i="1" dirty="0" smtClean="0">
                <a:solidFill>
                  <a:srgbClr val="FF0000"/>
                </a:solidFill>
              </a:rPr>
              <a:t>H</a:t>
            </a:r>
            <a:r>
              <a:rPr lang="en-US" sz="1800" i="1" baseline="-25000" dirty="0" smtClean="0">
                <a:solidFill>
                  <a:srgbClr val="FF0000"/>
                </a:solidFill>
              </a:rPr>
              <a:t>A</a:t>
            </a:r>
            <a:r>
              <a:rPr lang="en-US" sz="1800" dirty="0">
                <a:solidFill>
                  <a:srgbClr val="FF0000"/>
                </a:solidFill>
              </a:rPr>
              <a:t>: The ranks of one method are systematically higher (or lower) than the</a:t>
            </a:r>
          </a:p>
          <a:p>
            <a:pPr marL="109728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Other.</a:t>
            </a:r>
          </a:p>
          <a:p>
            <a:pPr>
              <a:buNone/>
            </a:pPr>
            <a:endParaRPr lang="en-US" sz="1800" i="1" dirty="0" smtClean="0"/>
          </a:p>
          <a:p>
            <a:pPr>
              <a:buNone/>
            </a:pP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12536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sz="1800" b="1" i="1" dirty="0"/>
              <a:t>Compute the Test Statistic </a:t>
            </a:r>
            <a:endParaRPr lang="en-US" sz="1800" b="1" i="1" dirty="0" smtClean="0"/>
          </a:p>
          <a:p>
            <a:pPr marL="109728" indent="0" algn="just">
              <a:buNone/>
            </a:pPr>
            <a:endParaRPr lang="en-US" sz="1800" b="1" i="1" dirty="0"/>
          </a:p>
          <a:p>
            <a:pPr marL="109728" indent="0" algn="just">
              <a:buNone/>
            </a:pPr>
            <a:r>
              <a:rPr lang="en-US" sz="1800" dirty="0" smtClean="0"/>
              <a:t>First</a:t>
            </a:r>
            <a:r>
              <a:rPr lang="en-US" sz="1800" dirty="0"/>
              <a:t>, combine and rank both data </a:t>
            </a:r>
            <a:r>
              <a:rPr lang="en-US" sz="1800" dirty="0" smtClean="0"/>
              <a:t>samples together. Next</a:t>
            </a:r>
            <a:r>
              <a:rPr lang="en-US" sz="1800" dirty="0"/>
              <a:t>, compute the sum of ranks for each method. Method 1 is </a:t>
            </a:r>
            <a:r>
              <a:rPr lang="en-US" sz="1800" i="1" dirty="0"/>
              <a:t>ΣR</a:t>
            </a:r>
            <a:r>
              <a:rPr lang="en-US" sz="1800" dirty="0"/>
              <a:t>1 and </a:t>
            </a:r>
            <a:r>
              <a:rPr lang="en-US" sz="1800" dirty="0" smtClean="0"/>
              <a:t>method 2 </a:t>
            </a:r>
            <a:r>
              <a:rPr lang="en-US" sz="1800" dirty="0"/>
              <a:t>is </a:t>
            </a:r>
            <a:r>
              <a:rPr lang="el-GR" sz="1800" i="1" dirty="0"/>
              <a:t>Σ</a:t>
            </a:r>
            <a:r>
              <a:rPr lang="en-US" sz="1800" i="1" dirty="0"/>
              <a:t>R</a:t>
            </a:r>
            <a:r>
              <a:rPr lang="en-US" sz="1800" dirty="0"/>
              <a:t>2.</a:t>
            </a:r>
            <a:endParaRPr lang="en-US" sz="1800" dirty="0" smtClean="0"/>
          </a:p>
          <a:p>
            <a:pPr algn="just">
              <a:buNone/>
            </a:pPr>
            <a:endParaRPr lang="en-US" sz="1800" i="1" dirty="0" smtClean="0"/>
          </a:p>
          <a:p>
            <a:pPr algn="just">
              <a:buNone/>
            </a:pPr>
            <a:endParaRPr lang="en-US" sz="1800" i="1" dirty="0" smtClean="0"/>
          </a:p>
          <a:p>
            <a:pPr algn="just">
              <a:buNone/>
            </a:pPr>
            <a:endParaRPr lang="en-US" sz="180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3024316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09078"/>
            <a:ext cx="3267075" cy="4028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76600"/>
            <a:ext cx="521017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 descr="https://accendoreliability.com/wp-content/uploads/2014/04/critical-values-of-u-5-perc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457200"/>
            <a:ext cx="5981700" cy="58820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81000"/>
            <a:ext cx="4914900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12536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600" dirty="0"/>
              <a:t>The critical values are </a:t>
            </a:r>
            <a:r>
              <a:rPr lang="en-US" sz="1600" dirty="0" smtClean="0"/>
              <a:t>found on </a:t>
            </a:r>
            <a:r>
              <a:rPr lang="en-US" sz="1600" dirty="0"/>
              <a:t>the table at the point for </a:t>
            </a:r>
            <a:r>
              <a:rPr lang="en-US" sz="1600" i="1" dirty="0"/>
              <a:t>n</a:t>
            </a:r>
            <a:r>
              <a:rPr lang="en-US" sz="1600" dirty="0"/>
              <a:t>1 = 7 and </a:t>
            </a:r>
            <a:r>
              <a:rPr lang="en-US" sz="1600" i="1" dirty="0"/>
              <a:t>n</a:t>
            </a:r>
            <a:r>
              <a:rPr lang="en-US" sz="1600" dirty="0"/>
              <a:t>2 = 7. We set </a:t>
            </a:r>
            <a:r>
              <a:rPr lang="en-US" sz="1600" i="1" dirty="0"/>
              <a:t>α </a:t>
            </a:r>
            <a:r>
              <a:rPr lang="en-US" sz="1600" dirty="0"/>
              <a:t>= 0.05. The critical </a:t>
            </a:r>
            <a:r>
              <a:rPr lang="en-US" sz="1600" dirty="0" smtClean="0"/>
              <a:t>value for </a:t>
            </a:r>
            <a:r>
              <a:rPr lang="en-US" sz="1600" dirty="0"/>
              <a:t>the Mann−</a:t>
            </a:r>
            <a:r>
              <a:rPr lang="en-US" sz="1600" dirty="0" smtClean="0"/>
              <a:t>Whitney </a:t>
            </a:r>
            <a:r>
              <a:rPr lang="en-US" sz="1600" i="1" dirty="0"/>
              <a:t>U </a:t>
            </a:r>
            <a:r>
              <a:rPr lang="en-US" sz="1600" dirty="0"/>
              <a:t>is </a:t>
            </a:r>
            <a:r>
              <a:rPr lang="en-US" sz="1600" b="1" dirty="0"/>
              <a:t>8</a:t>
            </a:r>
            <a:r>
              <a:rPr lang="en-US" sz="1600" dirty="0"/>
              <a:t>. </a:t>
            </a:r>
            <a:r>
              <a:rPr lang="en-US" sz="1600" dirty="0" smtClean="0">
                <a:solidFill>
                  <a:srgbClr val="FF0000"/>
                </a:solidFill>
              </a:rPr>
              <a:t>A calculated value that is less than or equal to 8 (U_test &lt; U_crt) will lead us to reject our null hypothesis. </a:t>
            </a:r>
            <a:endParaRPr 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800" i="1" dirty="0" smtClean="0"/>
          </a:p>
          <a:p>
            <a:pPr marL="109728" indent="0">
              <a:buNone/>
            </a:pPr>
            <a:r>
              <a:rPr lang="en-US" sz="1600" b="1" i="1" dirty="0"/>
              <a:t>Compare the Obtained Value with the Critical Value </a:t>
            </a:r>
            <a:r>
              <a:rPr lang="en-US" sz="1600" dirty="0"/>
              <a:t>The </a:t>
            </a:r>
            <a:r>
              <a:rPr lang="en-US" sz="1600" dirty="0" smtClean="0"/>
              <a:t>critical value </a:t>
            </a:r>
            <a:r>
              <a:rPr lang="en-US" sz="1600" dirty="0"/>
              <a:t>for rejecting the null hypothesis is 8 and the obtained value is </a:t>
            </a:r>
            <a:r>
              <a:rPr lang="en-US" sz="1600" i="1" dirty="0"/>
              <a:t>U = </a:t>
            </a:r>
            <a:r>
              <a:rPr lang="en-US" sz="1600" dirty="0"/>
              <a:t>7. 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/>
            <a:r>
              <a:rPr lang="en-US" sz="1600" dirty="0" smtClean="0"/>
              <a:t>If </a:t>
            </a:r>
            <a:r>
              <a:rPr lang="en-US" sz="1600" dirty="0" smtClean="0"/>
              <a:t>the critical </a:t>
            </a:r>
            <a:r>
              <a:rPr lang="en-US" sz="1600" dirty="0"/>
              <a:t>value equals or exceeds the obtained value, we must reject the null hypothesis.</a:t>
            </a:r>
          </a:p>
          <a:p>
            <a:pPr marL="109728" indent="0"/>
            <a:r>
              <a:rPr lang="en-US" sz="1600" dirty="0"/>
              <a:t>If instead, the critical value is less than the obtained value, we must not </a:t>
            </a:r>
            <a:r>
              <a:rPr lang="en-US" sz="1600" dirty="0" smtClean="0"/>
              <a:t>reject the </a:t>
            </a:r>
            <a:r>
              <a:rPr lang="en-US" sz="1600" dirty="0"/>
              <a:t>null hypothesis. </a:t>
            </a:r>
            <a:endParaRPr lang="en-US" sz="1600" dirty="0" smtClean="0"/>
          </a:p>
          <a:p>
            <a:pPr marL="109728" indent="0"/>
            <a:endParaRPr lang="en-US" sz="1600" dirty="0" smtClean="0"/>
          </a:p>
          <a:p>
            <a:pPr marL="109728" indent="0"/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Since </a:t>
            </a:r>
            <a:r>
              <a:rPr lang="en-US" sz="1600" dirty="0"/>
              <a:t>the critical value exceeds the obtained value, we </a:t>
            </a:r>
            <a:r>
              <a:rPr lang="en-US" sz="1600" dirty="0" smtClean="0"/>
              <a:t>must reject </a:t>
            </a:r>
            <a:r>
              <a:rPr lang="en-US" sz="1600" dirty="0"/>
              <a:t>the null </a:t>
            </a:r>
            <a:r>
              <a:rPr lang="en-US" sz="1600" dirty="0" smtClean="0"/>
              <a:t>hypothesis.</a:t>
            </a:r>
          </a:p>
          <a:p>
            <a:pPr marL="109728" indent="0">
              <a:buNone/>
            </a:pPr>
            <a:endParaRPr lang="en-US" sz="800" i="1" dirty="0"/>
          </a:p>
          <a:p>
            <a:pPr marL="109728" indent="0">
              <a:buNone/>
            </a:pP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125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b="1" dirty="0" smtClean="0"/>
              <a:t>The objective </a:t>
            </a:r>
            <a:r>
              <a:rPr lang="en-US" sz="2000" dirty="0" smtClean="0"/>
              <a:t>of testing </a:t>
            </a:r>
            <a:r>
              <a:rPr lang="en-US" sz="2000" b="1" dirty="0" smtClean="0"/>
              <a:t>two independent samples </a:t>
            </a:r>
            <a:r>
              <a:rPr lang="en-US" sz="2000" dirty="0" smtClean="0"/>
              <a:t>is to determine </a:t>
            </a:r>
          </a:p>
          <a:p>
            <a:pPr algn="just">
              <a:buNone/>
            </a:pPr>
            <a:r>
              <a:rPr lang="en-US" sz="2000" dirty="0" smtClean="0"/>
              <a:t>the extent or degree to which the unrelated groups differ on some variable. </a:t>
            </a:r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For example, one of several procedures for analysis of independent </a:t>
            </a:r>
          </a:p>
          <a:p>
            <a:pPr algn="just">
              <a:buNone/>
            </a:pPr>
            <a:r>
              <a:rPr lang="en-US" sz="2000" dirty="0" smtClean="0"/>
              <a:t>samples may be used for research problems that aim to differentiate </a:t>
            </a:r>
          </a:p>
          <a:p>
            <a:pPr algn="just">
              <a:buNone/>
            </a:pPr>
            <a:r>
              <a:rPr lang="en-US" sz="2000" dirty="0" smtClean="0"/>
              <a:t>scores in reading achievement of boys and girls. </a:t>
            </a:r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Independence of groups and subjects within groups is a research design </a:t>
            </a:r>
          </a:p>
          <a:p>
            <a:pPr algn="just">
              <a:buNone/>
            </a:pPr>
            <a:r>
              <a:rPr lang="en-US" sz="2000" dirty="0" smtClean="0"/>
              <a:t>matter. It is a responsibility of the researcher to assure that observations </a:t>
            </a:r>
          </a:p>
          <a:p>
            <a:pPr algn="just">
              <a:buNone/>
            </a:pPr>
            <a:r>
              <a:rPr lang="en-US" sz="2000" dirty="0" smtClean="0"/>
              <a:t>of one subject are independent of the observations of any other subject in </a:t>
            </a:r>
          </a:p>
          <a:p>
            <a:pPr algn="just">
              <a:buNone/>
            </a:pPr>
            <a:r>
              <a:rPr lang="en-US" sz="2000" dirty="0" smtClean="0"/>
              <a:t>either group. </a:t>
            </a:r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Specifically, one should not be  able to tell anything about the scores of </a:t>
            </a:r>
          </a:p>
          <a:p>
            <a:pPr algn="just">
              <a:buNone/>
            </a:pPr>
            <a:r>
              <a:rPr lang="en-US" sz="2000" dirty="0" smtClean="0"/>
              <a:t>one group or subject by knowing the scores of the other group or any </a:t>
            </a:r>
          </a:p>
          <a:p>
            <a:pPr algn="just">
              <a:buNone/>
            </a:pPr>
            <a:r>
              <a:rPr lang="en-US" sz="2000" dirty="0" smtClean="0"/>
              <a:t>other subject.</a:t>
            </a:r>
            <a:endParaRPr lang="en-US" sz="1800" dirty="0" smtClean="0"/>
          </a:p>
          <a:p>
            <a:pPr>
              <a:buNone/>
            </a:pPr>
            <a:endParaRPr lang="en-US" sz="1600" i="1" dirty="0" smtClean="0"/>
          </a:p>
          <a:p>
            <a:pPr>
              <a:buNone/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12536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sz="800" i="1" dirty="0"/>
          </a:p>
          <a:p>
            <a:pPr marL="109728" indent="0">
              <a:buNone/>
            </a:pPr>
            <a:r>
              <a:rPr lang="en-US" sz="1600" b="1" i="1" dirty="0"/>
              <a:t>Interpret the Results </a:t>
            </a:r>
            <a:r>
              <a:rPr lang="en-US" sz="1600" dirty="0"/>
              <a:t>We rejected the null hypothesis, suggesting </a:t>
            </a:r>
            <a:r>
              <a:rPr lang="en-US" sz="1600" dirty="0" smtClean="0"/>
              <a:t>that a </a:t>
            </a:r>
            <a:r>
              <a:rPr lang="en-US" sz="1600" dirty="0"/>
              <a:t>real difference exists between the two methods. In addition, since the sum of </a:t>
            </a:r>
            <a:r>
              <a:rPr lang="en-US" sz="1600" dirty="0" smtClean="0"/>
              <a:t>the ranks </a:t>
            </a:r>
            <a:r>
              <a:rPr lang="en-US" sz="1600" dirty="0"/>
              <a:t>for method 1 (Σ</a:t>
            </a:r>
            <a:r>
              <a:rPr lang="en-US" sz="1600" i="1" dirty="0"/>
              <a:t>R</a:t>
            </a:r>
            <a:r>
              <a:rPr lang="en-US" sz="1600" dirty="0"/>
              <a:t>1) was larger than method 2 (Σ</a:t>
            </a:r>
            <a:r>
              <a:rPr lang="en-US" sz="1600" i="1" dirty="0"/>
              <a:t>R</a:t>
            </a:r>
            <a:r>
              <a:rPr lang="en-US" sz="1600" dirty="0"/>
              <a:t>2), we see that method 1 </a:t>
            </a:r>
            <a:r>
              <a:rPr lang="en-US" sz="1600" dirty="0" smtClean="0"/>
              <a:t>had significantly </a:t>
            </a:r>
            <a:r>
              <a:rPr lang="en-US" sz="1600" dirty="0"/>
              <a:t>higher </a:t>
            </a:r>
            <a:r>
              <a:rPr lang="en-US" sz="1600" dirty="0" smtClean="0"/>
              <a:t>scores.</a:t>
            </a:r>
          </a:p>
          <a:p>
            <a:pPr marL="109728" indent="0">
              <a:buNone/>
            </a:pPr>
            <a:endParaRPr lang="en-US" sz="800" i="1" dirty="0" smtClean="0"/>
          </a:p>
          <a:p>
            <a:pPr marL="109728" indent="0">
              <a:buNone/>
            </a:pPr>
            <a:endParaRPr lang="en-US" sz="800" i="1" dirty="0"/>
          </a:p>
          <a:p>
            <a:pPr marL="109728" indent="0">
              <a:buNone/>
            </a:pPr>
            <a:r>
              <a:rPr lang="en-US" sz="1600" b="1" i="1" dirty="0"/>
              <a:t>Reporting the </a:t>
            </a:r>
            <a:r>
              <a:rPr lang="en-US" sz="1600" b="1" i="1" dirty="0" smtClean="0"/>
              <a:t>Results T</a:t>
            </a:r>
            <a:r>
              <a:rPr lang="en-US" sz="1600" dirty="0" smtClean="0"/>
              <a:t>wo </a:t>
            </a:r>
            <a:r>
              <a:rPr lang="en-US" sz="1600" dirty="0"/>
              <a:t>methods were used to provide students with </a:t>
            </a:r>
            <a:r>
              <a:rPr lang="en-US" sz="1600" dirty="0" smtClean="0"/>
              <a:t>reading instruction</a:t>
            </a:r>
            <a:r>
              <a:rPr lang="en-US" sz="1600" dirty="0"/>
              <a:t>. Method 1 involved a pull-out program and method 2 involved a </a:t>
            </a:r>
            <a:r>
              <a:rPr lang="en-US" sz="1600" dirty="0" smtClean="0"/>
              <a:t>small group </a:t>
            </a:r>
            <a:r>
              <a:rPr lang="en-US" sz="1600" dirty="0"/>
              <a:t>program. Using the ranked reading comprehension test scores, the </a:t>
            </a:r>
            <a:r>
              <a:rPr lang="en-US" sz="1600" dirty="0" smtClean="0"/>
              <a:t>results indicated </a:t>
            </a:r>
            <a:r>
              <a:rPr lang="en-US" sz="1600" dirty="0"/>
              <a:t>a significant difference between the two methods (</a:t>
            </a:r>
            <a:r>
              <a:rPr lang="en-US" sz="1600" i="1" dirty="0"/>
              <a:t>U = </a:t>
            </a:r>
            <a:r>
              <a:rPr lang="en-US" sz="1600" dirty="0"/>
              <a:t>7, </a:t>
            </a:r>
            <a:r>
              <a:rPr lang="en-US" sz="1600" i="1" dirty="0"/>
              <a:t>n</a:t>
            </a:r>
            <a:r>
              <a:rPr lang="en-US" sz="1600" dirty="0"/>
              <a:t>1 = 7, </a:t>
            </a:r>
            <a:r>
              <a:rPr lang="en-US" sz="1600" i="1" dirty="0"/>
              <a:t>n</a:t>
            </a:r>
            <a:r>
              <a:rPr lang="en-US" sz="1600" dirty="0"/>
              <a:t>2 </a:t>
            </a:r>
            <a:r>
              <a:rPr lang="en-US" sz="1600" i="1" dirty="0"/>
              <a:t>= </a:t>
            </a:r>
            <a:r>
              <a:rPr lang="en-US" sz="1600" dirty="0"/>
              <a:t>7</a:t>
            </a:r>
            <a:r>
              <a:rPr lang="en-US" sz="1600" dirty="0" smtClean="0"/>
              <a:t>, </a:t>
            </a:r>
            <a:r>
              <a:rPr lang="en-US" sz="1600" i="1" dirty="0" smtClean="0"/>
              <a:t>p </a:t>
            </a:r>
            <a:r>
              <a:rPr lang="en-US" sz="1600" dirty="0"/>
              <a:t>&lt; 0.05). The sum of ranks for method 1 (Σ</a:t>
            </a:r>
            <a:r>
              <a:rPr lang="en-US" sz="1600" i="1" dirty="0"/>
              <a:t>R</a:t>
            </a:r>
            <a:r>
              <a:rPr lang="en-US" sz="1600" dirty="0"/>
              <a:t>1 = 70) was larger than the sum </a:t>
            </a:r>
            <a:r>
              <a:rPr lang="en-US" sz="1600" dirty="0" smtClean="0"/>
              <a:t>of ranks </a:t>
            </a:r>
            <a:r>
              <a:rPr lang="en-US" sz="1600" dirty="0"/>
              <a:t>for method 2 (Σ</a:t>
            </a:r>
            <a:r>
              <a:rPr lang="en-US" sz="1600" i="1" dirty="0"/>
              <a:t>R</a:t>
            </a:r>
            <a:r>
              <a:rPr lang="en-US" sz="1600" dirty="0"/>
              <a:t>2 = 35). </a:t>
            </a:r>
            <a:endParaRPr lang="en-US" sz="1600" dirty="0" smtClean="0"/>
          </a:p>
          <a:p>
            <a:pPr marL="109728" indent="0">
              <a:buNone/>
            </a:pPr>
            <a:endParaRPr lang="en-US" sz="1600" b="1" dirty="0" smtClean="0"/>
          </a:p>
          <a:p>
            <a:pPr marL="109728" indent="0">
              <a:buNone/>
            </a:pPr>
            <a:endParaRPr lang="en-US" sz="1600" b="1" dirty="0" smtClean="0"/>
          </a:p>
          <a:p>
            <a:pPr marL="109728" indent="0">
              <a:buNone/>
            </a:pPr>
            <a:r>
              <a:rPr lang="en-US" sz="1600" b="1" dirty="0" smtClean="0"/>
              <a:t>Therefore</a:t>
            </a:r>
            <a:r>
              <a:rPr lang="en-US" sz="1600" b="1" dirty="0"/>
              <a:t>, we can state that the data support </a:t>
            </a:r>
            <a:r>
              <a:rPr lang="en-US" sz="1600" b="1" dirty="0" smtClean="0"/>
              <a:t>the pull-out </a:t>
            </a:r>
            <a:r>
              <a:rPr lang="en-US" sz="1600" b="1" dirty="0"/>
              <a:t>program as a more effective reading program for teaching </a:t>
            </a:r>
            <a:r>
              <a:rPr lang="en-US" sz="1600" b="1" dirty="0" smtClean="0"/>
              <a:t>comprehension to </a:t>
            </a:r>
            <a:r>
              <a:rPr lang="en-US" sz="1600" b="1" dirty="0"/>
              <a:t>4th-grade children at this school.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&gt; data&lt;-read.table("ex61.txt", header=TRUE)</a:t>
            </a:r>
          </a:p>
          <a:p>
            <a:pPr>
              <a:buNone/>
            </a:pPr>
            <a:r>
              <a:rPr lang="en-US" sz="1800" dirty="0" smtClean="0"/>
              <a:t>&gt; data</a:t>
            </a:r>
          </a:p>
          <a:p>
            <a:pPr>
              <a:buNone/>
            </a:pPr>
            <a:r>
              <a:rPr lang="en-US" sz="1800" dirty="0" smtClean="0"/>
              <a:t>&gt; </a:t>
            </a:r>
            <a:r>
              <a:rPr lang="en-US" sz="1800" dirty="0" err="1" smtClean="0"/>
              <a:t>wilcox.test</a:t>
            </a:r>
            <a:r>
              <a:rPr lang="en-US" sz="1800" dirty="0" smtClean="0"/>
              <a:t>(score ~ method, data=data)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  Wilcoxon rank sum test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data:  score by method</a:t>
            </a:r>
          </a:p>
          <a:p>
            <a:pPr>
              <a:buNone/>
            </a:pPr>
            <a:r>
              <a:rPr lang="en-US" sz="1800" b="1" dirty="0" smtClean="0"/>
              <a:t>W = 42, p-value = 0.02622</a:t>
            </a:r>
          </a:p>
          <a:p>
            <a:pPr>
              <a:buNone/>
            </a:pPr>
            <a:r>
              <a:rPr lang="en-US" sz="1800" dirty="0" smtClean="0"/>
              <a:t>alternative hypothesis: true location shift is not equal to 0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125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Researchers report </a:t>
            </a:r>
            <a:r>
              <a:rPr lang="en-US" sz="1600" dirty="0"/>
              <a:t>the </a:t>
            </a:r>
            <a:r>
              <a:rPr lang="en-US" sz="1600" i="1" dirty="0"/>
              <a:t>confidence interval </a:t>
            </a:r>
            <a:r>
              <a:rPr lang="en-US" sz="1600" dirty="0"/>
              <a:t>for research data</a:t>
            </a:r>
            <a:r>
              <a:rPr lang="en-US" sz="1600" dirty="0" smtClean="0"/>
              <a:t>.</a:t>
            </a:r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A </a:t>
            </a:r>
            <a:r>
              <a:rPr lang="en-US" sz="1600" b="1" dirty="0"/>
              <a:t>confidence interval </a:t>
            </a:r>
            <a:r>
              <a:rPr lang="en-US" sz="1600" dirty="0"/>
              <a:t>is an </a:t>
            </a:r>
            <a:r>
              <a:rPr lang="en-US" sz="1600" dirty="0" smtClean="0"/>
              <a:t>inference to </a:t>
            </a:r>
            <a:r>
              <a:rPr lang="en-US" sz="1600" dirty="0"/>
              <a:t>a population in terms of an estimation of sampling error. More specifically, </a:t>
            </a:r>
            <a:r>
              <a:rPr lang="en-US" sz="1600" dirty="0" smtClean="0"/>
              <a:t>it provides </a:t>
            </a:r>
            <a:r>
              <a:rPr lang="en-US" sz="1600" dirty="0"/>
              <a:t>a range of values that fall within the population with a level of </a:t>
            </a:r>
            <a:r>
              <a:rPr lang="en-US" sz="1600" dirty="0" smtClean="0"/>
              <a:t>confidence of </a:t>
            </a:r>
            <a:r>
              <a:rPr lang="en-US" sz="1600" dirty="0"/>
              <a:t>100(1 − </a:t>
            </a:r>
            <a:r>
              <a:rPr lang="el-GR" sz="1600" i="1" dirty="0"/>
              <a:t>α</a:t>
            </a:r>
            <a:r>
              <a:rPr lang="el-GR" sz="1600" dirty="0" smtClean="0"/>
              <a:t>)%.</a:t>
            </a:r>
            <a:endParaRPr lang="en-US" sz="1600" dirty="0" smtClean="0"/>
          </a:p>
          <a:p>
            <a:pPr marL="109728" indent="0">
              <a:buNone/>
            </a:pPr>
            <a:endParaRPr lang="el-GR" sz="1600" dirty="0"/>
          </a:p>
          <a:p>
            <a:pPr marL="109728" indent="0">
              <a:buNone/>
            </a:pPr>
            <a:r>
              <a:rPr lang="en-US" sz="1600" dirty="0"/>
              <a:t>A median confidence interval can be constructed based on the </a:t>
            </a:r>
            <a:r>
              <a:rPr lang="en-US" sz="1600" dirty="0" smtClean="0"/>
              <a:t>difference between </a:t>
            </a:r>
            <a:r>
              <a:rPr lang="en-US" sz="1600" dirty="0"/>
              <a:t>two independent samples. It consists of possible values of differences </a:t>
            </a:r>
            <a:r>
              <a:rPr lang="en-US" sz="1600" dirty="0" smtClean="0"/>
              <a:t>for which </a:t>
            </a:r>
            <a:r>
              <a:rPr lang="en-US" sz="1600" dirty="0"/>
              <a:t>we do not reject the null hypothesis at a defined significance level of </a:t>
            </a:r>
            <a:r>
              <a:rPr lang="en-US" sz="1600" i="1" dirty="0"/>
              <a:t>α</a:t>
            </a:r>
            <a:r>
              <a:rPr lang="en-US" sz="1600" dirty="0" smtClean="0"/>
              <a:t>. </a:t>
            </a:r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r>
              <a:rPr lang="en-US" sz="1600" dirty="0"/>
              <a:t>The test depends on the following assumptions</a:t>
            </a:r>
            <a:r>
              <a:rPr lang="en-US" sz="1600" dirty="0" smtClean="0"/>
              <a:t>: </a:t>
            </a:r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r>
              <a:rPr lang="en-US" sz="1600" b="1" dirty="0"/>
              <a:t>1. </a:t>
            </a:r>
            <a:r>
              <a:rPr lang="en-US" sz="1600" dirty="0"/>
              <a:t>Data consist of two independent random samples: </a:t>
            </a:r>
            <a:r>
              <a:rPr lang="en-US" sz="1600" i="1" dirty="0"/>
              <a:t>X</a:t>
            </a:r>
            <a:r>
              <a:rPr lang="en-US" sz="1600" dirty="0"/>
              <a:t>1, </a:t>
            </a:r>
            <a:r>
              <a:rPr lang="en-US" sz="1600" i="1" dirty="0"/>
              <a:t>X</a:t>
            </a:r>
            <a:r>
              <a:rPr lang="en-US" sz="1600" dirty="0"/>
              <a:t>2, . . . , </a:t>
            </a:r>
            <a:r>
              <a:rPr lang="en-US" sz="1600" i="1" dirty="0" err="1"/>
              <a:t>Xn</a:t>
            </a:r>
            <a:r>
              <a:rPr lang="en-US" sz="1600" i="1" dirty="0"/>
              <a:t> </a:t>
            </a:r>
            <a:r>
              <a:rPr lang="en-US" sz="1600" dirty="0"/>
              <a:t>from one</a:t>
            </a:r>
          </a:p>
          <a:p>
            <a:pPr marL="109728" indent="0">
              <a:buNone/>
            </a:pPr>
            <a:r>
              <a:rPr lang="en-US" sz="1600" dirty="0"/>
              <a:t>population and </a:t>
            </a:r>
            <a:r>
              <a:rPr lang="en-US" sz="1600" i="1" dirty="0"/>
              <a:t>Y</a:t>
            </a:r>
            <a:r>
              <a:rPr lang="en-US" sz="1600" dirty="0"/>
              <a:t>1, </a:t>
            </a:r>
            <a:r>
              <a:rPr lang="en-US" sz="1600" i="1" dirty="0"/>
              <a:t>Y</a:t>
            </a:r>
            <a:r>
              <a:rPr lang="en-US" sz="1600" dirty="0"/>
              <a:t>2, . . . , </a:t>
            </a:r>
            <a:r>
              <a:rPr lang="en-US" sz="1600" i="1" dirty="0" err="1"/>
              <a:t>Yn</a:t>
            </a:r>
            <a:r>
              <a:rPr lang="en-US" sz="1600" i="1" dirty="0"/>
              <a:t> </a:t>
            </a:r>
            <a:r>
              <a:rPr lang="en-US" sz="1600" dirty="0"/>
              <a:t>from the second population.</a:t>
            </a:r>
          </a:p>
          <a:p>
            <a:pPr marL="109728" indent="0">
              <a:buNone/>
            </a:pPr>
            <a:endParaRPr lang="en-US" sz="1600" b="1" dirty="0" smtClean="0"/>
          </a:p>
          <a:p>
            <a:pPr marL="109728" indent="0">
              <a:buNone/>
            </a:pPr>
            <a:r>
              <a:rPr lang="en-US" sz="1600" b="1" dirty="0" smtClean="0"/>
              <a:t>2</a:t>
            </a:r>
            <a:r>
              <a:rPr lang="en-US" sz="1600" b="1" dirty="0"/>
              <a:t>. </a:t>
            </a:r>
            <a:r>
              <a:rPr lang="en-US" sz="1600" dirty="0"/>
              <a:t>The distribution functions of the two populations are identical except </a:t>
            </a:r>
            <a:r>
              <a:rPr lang="en-US" sz="1600" dirty="0" smtClean="0"/>
              <a:t>for possible </a:t>
            </a:r>
            <a:r>
              <a:rPr lang="en-US" sz="1600" dirty="0"/>
              <a:t>location parameters</a:t>
            </a:r>
            <a:endParaRPr lang="en-US" sz="1600" dirty="0" smtClean="0"/>
          </a:p>
          <a:p>
            <a:pPr>
              <a:buNone/>
            </a:pPr>
            <a:endParaRPr lang="en-US" sz="1600" i="1" dirty="0" smtClean="0"/>
          </a:p>
          <a:p>
            <a:pPr>
              <a:buNone/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12536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1600" dirty="0"/>
              <a:t>The previous comparison of teaching methods for reading recovery was repeated</a:t>
            </a:r>
          </a:p>
          <a:p>
            <a:pPr marL="109728" indent="0">
              <a:buNone/>
            </a:pPr>
            <a:r>
              <a:rPr lang="en-US" sz="1600" dirty="0"/>
              <a:t>with 5th-grade students. The 5th-grade used the same two methods. 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r>
              <a:rPr lang="en-US" sz="1600" b="1" dirty="0" smtClean="0"/>
              <a:t>Method </a:t>
            </a:r>
            <a:r>
              <a:rPr lang="en-US" sz="1600" b="1" dirty="0"/>
              <a:t>1 </a:t>
            </a:r>
            <a:r>
              <a:rPr lang="en-US" sz="1600" dirty="0" smtClean="0"/>
              <a:t>was a </a:t>
            </a:r>
            <a:r>
              <a:rPr lang="en-US" sz="1600" dirty="0"/>
              <a:t>pull-out program in which the children were taken out of the classroom for 30 </a:t>
            </a:r>
            <a:r>
              <a:rPr lang="en-US" sz="1600" dirty="0" smtClean="0"/>
              <a:t>min a </a:t>
            </a:r>
            <a:r>
              <a:rPr lang="en-US" sz="1600" dirty="0"/>
              <a:t>day, 4 days a week. </a:t>
            </a:r>
            <a:endParaRPr lang="en-US" sz="1600" dirty="0" smtClean="0"/>
          </a:p>
          <a:p>
            <a:pPr marL="109728" indent="0">
              <a:buNone/>
            </a:pPr>
            <a:r>
              <a:rPr lang="en-US" sz="1600" b="1" dirty="0" smtClean="0"/>
              <a:t>Method </a:t>
            </a:r>
            <a:r>
              <a:rPr lang="en-US" sz="1600" b="1" dirty="0"/>
              <a:t>2 </a:t>
            </a:r>
            <a:r>
              <a:rPr lang="en-US" sz="1600" dirty="0"/>
              <a:t>was a small group program in which children </a:t>
            </a:r>
            <a:r>
              <a:rPr lang="en-US" sz="1600" dirty="0" smtClean="0"/>
              <a:t>were taught </a:t>
            </a:r>
            <a:r>
              <a:rPr lang="en-US" sz="1600" dirty="0"/>
              <a:t>in groups of four or five for 45 min a day in the classroom, 4 days a week.</a:t>
            </a:r>
          </a:p>
          <a:p>
            <a:pPr marL="109728" indent="0">
              <a:buNone/>
            </a:pPr>
            <a:r>
              <a:rPr lang="en-US" sz="1600" dirty="0"/>
              <a:t>The students were tested using the same reading comprehension test after 4 weeks</a:t>
            </a:r>
          </a:p>
          <a:p>
            <a:pPr marL="109728" indent="0">
              <a:buNone/>
            </a:pPr>
            <a:r>
              <a:rPr lang="en-US" sz="1600" dirty="0"/>
              <a:t>of the program. The test results are shown in </a:t>
            </a:r>
            <a:r>
              <a:rPr lang="en-US" sz="1600" dirty="0" smtClean="0"/>
              <a:t>the table below.</a:t>
            </a:r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r>
              <a:rPr lang="en-US" sz="1600" b="1" i="1" dirty="0"/>
              <a:t>State the Null and Research Hypotheses </a:t>
            </a:r>
            <a:endParaRPr lang="en-US" sz="1600" b="1" i="1" dirty="0" smtClean="0"/>
          </a:p>
          <a:p>
            <a:pPr marL="109728" indent="0">
              <a:buNone/>
            </a:pPr>
            <a:r>
              <a:rPr lang="en-US" sz="1600" dirty="0" smtClean="0"/>
              <a:t>The </a:t>
            </a:r>
            <a:r>
              <a:rPr lang="en-US" sz="1600" dirty="0"/>
              <a:t>null hypothesis </a:t>
            </a:r>
            <a:r>
              <a:rPr lang="en-US" sz="1600" dirty="0" smtClean="0"/>
              <a:t>states that </a:t>
            </a:r>
            <a:r>
              <a:rPr lang="en-US" sz="1600" dirty="0"/>
              <a:t>there is no tendency of the ranks of one method to be systematically </a:t>
            </a:r>
            <a:r>
              <a:rPr lang="en-US" sz="1600" dirty="0" smtClean="0"/>
              <a:t>higher or </a:t>
            </a:r>
            <a:r>
              <a:rPr lang="en-US" sz="1600" dirty="0"/>
              <a:t>lower than the other. The hypothesis is stated in terms of comparison of distributions</a:t>
            </a:r>
            <a:r>
              <a:rPr lang="en-US" sz="1600" dirty="0" smtClean="0"/>
              <a:t>, not </a:t>
            </a:r>
            <a:r>
              <a:rPr lang="en-US" sz="1600" dirty="0"/>
              <a:t>means. 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The </a:t>
            </a:r>
            <a:r>
              <a:rPr lang="en-US" sz="1600" dirty="0" smtClean="0"/>
              <a:t>alternative </a:t>
            </a:r>
            <a:r>
              <a:rPr lang="en-US" sz="1600" dirty="0"/>
              <a:t>hypothesis states that the ranks of one method </a:t>
            </a:r>
            <a:r>
              <a:rPr lang="en-US" sz="1600" dirty="0" smtClean="0"/>
              <a:t>are  systematically </a:t>
            </a:r>
            <a:r>
              <a:rPr lang="en-US" sz="1600" dirty="0"/>
              <a:t>higher or lower than the other. Our research hypothesis is a two-tailed</a:t>
            </a:r>
            <a:r>
              <a:rPr lang="en-US" sz="1600" dirty="0" smtClean="0"/>
              <a:t>, non-directional </a:t>
            </a:r>
            <a:r>
              <a:rPr lang="en-US" sz="1600" dirty="0"/>
              <a:t>hypothesis because it indicates a difference, but in no </a:t>
            </a:r>
            <a:r>
              <a:rPr lang="en-US" sz="1600" dirty="0" smtClean="0"/>
              <a:t>particular direction</a:t>
            </a:r>
            <a:r>
              <a:rPr lang="en-US" sz="1600" dirty="0"/>
              <a:t>.</a:t>
            </a:r>
          </a:p>
          <a:p>
            <a:pPr marL="109728" indent="0">
              <a:buNone/>
            </a:pPr>
            <a:endParaRPr lang="en-US" sz="1600" i="1" dirty="0" smtClean="0"/>
          </a:p>
          <a:p>
            <a:pPr marL="109728" indent="0">
              <a:buNone/>
            </a:pPr>
            <a:r>
              <a:rPr lang="en-US" sz="1600" i="1" dirty="0" smtClean="0">
                <a:solidFill>
                  <a:srgbClr val="FF0000"/>
                </a:solidFill>
              </a:rPr>
              <a:t>H</a:t>
            </a:r>
            <a:r>
              <a:rPr lang="en-US" sz="1600" i="1" baseline="-25000" dirty="0" smtClean="0">
                <a:solidFill>
                  <a:srgbClr val="FF0000"/>
                </a:solidFill>
              </a:rPr>
              <a:t>O</a:t>
            </a:r>
            <a:r>
              <a:rPr lang="en-US" sz="1600" dirty="0">
                <a:solidFill>
                  <a:srgbClr val="FF0000"/>
                </a:solidFill>
              </a:rPr>
              <a:t>: There is no tendency for ranks of one method to be significantly </a:t>
            </a:r>
            <a:r>
              <a:rPr lang="en-US" sz="1600" dirty="0" smtClean="0">
                <a:solidFill>
                  <a:srgbClr val="FF0000"/>
                </a:solidFill>
              </a:rPr>
              <a:t>higher  (</a:t>
            </a:r>
            <a:r>
              <a:rPr lang="en-US" sz="1600" dirty="0">
                <a:solidFill>
                  <a:srgbClr val="FF0000"/>
                </a:solidFill>
              </a:rPr>
              <a:t>or lower) than the other.</a:t>
            </a:r>
          </a:p>
          <a:p>
            <a:pPr marL="109728" indent="0">
              <a:buNone/>
            </a:pPr>
            <a:endParaRPr lang="en-US" sz="1600" i="1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sz="1600" i="1" dirty="0" smtClean="0">
                <a:solidFill>
                  <a:srgbClr val="FF0000"/>
                </a:solidFill>
              </a:rPr>
              <a:t>H</a:t>
            </a:r>
            <a:r>
              <a:rPr lang="en-US" sz="1600" i="1" baseline="-25000" dirty="0" smtClean="0">
                <a:solidFill>
                  <a:srgbClr val="FF0000"/>
                </a:solidFill>
              </a:rPr>
              <a:t>A</a:t>
            </a:r>
            <a:r>
              <a:rPr lang="en-US" sz="1600" dirty="0">
                <a:solidFill>
                  <a:srgbClr val="FF0000"/>
                </a:solidFill>
              </a:rPr>
              <a:t>: The ranks of one method are systematically higher (or lower) than </a:t>
            </a:r>
            <a:r>
              <a:rPr lang="en-US" sz="1600" dirty="0" smtClean="0">
                <a:solidFill>
                  <a:srgbClr val="FF0000"/>
                </a:solidFill>
              </a:rPr>
              <a:t>the other</a:t>
            </a:r>
            <a:r>
              <a:rPr lang="en-US" sz="1600" dirty="0">
                <a:solidFill>
                  <a:srgbClr val="FF0000"/>
                </a:solidFill>
              </a:rPr>
              <a:t>.</a:t>
            </a:r>
            <a:endParaRPr 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1600" i="1" dirty="0" smtClean="0"/>
          </a:p>
          <a:p>
            <a:pPr>
              <a:buNone/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9438" y="923925"/>
            <a:ext cx="290512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1173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b="1" i="1" dirty="0"/>
              <a:t>Set the Level of Risk (or the Level of Significance) Associated </a:t>
            </a:r>
            <a:r>
              <a:rPr lang="en-US" sz="1600" b="1" i="1" dirty="0" smtClean="0"/>
              <a:t>with the </a:t>
            </a:r>
            <a:r>
              <a:rPr lang="en-US" sz="1600" b="1" i="1" dirty="0"/>
              <a:t>Null Hypothesis </a:t>
            </a:r>
            <a:r>
              <a:rPr lang="en-US" sz="1600" b="1" i="1" dirty="0" smtClean="0"/>
              <a:t> </a:t>
            </a:r>
            <a:r>
              <a:rPr lang="en-US" sz="1600" dirty="0" smtClean="0"/>
              <a:t>The </a:t>
            </a:r>
            <a:r>
              <a:rPr lang="en-US" sz="1600" dirty="0"/>
              <a:t>level of risk, also called an alpha (</a:t>
            </a:r>
            <a:r>
              <a:rPr lang="en-US" sz="1600" i="1" dirty="0"/>
              <a:t>α</a:t>
            </a:r>
            <a:r>
              <a:rPr lang="en-US" sz="1600" dirty="0"/>
              <a:t>), is frequently </a:t>
            </a:r>
            <a:r>
              <a:rPr lang="en-US" sz="1600" dirty="0" smtClean="0"/>
              <a:t>set at </a:t>
            </a:r>
            <a:r>
              <a:rPr lang="en-US" sz="1600" dirty="0"/>
              <a:t>0.05. We will use </a:t>
            </a:r>
            <a:r>
              <a:rPr lang="en-US" sz="1600" i="1" dirty="0"/>
              <a:t>α </a:t>
            </a:r>
            <a:r>
              <a:rPr lang="en-US" sz="1600" dirty="0"/>
              <a:t>= 0.05 in our example. In other words, there is a 95% </a:t>
            </a:r>
            <a:r>
              <a:rPr lang="en-US" sz="1600" dirty="0" smtClean="0"/>
              <a:t>chance that </a:t>
            </a:r>
            <a:r>
              <a:rPr lang="en-US" sz="1600" dirty="0"/>
              <a:t>any observed statistical difference will be real and not due to chance</a:t>
            </a:r>
            <a:r>
              <a:rPr lang="en-US" sz="1800" dirty="0"/>
              <a:t>.</a:t>
            </a:r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  <a:p>
            <a:pPr>
              <a:buNone/>
            </a:pPr>
            <a:endParaRPr lang="en-US" sz="1800" i="1" dirty="0" smtClean="0"/>
          </a:p>
          <a:p>
            <a:pPr>
              <a:buNone/>
            </a:pPr>
            <a:endParaRPr lang="en-US" sz="1800" i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325702" cy="511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905000"/>
            <a:ext cx="26955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6834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1253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1800" dirty="0" smtClean="0"/>
          </a:p>
          <a:p>
            <a:pPr>
              <a:buNone/>
            </a:pPr>
            <a:endParaRPr lang="en-US" sz="1600" i="1" dirty="0" smtClean="0"/>
          </a:p>
          <a:p>
            <a:pPr>
              <a:buNone/>
            </a:pPr>
            <a:endParaRPr lang="en-US" sz="1600" i="1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191125"/>
            <a:ext cx="54006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0"/>
            <a:ext cx="495170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5715000"/>
            <a:ext cx="647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U_crt=211 &gt; U_test=171, hence reject null hypothesis.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834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125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1600" i="1" dirty="0" smtClean="0"/>
          </a:p>
          <a:p>
            <a:pPr marL="109728" indent="0">
              <a:buNone/>
            </a:pPr>
            <a:endParaRPr lang="en-US" sz="1600" i="1" dirty="0" smtClean="0"/>
          </a:p>
          <a:p>
            <a:pPr marL="109728" indent="0">
              <a:buNone/>
            </a:pPr>
            <a:r>
              <a:rPr lang="en-US" sz="1600" i="1" dirty="0" smtClean="0"/>
              <a:t>Since U=171 &lt;211 </a:t>
            </a:r>
            <a:r>
              <a:rPr lang="en-US" sz="1600" i="1" dirty="0" smtClean="0"/>
              <a:t>critical value we reject the null hypothesis.</a:t>
            </a:r>
            <a:endParaRPr lang="en-US" sz="1600" dirty="0" smtClean="0"/>
          </a:p>
          <a:p>
            <a:pPr>
              <a:buNone/>
            </a:pPr>
            <a:endParaRPr lang="en-US" sz="1600" i="1" dirty="0" smtClean="0"/>
          </a:p>
          <a:p>
            <a:pPr marL="109728" indent="0">
              <a:buNone/>
            </a:pPr>
            <a:r>
              <a:rPr lang="en-US" sz="1600" b="1" i="1" dirty="0" smtClean="0"/>
              <a:t>Interpret </a:t>
            </a:r>
            <a:r>
              <a:rPr lang="en-US" sz="1600" b="1" i="1" dirty="0"/>
              <a:t>the </a:t>
            </a:r>
            <a:r>
              <a:rPr lang="en-US" sz="1600" b="1" i="1" dirty="0" smtClean="0"/>
              <a:t>Results.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We rejected the null hypothesis, suggesting </a:t>
            </a:r>
            <a:r>
              <a:rPr lang="en-US" sz="1600" dirty="0" smtClean="0">
                <a:solidFill>
                  <a:srgbClr val="FF0000"/>
                </a:solidFill>
              </a:rPr>
              <a:t>that a </a:t>
            </a:r>
            <a:r>
              <a:rPr lang="en-US" sz="1600" dirty="0">
                <a:solidFill>
                  <a:srgbClr val="FF0000"/>
                </a:solidFill>
              </a:rPr>
              <a:t>real difference exists between the two methods</a:t>
            </a:r>
            <a:r>
              <a:rPr lang="en-US" sz="1600" b="1" dirty="0" smtClean="0"/>
              <a:t>.</a:t>
            </a:r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In addition, since the sum of </a:t>
            </a:r>
            <a:r>
              <a:rPr lang="en-US" sz="1600" dirty="0" smtClean="0"/>
              <a:t>the ranks </a:t>
            </a:r>
            <a:r>
              <a:rPr lang="en-US" sz="1600" dirty="0"/>
              <a:t>for method 1 (Σ</a:t>
            </a:r>
            <a:r>
              <a:rPr lang="en-US" sz="1600" i="1" dirty="0"/>
              <a:t>R</a:t>
            </a:r>
            <a:r>
              <a:rPr lang="en-US" sz="1600" baseline="-25000" dirty="0"/>
              <a:t>1</a:t>
            </a:r>
            <a:r>
              <a:rPr lang="en-US" sz="1600" dirty="0"/>
              <a:t>) was larger than method 2 (Σ</a:t>
            </a:r>
            <a:r>
              <a:rPr lang="en-US" sz="1600" i="1" dirty="0"/>
              <a:t>R</a:t>
            </a:r>
            <a:r>
              <a:rPr lang="en-US" sz="1600" baseline="-25000" dirty="0"/>
              <a:t>2</a:t>
            </a:r>
            <a:r>
              <a:rPr lang="en-US" sz="1600" dirty="0"/>
              <a:t>), we see that method 1 </a:t>
            </a:r>
            <a:r>
              <a:rPr lang="en-US" sz="1600" dirty="0" smtClean="0"/>
              <a:t>had significantly </a:t>
            </a:r>
            <a:r>
              <a:rPr lang="en-US" sz="1600" dirty="0"/>
              <a:t>higher scores</a:t>
            </a:r>
            <a:r>
              <a:rPr lang="en-US" sz="1600" dirty="0" smtClean="0"/>
              <a:t>.</a:t>
            </a:r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r>
              <a:rPr lang="en-US" sz="1600" dirty="0"/>
              <a:t>At this point, the analysis is limited to identifying the presence or absence </a:t>
            </a:r>
            <a:r>
              <a:rPr lang="en-US" sz="1600" dirty="0" smtClean="0"/>
              <a:t>of a </a:t>
            </a:r>
            <a:r>
              <a:rPr lang="en-US" sz="1600" dirty="0"/>
              <a:t>significant difference between the groups. 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In </a:t>
            </a:r>
            <a:r>
              <a:rPr lang="en-US" sz="1600" dirty="0"/>
              <a:t>other words, the statistical test’s </a:t>
            </a:r>
            <a:r>
              <a:rPr lang="en-US" sz="1600" dirty="0" smtClean="0"/>
              <a:t>level of </a:t>
            </a:r>
            <a:r>
              <a:rPr lang="en-US" sz="1600" dirty="0"/>
              <a:t>significance does not describe the strength of the </a:t>
            </a:r>
            <a:r>
              <a:rPr lang="en-US" sz="1600" dirty="0" smtClean="0"/>
              <a:t>treatment.</a:t>
            </a:r>
          </a:p>
          <a:p>
            <a:pPr marL="109728" indent="0">
              <a:buNone/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xmlns="" val="376834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125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1600" b="1" i="1" dirty="0" smtClean="0"/>
          </a:p>
          <a:p>
            <a:pPr marL="109728" indent="0">
              <a:buNone/>
            </a:pPr>
            <a:r>
              <a:rPr lang="en-US" sz="1600" b="1" i="1" dirty="0" smtClean="0"/>
              <a:t>Reporting </a:t>
            </a:r>
            <a:r>
              <a:rPr lang="en-US" sz="1600" b="1" i="1" dirty="0"/>
              <a:t>the Results </a:t>
            </a:r>
            <a:r>
              <a:rPr lang="en-US" sz="1600" dirty="0"/>
              <a:t>For this example, two methods were used </a:t>
            </a:r>
            <a:r>
              <a:rPr lang="en-US" sz="1600" dirty="0" smtClean="0"/>
              <a:t>to provide </a:t>
            </a:r>
            <a:r>
              <a:rPr lang="en-US" sz="1600" dirty="0" smtClean="0"/>
              <a:t>5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grade </a:t>
            </a:r>
            <a:r>
              <a:rPr lang="en-US" sz="1600" dirty="0"/>
              <a:t>students with reading instruction. 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Method </a:t>
            </a:r>
            <a:r>
              <a:rPr lang="en-US" sz="1600" dirty="0"/>
              <a:t>1 involved a </a:t>
            </a:r>
            <a:r>
              <a:rPr lang="en-US" sz="1600" dirty="0" smtClean="0"/>
              <a:t>pull-out program </a:t>
            </a:r>
            <a:r>
              <a:rPr lang="en-US" sz="1600" dirty="0"/>
              <a:t>and method 2 involved a small group program. Using the ranked </a:t>
            </a:r>
            <a:r>
              <a:rPr lang="en-US" sz="1600" dirty="0" smtClean="0"/>
              <a:t>reading comprehension test scores, the results indicated a significant difference between the two </a:t>
            </a:r>
            <a:r>
              <a:rPr lang="en-US" sz="1600" dirty="0"/>
              <a:t>methods (</a:t>
            </a:r>
            <a:r>
              <a:rPr lang="en-US" sz="1600" i="1" dirty="0"/>
              <a:t>U = </a:t>
            </a:r>
            <a:r>
              <a:rPr lang="en-US" sz="1600" dirty="0"/>
              <a:t>171, </a:t>
            </a:r>
            <a:r>
              <a:rPr lang="en-US" sz="1600" i="1" dirty="0"/>
              <a:t>n</a:t>
            </a:r>
            <a:r>
              <a:rPr lang="en-US" sz="1600" dirty="0"/>
              <a:t>1 = 25, </a:t>
            </a:r>
            <a:r>
              <a:rPr lang="en-US" sz="1600" i="1" dirty="0"/>
              <a:t>n</a:t>
            </a:r>
            <a:r>
              <a:rPr lang="en-US" sz="1600" dirty="0"/>
              <a:t>2 </a:t>
            </a:r>
            <a:r>
              <a:rPr lang="en-US" sz="1600" i="1" dirty="0"/>
              <a:t>= </a:t>
            </a:r>
            <a:r>
              <a:rPr lang="en-US" sz="1600" dirty="0"/>
              <a:t>25, </a:t>
            </a:r>
            <a:r>
              <a:rPr lang="en-US" sz="1600" i="1" dirty="0"/>
              <a:t>p </a:t>
            </a:r>
            <a:r>
              <a:rPr lang="en-US" sz="1600" dirty="0"/>
              <a:t>&lt; 0.05). The sum of ranks for </a:t>
            </a:r>
            <a:r>
              <a:rPr lang="en-US" sz="1600" dirty="0" smtClean="0"/>
              <a:t>method 1 </a:t>
            </a:r>
            <a:r>
              <a:rPr lang="en-US" sz="1600" dirty="0"/>
              <a:t>(Σ</a:t>
            </a:r>
            <a:r>
              <a:rPr lang="en-US" sz="1600" i="1" dirty="0"/>
              <a:t>R</a:t>
            </a:r>
            <a:r>
              <a:rPr lang="en-US" sz="1600" baseline="-25000" dirty="0"/>
              <a:t>1</a:t>
            </a:r>
            <a:r>
              <a:rPr lang="en-US" sz="1600" dirty="0"/>
              <a:t> = 779) was larger than the sum of ranks for method 2 (Σ</a:t>
            </a:r>
            <a:r>
              <a:rPr lang="en-US" sz="1600" i="1" dirty="0"/>
              <a:t>R</a:t>
            </a:r>
            <a:r>
              <a:rPr lang="en-US" sz="1600" baseline="-25000" dirty="0"/>
              <a:t>2</a:t>
            </a:r>
            <a:r>
              <a:rPr lang="en-US" sz="1600" dirty="0"/>
              <a:t> = 496</a:t>
            </a:r>
            <a:r>
              <a:rPr lang="en-US" sz="1600" dirty="0" smtClean="0"/>
              <a:t>).</a:t>
            </a:r>
          </a:p>
          <a:p>
            <a:pPr marL="109728" indent="0">
              <a:buNone/>
            </a:pPr>
            <a:endParaRPr lang="en-US" sz="1600" i="1" dirty="0"/>
          </a:p>
          <a:p>
            <a:pPr marL="109728" indent="0" algn="just">
              <a:buNone/>
            </a:pPr>
            <a:r>
              <a:rPr lang="en-US" sz="1600" b="1" dirty="0"/>
              <a:t>Therefore, we can state that </a:t>
            </a:r>
            <a:r>
              <a:rPr lang="en-US" sz="1600" b="1" dirty="0" smtClean="0"/>
              <a:t>the data </a:t>
            </a:r>
            <a:r>
              <a:rPr lang="en-US" sz="1600" b="1" dirty="0"/>
              <a:t>support the pull-out program as a more effective reading program for </a:t>
            </a:r>
            <a:r>
              <a:rPr lang="en-US" sz="1600" b="1" dirty="0" smtClean="0"/>
              <a:t>teaching comprehension </a:t>
            </a:r>
            <a:r>
              <a:rPr lang="en-US" sz="1600" b="1" dirty="0"/>
              <a:t>to 5th-grade children at this school.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xmlns="" val="376834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&gt; dat2&lt;-read.table("ex62.txt", header=TRUE)</a:t>
            </a:r>
          </a:p>
          <a:p>
            <a:pPr>
              <a:buNone/>
            </a:pPr>
            <a:r>
              <a:rPr lang="en-US" sz="1800" dirty="0" smtClean="0"/>
              <a:t>&gt; </a:t>
            </a:r>
            <a:r>
              <a:rPr lang="en-US" sz="1800" dirty="0" err="1" smtClean="0"/>
              <a:t>wilcox.test</a:t>
            </a:r>
            <a:r>
              <a:rPr lang="en-US" sz="1800" dirty="0" smtClean="0"/>
              <a:t>(score ~ method, data=dat2) </a:t>
            </a:r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  Wilcoxon rank sum test</a:t>
            </a:r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data:  score by method</a:t>
            </a:r>
          </a:p>
          <a:p>
            <a:pPr>
              <a:buNone/>
            </a:pPr>
            <a:r>
              <a:rPr lang="en-US" sz="1800" dirty="0" smtClean="0"/>
              <a:t>W = 454</a:t>
            </a:r>
            <a:r>
              <a:rPr lang="en-US" sz="1800" b="1" dirty="0" smtClean="0"/>
              <a:t>, p-value = 0.005495</a:t>
            </a:r>
          </a:p>
          <a:p>
            <a:pPr>
              <a:buNone/>
            </a:pPr>
            <a:r>
              <a:rPr lang="en-US" sz="1800" dirty="0" smtClean="0"/>
              <a:t>alternative hypothesis: true location shift is not equal to 0</a:t>
            </a:r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12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Selecting independent samples should be carried out in a  methodical</a:t>
            </a:r>
          </a:p>
          <a:p>
            <a:pPr>
              <a:buNone/>
            </a:pPr>
            <a:r>
              <a:rPr lang="en-US" sz="2000" dirty="0" smtClean="0"/>
              <a:t>manner to assure that the samples are selected randomly. Participants </a:t>
            </a:r>
          </a:p>
          <a:p>
            <a:pPr>
              <a:buNone/>
            </a:pPr>
            <a:r>
              <a:rPr lang="en-US" sz="2000" dirty="0" smtClean="0"/>
              <a:t>can be selected from two different groups or treatments.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For example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- random samples of boys and girls can be selected from a  school </a:t>
            </a:r>
          </a:p>
          <a:p>
            <a:pPr>
              <a:buNone/>
            </a:pPr>
            <a:r>
              <a:rPr lang="en-US" sz="2000" dirty="0" smtClean="0"/>
              <a:t>system and each group (boys and girls) can be assigned to one of two </a:t>
            </a:r>
          </a:p>
          <a:p>
            <a:pPr>
              <a:buNone/>
            </a:pPr>
            <a:r>
              <a:rPr lang="en-US" sz="2000" dirty="0" smtClean="0"/>
              <a:t>different teaching methods.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- a medical research study could select two different samples for</a:t>
            </a:r>
          </a:p>
          <a:p>
            <a:pPr>
              <a:buNone/>
            </a:pPr>
            <a:r>
              <a:rPr lang="en-US" sz="2000" dirty="0" smtClean="0"/>
              <a:t>research, each sample from a different treatment group.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1800" b="1" dirty="0" smtClean="0"/>
              <a:t>Nonparametric tests for two independent samples are appropriate </a:t>
            </a:r>
          </a:p>
          <a:p>
            <a:pPr>
              <a:buNone/>
            </a:pPr>
            <a:r>
              <a:rPr lang="en-US" sz="1800" b="1" dirty="0" smtClean="0"/>
              <a:t>when the data are collected on rank or nominal scales.</a:t>
            </a:r>
          </a:p>
          <a:p>
            <a:pPr>
              <a:buNone/>
            </a:pPr>
            <a:endParaRPr lang="en-US" sz="1600" i="1" dirty="0" smtClean="0"/>
          </a:p>
          <a:p>
            <a:pPr>
              <a:buNone/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9649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Example</a:t>
            </a:r>
            <a:r>
              <a:rPr lang="en-US" sz="1800" dirty="0" smtClean="0"/>
              <a:t>. A psychologist was interested in the verb-adjective ratio </a:t>
            </a:r>
            <a:r>
              <a:rPr lang="en-US" sz="1800" dirty="0" smtClean="0"/>
              <a:t>as an </a:t>
            </a:r>
            <a:r>
              <a:rPr lang="en-US" sz="1800" dirty="0" smtClean="0"/>
              <a:t>index of the habitual pattern of verbal expression for an individual. </a:t>
            </a:r>
            <a:r>
              <a:rPr lang="en-US" sz="1800" dirty="0" smtClean="0"/>
              <a:t>Science </a:t>
            </a:r>
            <a:r>
              <a:rPr lang="en-US" sz="1800" dirty="0" smtClean="0"/>
              <a:t>and English majors were compared using this index, by </a:t>
            </a:r>
            <a:r>
              <a:rPr lang="en-US" sz="1800" dirty="0" smtClean="0"/>
              <a:t>sampling </a:t>
            </a:r>
            <a:r>
              <a:rPr lang="en-US" sz="1800" dirty="0" smtClean="0"/>
              <a:t>some free writing from each and scoring.</a:t>
            </a:r>
          </a:p>
          <a:p>
            <a:pPr algn="just"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600" i="1" dirty="0" smtClean="0"/>
              <a:t>Science: 1.32 2.30 1.98 0.59 1.02 0.88 0.92 1.39 1.95 1.25</a:t>
            </a:r>
          </a:p>
          <a:p>
            <a:pPr>
              <a:buNone/>
            </a:pPr>
            <a:r>
              <a:rPr lang="en-US" sz="1600" i="1" dirty="0" smtClean="0"/>
              <a:t>English: 1.04 0.93 0.75 0.33 1.62 0.76 0.97 1.21 0.80 1.16 0.71 0.96</a:t>
            </a:r>
          </a:p>
          <a:p>
            <a:pPr>
              <a:buNone/>
            </a:pPr>
            <a:endParaRPr lang="en-US" sz="1600" i="1" dirty="0" smtClean="0"/>
          </a:p>
          <a:p>
            <a:pPr>
              <a:buNone/>
            </a:pPr>
            <a:endParaRPr lang="en-US" sz="1600" i="1" dirty="0" smtClean="0"/>
          </a:p>
          <a:p>
            <a:pPr>
              <a:buNone/>
            </a:pPr>
            <a:endParaRPr lang="en-US" sz="16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3157652"/>
            <a:ext cx="4524375" cy="3700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52800"/>
            <a:ext cx="4285129" cy="2648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5679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12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[1] Mann-Whitney test (c.f. two-sample t-test)</a:t>
            </a:r>
          </a:p>
          <a:p>
            <a:pPr>
              <a:buNone/>
            </a:pPr>
            <a:r>
              <a:rPr lang="en-US" sz="2000" dirty="0" smtClean="0"/>
              <a:t>[2] Wilcoxon signed rank test (c.f. matched pairs test)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R uses </a:t>
            </a:r>
            <a:r>
              <a:rPr lang="en-US" sz="2000" i="1" dirty="0" err="1" smtClean="0"/>
              <a:t>wilcox.test</a:t>
            </a:r>
            <a:r>
              <a:rPr lang="en-US" sz="2000" i="1" dirty="0" smtClean="0"/>
              <a:t> for both, and uses context to figure out </a:t>
            </a:r>
            <a:r>
              <a:rPr lang="en-US" sz="2000" dirty="0" smtClean="0"/>
              <a:t>which you </a:t>
            </a:r>
          </a:p>
          <a:p>
            <a:pPr>
              <a:buNone/>
            </a:pPr>
            <a:r>
              <a:rPr lang="en-US" sz="2000" dirty="0" smtClean="0"/>
              <a:t>want:</a:t>
            </a:r>
          </a:p>
          <a:p>
            <a:r>
              <a:rPr lang="en-US" sz="2000" dirty="0" err="1" smtClean="0"/>
              <a:t>wilcox.test</a:t>
            </a:r>
            <a:r>
              <a:rPr lang="en-US" sz="2000" dirty="0" smtClean="0"/>
              <a:t>(</a:t>
            </a:r>
            <a:r>
              <a:rPr lang="en-US" sz="2000" dirty="0" err="1" smtClean="0"/>
              <a:t>x,y</a:t>
            </a:r>
            <a:r>
              <a:rPr lang="en-US" sz="2000" dirty="0" smtClean="0"/>
              <a:t>) Mann-Whitney</a:t>
            </a:r>
          </a:p>
          <a:p>
            <a:r>
              <a:rPr lang="en-US" sz="2000" dirty="0" err="1" smtClean="0"/>
              <a:t>wilcox.test</a:t>
            </a:r>
            <a:r>
              <a:rPr lang="en-US" sz="2000" dirty="0" smtClean="0"/>
              <a:t>(</a:t>
            </a:r>
            <a:r>
              <a:rPr lang="en-US" sz="2000" dirty="0" err="1" smtClean="0"/>
              <a:t>x,y,paired</a:t>
            </a:r>
            <a:r>
              <a:rPr lang="en-US" sz="2000" dirty="0" smtClean="0"/>
              <a:t>=T) Wilcoxon</a:t>
            </a:r>
            <a:endParaRPr lang="en-US" sz="1800" dirty="0" smtClean="0"/>
          </a:p>
          <a:p>
            <a:pPr>
              <a:buNone/>
            </a:pPr>
            <a:endParaRPr lang="en-US" sz="1600" i="1" dirty="0" smtClean="0"/>
          </a:p>
          <a:p>
            <a:pPr>
              <a:buNone/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xmlns="" val="65679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10600" cy="58125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Example</a:t>
            </a:r>
            <a:r>
              <a:rPr lang="en-US" sz="1800" dirty="0" smtClean="0"/>
              <a:t>. Professor </a:t>
            </a:r>
            <a:r>
              <a:rPr lang="en-US" sz="1800" dirty="0" err="1" smtClean="0"/>
              <a:t>Testum</a:t>
            </a:r>
            <a:r>
              <a:rPr lang="en-US" sz="1800" dirty="0" smtClean="0"/>
              <a:t> wondered if students tended to make </a:t>
            </a:r>
            <a:r>
              <a:rPr lang="en-US" sz="1800" dirty="0" smtClean="0"/>
              <a:t>better scores </a:t>
            </a:r>
            <a:r>
              <a:rPr lang="en-US" sz="1800" dirty="0" smtClean="0"/>
              <a:t>on his test depending if the test were taken in the morning or </a:t>
            </a:r>
            <a:r>
              <a:rPr lang="en-US" sz="1800" dirty="0" smtClean="0"/>
              <a:t>afternoon</a:t>
            </a:r>
            <a:r>
              <a:rPr lang="en-US" sz="1800" dirty="0" smtClean="0"/>
              <a:t>. From a group of 19 similarly talented students. he </a:t>
            </a:r>
            <a:r>
              <a:rPr lang="en-US" sz="1800" dirty="0" smtClean="0"/>
              <a:t>randomly selected </a:t>
            </a:r>
            <a:r>
              <a:rPr lang="en-US" sz="1800" dirty="0" smtClean="0"/>
              <a:t>some to take a test in the morning and some to take it in </a:t>
            </a:r>
            <a:r>
              <a:rPr lang="en-US" sz="1800" dirty="0" smtClean="0"/>
              <a:t>the afternoon</a:t>
            </a:r>
            <a:r>
              <a:rPr lang="en-US" sz="1800" dirty="0" smtClean="0"/>
              <a:t>. The scores by groups were: </a:t>
            </a:r>
          </a:p>
          <a:p>
            <a:pPr algn="just"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600" i="1" dirty="0" smtClean="0"/>
              <a:t>Morning	 Afternoon</a:t>
            </a:r>
          </a:p>
          <a:p>
            <a:pPr>
              <a:buNone/>
            </a:pPr>
            <a:endParaRPr lang="en-US" sz="1600" i="1" dirty="0" smtClean="0"/>
          </a:p>
          <a:p>
            <a:pPr>
              <a:buNone/>
            </a:pPr>
            <a:r>
              <a:rPr lang="en-US" sz="1600" i="1" dirty="0" smtClean="0"/>
              <a:t>89.8 		87.3</a:t>
            </a:r>
          </a:p>
          <a:p>
            <a:pPr>
              <a:buNone/>
            </a:pPr>
            <a:r>
              <a:rPr lang="en-US" sz="1600" i="1" dirty="0" smtClean="0"/>
              <a:t>90.2		 87.6</a:t>
            </a:r>
          </a:p>
          <a:p>
            <a:pPr>
              <a:buNone/>
            </a:pPr>
            <a:r>
              <a:rPr lang="en-US" sz="1600" i="1" dirty="0" smtClean="0"/>
              <a:t>98.1 		87.3</a:t>
            </a:r>
          </a:p>
          <a:p>
            <a:pPr>
              <a:buNone/>
            </a:pPr>
            <a:r>
              <a:rPr lang="en-US" sz="1600" i="1" dirty="0" smtClean="0"/>
              <a:t>91.2 		91.8</a:t>
            </a:r>
          </a:p>
          <a:p>
            <a:pPr>
              <a:buNone/>
            </a:pPr>
            <a:r>
              <a:rPr lang="en-US" sz="1600" i="1" dirty="0" smtClean="0"/>
              <a:t>88.9 		86.4</a:t>
            </a:r>
          </a:p>
          <a:p>
            <a:pPr>
              <a:buNone/>
            </a:pPr>
            <a:r>
              <a:rPr lang="en-US" sz="1600" i="1" dirty="0" smtClean="0"/>
              <a:t>90.3 		86.4</a:t>
            </a:r>
          </a:p>
          <a:p>
            <a:pPr>
              <a:buNone/>
            </a:pPr>
            <a:r>
              <a:rPr lang="en-US" sz="1600" i="1" dirty="0" smtClean="0"/>
              <a:t>99.2 		93.1</a:t>
            </a:r>
          </a:p>
          <a:p>
            <a:pPr>
              <a:buNone/>
            </a:pPr>
            <a:r>
              <a:rPr lang="en-US" sz="1600" i="1" dirty="0" smtClean="0"/>
              <a:t>94.0 		89.2</a:t>
            </a:r>
          </a:p>
          <a:p>
            <a:pPr>
              <a:buNone/>
            </a:pPr>
            <a:r>
              <a:rPr lang="en-US" sz="1600" i="1" dirty="0" smtClean="0"/>
              <a:t>88.7 		90.1</a:t>
            </a:r>
          </a:p>
          <a:p>
            <a:pPr>
              <a:buNone/>
            </a:pPr>
            <a:r>
              <a:rPr lang="en-US" sz="1600" i="1" dirty="0" smtClean="0"/>
              <a:t>83.9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xmlns="" val="65679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75" y="1081088"/>
            <a:ext cx="802005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5679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800600"/>
            <a:ext cx="8229600" cy="177393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wilcox.test</a:t>
            </a:r>
            <a:r>
              <a:rPr lang="en-US" dirty="0" smtClean="0"/>
              <a:t>(score~ time, paired=F)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Wilcoxon rank sum test with continuity correction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data:  score by time</a:t>
            </a:r>
          </a:p>
          <a:p>
            <a:pPr>
              <a:buNone/>
            </a:pPr>
            <a:r>
              <a:rPr lang="en-US" dirty="0" smtClean="0"/>
              <a:t>W = 26, </a:t>
            </a:r>
            <a:r>
              <a:rPr lang="en-US" dirty="0" smtClean="0">
                <a:solidFill>
                  <a:srgbClr val="FF0000"/>
                </a:solidFill>
              </a:rPr>
              <a:t>p-value = 0.1306</a:t>
            </a:r>
          </a:p>
          <a:p>
            <a:pPr>
              <a:buNone/>
            </a:pPr>
            <a:r>
              <a:rPr lang="en-US" dirty="0" smtClean="0"/>
              <a:t>alternative hypothesis: true location shift is not equal to 0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85800"/>
            <a:ext cx="288607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800600" y="9144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U_test=26 &gt; </a:t>
            </a:r>
            <a:r>
              <a:rPr lang="en-US" dirty="0" err="1" smtClean="0"/>
              <a:t>U_crit</a:t>
            </a:r>
            <a:r>
              <a:rPr lang="en-US" dirty="0" smtClean="0"/>
              <a:t>=20, hence</a:t>
            </a:r>
          </a:p>
          <a:p>
            <a:endParaRPr lang="en-US" dirty="0" smtClean="0"/>
          </a:p>
          <a:p>
            <a:r>
              <a:rPr lang="en-US" dirty="0" smtClean="0"/>
              <a:t>Fail </a:t>
            </a:r>
            <a:r>
              <a:rPr lang="en-US" dirty="0" smtClean="0"/>
              <a:t>to reject H0!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679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2000" b="1" u="sng" dirty="0" smtClean="0">
                <a:solidFill>
                  <a:srgbClr val="FF0000"/>
                </a:solidFill>
              </a:rPr>
              <a:t>Fisher’s Exact Test for 2 × 2 Tables</a:t>
            </a:r>
            <a:endParaRPr lang="en-US" sz="2000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9743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The purpose of Fisher’s exact test for 2 × 2 tables is to evaluate differences </a:t>
            </a:r>
          </a:p>
          <a:p>
            <a:pPr>
              <a:buNone/>
            </a:pPr>
            <a:r>
              <a:rPr lang="en-US" sz="2000" dirty="0" smtClean="0"/>
              <a:t>between two discrete dichotomous variables, where responses of two </a:t>
            </a:r>
          </a:p>
          <a:p>
            <a:pPr>
              <a:buNone/>
            </a:pPr>
            <a:r>
              <a:rPr lang="en-US" sz="2000" dirty="0" smtClean="0"/>
              <a:t>independent groups fall exclusively into one category or the other.</a:t>
            </a:r>
          </a:p>
          <a:p>
            <a:pPr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/>
              <a:t>One of </a:t>
            </a:r>
            <a:r>
              <a:rPr lang="en-US" sz="2000" dirty="0" smtClean="0"/>
              <a:t>two possible </a:t>
            </a:r>
            <a:r>
              <a:rPr lang="en-US" sz="2000" dirty="0"/>
              <a:t>responses (usually coded as a </a:t>
            </a:r>
            <a:r>
              <a:rPr lang="en-US" sz="2000" dirty="0" smtClean="0"/>
              <a:t>0 </a:t>
            </a:r>
            <a:r>
              <a:rPr lang="en-US" sz="2000" dirty="0"/>
              <a:t>or a 1 for statistical analysis) can </a:t>
            </a:r>
            <a:r>
              <a:rPr lang="en-US" sz="2000" dirty="0" smtClean="0"/>
              <a:t>be recorded </a:t>
            </a:r>
            <a:r>
              <a:rPr lang="en-US" sz="2000" dirty="0"/>
              <a:t>in a 2 × 2 table for every participant in each group. The 2 × 2 </a:t>
            </a:r>
            <a:r>
              <a:rPr lang="en-US" sz="2000" dirty="0" smtClean="0"/>
              <a:t>table is </a:t>
            </a:r>
            <a:r>
              <a:rPr lang="en-US" sz="2000" dirty="0"/>
              <a:t>called a </a:t>
            </a:r>
            <a:r>
              <a:rPr lang="en-US" sz="2000" b="1" dirty="0"/>
              <a:t>contingency table</a:t>
            </a:r>
            <a:r>
              <a:rPr lang="en-US" sz="2000" dirty="0"/>
              <a:t>. </a:t>
            </a: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number in each of the four cells </a:t>
            </a:r>
            <a:r>
              <a:rPr lang="en-US" sz="2000" dirty="0" smtClean="0"/>
              <a:t>represents the </a:t>
            </a:r>
            <a:r>
              <a:rPr lang="en-US" sz="2000" dirty="0"/>
              <a:t>frequency of occurrence or frequency of observing a specific response.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b="1" dirty="0" smtClean="0"/>
              <a:t>The </a:t>
            </a:r>
            <a:r>
              <a:rPr lang="en-US" sz="2000" b="1" dirty="0"/>
              <a:t>objective </a:t>
            </a:r>
            <a:r>
              <a:rPr lang="en-US" sz="2000" dirty="0"/>
              <a:t>of the test is to ascertain whether two groups differ in </a:t>
            </a:r>
            <a:r>
              <a:rPr lang="en-US" sz="2000" dirty="0" smtClean="0"/>
              <a:t>the proportions in which the responses are observed.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125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/>
              <a:t>This procedure is useful especially for small sample sizes (</a:t>
            </a:r>
            <a:r>
              <a:rPr lang="en-US" sz="2000" i="1" dirty="0"/>
              <a:t>N </a:t>
            </a:r>
            <a:r>
              <a:rPr lang="en-US" sz="2000" dirty="0"/>
              <a:t>≤ 20) </a:t>
            </a:r>
            <a:r>
              <a:rPr lang="en-US" sz="2000" dirty="0" smtClean="0"/>
              <a:t>when the </a:t>
            </a:r>
            <a:r>
              <a:rPr lang="en-US" sz="2000" dirty="0"/>
              <a:t>data are measured on ordinal or nominal scales. </a:t>
            </a: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Since </a:t>
            </a:r>
            <a:r>
              <a:rPr lang="en-US" sz="2000" dirty="0"/>
              <a:t>each participant </a:t>
            </a:r>
            <a:r>
              <a:rPr lang="en-US" sz="2000" dirty="0" smtClean="0"/>
              <a:t>in each </a:t>
            </a:r>
            <a:r>
              <a:rPr lang="en-US" sz="2000" dirty="0"/>
              <a:t>group can be classified on only one of two responses (yes or no, pass </a:t>
            </a:r>
            <a:r>
              <a:rPr lang="en-US" sz="2000" dirty="0" smtClean="0"/>
              <a:t>or fail</a:t>
            </a:r>
            <a:r>
              <a:rPr lang="en-US" sz="2000" dirty="0"/>
              <a:t>, etc.), it is possible that some participants may not be classified in one </a:t>
            </a:r>
            <a:r>
              <a:rPr lang="en-US" sz="2000" dirty="0" smtClean="0"/>
              <a:t>of the </a:t>
            </a:r>
            <a:r>
              <a:rPr lang="en-US" sz="2000" dirty="0"/>
              <a:t>cells. </a:t>
            </a:r>
            <a:endParaRPr lang="en-US" sz="2000" dirty="0" smtClean="0"/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Thus</a:t>
            </a:r>
            <a:r>
              <a:rPr lang="en-US" sz="2000" dirty="0"/>
              <a:t>, 2 × 2 tables for Fisher’s exact test can have zero frequencies </a:t>
            </a:r>
            <a:r>
              <a:rPr lang="en-US" sz="2000" dirty="0" smtClean="0"/>
              <a:t>in at </a:t>
            </a:r>
            <a:r>
              <a:rPr lang="en-US" sz="2000" dirty="0"/>
              <a:t>least two cells. Consequently, cells can contain unequal </a:t>
            </a:r>
            <a:r>
              <a:rPr lang="en-US" sz="2000" i="1" dirty="0"/>
              <a:t>N </a:t>
            </a:r>
            <a:r>
              <a:rPr lang="en-US" sz="2000" dirty="0"/>
              <a:t>values</a:t>
            </a:r>
            <a:r>
              <a:rPr lang="en-US" sz="2000" dirty="0" smtClean="0"/>
              <a:t>.</a:t>
            </a:r>
          </a:p>
          <a:p>
            <a:pPr marL="109728" indent="0">
              <a:buNone/>
            </a:pP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125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u="sng" dirty="0" smtClean="0">
                <a:solidFill>
                  <a:srgbClr val="FF0000"/>
                </a:solidFill>
              </a:rPr>
              <a:t>Example</a:t>
            </a:r>
            <a:endParaRPr lang="en-US" sz="2000" u="sng" dirty="0">
              <a:solidFill>
                <a:srgbClr val="FF0000"/>
              </a:solidFill>
            </a:endParaRPr>
          </a:p>
          <a:p>
            <a:pPr marL="109728" indent="0" algn="just">
              <a:buNone/>
            </a:pPr>
            <a:r>
              <a:rPr lang="en-US" sz="1800" dirty="0"/>
              <a:t>Data were collected by medical researchers at a regional clinic to </a:t>
            </a:r>
            <a:r>
              <a:rPr lang="en-US" sz="1800" dirty="0" smtClean="0"/>
              <a:t>investigate whether </a:t>
            </a:r>
            <a:r>
              <a:rPr lang="en-US" sz="1800" dirty="0"/>
              <a:t>more men or more women patients will volunteer </a:t>
            </a:r>
            <a:r>
              <a:rPr lang="en-US" sz="1800" dirty="0" smtClean="0"/>
              <a:t>to participate </a:t>
            </a:r>
            <a:r>
              <a:rPr lang="en-US" sz="1800" dirty="0"/>
              <a:t>in an experimental study for clinical trial research on </a:t>
            </a:r>
            <a:r>
              <a:rPr lang="en-US" sz="1800" dirty="0" smtClean="0"/>
              <a:t>sleep </a:t>
            </a:r>
            <a:r>
              <a:rPr lang="en-US" sz="1800" dirty="0"/>
              <a:t>disorders. The researchers selected 11 men and 12 women patients </a:t>
            </a:r>
            <a:r>
              <a:rPr lang="en-US" sz="1800" dirty="0" smtClean="0"/>
              <a:t>for the </a:t>
            </a:r>
            <a:r>
              <a:rPr lang="en-US" sz="1800" dirty="0"/>
              <a:t>study. Patients were asked whether they were willing to take </a:t>
            </a:r>
            <a:r>
              <a:rPr lang="en-US" sz="1800" dirty="0" smtClean="0"/>
              <a:t>part in </a:t>
            </a:r>
            <a:r>
              <a:rPr lang="en-US" sz="1800" dirty="0"/>
              <a:t>an experimental clinical trial study on sleep disorders. Each </a:t>
            </a:r>
            <a:r>
              <a:rPr lang="en-US" sz="1800" dirty="0" smtClean="0"/>
              <a:t>patient responded </a:t>
            </a:r>
            <a:r>
              <a:rPr lang="en-US" sz="1800" dirty="0"/>
              <a:t>yes for agree to participate in the study or no for not </a:t>
            </a:r>
            <a:r>
              <a:rPr lang="en-US" sz="1800" dirty="0" smtClean="0"/>
              <a:t>agree to </a:t>
            </a:r>
            <a:r>
              <a:rPr lang="en-US" sz="1800" dirty="0"/>
              <a:t>participate in </a:t>
            </a:r>
            <a:r>
              <a:rPr lang="en-US" sz="1800" dirty="0" smtClean="0"/>
              <a:t>the </a:t>
            </a:r>
            <a:r>
              <a:rPr lang="en-US" sz="1800" dirty="0"/>
              <a:t>study. The researchers were interested in </a:t>
            </a:r>
            <a:r>
              <a:rPr lang="en-US" sz="1800" dirty="0" smtClean="0"/>
              <a:t>the probability  of </a:t>
            </a:r>
            <a:r>
              <a:rPr lang="en-US" sz="1800" dirty="0"/>
              <a:t>observing obtained </a:t>
            </a:r>
            <a:r>
              <a:rPr lang="en-US" sz="1800" dirty="0" smtClean="0"/>
              <a:t>frequencies </a:t>
            </a:r>
            <a:r>
              <a:rPr lang="en-US" sz="1800" dirty="0"/>
              <a:t>or values more </a:t>
            </a:r>
            <a:r>
              <a:rPr lang="en-US" sz="1800" dirty="0" smtClean="0"/>
              <a:t>extreme than </a:t>
            </a:r>
            <a:r>
              <a:rPr lang="en-US" sz="1800" dirty="0"/>
              <a:t>those in </a:t>
            </a:r>
            <a:r>
              <a:rPr lang="en-US" sz="1800" dirty="0" smtClean="0"/>
              <a:t>Table below. </a:t>
            </a:r>
          </a:p>
          <a:p>
            <a:pPr marL="109728" indent="0">
              <a:buNone/>
            </a:pPr>
            <a:endParaRPr lang="en-US" sz="1800" dirty="0" smtClean="0"/>
          </a:p>
          <a:p>
            <a:pPr marL="109728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null hypothesis for this study tests the exact probability that </a:t>
            </a:r>
            <a:r>
              <a:rPr lang="en-US" sz="1800" dirty="0" smtClean="0"/>
              <a:t>the number </a:t>
            </a:r>
            <a:r>
              <a:rPr lang="en-US" sz="1800" dirty="0"/>
              <a:t>of cases within each cell is random. The null hypothesis can </a:t>
            </a:r>
            <a:r>
              <a:rPr lang="en-US" sz="1800" dirty="0" smtClean="0"/>
              <a:t>also be </a:t>
            </a:r>
            <a:r>
              <a:rPr lang="en-US" sz="1800" dirty="0"/>
              <a:t>stated as follows</a:t>
            </a:r>
            <a:r>
              <a:rPr lang="en-US" sz="1800" dirty="0" smtClean="0"/>
              <a:t>:</a:t>
            </a:r>
          </a:p>
          <a:p>
            <a:pPr marL="109728" indent="0">
              <a:buNone/>
            </a:pPr>
            <a:endParaRPr lang="en-US" sz="1800" dirty="0"/>
          </a:p>
          <a:p>
            <a:pPr marL="109728" indent="0" algn="ctr">
              <a:buNone/>
            </a:pPr>
            <a:r>
              <a:rPr lang="en-US" sz="1800" i="1" dirty="0">
                <a:solidFill>
                  <a:srgbClr val="FF0000"/>
                </a:solidFill>
              </a:rPr>
              <a:t>H0: Patient participation in clinical trials is independent of gender</a:t>
            </a:r>
          </a:p>
        </p:txBody>
      </p:sp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12536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0" i="0" dirty="0" smtClean="0">
                <a:latin typeface="Cambria Math"/>
              </a:rPr>
              <a:t>					</a:t>
            </a:r>
            <a:r>
              <a:rPr lang="en-US" sz="1800" b="0" i="0" dirty="0" smtClean="0">
                <a:latin typeface="Cambria Math"/>
              </a:rPr>
              <a:t>	A=2, B=9, C=8, D=4</a:t>
            </a:r>
          </a:p>
          <a:p>
            <a:pPr>
              <a:buNone/>
            </a:pPr>
            <a:endParaRPr lang="en-US" sz="1600" i="1" dirty="0" smtClean="0"/>
          </a:p>
          <a:p>
            <a:pPr marL="109728" indent="0">
              <a:buNone/>
            </a:pPr>
            <a:r>
              <a:rPr lang="en-US" sz="1200" b="1" dirty="0"/>
              <a:t>Observed and expected </a:t>
            </a:r>
            <a:r>
              <a:rPr lang="en-US" sz="1200" dirty="0"/>
              <a:t>frequencies for agreement by gender. </a:t>
            </a:r>
            <a:r>
              <a:rPr lang="en-US" sz="1200" dirty="0" smtClean="0"/>
              <a:t>Cross-tabulation</a:t>
            </a:r>
            <a:r>
              <a:rPr lang="en-US" sz="1200" dirty="0"/>
              <a:t>: gender </a:t>
            </a:r>
            <a:r>
              <a:rPr lang="en-US" sz="1200" dirty="0" smtClean="0"/>
              <a:t>and agreement.</a:t>
            </a:r>
          </a:p>
          <a:p>
            <a:pPr marL="109728" indent="0">
              <a:buNone/>
            </a:pPr>
            <a:endParaRPr lang="en-US" sz="1200" i="1" dirty="0"/>
          </a:p>
          <a:p>
            <a:pPr marL="109728" indent="0">
              <a:buNone/>
            </a:pPr>
            <a:endParaRPr lang="en-US" sz="1200" i="1" dirty="0" smtClean="0"/>
          </a:p>
          <a:p>
            <a:pPr marL="109728" indent="0">
              <a:buNone/>
            </a:pPr>
            <a:endParaRPr lang="en-US" sz="1200" i="1" dirty="0"/>
          </a:p>
          <a:p>
            <a:pPr marL="109728" indent="0">
              <a:buNone/>
            </a:pPr>
            <a:endParaRPr lang="en-US" sz="1200" i="1" dirty="0" smtClean="0"/>
          </a:p>
          <a:p>
            <a:pPr marL="109728" indent="0">
              <a:buNone/>
            </a:pPr>
            <a:endParaRPr lang="en-US" sz="1200" i="1" dirty="0"/>
          </a:p>
          <a:p>
            <a:pPr marL="109728" indent="0">
              <a:buNone/>
            </a:pPr>
            <a:endParaRPr lang="en-US" sz="1200" i="1" dirty="0" smtClean="0"/>
          </a:p>
          <a:p>
            <a:pPr marL="109728" indent="0">
              <a:buNone/>
            </a:pPr>
            <a:endParaRPr lang="en-US" sz="1200" i="1" dirty="0"/>
          </a:p>
          <a:p>
            <a:pPr marL="109728" indent="0">
              <a:buNone/>
            </a:pPr>
            <a:endParaRPr lang="en-US" sz="1200" i="1" dirty="0" smtClean="0"/>
          </a:p>
          <a:p>
            <a:pPr marL="109728" indent="0">
              <a:buNone/>
            </a:pPr>
            <a:endParaRPr lang="en-US" sz="1200" i="1" dirty="0"/>
          </a:p>
          <a:p>
            <a:pPr marL="109728" indent="0">
              <a:buNone/>
            </a:pPr>
            <a:endParaRPr lang="en-US" sz="1200" i="1" dirty="0" smtClean="0"/>
          </a:p>
          <a:p>
            <a:pPr marL="109728" indent="0">
              <a:buNone/>
            </a:pPr>
            <a:endParaRPr lang="en-US" sz="1200" i="1" dirty="0"/>
          </a:p>
          <a:p>
            <a:pPr marL="109728" indent="0">
              <a:buNone/>
            </a:pPr>
            <a:endParaRPr lang="en-US" sz="1200" i="1" dirty="0" smtClean="0"/>
          </a:p>
          <a:p>
            <a:pPr marL="109728" indent="0">
              <a:buNone/>
            </a:pPr>
            <a:endParaRPr lang="en-US" sz="1200" i="1" dirty="0"/>
          </a:p>
          <a:p>
            <a:pPr marL="109728" indent="0">
              <a:buNone/>
            </a:pPr>
            <a:endParaRPr lang="en-US" sz="1200" i="1" dirty="0" smtClean="0"/>
          </a:p>
          <a:p>
            <a:pPr marL="109728" indent="0">
              <a:buNone/>
            </a:pPr>
            <a:endParaRPr lang="en-US" sz="1200" i="1" dirty="0"/>
          </a:p>
          <a:p>
            <a:pPr marL="109728" indent="0">
              <a:buNone/>
            </a:pPr>
            <a:endParaRPr lang="en-US" sz="1200" i="1" dirty="0" smtClean="0"/>
          </a:p>
          <a:p>
            <a:pPr marL="109728" indent="0">
              <a:buNone/>
            </a:pPr>
            <a:r>
              <a:rPr lang="en-US" sz="1200" i="1" dirty="0" smtClean="0"/>
              <a:t>p=0.024</a:t>
            </a:r>
            <a:endParaRPr lang="en-US" sz="1200" i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24765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0"/>
            <a:ext cx="6182096" cy="3445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139906"/>
            <a:ext cx="27717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125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800" dirty="0"/>
              <a:t>The researchers should </a:t>
            </a:r>
            <a:r>
              <a:rPr lang="en-US" sz="1800" u="sng" dirty="0"/>
              <a:t>reject the null hypothesis</a:t>
            </a:r>
            <a:r>
              <a:rPr lang="en-US" sz="1800" dirty="0"/>
              <a:t> that patient agreement to</a:t>
            </a:r>
          </a:p>
          <a:p>
            <a:pPr marL="109728" indent="0">
              <a:buNone/>
            </a:pPr>
            <a:r>
              <a:rPr lang="en-US" sz="1800" dirty="0" smtClean="0"/>
              <a:t>participate </a:t>
            </a:r>
            <a:r>
              <a:rPr lang="en-US" sz="1800" dirty="0"/>
              <a:t>in a clinical trial study on sleep disorders is independent of gender.</a:t>
            </a:r>
          </a:p>
          <a:p>
            <a:pPr marL="109728" indent="0">
              <a:buNone/>
            </a:pPr>
            <a:endParaRPr lang="en-US" sz="1800" dirty="0" smtClean="0"/>
          </a:p>
          <a:p>
            <a:pPr marL="109728" indent="0">
              <a:buNone/>
            </a:pPr>
            <a:r>
              <a:rPr lang="en-US" sz="1800" dirty="0" smtClean="0"/>
              <a:t>They </a:t>
            </a:r>
            <a:r>
              <a:rPr lang="en-US" sz="1800" dirty="0"/>
              <a:t>can conclude that there is a statistically significant association </a:t>
            </a:r>
            <a:r>
              <a:rPr lang="en-US" sz="1800" dirty="0" smtClean="0"/>
              <a:t>of gender </a:t>
            </a:r>
            <a:r>
              <a:rPr lang="en-US" sz="1800" dirty="0"/>
              <a:t>with willingness to participate in the study. More women (8) than </a:t>
            </a:r>
            <a:r>
              <a:rPr lang="en-US" sz="1800" dirty="0" smtClean="0"/>
              <a:t>men (</a:t>
            </a:r>
            <a:r>
              <a:rPr lang="en-US" sz="1800" dirty="0"/>
              <a:t>2) agreed to participate. A bar chart showing the number of men and </a:t>
            </a:r>
            <a:r>
              <a:rPr lang="en-US" sz="1800" dirty="0" smtClean="0"/>
              <a:t>women who </a:t>
            </a:r>
            <a:r>
              <a:rPr lang="en-US" sz="1800" dirty="0"/>
              <a:t>agreed to participate in the clinical trial is </a:t>
            </a:r>
            <a:r>
              <a:rPr lang="en-US" sz="1800" dirty="0" smtClean="0"/>
              <a:t>displayed below.</a:t>
            </a:r>
          </a:p>
          <a:p>
            <a:pPr marL="109728" indent="0">
              <a:buNone/>
            </a:pPr>
            <a:endParaRPr lang="en-US" sz="1800" i="1" dirty="0"/>
          </a:p>
          <a:p>
            <a:pPr marL="109728" indent="0">
              <a:buNone/>
            </a:pPr>
            <a:endParaRPr lang="en-US" sz="1800" i="1" dirty="0" smtClean="0"/>
          </a:p>
          <a:p>
            <a:pPr>
              <a:buNone/>
            </a:pPr>
            <a:endParaRPr lang="en-US" sz="1800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048000"/>
            <a:ext cx="4121442" cy="3151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645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33400"/>
          </a:xfrm>
        </p:spPr>
        <p:txBody>
          <a:bodyPr>
            <a:normAutofit/>
          </a:bodyPr>
          <a:lstStyle/>
          <a:p>
            <a:pPr algn="ctr"/>
            <a:r>
              <a:rPr lang="en-US" sz="2000" b="1" u="sng" dirty="0">
                <a:solidFill>
                  <a:srgbClr val="FF0000"/>
                </a:solidFill>
              </a:rPr>
              <a:t>Wilcoxon-Mann-Whitney U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334000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sz="1800" dirty="0" smtClean="0"/>
          </a:p>
          <a:p>
            <a:pPr marL="109728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Wilcoxon-Mann-Whitney U test is a </a:t>
            </a:r>
            <a:r>
              <a:rPr lang="en-US" sz="1800" dirty="0">
                <a:solidFill>
                  <a:srgbClr val="FF0000"/>
                </a:solidFill>
              </a:rPr>
              <a:t>counterpart to the parametric </a:t>
            </a:r>
            <a:r>
              <a:rPr lang="en-US" sz="1800" dirty="0" smtClean="0">
                <a:solidFill>
                  <a:srgbClr val="FF0000"/>
                </a:solidFill>
              </a:rPr>
              <a:t>independent samples </a:t>
            </a:r>
            <a:r>
              <a:rPr lang="en-US" sz="1800" dirty="0">
                <a:solidFill>
                  <a:srgbClr val="FF0000"/>
                </a:solidFill>
              </a:rPr>
              <a:t>t-test</a:t>
            </a:r>
            <a:r>
              <a:rPr lang="en-US" sz="1800" dirty="0"/>
              <a:t> for evaluating whether two samples were drawn </a:t>
            </a:r>
            <a:r>
              <a:rPr lang="en-US" sz="1800" dirty="0" smtClean="0"/>
              <a:t>from  two </a:t>
            </a:r>
            <a:r>
              <a:rPr lang="en-US" sz="1800" dirty="0"/>
              <a:t>different populations with equal means</a:t>
            </a:r>
            <a:r>
              <a:rPr lang="en-US" sz="1800" dirty="0" smtClean="0"/>
              <a:t>.</a:t>
            </a:r>
          </a:p>
          <a:p>
            <a:pPr marL="109728" indent="0">
              <a:buNone/>
            </a:pPr>
            <a:endParaRPr lang="en-US" sz="1800" dirty="0" smtClean="0"/>
          </a:p>
          <a:p>
            <a:pPr marL="109728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Mann-Whitney test examines the medians of the distributions for two</a:t>
            </a:r>
          </a:p>
          <a:p>
            <a:pPr marL="109728" indent="0">
              <a:buNone/>
            </a:pPr>
            <a:r>
              <a:rPr lang="en-US" sz="1800" dirty="0" smtClean="0"/>
              <a:t>samples </a:t>
            </a:r>
            <a:r>
              <a:rPr lang="en-US" sz="1800" dirty="0"/>
              <a:t>to determine whether the median of one sample is larger (or smaller)</a:t>
            </a:r>
          </a:p>
          <a:p>
            <a:pPr marL="109728" indent="0">
              <a:buNone/>
            </a:pPr>
            <a:r>
              <a:rPr lang="en-US" sz="1800" dirty="0" smtClean="0"/>
              <a:t>than </a:t>
            </a:r>
            <a:r>
              <a:rPr lang="en-US" sz="1800" dirty="0"/>
              <a:t>the median of the other sample. </a:t>
            </a:r>
            <a:endParaRPr lang="en-US" sz="1800" dirty="0" smtClean="0"/>
          </a:p>
          <a:p>
            <a:pPr marL="109728" indent="0">
              <a:buNone/>
            </a:pPr>
            <a:endParaRPr lang="en-US" sz="1800" dirty="0" smtClean="0"/>
          </a:p>
          <a:p>
            <a:pPr marL="109728" indent="0">
              <a:buNone/>
            </a:pPr>
            <a:r>
              <a:rPr lang="en-US" sz="1800" dirty="0" smtClean="0"/>
              <a:t>Test: The hypotheses for the comparison of two independent groups are: </a:t>
            </a:r>
          </a:p>
          <a:p>
            <a:pPr marL="109728" indent="0">
              <a:buNone/>
            </a:pPr>
            <a:endParaRPr lang="en-US" sz="1800" dirty="0" smtClean="0"/>
          </a:p>
          <a:p>
            <a:pPr marL="109728" indent="0">
              <a:buNone/>
            </a:pPr>
            <a:r>
              <a:rPr lang="en-US" sz="1800" b="1" dirty="0" smtClean="0"/>
              <a:t>Ho: The two samples come from identical populations </a:t>
            </a:r>
          </a:p>
          <a:p>
            <a:pPr marL="109728" indent="0">
              <a:buNone/>
            </a:pPr>
            <a:r>
              <a:rPr lang="en-US" sz="1800" b="1" dirty="0" smtClean="0"/>
              <a:t>H1: The two samples come from different populations 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xmlns="" val="100119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13369</TotalTime>
  <Words>3040</Words>
  <Application>Microsoft Office PowerPoint</Application>
  <PresentationFormat>On-screen Show (4:3)</PresentationFormat>
  <Paragraphs>279</Paragraphs>
  <Slides>34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Urban</vt:lpstr>
      <vt:lpstr>NONPARAMETRIC STATISTICS FOR BEHAVIORAL SCIENCE</vt:lpstr>
      <vt:lpstr>Slide 2</vt:lpstr>
      <vt:lpstr>Slide 3</vt:lpstr>
      <vt:lpstr>Fisher’s Exact Test for 2 × 2 Tables</vt:lpstr>
      <vt:lpstr>Slide 5</vt:lpstr>
      <vt:lpstr>Slide 6</vt:lpstr>
      <vt:lpstr>Slide 7</vt:lpstr>
      <vt:lpstr>Slide 8</vt:lpstr>
      <vt:lpstr>Wilcoxon-Mann-Whitney U Test</vt:lpstr>
      <vt:lpstr>Wilcoxon-Mann-Whitney U Test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CODE R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CODE R</vt:lpstr>
      <vt:lpstr>Slide 30</vt:lpstr>
      <vt:lpstr>Slide 31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Mihaela</dc:creator>
  <cp:lastModifiedBy>Mihaela PAUN</cp:lastModifiedBy>
  <cp:revision>486</cp:revision>
  <dcterms:created xsi:type="dcterms:W3CDTF">2016-09-02T08:01:16Z</dcterms:created>
  <dcterms:modified xsi:type="dcterms:W3CDTF">2018-11-13T18:07:10Z</dcterms:modified>
</cp:coreProperties>
</file>