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6"/>
  </p:notesMasterIdLst>
  <p:sldIdLst>
    <p:sldId id="256" r:id="rId2"/>
    <p:sldId id="329" r:id="rId3"/>
    <p:sldId id="330" r:id="rId4"/>
    <p:sldId id="348" r:id="rId5"/>
    <p:sldId id="331" r:id="rId6"/>
    <p:sldId id="332" r:id="rId7"/>
    <p:sldId id="333" r:id="rId8"/>
    <p:sldId id="334" r:id="rId9"/>
    <p:sldId id="335" r:id="rId10"/>
    <p:sldId id="336" r:id="rId11"/>
    <p:sldId id="349" r:id="rId12"/>
    <p:sldId id="337" r:id="rId13"/>
    <p:sldId id="350" r:id="rId14"/>
    <p:sldId id="351" r:id="rId15"/>
    <p:sldId id="338" r:id="rId16"/>
    <p:sldId id="339" r:id="rId17"/>
    <p:sldId id="340" r:id="rId18"/>
    <p:sldId id="341" r:id="rId19"/>
    <p:sldId id="342" r:id="rId20"/>
    <p:sldId id="343" r:id="rId21"/>
    <p:sldId id="344" r:id="rId22"/>
    <p:sldId id="352" r:id="rId23"/>
    <p:sldId id="353" r:id="rId24"/>
    <p:sldId id="355" r:id="rId25"/>
    <p:sldId id="356" r:id="rId26"/>
    <p:sldId id="357" r:id="rId27"/>
    <p:sldId id="358" r:id="rId28"/>
    <p:sldId id="345" r:id="rId29"/>
    <p:sldId id="346" r:id="rId30"/>
    <p:sldId id="347" r:id="rId31"/>
    <p:sldId id="360" r:id="rId32"/>
    <p:sldId id="359" r:id="rId33"/>
    <p:sldId id="361" r:id="rId34"/>
    <p:sldId id="362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 autoAdjust="0"/>
    <p:restoredTop sz="94928" autoAdjust="0"/>
  </p:normalViewPr>
  <p:slideViewPr>
    <p:cSldViewPr>
      <p:cViewPr>
        <p:scale>
          <a:sx n="80" d="100"/>
          <a:sy n="80" d="100"/>
        </p:scale>
        <p:origin x="-1584" y="-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30174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BEC39-C74D-48BB-868A-35F918F980B3}" type="datetimeFigureOut">
              <a:rPr lang="en-US" smtClean="0"/>
              <a:pPr/>
              <a:t>1/9/2017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11978-19A7-4152-8CAF-CB735D5090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27578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7BD760BE-E556-4288-862F-94E3D7875963}" type="datetimeFigureOut">
              <a:rPr lang="en-US" smtClean="0"/>
              <a:pPr/>
              <a:t>1/9/2017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82AD7EAB-2EBC-41D7-97D2-8B7F7830F3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760BE-E556-4288-862F-94E3D7875963}" type="datetimeFigureOut">
              <a:rPr lang="en-US" smtClean="0"/>
              <a:pPr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7EAB-2EBC-41D7-97D2-8B7F7830F3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760BE-E556-4288-862F-94E3D7875963}" type="datetimeFigureOut">
              <a:rPr lang="en-US" smtClean="0"/>
              <a:pPr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7EAB-2EBC-41D7-97D2-8B7F7830F3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760BE-E556-4288-862F-94E3D7875963}" type="datetimeFigureOut">
              <a:rPr lang="en-US" smtClean="0"/>
              <a:pPr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7EAB-2EBC-41D7-97D2-8B7F7830F3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760BE-E556-4288-862F-94E3D7875963}" type="datetimeFigureOut">
              <a:rPr lang="en-US" smtClean="0"/>
              <a:pPr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7EAB-2EBC-41D7-97D2-8B7F7830F3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760BE-E556-4288-862F-94E3D7875963}" type="datetimeFigureOut">
              <a:rPr lang="en-US" smtClean="0"/>
              <a:pPr/>
              <a:t>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7EAB-2EBC-41D7-97D2-8B7F7830F3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BD760BE-E556-4288-862F-94E3D7875963}" type="datetimeFigureOut">
              <a:rPr lang="en-US" smtClean="0"/>
              <a:pPr/>
              <a:t>1/9/2017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2AD7EAB-2EBC-41D7-97D2-8B7F7830F3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7BD760BE-E556-4288-862F-94E3D7875963}" type="datetimeFigureOut">
              <a:rPr lang="en-US" smtClean="0"/>
              <a:pPr/>
              <a:t>1/9/2017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82AD7EAB-2EBC-41D7-97D2-8B7F7830F3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760BE-E556-4288-862F-94E3D7875963}" type="datetimeFigureOut">
              <a:rPr lang="en-US" smtClean="0"/>
              <a:pPr/>
              <a:t>1/9/2017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7EAB-2EBC-41D7-97D2-8B7F7830F3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760BE-E556-4288-862F-94E3D7875963}" type="datetimeFigureOut">
              <a:rPr lang="en-US" smtClean="0"/>
              <a:pPr/>
              <a:t>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7EAB-2EBC-41D7-97D2-8B7F7830F3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760BE-E556-4288-862F-94E3D7875963}" type="datetimeFigureOut">
              <a:rPr lang="en-US" smtClean="0"/>
              <a:pPr/>
              <a:t>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7EAB-2EBC-41D7-97D2-8B7F7830F3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7BD760BE-E556-4288-862F-94E3D7875963}" type="datetimeFigureOut">
              <a:rPr lang="en-US" smtClean="0"/>
              <a:pPr/>
              <a:t>1/9/2017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82AD7EAB-2EBC-41D7-97D2-8B7F7830F32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NONPARAMETRIC STATISTICS FOR BEHAVIORAL SCIENCE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Multiple</a:t>
            </a:r>
            <a:r>
              <a:rPr lang="en-US" dirty="0" smtClean="0"/>
              <a:t> independent </a:t>
            </a:r>
            <a:r>
              <a:rPr lang="en-US" dirty="0" smtClean="0"/>
              <a:t>samples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8125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i="1" dirty="0" smtClean="0"/>
              <a:t>Compute the Test Statistic </a:t>
            </a:r>
            <a:endParaRPr lang="en-US" sz="1800" b="1" i="1" dirty="0" smtClean="0"/>
          </a:p>
          <a:p>
            <a:pPr>
              <a:buNone/>
            </a:pPr>
            <a:endParaRPr lang="en-US" sz="1800" b="1" i="1" dirty="0" smtClean="0"/>
          </a:p>
          <a:p>
            <a:pPr>
              <a:buNone/>
            </a:pPr>
            <a:r>
              <a:rPr lang="en-US" sz="1800" dirty="0" smtClean="0"/>
              <a:t>First</a:t>
            </a:r>
            <a:r>
              <a:rPr lang="en-US" sz="1800" dirty="0" smtClean="0"/>
              <a:t>, combine and rank the three </a:t>
            </a:r>
            <a:r>
              <a:rPr lang="en-US" sz="1800" dirty="0" smtClean="0"/>
              <a:t>samples together.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Place the participant ranks in their social interaction groups to compute </a:t>
            </a:r>
            <a:r>
              <a:rPr lang="en-US" sz="1800" dirty="0" smtClean="0"/>
              <a:t>the sum </a:t>
            </a:r>
            <a:r>
              <a:rPr lang="en-US" sz="1800" dirty="0" smtClean="0"/>
              <a:t>of 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ranks </a:t>
            </a:r>
            <a:r>
              <a:rPr lang="en-US" sz="1800" dirty="0" err="1" smtClean="0"/>
              <a:t>R</a:t>
            </a:r>
            <a:r>
              <a:rPr lang="en-US" sz="1800" baseline="-25000" dirty="0" err="1" smtClean="0"/>
              <a:t>i</a:t>
            </a:r>
            <a:r>
              <a:rPr lang="en-US" sz="1800" dirty="0" smtClean="0"/>
              <a:t> for each </a:t>
            </a:r>
            <a:r>
              <a:rPr lang="en-US" sz="1800" dirty="0" smtClean="0"/>
              <a:t>group.</a:t>
            </a: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2438400"/>
            <a:ext cx="4394269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96456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8125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i="1" dirty="0" smtClean="0"/>
              <a:t>Compute the Test Statistic </a:t>
            </a:r>
            <a:endParaRPr lang="en-US" sz="1800" b="1" i="1" dirty="0" smtClean="0"/>
          </a:p>
          <a:p>
            <a:pPr>
              <a:buNone/>
            </a:pPr>
            <a:r>
              <a:rPr lang="en-US" sz="1800" dirty="0" smtClean="0"/>
              <a:t>Next</a:t>
            </a:r>
            <a:r>
              <a:rPr lang="en-US" sz="1800" dirty="0" smtClean="0"/>
              <a:t>, compute the sum of ranks for each social interaction group. The </a:t>
            </a:r>
            <a:r>
              <a:rPr lang="en-US" sz="1800" dirty="0" smtClean="0"/>
              <a:t>ranks in </a:t>
            </a:r>
          </a:p>
          <a:p>
            <a:pPr>
              <a:buNone/>
            </a:pPr>
            <a:r>
              <a:rPr lang="en-US" sz="1800" dirty="0" smtClean="0"/>
              <a:t>each </a:t>
            </a:r>
            <a:r>
              <a:rPr lang="en-US" sz="1800" dirty="0" smtClean="0"/>
              <a:t>group are added to obtain a total R-value for the group</a:t>
            </a:r>
            <a:r>
              <a:rPr lang="en-US" sz="1800" dirty="0" smtClean="0"/>
              <a:t>. 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For the high group,</a:t>
            </a:r>
          </a:p>
          <a:p>
            <a:pPr>
              <a:buNone/>
            </a:pPr>
            <a:r>
              <a:rPr lang="en-US" sz="1800" dirty="0" smtClean="0"/>
              <a:t>     R</a:t>
            </a:r>
            <a:r>
              <a:rPr lang="en-US" sz="1800" baseline="-25000" dirty="0" smtClean="0"/>
              <a:t>H</a:t>
            </a:r>
            <a:r>
              <a:rPr lang="en-US" sz="1800" dirty="0" smtClean="0"/>
              <a:t> </a:t>
            </a:r>
            <a:r>
              <a:rPr lang="en-US" sz="1800" dirty="0" smtClean="0"/>
              <a:t>=10+12+13.5+15+16+17=83.5</a:t>
            </a:r>
          </a:p>
          <a:p>
            <a:pPr>
              <a:buNone/>
            </a:pPr>
            <a:r>
              <a:rPr lang="en-US" sz="1800" dirty="0" smtClean="0"/>
              <a:t>     </a:t>
            </a:r>
            <a:r>
              <a:rPr lang="en-US" sz="1800" dirty="0" err="1" smtClean="0"/>
              <a:t>n</a:t>
            </a:r>
            <a:r>
              <a:rPr lang="en-US" sz="1800" baseline="-25000" dirty="0" err="1" smtClean="0"/>
              <a:t>H</a:t>
            </a:r>
            <a:r>
              <a:rPr lang="en-US" sz="1800" dirty="0" smtClean="0"/>
              <a:t> </a:t>
            </a:r>
            <a:r>
              <a:rPr lang="en-US" sz="1800" dirty="0" smtClean="0"/>
              <a:t>=</a:t>
            </a:r>
            <a:r>
              <a:rPr lang="en-US" sz="1800" dirty="0" smtClean="0"/>
              <a:t>6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2819400"/>
            <a:ext cx="5790159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96456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8125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/>
              <a:t>These </a:t>
            </a:r>
            <a:r>
              <a:rPr lang="en-US" sz="1800" i="1" dirty="0" smtClean="0"/>
              <a:t>R-values are used to compute the Kruskal–Wallis H-test </a:t>
            </a:r>
            <a:r>
              <a:rPr lang="en-US" sz="1800" i="1" dirty="0" smtClean="0"/>
              <a:t>statistic</a:t>
            </a:r>
            <a:r>
              <a:rPr lang="en-US" sz="1800" dirty="0" smtClean="0"/>
              <a:t>. </a:t>
            </a:r>
            <a:r>
              <a:rPr lang="en-US" sz="1800" dirty="0" smtClean="0"/>
              <a:t>The 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number </a:t>
            </a:r>
            <a:r>
              <a:rPr lang="en-US" sz="1800" dirty="0" smtClean="0"/>
              <a:t>of participants in each group is identified by a lowercase </a:t>
            </a:r>
            <a:r>
              <a:rPr lang="en-US" sz="1800" i="1" dirty="0" smtClean="0"/>
              <a:t>n. </a:t>
            </a:r>
            <a:r>
              <a:rPr lang="en-US" sz="1800" i="1" dirty="0" smtClean="0"/>
              <a:t>The </a:t>
            </a:r>
            <a:r>
              <a:rPr lang="en-US" sz="1800" dirty="0" smtClean="0"/>
              <a:t>total </a:t>
            </a:r>
            <a:r>
              <a:rPr lang="en-US" sz="1800" dirty="0" smtClean="0"/>
              <a:t>group 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size </a:t>
            </a:r>
            <a:r>
              <a:rPr lang="en-US" sz="1800" dirty="0" smtClean="0"/>
              <a:t>in the study is identified by the </a:t>
            </a:r>
            <a:r>
              <a:rPr lang="en-US" sz="1800" dirty="0" smtClean="0"/>
              <a:t>uppercase </a:t>
            </a:r>
            <a:r>
              <a:rPr lang="en-US" sz="1800" i="1" dirty="0" smtClean="0"/>
              <a:t>N</a:t>
            </a:r>
            <a:r>
              <a:rPr lang="en-US" sz="1800" i="1" dirty="0" smtClean="0"/>
              <a:t>.</a:t>
            </a:r>
          </a:p>
          <a:p>
            <a:pPr>
              <a:buNone/>
            </a:pPr>
            <a:endParaRPr lang="en-US" sz="1800" i="1" dirty="0" smtClean="0"/>
          </a:p>
          <a:p>
            <a:pPr>
              <a:buNone/>
            </a:pPr>
            <a:endParaRPr lang="en-US" sz="1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905000"/>
            <a:ext cx="6136184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96456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533400"/>
            <a:ext cx="4199293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533400"/>
            <a:ext cx="5362575" cy="619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8125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i="1" dirty="0" smtClean="0"/>
              <a:t>Determine the Value Needed for Rejection of the Null </a:t>
            </a:r>
            <a:r>
              <a:rPr lang="en-US" sz="1800" b="1" i="1" dirty="0" smtClean="0"/>
              <a:t>Hypothesis. </a:t>
            </a:r>
          </a:p>
          <a:p>
            <a:pPr>
              <a:buNone/>
            </a:pPr>
            <a:r>
              <a:rPr lang="en-US" sz="1800" b="1" i="1" dirty="0" smtClean="0"/>
              <a:t>Using </a:t>
            </a:r>
            <a:r>
              <a:rPr lang="en-US" sz="1800" b="1" i="1" dirty="0" smtClean="0"/>
              <a:t>the </a:t>
            </a:r>
            <a:r>
              <a:rPr lang="en-US" sz="1800" b="1" i="1" dirty="0" smtClean="0"/>
              <a:t> Appropriate </a:t>
            </a:r>
            <a:r>
              <a:rPr lang="en-US" sz="1800" b="1" i="1" dirty="0" smtClean="0"/>
              <a:t>Table of Critical Values for the Particular </a:t>
            </a:r>
            <a:endParaRPr lang="en-US" sz="1800" b="1" i="1" dirty="0" smtClean="0"/>
          </a:p>
          <a:p>
            <a:pPr>
              <a:buNone/>
            </a:pPr>
            <a:r>
              <a:rPr lang="en-US" sz="1800" b="1" i="1" dirty="0" smtClean="0"/>
              <a:t>Statistic 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We will </a:t>
            </a:r>
            <a:r>
              <a:rPr lang="en-US" sz="1800" dirty="0" smtClean="0"/>
              <a:t>use the critical value table for the Kruskal–Wallis H-test </a:t>
            </a:r>
            <a:r>
              <a:rPr lang="en-US" sz="1800" dirty="0" smtClean="0"/>
              <a:t>since </a:t>
            </a:r>
            <a:r>
              <a:rPr lang="en-US" sz="1800" dirty="0" smtClean="0"/>
              <a:t>it includes 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the </a:t>
            </a:r>
            <a:r>
              <a:rPr lang="en-US" sz="1800" dirty="0" smtClean="0"/>
              <a:t>number of groups, k, and the numbers of samples</a:t>
            </a:r>
            <a:r>
              <a:rPr lang="en-US" sz="1800" dirty="0" smtClean="0"/>
              <a:t>, n</a:t>
            </a:r>
            <a:r>
              <a:rPr lang="en-US" sz="1800" dirty="0" smtClean="0"/>
              <a:t>, for our data. In this case, 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we </a:t>
            </a:r>
            <a:r>
              <a:rPr lang="en-US" sz="1800" dirty="0" smtClean="0"/>
              <a:t>look for the critical value for k = 3 and n1 = 6</a:t>
            </a:r>
            <a:r>
              <a:rPr lang="en-US" sz="1800" dirty="0" smtClean="0"/>
              <a:t>, n2 </a:t>
            </a:r>
            <a:r>
              <a:rPr lang="en-US" sz="1800" dirty="0" smtClean="0"/>
              <a:t>= 6, and n3 = 5 with α = 0.05. </a:t>
            </a: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Using the tables the critical </a:t>
            </a:r>
            <a:r>
              <a:rPr lang="en-US" sz="1800" dirty="0" smtClean="0"/>
              <a:t>value for the </a:t>
            </a:r>
            <a:r>
              <a:rPr lang="en-US" sz="1800" dirty="0" smtClean="0"/>
              <a:t>Kruskal–Wallis </a:t>
            </a:r>
            <a:r>
              <a:rPr lang="en-US" sz="1800" dirty="0" smtClean="0"/>
              <a:t>H-test </a:t>
            </a:r>
            <a:r>
              <a:rPr lang="en-US" sz="1800" dirty="0" smtClean="0"/>
              <a:t>is 5.76.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b="1" i="1" dirty="0" smtClean="0"/>
              <a:t>Compare the Obtained Value with the Critical Value </a:t>
            </a:r>
            <a:endParaRPr lang="en-US" sz="1800" b="1" i="1" dirty="0" smtClean="0"/>
          </a:p>
          <a:p>
            <a:pPr>
              <a:buNone/>
            </a:pPr>
            <a:endParaRPr lang="en-US" sz="1800" i="1" dirty="0" smtClean="0"/>
          </a:p>
          <a:p>
            <a:pPr>
              <a:buNone/>
            </a:pPr>
            <a:r>
              <a:rPr lang="en-US" sz="1800" dirty="0" smtClean="0"/>
              <a:t>The critical value </a:t>
            </a:r>
            <a:r>
              <a:rPr lang="en-US" sz="1800" dirty="0" smtClean="0"/>
              <a:t>for rejecting the null hypothesis is 5.76 and the obtained value is </a:t>
            </a:r>
            <a:endParaRPr lang="en-US" sz="1800" dirty="0" smtClean="0"/>
          </a:p>
          <a:p>
            <a:pPr>
              <a:buNone/>
            </a:pPr>
            <a:r>
              <a:rPr lang="en-US" sz="1800" i="1" dirty="0" smtClean="0"/>
              <a:t>H </a:t>
            </a:r>
            <a:r>
              <a:rPr lang="en-US" sz="1800" i="1" dirty="0" smtClean="0"/>
              <a:t>= 9.94</a:t>
            </a:r>
            <a:r>
              <a:rPr lang="en-US" sz="1800" i="1" dirty="0" smtClean="0"/>
              <a:t>. </a:t>
            </a:r>
            <a:r>
              <a:rPr lang="en-US" sz="1800" dirty="0" smtClean="0"/>
              <a:t>If </a:t>
            </a:r>
            <a:r>
              <a:rPr lang="en-US" sz="1800" dirty="0" smtClean="0"/>
              <a:t>the critical value is less than or equal to the obtained value, we must 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reject the null </a:t>
            </a:r>
            <a:r>
              <a:rPr lang="en-US" sz="1800" dirty="0" smtClean="0"/>
              <a:t>hypothesis. If instead, the critical value exceeds the obtained value, 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we </a:t>
            </a:r>
            <a:r>
              <a:rPr lang="en-US" sz="1800" dirty="0" smtClean="0"/>
              <a:t>do </a:t>
            </a:r>
            <a:r>
              <a:rPr lang="en-US" sz="1800" dirty="0" smtClean="0"/>
              <a:t>not reject </a:t>
            </a:r>
            <a:r>
              <a:rPr lang="en-US" sz="1800" dirty="0" smtClean="0"/>
              <a:t>the null hypothesis. Since critical value is less than the obtained 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value</a:t>
            </a:r>
            <a:r>
              <a:rPr lang="en-US" sz="1800" dirty="0" smtClean="0"/>
              <a:t>, </a:t>
            </a:r>
            <a:r>
              <a:rPr lang="en-US" sz="1800" dirty="0" smtClean="0"/>
              <a:t>we must </a:t>
            </a:r>
            <a:r>
              <a:rPr lang="en-US" sz="1800" dirty="0" smtClean="0"/>
              <a:t>reject the null hypothesis.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196456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8125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/>
              <a:t>At this point, it is worth mentioning that larger samples often result in </a:t>
            </a:r>
            <a:r>
              <a:rPr lang="en-US" sz="1800" dirty="0" smtClean="0"/>
              <a:t>more ties</a:t>
            </a:r>
            <a:r>
              <a:rPr lang="en-US" sz="1800" dirty="0" smtClean="0"/>
              <a:t>. 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While </a:t>
            </a:r>
            <a:r>
              <a:rPr lang="en-US" sz="1800" dirty="0" smtClean="0"/>
              <a:t>comparatively small, as observed in step 4, corrections for ties can </a:t>
            </a:r>
            <a:r>
              <a:rPr lang="en-US" sz="1800" dirty="0" smtClean="0"/>
              <a:t>make a </a:t>
            </a:r>
          </a:p>
          <a:p>
            <a:pPr>
              <a:buNone/>
            </a:pPr>
            <a:r>
              <a:rPr lang="en-US" sz="1800" dirty="0" smtClean="0"/>
              <a:t>difference </a:t>
            </a:r>
            <a:r>
              <a:rPr lang="en-US" sz="1800" dirty="0" smtClean="0"/>
              <a:t>in the decision regarding the null hypothesis. If the </a:t>
            </a:r>
            <a:r>
              <a:rPr lang="en-US" sz="1800" i="1" dirty="0" smtClean="0"/>
              <a:t>H were near the</a:t>
            </a:r>
          </a:p>
          <a:p>
            <a:pPr>
              <a:buNone/>
            </a:pPr>
            <a:r>
              <a:rPr lang="en-US" sz="1800" dirty="0" smtClean="0"/>
              <a:t>critical value of 5.99 for </a:t>
            </a:r>
            <a:r>
              <a:rPr lang="en-US" sz="1800" i="1" dirty="0" smtClean="0"/>
              <a:t>df = 2 (e.g., H = 5.80), and the tie correction calculated</a:t>
            </a:r>
          </a:p>
          <a:p>
            <a:pPr>
              <a:buNone/>
            </a:pPr>
            <a:r>
              <a:rPr lang="en-US" sz="1800" dirty="0" smtClean="0"/>
              <a:t>to be 0.965, the decision would be to reject the null hypothesis with the correction</a:t>
            </a:r>
          </a:p>
          <a:p>
            <a:pPr>
              <a:buNone/>
            </a:pPr>
            <a:r>
              <a:rPr lang="en-US" sz="1800" dirty="0" smtClean="0"/>
              <a:t>(</a:t>
            </a:r>
            <a:r>
              <a:rPr lang="en-US" sz="1800" i="1" dirty="0" smtClean="0"/>
              <a:t>H = 6.01), but to not reject the null hypothesis without the correction. Therefore,</a:t>
            </a:r>
          </a:p>
          <a:p>
            <a:pPr>
              <a:buNone/>
            </a:pPr>
            <a:r>
              <a:rPr lang="en-US" sz="1800" dirty="0" smtClean="0"/>
              <a:t>it is important to perform tie corrections</a:t>
            </a:r>
            <a:r>
              <a:rPr lang="en-US" sz="1800" dirty="0" smtClean="0"/>
              <a:t>.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b="1" i="1" dirty="0" smtClean="0"/>
              <a:t>Interpret the Results </a:t>
            </a:r>
            <a:endParaRPr lang="en-US" sz="1800" b="1" i="1" dirty="0" smtClean="0"/>
          </a:p>
          <a:p>
            <a:pPr>
              <a:buNone/>
            </a:pPr>
            <a:r>
              <a:rPr lang="en-US" sz="1800" dirty="0" smtClean="0"/>
              <a:t>We </a:t>
            </a:r>
            <a:r>
              <a:rPr lang="en-US" sz="1800" dirty="0" smtClean="0"/>
              <a:t>rejected the null hypothesis, suggesting </a:t>
            </a:r>
            <a:r>
              <a:rPr lang="en-US" sz="1800" dirty="0" smtClean="0"/>
              <a:t>that a </a:t>
            </a:r>
            <a:r>
              <a:rPr lang="en-US" sz="1800" dirty="0" smtClean="0"/>
              <a:t>real difference in self-confidence 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exists </a:t>
            </a:r>
            <a:r>
              <a:rPr lang="en-US" sz="1800" dirty="0" smtClean="0"/>
              <a:t>between one or more of the three </a:t>
            </a:r>
            <a:r>
              <a:rPr lang="en-US" sz="1800" dirty="0" smtClean="0"/>
              <a:t>social interaction </a:t>
            </a:r>
            <a:r>
              <a:rPr lang="en-US" sz="1800" dirty="0" smtClean="0"/>
              <a:t>types. In particular, the </a:t>
            </a:r>
            <a:r>
              <a:rPr lang="en-US" sz="1800" dirty="0" smtClean="0"/>
              <a:t> </a:t>
            </a:r>
          </a:p>
          <a:p>
            <a:pPr>
              <a:buNone/>
            </a:pPr>
            <a:r>
              <a:rPr lang="en-US" sz="1800" dirty="0" smtClean="0"/>
              <a:t>data </a:t>
            </a:r>
            <a:r>
              <a:rPr lang="en-US" sz="1800" dirty="0" smtClean="0"/>
              <a:t>show that those who were classified as </a:t>
            </a:r>
            <a:r>
              <a:rPr lang="en-US" sz="1800" dirty="0" smtClean="0"/>
              <a:t>fitting the </a:t>
            </a:r>
            <a:r>
              <a:rPr lang="en-US" sz="1800" dirty="0" smtClean="0"/>
              <a:t>definition of the “low” group 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were </a:t>
            </a:r>
            <a:r>
              <a:rPr lang="en-US" sz="1800" dirty="0" smtClean="0"/>
              <a:t>mostly people who reported poor </a:t>
            </a:r>
            <a:r>
              <a:rPr lang="en-US" sz="1800" dirty="0" smtClean="0"/>
              <a:t>self confidence, and </a:t>
            </a:r>
            <a:r>
              <a:rPr lang="en-US" sz="1800" dirty="0" smtClean="0"/>
              <a:t>those who were in the 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“</a:t>
            </a:r>
            <a:r>
              <a:rPr lang="en-US" sz="1800" dirty="0" smtClean="0"/>
              <a:t>high” group were mostly people </a:t>
            </a:r>
            <a:r>
              <a:rPr lang="en-US" sz="1800" dirty="0" smtClean="0"/>
              <a:t>who reported </a:t>
            </a:r>
            <a:r>
              <a:rPr lang="en-US" sz="1800" dirty="0" smtClean="0"/>
              <a:t>good self-confidence. </a:t>
            </a: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However</a:t>
            </a:r>
            <a:r>
              <a:rPr lang="en-US" sz="1800" dirty="0" smtClean="0"/>
              <a:t>, </a:t>
            </a:r>
            <a:r>
              <a:rPr lang="en-US" sz="1800" dirty="0" smtClean="0"/>
              <a:t> describing </a:t>
            </a:r>
            <a:r>
              <a:rPr lang="en-US" sz="1800" dirty="0" smtClean="0"/>
              <a:t>specific differences in </a:t>
            </a:r>
            <a:r>
              <a:rPr lang="en-US" sz="1800" dirty="0" smtClean="0"/>
              <a:t>this manner </a:t>
            </a:r>
            <a:r>
              <a:rPr lang="en-US" sz="1800" dirty="0" smtClean="0"/>
              <a:t>is speculative. Therefore, 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we </a:t>
            </a:r>
            <a:r>
              <a:rPr lang="en-US" sz="1800" dirty="0" smtClean="0"/>
              <a:t>need a </a:t>
            </a:r>
            <a:r>
              <a:rPr lang="en-US" sz="1800" dirty="0" smtClean="0"/>
              <a:t> technique </a:t>
            </a:r>
            <a:r>
              <a:rPr lang="en-US" sz="1800" dirty="0" smtClean="0"/>
              <a:t>for statistically </a:t>
            </a:r>
            <a:r>
              <a:rPr lang="en-US" sz="1800" dirty="0" smtClean="0"/>
              <a:t>identifying difference </a:t>
            </a:r>
            <a:r>
              <a:rPr lang="en-US" sz="1800" dirty="0" smtClean="0"/>
              <a:t>between groups, or 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contrasts</a:t>
            </a:r>
            <a:r>
              <a:rPr lang="en-US" sz="1800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196456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8125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i="1" dirty="0" smtClean="0"/>
              <a:t>Sample Contrasts, or Post Hoc Tests </a:t>
            </a:r>
            <a:endParaRPr lang="en-US" sz="1800" b="1" i="1" dirty="0" smtClean="0"/>
          </a:p>
          <a:p>
            <a:pPr>
              <a:buNone/>
            </a:pPr>
            <a:r>
              <a:rPr lang="en-US" sz="1800" dirty="0" smtClean="0"/>
              <a:t>The </a:t>
            </a:r>
            <a:r>
              <a:rPr lang="en-US" sz="1800" dirty="0" smtClean="0"/>
              <a:t>Kruskal–Wallis H-test </a:t>
            </a:r>
            <a:r>
              <a:rPr lang="en-US" sz="1800" dirty="0" smtClean="0"/>
              <a:t>identifies if </a:t>
            </a:r>
            <a:r>
              <a:rPr lang="en-US" sz="1800" dirty="0" smtClean="0"/>
              <a:t>a statistical difference exists; however, it 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does </a:t>
            </a:r>
            <a:r>
              <a:rPr lang="en-US" sz="1800" dirty="0" smtClean="0"/>
              <a:t>not identify how many </a:t>
            </a:r>
            <a:r>
              <a:rPr lang="en-US" sz="1800" dirty="0" smtClean="0"/>
              <a:t>differences exist </a:t>
            </a:r>
            <a:r>
              <a:rPr lang="en-US" sz="1800" dirty="0" smtClean="0"/>
              <a:t>and which samples are different. To 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identify </a:t>
            </a:r>
            <a:r>
              <a:rPr lang="en-US" sz="1800" dirty="0" smtClean="0"/>
              <a:t>which samples are different </a:t>
            </a:r>
            <a:r>
              <a:rPr lang="en-US" sz="1800" dirty="0" smtClean="0"/>
              <a:t>and which </a:t>
            </a:r>
            <a:r>
              <a:rPr lang="en-US" sz="1800" dirty="0" smtClean="0"/>
              <a:t>are not, we can use a procedure 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called </a:t>
            </a:r>
            <a:r>
              <a:rPr lang="en-US" sz="1800" dirty="0" smtClean="0"/>
              <a:t>contrasts or </a:t>
            </a:r>
            <a:r>
              <a:rPr lang="en-US" sz="1800" i="1" dirty="0" smtClean="0"/>
              <a:t>post hoc </a:t>
            </a:r>
            <a:r>
              <a:rPr lang="en-US" sz="1800" i="1" dirty="0" smtClean="0"/>
              <a:t>tests</a:t>
            </a:r>
            <a:r>
              <a:rPr lang="en-US" sz="1800" dirty="0" smtClean="0"/>
              <a:t>.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196456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812536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sz="1600" b="1" dirty="0" smtClean="0"/>
              <a:t>&gt; d8&lt;-read.table("ex81.txt", header=TRUE)</a:t>
            </a:r>
          </a:p>
          <a:p>
            <a:pPr algn="just">
              <a:buNone/>
            </a:pPr>
            <a:r>
              <a:rPr lang="en-US" sz="1600" b="1" dirty="0" smtClean="0"/>
              <a:t>&gt; d8</a:t>
            </a:r>
          </a:p>
          <a:p>
            <a:pPr algn="just">
              <a:buNone/>
            </a:pPr>
            <a:r>
              <a:rPr lang="en-US" sz="1400" dirty="0" smtClean="0"/>
              <a:t>   </a:t>
            </a:r>
            <a:r>
              <a:rPr lang="en-US" sz="1400" dirty="0" err="1" smtClean="0"/>
              <a:t>confid</a:t>
            </a:r>
            <a:r>
              <a:rPr lang="en-US" sz="1400" dirty="0" smtClean="0"/>
              <a:t> group</a:t>
            </a:r>
          </a:p>
          <a:p>
            <a:pPr algn="just">
              <a:spcBef>
                <a:spcPts val="0"/>
              </a:spcBef>
              <a:buNone/>
            </a:pPr>
            <a:r>
              <a:rPr lang="en-US" sz="1400" dirty="0" smtClean="0"/>
              <a:t>1      21     1</a:t>
            </a:r>
          </a:p>
          <a:p>
            <a:pPr algn="just">
              <a:spcBef>
                <a:spcPts val="0"/>
              </a:spcBef>
              <a:buNone/>
            </a:pPr>
            <a:r>
              <a:rPr lang="en-US" sz="1400" dirty="0" smtClean="0"/>
              <a:t>2      23     1</a:t>
            </a:r>
          </a:p>
          <a:p>
            <a:pPr algn="just">
              <a:spcBef>
                <a:spcPts val="0"/>
              </a:spcBef>
              <a:buNone/>
            </a:pPr>
            <a:r>
              <a:rPr lang="en-US" sz="1400" dirty="0" smtClean="0"/>
              <a:t>3      18     1</a:t>
            </a:r>
          </a:p>
          <a:p>
            <a:pPr algn="just">
              <a:spcBef>
                <a:spcPts val="0"/>
              </a:spcBef>
              <a:buNone/>
            </a:pPr>
            <a:r>
              <a:rPr lang="en-US" sz="1400" dirty="0" smtClean="0"/>
              <a:t>4      12     1</a:t>
            </a:r>
          </a:p>
          <a:p>
            <a:pPr algn="just">
              <a:spcBef>
                <a:spcPts val="0"/>
              </a:spcBef>
              <a:buNone/>
            </a:pPr>
            <a:r>
              <a:rPr lang="en-US" sz="1400" dirty="0" smtClean="0"/>
              <a:t>5      19     1</a:t>
            </a:r>
          </a:p>
          <a:p>
            <a:pPr algn="just">
              <a:spcBef>
                <a:spcPts val="0"/>
              </a:spcBef>
              <a:buNone/>
            </a:pPr>
            <a:r>
              <a:rPr lang="en-US" sz="1400" dirty="0" smtClean="0"/>
              <a:t>6      20     1</a:t>
            </a:r>
          </a:p>
          <a:p>
            <a:pPr algn="just">
              <a:spcBef>
                <a:spcPts val="0"/>
              </a:spcBef>
              <a:buNone/>
            </a:pPr>
            <a:r>
              <a:rPr lang="en-US" sz="1400" dirty="0" smtClean="0"/>
              <a:t>7      19     2</a:t>
            </a:r>
          </a:p>
          <a:p>
            <a:pPr algn="just">
              <a:spcBef>
                <a:spcPts val="0"/>
              </a:spcBef>
              <a:buNone/>
            </a:pPr>
            <a:r>
              <a:rPr lang="en-US" sz="1400" dirty="0" smtClean="0"/>
              <a:t>8       5     2</a:t>
            </a:r>
          </a:p>
          <a:p>
            <a:pPr algn="just">
              <a:spcBef>
                <a:spcPts val="0"/>
              </a:spcBef>
              <a:buNone/>
            </a:pPr>
            <a:r>
              <a:rPr lang="en-US" sz="1400" dirty="0" smtClean="0"/>
              <a:t>9      10     2</a:t>
            </a:r>
          </a:p>
          <a:p>
            <a:pPr algn="just">
              <a:spcBef>
                <a:spcPts val="0"/>
              </a:spcBef>
              <a:buNone/>
            </a:pPr>
            <a:r>
              <a:rPr lang="en-US" sz="1400" dirty="0" smtClean="0"/>
              <a:t>10     11     2</a:t>
            </a:r>
          </a:p>
          <a:p>
            <a:pPr algn="just">
              <a:spcBef>
                <a:spcPts val="0"/>
              </a:spcBef>
              <a:buNone/>
            </a:pPr>
            <a:r>
              <a:rPr lang="en-US" sz="1400" dirty="0" smtClean="0"/>
              <a:t>11      9     2</a:t>
            </a:r>
          </a:p>
          <a:p>
            <a:pPr algn="just">
              <a:spcBef>
                <a:spcPts val="0"/>
              </a:spcBef>
              <a:buNone/>
            </a:pPr>
            <a:r>
              <a:rPr lang="en-US" sz="1400" dirty="0" smtClean="0"/>
              <a:t>12      7     3</a:t>
            </a:r>
          </a:p>
          <a:p>
            <a:pPr algn="just">
              <a:spcBef>
                <a:spcPts val="0"/>
              </a:spcBef>
              <a:buNone/>
            </a:pPr>
            <a:r>
              <a:rPr lang="en-US" sz="1400" dirty="0" smtClean="0"/>
              <a:t>13      8     3</a:t>
            </a:r>
          </a:p>
          <a:p>
            <a:pPr algn="just">
              <a:spcBef>
                <a:spcPts val="0"/>
              </a:spcBef>
              <a:buNone/>
            </a:pPr>
            <a:r>
              <a:rPr lang="en-US" sz="1400" dirty="0" smtClean="0"/>
              <a:t>14     15     3</a:t>
            </a:r>
          </a:p>
          <a:p>
            <a:pPr algn="just">
              <a:spcBef>
                <a:spcPts val="0"/>
              </a:spcBef>
              <a:buNone/>
            </a:pPr>
            <a:r>
              <a:rPr lang="en-US" sz="1400" dirty="0" smtClean="0"/>
              <a:t>15      3     3</a:t>
            </a:r>
          </a:p>
          <a:p>
            <a:pPr algn="just">
              <a:spcBef>
                <a:spcPts val="0"/>
              </a:spcBef>
              <a:buNone/>
            </a:pPr>
            <a:r>
              <a:rPr lang="en-US" sz="1400" dirty="0" smtClean="0"/>
              <a:t>16      6     3</a:t>
            </a:r>
          </a:p>
          <a:p>
            <a:pPr algn="just">
              <a:spcBef>
                <a:spcPts val="0"/>
              </a:spcBef>
              <a:buNone/>
            </a:pPr>
            <a:r>
              <a:rPr lang="en-US" sz="1400" dirty="0" smtClean="0"/>
              <a:t>17      4     </a:t>
            </a:r>
            <a:r>
              <a:rPr lang="en-US" sz="1400" dirty="0" smtClean="0"/>
              <a:t>3</a:t>
            </a:r>
          </a:p>
          <a:p>
            <a:pPr algn="just">
              <a:buNone/>
            </a:pPr>
            <a:r>
              <a:rPr lang="en-US" sz="1600" b="1" dirty="0" smtClean="0"/>
              <a:t>&gt; </a:t>
            </a:r>
            <a:r>
              <a:rPr lang="en-US" sz="1600" b="1" dirty="0" err="1" smtClean="0"/>
              <a:t>kruskal.test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confid</a:t>
            </a:r>
            <a:r>
              <a:rPr lang="en-US" sz="1600" b="1" dirty="0" smtClean="0"/>
              <a:t> ~ group, data = d8) </a:t>
            </a:r>
          </a:p>
          <a:p>
            <a:pPr algn="just">
              <a:buNone/>
            </a:pPr>
            <a:endParaRPr lang="en-US" sz="1400" dirty="0" smtClean="0"/>
          </a:p>
          <a:p>
            <a:pPr algn="just">
              <a:buNone/>
            </a:pPr>
            <a:r>
              <a:rPr lang="en-US" sz="1400" dirty="0" smtClean="0"/>
              <a:t>        Kruskal-Wallis rank sum test</a:t>
            </a:r>
          </a:p>
          <a:p>
            <a:pPr algn="just">
              <a:buNone/>
            </a:pPr>
            <a:endParaRPr lang="en-US" sz="1400" dirty="0" smtClean="0"/>
          </a:p>
          <a:p>
            <a:pPr algn="just">
              <a:buNone/>
            </a:pPr>
            <a:r>
              <a:rPr lang="en-US" sz="1400" dirty="0" smtClean="0"/>
              <a:t>data:  </a:t>
            </a:r>
            <a:r>
              <a:rPr lang="en-US" sz="1400" dirty="0" err="1" smtClean="0"/>
              <a:t>confid</a:t>
            </a:r>
            <a:r>
              <a:rPr lang="en-US" sz="1400" dirty="0" smtClean="0"/>
              <a:t> by group</a:t>
            </a:r>
          </a:p>
          <a:p>
            <a:pPr algn="just">
              <a:buNone/>
            </a:pPr>
            <a:r>
              <a:rPr lang="en-US" sz="1400" dirty="0" smtClean="0"/>
              <a:t>Kruskal-Wallis chi-squared = </a:t>
            </a:r>
            <a:r>
              <a:rPr lang="en-US" sz="1400" dirty="0" smtClean="0">
                <a:solidFill>
                  <a:srgbClr val="FF0000"/>
                </a:solidFill>
              </a:rPr>
              <a:t>9.9439, </a:t>
            </a:r>
            <a:r>
              <a:rPr lang="en-US" sz="1400" dirty="0" smtClean="0"/>
              <a:t>df = 2, p-value = </a:t>
            </a:r>
            <a:r>
              <a:rPr lang="en-US" sz="1400" dirty="0" smtClean="0">
                <a:solidFill>
                  <a:srgbClr val="FF0000"/>
                </a:solidFill>
              </a:rPr>
              <a:t>0.00693</a:t>
            </a:r>
          </a:p>
          <a:p>
            <a:pPr algn="just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196456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812536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sz="1600" b="1" dirty="0" smtClean="0"/>
              <a:t>&gt; library(PMCMR)</a:t>
            </a:r>
          </a:p>
          <a:p>
            <a:pPr algn="just">
              <a:buNone/>
            </a:pPr>
            <a:r>
              <a:rPr lang="en-US" sz="1600" b="1" dirty="0" smtClean="0"/>
              <a:t>&gt; </a:t>
            </a:r>
            <a:r>
              <a:rPr lang="en-US" sz="1600" b="1" dirty="0" err="1" smtClean="0"/>
              <a:t>posthoc.kruskal.nemenyi.test</a:t>
            </a:r>
            <a:r>
              <a:rPr lang="en-US" sz="1600" b="1" dirty="0" smtClean="0"/>
              <a:t> 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confid</a:t>
            </a:r>
            <a:r>
              <a:rPr lang="en-US" sz="1600" b="1" dirty="0" smtClean="0"/>
              <a:t> ~ group, method="Tukey", data=d8)</a:t>
            </a:r>
          </a:p>
          <a:p>
            <a:pPr algn="just">
              <a:buNone/>
            </a:pPr>
            <a:r>
              <a:rPr lang="en-US" sz="1400" dirty="0" smtClean="0"/>
              <a:t>        </a:t>
            </a:r>
            <a:r>
              <a:rPr lang="en-US" sz="1400" dirty="0" err="1" smtClean="0"/>
              <a:t>Pairwise</a:t>
            </a:r>
            <a:r>
              <a:rPr lang="en-US" sz="1400" dirty="0" smtClean="0"/>
              <a:t> comparisons using Tukey and Kramer (</a:t>
            </a:r>
            <a:r>
              <a:rPr lang="en-US" sz="1400" dirty="0" err="1" smtClean="0"/>
              <a:t>Nemenyi</a:t>
            </a:r>
            <a:r>
              <a:rPr lang="en-US" sz="1400" dirty="0" smtClean="0"/>
              <a:t>) test      </a:t>
            </a:r>
          </a:p>
          <a:p>
            <a:pPr algn="just">
              <a:buNone/>
            </a:pPr>
            <a:r>
              <a:rPr lang="en-US" sz="1400" dirty="0" smtClean="0"/>
              <a:t>                   with Tukey-Dist approximation for independent samples </a:t>
            </a:r>
          </a:p>
          <a:p>
            <a:pPr algn="just">
              <a:buNone/>
            </a:pPr>
            <a:endParaRPr lang="en-US" sz="1400" dirty="0" smtClean="0"/>
          </a:p>
          <a:p>
            <a:pPr algn="just">
              <a:buNone/>
            </a:pPr>
            <a:r>
              <a:rPr lang="en-US" sz="1400" dirty="0" smtClean="0"/>
              <a:t>data:  </a:t>
            </a:r>
            <a:r>
              <a:rPr lang="en-US" sz="1400" dirty="0" err="1" smtClean="0"/>
              <a:t>confid</a:t>
            </a:r>
            <a:r>
              <a:rPr lang="en-US" sz="1400" dirty="0" smtClean="0"/>
              <a:t> by group </a:t>
            </a:r>
          </a:p>
          <a:p>
            <a:pPr algn="just">
              <a:buNone/>
            </a:pPr>
            <a:endParaRPr lang="en-US" sz="1400" dirty="0" smtClean="0"/>
          </a:p>
          <a:p>
            <a:pPr algn="just">
              <a:buNone/>
            </a:pPr>
            <a:r>
              <a:rPr lang="en-US" sz="1400" dirty="0" smtClean="0"/>
              <a:t>  1      2     </a:t>
            </a:r>
          </a:p>
          <a:p>
            <a:pPr algn="just">
              <a:buNone/>
            </a:pPr>
            <a:r>
              <a:rPr lang="en-US" sz="1400" dirty="0" smtClean="0"/>
              <a:t>2 0.1380 -     </a:t>
            </a:r>
          </a:p>
          <a:p>
            <a:pPr algn="just">
              <a:buNone/>
            </a:pPr>
            <a:r>
              <a:rPr lang="en-US" sz="1400" dirty="0" smtClean="0"/>
              <a:t>3 </a:t>
            </a:r>
            <a:r>
              <a:rPr lang="en-US" sz="1400" dirty="0" smtClean="0">
                <a:solidFill>
                  <a:srgbClr val="FF0000"/>
                </a:solidFill>
              </a:rPr>
              <a:t>0.0052</a:t>
            </a:r>
            <a:r>
              <a:rPr lang="en-US" sz="1400" dirty="0" smtClean="0"/>
              <a:t> 0.5338</a:t>
            </a:r>
          </a:p>
          <a:p>
            <a:pPr algn="just">
              <a:buNone/>
            </a:pPr>
            <a:endParaRPr lang="en-US" sz="1400" dirty="0" smtClean="0"/>
          </a:p>
          <a:p>
            <a:pPr algn="just">
              <a:buNone/>
            </a:pPr>
            <a:r>
              <a:rPr lang="en-US" sz="1400" dirty="0" smtClean="0"/>
              <a:t>P value adjustment method: none </a:t>
            </a:r>
          </a:p>
          <a:p>
            <a:pPr algn="just">
              <a:buNone/>
            </a:pPr>
            <a:r>
              <a:rPr lang="en-US" sz="1400" dirty="0" smtClean="0"/>
              <a:t>Warning message:</a:t>
            </a:r>
          </a:p>
          <a:p>
            <a:pPr algn="just">
              <a:buNone/>
            </a:pPr>
            <a:r>
              <a:rPr lang="en-US" sz="1400" dirty="0" smtClean="0"/>
              <a:t>In </a:t>
            </a:r>
            <a:r>
              <a:rPr lang="en-US" sz="1400" dirty="0" err="1" smtClean="0"/>
              <a:t>posthoc.kruskal.nemenyi.test.default</a:t>
            </a:r>
            <a:r>
              <a:rPr lang="en-US" sz="1400" dirty="0" smtClean="0"/>
              <a:t>(c(21L, 23L, 18L, 12L, 19L,  :</a:t>
            </a:r>
          </a:p>
          <a:p>
            <a:pPr algn="just">
              <a:buNone/>
            </a:pPr>
            <a:r>
              <a:rPr lang="en-US" sz="1400" dirty="0" smtClean="0"/>
              <a:t>  </a:t>
            </a:r>
            <a:r>
              <a:rPr lang="en-US" sz="1400" dirty="0" smtClean="0"/>
              <a:t>Ties </a:t>
            </a:r>
            <a:r>
              <a:rPr lang="en-US" sz="1400" dirty="0" smtClean="0"/>
              <a:t>are present, p-values are not corrected</a:t>
            </a:r>
            <a:r>
              <a:rPr lang="en-US" sz="1400" dirty="0" smtClean="0"/>
              <a:t>.</a:t>
            </a:r>
          </a:p>
          <a:p>
            <a:pPr algn="just"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800" dirty="0" smtClean="0"/>
              <a:t>We </a:t>
            </a:r>
            <a:r>
              <a:rPr lang="en-US" sz="1800" dirty="0" smtClean="0"/>
              <a:t>notice that the high–low group comparison is </a:t>
            </a:r>
            <a:r>
              <a:rPr lang="en-US" sz="1800" dirty="0" smtClean="0"/>
              <a:t>indeed significantly </a:t>
            </a:r>
            <a:r>
              <a:rPr lang="en-US" sz="1800" dirty="0" smtClean="0"/>
              <a:t>different</a:t>
            </a:r>
            <a:r>
              <a:rPr lang="en-US" sz="1800" dirty="0" smtClean="0"/>
              <a:t>.</a:t>
            </a:r>
          </a:p>
          <a:p>
            <a:pPr>
              <a:buNone/>
            </a:pPr>
            <a:endParaRPr lang="en-US" sz="1800" dirty="0" smtClean="0"/>
          </a:p>
          <a:p>
            <a:pPr algn="just">
              <a:buNone/>
            </a:pPr>
            <a:r>
              <a:rPr lang="en-US" sz="1800" dirty="0" smtClean="0"/>
              <a:t>The </a:t>
            </a:r>
            <a:r>
              <a:rPr lang="en-US" sz="1800" dirty="0" smtClean="0"/>
              <a:t>example compare </a:t>
            </a:r>
            <a:r>
              <a:rPr lang="en-US" sz="1800" dirty="0" smtClean="0"/>
              <a:t>unrelated samples so we will use the </a:t>
            </a:r>
            <a:r>
              <a:rPr lang="en-US" sz="1800" dirty="0" smtClean="0"/>
              <a:t>Mann–Whitney U-test</a:t>
            </a:r>
            <a:r>
              <a:rPr lang="en-US" sz="1800" dirty="0" smtClean="0"/>
              <a:t>.</a:t>
            </a:r>
          </a:p>
          <a:p>
            <a:pPr algn="just">
              <a:buNone/>
            </a:pPr>
            <a:r>
              <a:rPr lang="en-US" sz="1800" dirty="0" smtClean="0"/>
              <a:t>It is important to note that performing several two-sample tests has a tendency</a:t>
            </a:r>
          </a:p>
          <a:p>
            <a:pPr algn="just">
              <a:buNone/>
            </a:pPr>
            <a:r>
              <a:rPr lang="en-US" sz="1800" dirty="0" smtClean="0"/>
              <a:t>to inflate the type I error rate. In our example, we would compare three groups,</a:t>
            </a:r>
          </a:p>
          <a:p>
            <a:pPr algn="just">
              <a:buNone/>
            </a:pPr>
            <a:r>
              <a:rPr lang="en-US" sz="1800" dirty="0" smtClean="0"/>
              <a:t>k = 3. At α = 0.05, the type I error rate would be 1 − (1 − 0.05)3 = 0.14.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196456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812536"/>
          </a:xfrm>
        </p:spPr>
        <p:txBody>
          <a:bodyPr>
            <a:normAutofit fontScale="92500"/>
          </a:bodyPr>
          <a:lstStyle/>
          <a:p>
            <a:pPr algn="just">
              <a:buNone/>
            </a:pPr>
            <a:r>
              <a:rPr lang="en-US" sz="1800" b="1" u="sng" dirty="0" smtClean="0"/>
              <a:t>The Kruskal-Wallis </a:t>
            </a:r>
            <a:r>
              <a:rPr lang="en-US" sz="1800" dirty="0" smtClean="0"/>
              <a:t>one-way analysis of variance by ranks (Kruskal-Wallis) </a:t>
            </a:r>
            <a:r>
              <a:rPr lang="en-US" sz="1800" dirty="0" smtClean="0"/>
              <a:t>is  a test </a:t>
            </a:r>
          </a:p>
          <a:p>
            <a:pPr algn="just">
              <a:buNone/>
            </a:pPr>
            <a:r>
              <a:rPr lang="en-US" sz="1800" dirty="0" smtClean="0"/>
              <a:t>that </a:t>
            </a:r>
            <a:r>
              <a:rPr lang="en-US" sz="1800" dirty="0" smtClean="0"/>
              <a:t>compares the medians of three or more samples on </a:t>
            </a:r>
            <a:r>
              <a:rPr lang="en-US" sz="1800" dirty="0" smtClean="0"/>
              <a:t>one dependent  variable</a:t>
            </a:r>
            <a:r>
              <a:rPr lang="en-US" sz="1800" dirty="0" smtClean="0"/>
              <a:t>. </a:t>
            </a:r>
            <a:endParaRPr lang="en-US" sz="1800" dirty="0" smtClean="0"/>
          </a:p>
          <a:p>
            <a:pPr algn="just">
              <a:buNone/>
            </a:pPr>
            <a:endParaRPr lang="en-US" sz="1800" dirty="0" smtClean="0"/>
          </a:p>
          <a:p>
            <a:pPr algn="just">
              <a:buNone/>
            </a:pPr>
            <a:r>
              <a:rPr lang="en-US" sz="1800" dirty="0" smtClean="0"/>
              <a:t>This </a:t>
            </a:r>
            <a:r>
              <a:rPr lang="en-US" sz="1800" dirty="0" smtClean="0"/>
              <a:t>test is the nonparametric counterpart of the </a:t>
            </a:r>
            <a:r>
              <a:rPr lang="en-US" sz="1800" dirty="0" smtClean="0"/>
              <a:t>parametric one-way </a:t>
            </a:r>
            <a:r>
              <a:rPr lang="en-US" sz="1800" dirty="0" smtClean="0"/>
              <a:t>analysis of </a:t>
            </a:r>
            <a:endParaRPr lang="en-US" sz="1800" dirty="0" smtClean="0"/>
          </a:p>
          <a:p>
            <a:pPr algn="just">
              <a:buNone/>
            </a:pPr>
            <a:r>
              <a:rPr lang="en-US" sz="1800" dirty="0" smtClean="0"/>
              <a:t>variance </a:t>
            </a:r>
            <a:r>
              <a:rPr lang="en-US" sz="1800" dirty="0" smtClean="0"/>
              <a:t>(ANOVA) that measures </a:t>
            </a:r>
            <a:r>
              <a:rPr lang="en-US" sz="1800" dirty="0" smtClean="0"/>
              <a:t>differences in the </a:t>
            </a:r>
            <a:r>
              <a:rPr lang="en-US" sz="1800" dirty="0" smtClean="0"/>
              <a:t>means of three or more </a:t>
            </a:r>
            <a:r>
              <a:rPr lang="en-US" sz="1800" dirty="0" smtClean="0"/>
              <a:t> samples</a:t>
            </a:r>
            <a:r>
              <a:rPr lang="en-US" sz="1800" dirty="0" smtClean="0"/>
              <a:t>. </a:t>
            </a:r>
            <a:endParaRPr lang="en-US" sz="1800" dirty="0" smtClean="0"/>
          </a:p>
          <a:p>
            <a:pPr algn="just">
              <a:buNone/>
            </a:pPr>
            <a:endParaRPr lang="en-US" sz="1800" dirty="0" smtClean="0"/>
          </a:p>
          <a:p>
            <a:pPr algn="just">
              <a:buNone/>
            </a:pPr>
            <a:r>
              <a:rPr lang="en-US" sz="1800" dirty="0" smtClean="0"/>
              <a:t>The </a:t>
            </a:r>
            <a:r>
              <a:rPr lang="en-US" sz="1800" dirty="0" smtClean="0"/>
              <a:t>Kruskal-Wallis test may be </a:t>
            </a:r>
            <a:r>
              <a:rPr lang="en-US" sz="1800" dirty="0" smtClean="0"/>
              <a:t>thought of </a:t>
            </a:r>
            <a:r>
              <a:rPr lang="en-US" sz="1800" dirty="0" smtClean="0"/>
              <a:t>as an extension of the Wilcoxon </a:t>
            </a:r>
            <a:r>
              <a:rPr lang="en-US" sz="1800" dirty="0" smtClean="0"/>
              <a:t>Mann-</a:t>
            </a:r>
          </a:p>
          <a:p>
            <a:pPr algn="just">
              <a:buNone/>
            </a:pPr>
            <a:r>
              <a:rPr lang="en-US" sz="1800" dirty="0" smtClean="0"/>
              <a:t>Whitney </a:t>
            </a:r>
            <a:r>
              <a:rPr lang="en-US" sz="1800" dirty="0" smtClean="0"/>
              <a:t>U test for </a:t>
            </a:r>
            <a:r>
              <a:rPr lang="en-US" sz="1800" dirty="0" smtClean="0"/>
              <a:t>measuring differences between </a:t>
            </a:r>
            <a:r>
              <a:rPr lang="en-US" sz="1800" dirty="0" smtClean="0"/>
              <a:t>two independent groups. </a:t>
            </a:r>
            <a:endParaRPr lang="en-US" sz="1800" dirty="0" smtClean="0"/>
          </a:p>
          <a:p>
            <a:pPr algn="just">
              <a:buNone/>
            </a:pPr>
            <a:r>
              <a:rPr lang="en-US" sz="1800" dirty="0" smtClean="0"/>
              <a:t>Data </a:t>
            </a:r>
            <a:r>
              <a:rPr lang="en-US" sz="1800" dirty="0" smtClean="0"/>
              <a:t>may be </a:t>
            </a:r>
            <a:r>
              <a:rPr lang="en-US" sz="1800" dirty="0" smtClean="0"/>
              <a:t>ordinal</a:t>
            </a:r>
            <a:r>
              <a:rPr lang="en-US" sz="1800" dirty="0" smtClean="0"/>
              <a:t>, ratio, </a:t>
            </a:r>
            <a:r>
              <a:rPr lang="en-US" sz="1800" dirty="0" smtClean="0"/>
              <a:t>or interval.</a:t>
            </a:r>
          </a:p>
          <a:p>
            <a:pPr algn="just">
              <a:buNone/>
            </a:pPr>
            <a:endParaRPr lang="en-US" sz="1800" dirty="0" smtClean="0"/>
          </a:p>
          <a:p>
            <a:pPr algn="just">
              <a:buNone/>
            </a:pPr>
            <a:r>
              <a:rPr lang="en-US" sz="1800" dirty="0" smtClean="0"/>
              <a:t>The Kruskal-Wallis test may be used when the data are not normally </a:t>
            </a:r>
            <a:r>
              <a:rPr lang="en-US" sz="1800" dirty="0" smtClean="0"/>
              <a:t>distributed and </a:t>
            </a:r>
          </a:p>
          <a:p>
            <a:pPr algn="just">
              <a:buNone/>
            </a:pPr>
            <a:r>
              <a:rPr lang="en-US" sz="1800" dirty="0" smtClean="0"/>
              <a:t>meeting </a:t>
            </a:r>
            <a:r>
              <a:rPr lang="en-US" sz="1800" dirty="0" smtClean="0"/>
              <a:t>other ANOVA assumptions is questionable. However</a:t>
            </a:r>
            <a:r>
              <a:rPr lang="en-US" sz="1800" dirty="0" smtClean="0"/>
              <a:t>, Kruskal-Wallis is </a:t>
            </a:r>
            <a:r>
              <a:rPr lang="en-US" sz="1800" dirty="0" smtClean="0"/>
              <a:t>almost </a:t>
            </a:r>
            <a:endParaRPr lang="en-US" sz="1800" dirty="0" smtClean="0"/>
          </a:p>
          <a:p>
            <a:pPr algn="just">
              <a:buNone/>
            </a:pPr>
            <a:r>
              <a:rPr lang="en-US" sz="1800" dirty="0" smtClean="0"/>
              <a:t>as </a:t>
            </a:r>
            <a:r>
              <a:rPr lang="en-US" sz="1800" dirty="0" smtClean="0"/>
              <a:t>effective as the ANOVA procedure </a:t>
            </a:r>
            <a:r>
              <a:rPr lang="en-US" sz="1800" dirty="0" smtClean="0"/>
              <a:t>when </a:t>
            </a:r>
            <a:r>
              <a:rPr lang="en-US" sz="1800" dirty="0" smtClean="0"/>
              <a:t>the assumptions of normality and equal </a:t>
            </a:r>
            <a:endParaRPr lang="en-US" sz="1800" dirty="0" smtClean="0"/>
          </a:p>
          <a:p>
            <a:pPr algn="just">
              <a:buNone/>
            </a:pPr>
            <a:r>
              <a:rPr lang="en-US" sz="1800" dirty="0" smtClean="0"/>
              <a:t>variances </a:t>
            </a:r>
            <a:r>
              <a:rPr lang="en-US" sz="1800" dirty="0" smtClean="0"/>
              <a:t>are met. </a:t>
            </a:r>
            <a:endParaRPr lang="en-US" sz="1800" dirty="0" smtClean="0"/>
          </a:p>
          <a:p>
            <a:pPr algn="just">
              <a:buNone/>
            </a:pPr>
            <a:endParaRPr lang="en-US" sz="1800" dirty="0" smtClean="0"/>
          </a:p>
          <a:p>
            <a:pPr algn="just">
              <a:buNone/>
            </a:pPr>
            <a:r>
              <a:rPr lang="en-US" sz="1800" dirty="0" smtClean="0"/>
              <a:t>Although the distributions from </a:t>
            </a:r>
            <a:r>
              <a:rPr lang="en-US" sz="1800" dirty="0" smtClean="0"/>
              <a:t>which the samples are taken do not need to be </a:t>
            </a:r>
            <a:endParaRPr lang="en-US" sz="1800" dirty="0" smtClean="0"/>
          </a:p>
          <a:p>
            <a:pPr algn="just">
              <a:buNone/>
            </a:pPr>
            <a:r>
              <a:rPr lang="en-US" sz="1800" dirty="0" smtClean="0"/>
              <a:t>normally distributed, the shapes of the distributions should be similar, with a difference</a:t>
            </a:r>
          </a:p>
          <a:p>
            <a:pPr algn="just">
              <a:buNone/>
            </a:pPr>
            <a:r>
              <a:rPr lang="en-US" sz="1800" dirty="0" smtClean="0"/>
              <a:t>only </a:t>
            </a:r>
            <a:r>
              <a:rPr lang="en-US" sz="1800" dirty="0" smtClean="0"/>
              <a:t>in the medians. In other words, samples may have a positive </a:t>
            </a:r>
            <a:r>
              <a:rPr lang="en-US" sz="1800" dirty="0" smtClean="0"/>
              <a:t>or negative </a:t>
            </a:r>
            <a:r>
              <a:rPr lang="en-US" sz="1800" dirty="0" smtClean="0"/>
              <a:t>skew, yet </a:t>
            </a:r>
            <a:endParaRPr lang="en-US" sz="1800" dirty="0" smtClean="0"/>
          </a:p>
          <a:p>
            <a:pPr algn="just">
              <a:buNone/>
            </a:pPr>
            <a:r>
              <a:rPr lang="en-US" sz="1800" dirty="0" smtClean="0"/>
              <a:t>have </a:t>
            </a:r>
            <a:r>
              <a:rPr lang="en-US" sz="1800" dirty="0" smtClean="0"/>
              <a:t>different </a:t>
            </a:r>
            <a:r>
              <a:rPr lang="en-US" sz="1800" dirty="0" smtClean="0"/>
              <a:t>medians.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196456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8125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dirty="0" smtClean="0"/>
              <a:t>Example2. Sample </a:t>
            </a:r>
            <a:r>
              <a:rPr lang="en-US" sz="1800" b="1" dirty="0" smtClean="0"/>
              <a:t>Kruskal–Wallis </a:t>
            </a:r>
            <a:r>
              <a:rPr lang="en-US" sz="1800" b="1" i="1" dirty="0" smtClean="0"/>
              <a:t>H-Test (Large Data Samples)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Researchers </a:t>
            </a:r>
            <a:r>
              <a:rPr lang="en-US" sz="1800" dirty="0" smtClean="0"/>
              <a:t>were interested in continuing their study of social interaction. In a</a:t>
            </a:r>
          </a:p>
          <a:p>
            <a:pPr>
              <a:buNone/>
            </a:pPr>
            <a:r>
              <a:rPr lang="en-US" sz="1800" dirty="0" smtClean="0"/>
              <a:t>new study, they examined the self-confidence of teenagers with respect to social</a:t>
            </a:r>
          </a:p>
          <a:p>
            <a:pPr>
              <a:buNone/>
            </a:pPr>
            <a:r>
              <a:rPr lang="en-US" sz="1800" dirty="0" smtClean="0"/>
              <a:t>interaction. Three levels of social interaction were based on the following</a:t>
            </a:r>
          </a:p>
          <a:p>
            <a:pPr>
              <a:buNone/>
            </a:pPr>
            <a:r>
              <a:rPr lang="en-US" sz="1800" dirty="0" smtClean="0"/>
              <a:t>characteristics</a:t>
            </a:r>
            <a:r>
              <a:rPr lang="en-US" sz="1800" dirty="0" smtClean="0"/>
              <a:t>:</a:t>
            </a:r>
          </a:p>
          <a:p>
            <a:pPr>
              <a:buNone/>
            </a:pPr>
            <a:endParaRPr lang="en-US" sz="1800" dirty="0" smtClean="0"/>
          </a:p>
          <a:p>
            <a:r>
              <a:rPr lang="en-US" sz="1400" dirty="0" smtClean="0"/>
              <a:t>High = constant interaction; talks with many different people; </a:t>
            </a:r>
            <a:r>
              <a:rPr lang="en-US" sz="1400" dirty="0" smtClean="0"/>
              <a:t>initiates discussion</a:t>
            </a:r>
            <a:endParaRPr lang="en-US" sz="1400" dirty="0" smtClean="0"/>
          </a:p>
          <a:p>
            <a:r>
              <a:rPr lang="en-US" sz="1400" dirty="0" smtClean="0"/>
              <a:t>Medium = interacts with a variety of people; some periods of isolation; </a:t>
            </a:r>
            <a:r>
              <a:rPr lang="en-US" sz="1400" dirty="0" smtClean="0"/>
              <a:t>tends to </a:t>
            </a:r>
            <a:r>
              <a:rPr lang="en-US" sz="1400" dirty="0" smtClean="0"/>
              <a:t>focus on fewer people</a:t>
            </a:r>
          </a:p>
          <a:p>
            <a:r>
              <a:rPr lang="en-US" sz="1400" dirty="0" smtClean="0"/>
              <a:t>Low = remains mostly isolated from others; speaks if spoken to, but </a:t>
            </a:r>
            <a:r>
              <a:rPr lang="en-US" sz="1400" dirty="0" smtClean="0"/>
              <a:t>leaves interaction quickly</a:t>
            </a:r>
          </a:p>
          <a:p>
            <a:endParaRPr lang="en-US" sz="1400" dirty="0" smtClean="0"/>
          </a:p>
          <a:p>
            <a:pPr>
              <a:buNone/>
            </a:pPr>
            <a:r>
              <a:rPr lang="en-US" sz="1800" dirty="0" smtClean="0"/>
              <a:t>The researchers assigned each participant into one of the three social interaction</a:t>
            </a:r>
          </a:p>
          <a:p>
            <a:pPr>
              <a:buNone/>
            </a:pPr>
            <a:r>
              <a:rPr lang="en-US" sz="1800" dirty="0" smtClean="0"/>
              <a:t>groups. Researchers administered a self-assessment of self-confidence. The 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assessment </a:t>
            </a:r>
            <a:r>
              <a:rPr lang="en-US" sz="1800" dirty="0" smtClean="0"/>
              <a:t>instrument measured self-confidence on a 50-point ordinal scale. </a:t>
            </a: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Table 2 shows </a:t>
            </a:r>
            <a:r>
              <a:rPr lang="en-US" sz="1800" dirty="0" smtClean="0"/>
              <a:t>the scores obtained by each of the participants, with 50 points 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indicating high self-confidence</a:t>
            </a:r>
            <a:r>
              <a:rPr lang="en-US" sz="1800" dirty="0" smtClean="0"/>
              <a:t>.</a:t>
            </a:r>
          </a:p>
          <a:p>
            <a:pPr>
              <a:buNone/>
            </a:pPr>
            <a:r>
              <a:rPr lang="en-US" sz="1800" dirty="0" smtClean="0"/>
              <a:t>We want to determine if there is a difference between any of the three groups</a:t>
            </a:r>
          </a:p>
          <a:p>
            <a:pPr>
              <a:buNone/>
            </a:pPr>
            <a:r>
              <a:rPr lang="en-US" sz="1800" dirty="0" smtClean="0"/>
              <a:t>in Table </a:t>
            </a:r>
            <a:r>
              <a:rPr lang="en-US" sz="1800" dirty="0" smtClean="0"/>
              <a:t>2. </a:t>
            </a:r>
            <a:r>
              <a:rPr lang="en-US" sz="1800" dirty="0" smtClean="0"/>
              <a:t>The Kruskal–Wallis H-test will be used to analyze the data.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196456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8125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i="1" dirty="0" smtClean="0"/>
              <a:t>State the Null and Research Hypotheses </a:t>
            </a:r>
            <a:endParaRPr lang="en-US" sz="1800" b="1" i="1" dirty="0" smtClean="0"/>
          </a:p>
          <a:p>
            <a:pPr>
              <a:buNone/>
            </a:pPr>
            <a:endParaRPr lang="en-US" sz="1800" b="1" i="1" dirty="0" smtClean="0"/>
          </a:p>
          <a:p>
            <a:pPr>
              <a:buNone/>
            </a:pPr>
            <a:r>
              <a:rPr lang="en-US" sz="1800" dirty="0" smtClean="0"/>
              <a:t>The </a:t>
            </a:r>
            <a:r>
              <a:rPr lang="en-US" sz="1800" dirty="0" smtClean="0"/>
              <a:t>null hypothesis </a:t>
            </a:r>
            <a:r>
              <a:rPr lang="en-US" sz="1800" dirty="0" smtClean="0"/>
              <a:t>states that </a:t>
            </a:r>
            <a:r>
              <a:rPr lang="en-US" sz="1800" dirty="0" smtClean="0"/>
              <a:t>there is no </a:t>
            </a:r>
            <a:r>
              <a:rPr lang="en-US" sz="1800" dirty="0" smtClean="0"/>
              <a:t>tendency</a:t>
            </a:r>
          </a:p>
          <a:p>
            <a:pPr>
              <a:buNone/>
            </a:pPr>
            <a:r>
              <a:rPr lang="en-US" sz="1800" dirty="0" smtClean="0"/>
              <a:t> </a:t>
            </a:r>
            <a:r>
              <a:rPr lang="en-US" sz="1800" dirty="0" smtClean="0"/>
              <a:t>for teen self-confidence to rank systematically higher 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or lower for any of the levels of social interaction. 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The research hypothesis states that there </a:t>
            </a:r>
            <a:r>
              <a:rPr lang="en-US" sz="1800" dirty="0" smtClean="0"/>
              <a:t>is a 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tendency for </a:t>
            </a:r>
            <a:r>
              <a:rPr lang="en-US" sz="1800" dirty="0" smtClean="0"/>
              <a:t>teen self-confidence to rank </a:t>
            </a:r>
            <a:r>
              <a:rPr lang="en-US" sz="1800" dirty="0" smtClean="0"/>
              <a:t>systematically</a:t>
            </a:r>
          </a:p>
          <a:p>
            <a:pPr>
              <a:buNone/>
            </a:pPr>
            <a:r>
              <a:rPr lang="en-US" sz="1800" dirty="0" smtClean="0"/>
              <a:t>higher </a:t>
            </a:r>
            <a:r>
              <a:rPr lang="en-US" sz="1800" dirty="0" smtClean="0"/>
              <a:t>or </a:t>
            </a:r>
            <a:r>
              <a:rPr lang="en-US" sz="1800" dirty="0" smtClean="0"/>
              <a:t>lower for at least one level of social interaction</a:t>
            </a:r>
          </a:p>
          <a:p>
            <a:pPr>
              <a:buNone/>
            </a:pPr>
            <a:r>
              <a:rPr lang="en-US" sz="1800" dirty="0" smtClean="0"/>
              <a:t>than at least one of the other levels. We generally </a:t>
            </a:r>
            <a:r>
              <a:rPr lang="en-US" sz="1800" dirty="0" smtClean="0"/>
              <a:t>use 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the </a:t>
            </a:r>
            <a:r>
              <a:rPr lang="en-US" sz="1800" dirty="0" smtClean="0"/>
              <a:t>concept </a:t>
            </a:r>
            <a:r>
              <a:rPr lang="en-US" sz="1800" dirty="0" smtClean="0"/>
              <a:t>of </a:t>
            </a:r>
            <a:r>
              <a:rPr lang="en-US" sz="1800" dirty="0" smtClean="0"/>
              <a:t>“systematic differences” in the hypotheses.</a:t>
            </a:r>
            <a:endParaRPr lang="en-US" sz="18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5550" y="990600"/>
            <a:ext cx="2838450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96456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8125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/>
              <a:t>The null hypothesis </a:t>
            </a:r>
            <a:r>
              <a:rPr lang="en-US" sz="1800" dirty="0" smtClean="0"/>
              <a:t>is:  </a:t>
            </a:r>
            <a:r>
              <a:rPr lang="en-US" sz="1800" i="1" dirty="0" smtClean="0"/>
              <a:t>H</a:t>
            </a:r>
            <a:r>
              <a:rPr lang="en-US" sz="1800" i="1" baseline="-25000" dirty="0" smtClean="0"/>
              <a:t>O</a:t>
            </a:r>
            <a:r>
              <a:rPr lang="en-US" sz="1800" i="1" dirty="0" smtClean="0"/>
              <a:t>: </a:t>
            </a:r>
            <a:r>
              <a:rPr lang="el-GR" sz="1800" i="1" dirty="0" smtClean="0"/>
              <a:t>θ</a:t>
            </a:r>
            <a:r>
              <a:rPr lang="en-US" sz="1800" i="1" baseline="-25000" dirty="0" smtClean="0"/>
              <a:t>L</a:t>
            </a:r>
            <a:r>
              <a:rPr lang="en-US" sz="1800" i="1" dirty="0" smtClean="0"/>
              <a:t> = </a:t>
            </a:r>
            <a:r>
              <a:rPr lang="el-GR" sz="1800" i="1" dirty="0" smtClean="0"/>
              <a:t>θ</a:t>
            </a:r>
            <a:r>
              <a:rPr lang="en-US" sz="1800" i="1" baseline="-25000" dirty="0" smtClean="0"/>
              <a:t>M</a:t>
            </a:r>
            <a:r>
              <a:rPr lang="en-US" sz="1800" i="1" dirty="0" smtClean="0"/>
              <a:t> = </a:t>
            </a:r>
            <a:r>
              <a:rPr lang="el-GR" sz="1800" i="1" dirty="0" smtClean="0"/>
              <a:t>θ</a:t>
            </a:r>
            <a:r>
              <a:rPr lang="en-US" sz="1800" i="1" baseline="-25000" dirty="0" smtClean="0"/>
              <a:t>H</a:t>
            </a:r>
          </a:p>
          <a:p>
            <a:pPr>
              <a:buNone/>
            </a:pPr>
            <a:r>
              <a:rPr lang="en-US" sz="1800" dirty="0" smtClean="0"/>
              <a:t>The research hypothesis </a:t>
            </a:r>
            <a:r>
              <a:rPr lang="en-US" sz="1800" dirty="0" smtClean="0"/>
              <a:t>is </a:t>
            </a:r>
          </a:p>
          <a:p>
            <a:pPr>
              <a:buNone/>
            </a:pPr>
            <a:r>
              <a:rPr lang="en-US" sz="1800" i="1" dirty="0" smtClean="0"/>
              <a:t>H</a:t>
            </a:r>
            <a:r>
              <a:rPr lang="en-US" sz="1800" i="1" baseline="-25000" dirty="0" smtClean="0"/>
              <a:t>A</a:t>
            </a:r>
            <a:r>
              <a:rPr lang="en-US" sz="1800" i="1" dirty="0" smtClean="0"/>
              <a:t>: There is a tendency for teen self-confidence to rank systematically higher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or </a:t>
            </a:r>
            <a:r>
              <a:rPr lang="en-US" sz="1800" dirty="0" smtClean="0"/>
              <a:t>lower for at least one level of social interaction when compared with </a:t>
            </a:r>
            <a:r>
              <a:rPr lang="en-US" sz="1800" dirty="0" smtClean="0"/>
              <a:t>the other </a:t>
            </a:r>
          </a:p>
          <a:p>
            <a:pPr>
              <a:buNone/>
            </a:pPr>
            <a:r>
              <a:rPr lang="en-US" sz="1800" dirty="0" smtClean="0"/>
              <a:t>levels.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b="1" i="1" dirty="0" smtClean="0"/>
              <a:t>Set the Level of Risk (or the Level of Significance) Associated with</a:t>
            </a:r>
          </a:p>
          <a:p>
            <a:pPr>
              <a:buNone/>
            </a:pPr>
            <a:r>
              <a:rPr lang="en-US" sz="1800" b="1" i="1" dirty="0" smtClean="0"/>
              <a:t>the Null Hypothesis </a:t>
            </a:r>
            <a:r>
              <a:rPr lang="en-US" sz="1800" dirty="0" smtClean="0"/>
              <a:t>The level of risk, also called an alpha (α), is frequently set</a:t>
            </a:r>
          </a:p>
          <a:p>
            <a:pPr>
              <a:buNone/>
            </a:pPr>
            <a:r>
              <a:rPr lang="en-US" sz="1800" dirty="0" smtClean="0"/>
              <a:t>at 0.05. We will use α = 0.05 in our example. In other words, there is a 95% chance</a:t>
            </a:r>
          </a:p>
          <a:p>
            <a:pPr>
              <a:buNone/>
            </a:pPr>
            <a:r>
              <a:rPr lang="en-US" sz="1800" dirty="0" smtClean="0"/>
              <a:t>that any observed statistical difference will be real and not due to chance</a:t>
            </a:r>
            <a:r>
              <a:rPr lang="en-US" sz="1800" dirty="0" smtClean="0"/>
              <a:t>.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b="1" i="1" dirty="0" smtClean="0"/>
              <a:t>Compute the Test Statistic </a:t>
            </a:r>
            <a:r>
              <a:rPr lang="en-US" sz="1800" dirty="0" smtClean="0"/>
              <a:t>First, combine and rank the three </a:t>
            </a:r>
            <a:r>
              <a:rPr lang="en-US" sz="1800" dirty="0" smtClean="0"/>
              <a:t>samples together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196456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812536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1800" dirty="0" smtClean="0"/>
              <a:t>Original data:</a:t>
            </a:r>
            <a:endParaRPr lang="en-US" sz="18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295401"/>
            <a:ext cx="349840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762000"/>
            <a:ext cx="3209925" cy="564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96456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8125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/>
              <a:t>Place the participant ranks in their social interaction groups to compute the</a:t>
            </a:r>
          </a:p>
          <a:p>
            <a:pPr>
              <a:buNone/>
            </a:pPr>
            <a:r>
              <a:rPr lang="en-US" sz="1600" dirty="0" smtClean="0"/>
              <a:t>sum of ranks, </a:t>
            </a:r>
            <a:r>
              <a:rPr lang="en-US" sz="1600" i="1" dirty="0" err="1" smtClean="0"/>
              <a:t>R</a:t>
            </a:r>
            <a:r>
              <a:rPr lang="en-US" sz="1600" i="1" baseline="-25000" dirty="0" err="1" smtClean="0"/>
              <a:t>i</a:t>
            </a:r>
            <a:r>
              <a:rPr lang="en-US" sz="1600" i="1" dirty="0" smtClean="0"/>
              <a:t>, for each </a:t>
            </a:r>
            <a:r>
              <a:rPr lang="en-US" sz="1600" i="1" dirty="0" smtClean="0"/>
              <a:t>group. </a:t>
            </a:r>
            <a:endParaRPr lang="en-US" sz="1600" i="1" dirty="0" smtClean="0"/>
          </a:p>
          <a:p>
            <a:pPr>
              <a:buNone/>
            </a:pPr>
            <a:r>
              <a:rPr lang="en-US" sz="1600" dirty="0" smtClean="0"/>
              <a:t>Next, compute the sum of ranks for each social interaction group. The ranks</a:t>
            </a:r>
          </a:p>
          <a:p>
            <a:pPr>
              <a:buNone/>
            </a:pPr>
            <a:r>
              <a:rPr lang="en-US" sz="1600" dirty="0" smtClean="0"/>
              <a:t>in each group are added to obtain a total </a:t>
            </a:r>
            <a:r>
              <a:rPr lang="en-US" sz="1600" i="1" dirty="0" smtClean="0"/>
              <a:t>R-value for the group.</a:t>
            </a:r>
          </a:p>
          <a:p>
            <a:pPr>
              <a:buNone/>
            </a:pPr>
            <a:r>
              <a:rPr lang="en-US" sz="1600" dirty="0" smtClean="0"/>
              <a:t>For the high group, </a:t>
            </a:r>
            <a:r>
              <a:rPr lang="en-US" sz="1600" i="1" dirty="0" smtClean="0"/>
              <a:t>R</a:t>
            </a:r>
            <a:r>
              <a:rPr lang="en-US" sz="1600" i="1" baseline="-25000" dirty="0" smtClean="0"/>
              <a:t>H</a:t>
            </a:r>
            <a:r>
              <a:rPr lang="en-US" sz="1600" i="1" dirty="0" smtClean="0"/>
              <a:t> = 709.5 and </a:t>
            </a:r>
            <a:r>
              <a:rPr lang="en-US" sz="1600" i="1" dirty="0" err="1" smtClean="0"/>
              <a:t>n</a:t>
            </a:r>
            <a:r>
              <a:rPr lang="en-US" sz="1600" i="1" baseline="-25000" dirty="0" err="1" smtClean="0"/>
              <a:t>H</a:t>
            </a:r>
            <a:r>
              <a:rPr lang="en-US" sz="1600" i="1" dirty="0" smtClean="0"/>
              <a:t> = 20.</a:t>
            </a:r>
          </a:p>
          <a:p>
            <a:pPr>
              <a:buNone/>
            </a:pPr>
            <a:r>
              <a:rPr lang="en-US" sz="1600" dirty="0" smtClean="0"/>
              <a:t>For the medium group, </a:t>
            </a:r>
            <a:r>
              <a:rPr lang="en-US" sz="1600" i="1" dirty="0" smtClean="0"/>
              <a:t>R</a:t>
            </a:r>
            <a:r>
              <a:rPr lang="en-US" sz="1600" i="1" baseline="-25000" dirty="0" smtClean="0"/>
              <a:t>M</a:t>
            </a:r>
            <a:r>
              <a:rPr lang="en-US" sz="1600" i="1" dirty="0" smtClean="0"/>
              <a:t> = 699 and </a:t>
            </a:r>
            <a:r>
              <a:rPr lang="en-US" sz="1600" i="1" dirty="0" err="1" smtClean="0"/>
              <a:t>n</a:t>
            </a:r>
            <a:r>
              <a:rPr lang="en-US" sz="1600" i="1" baseline="-25000" dirty="0" err="1" smtClean="0"/>
              <a:t>M</a:t>
            </a:r>
            <a:r>
              <a:rPr lang="en-US" sz="1600" i="1" dirty="0" smtClean="0"/>
              <a:t> = 23.</a:t>
            </a:r>
          </a:p>
          <a:p>
            <a:pPr>
              <a:buNone/>
            </a:pPr>
            <a:r>
              <a:rPr lang="en-US" sz="1600" dirty="0" smtClean="0"/>
              <a:t>For the low group, </a:t>
            </a:r>
            <a:r>
              <a:rPr lang="en-US" sz="1600" i="1" dirty="0" smtClean="0"/>
              <a:t>R</a:t>
            </a:r>
            <a:r>
              <a:rPr lang="en-US" sz="1600" i="1" baseline="-25000" dirty="0" smtClean="0"/>
              <a:t>L</a:t>
            </a:r>
            <a:r>
              <a:rPr lang="en-US" sz="1600" i="1" dirty="0" smtClean="0"/>
              <a:t> = 607.5 and </a:t>
            </a:r>
            <a:r>
              <a:rPr lang="en-US" sz="1600" i="1" dirty="0" err="1" smtClean="0"/>
              <a:t>n</a:t>
            </a:r>
            <a:r>
              <a:rPr lang="en-US" sz="1600" i="1" baseline="-25000" dirty="0" err="1" smtClean="0"/>
              <a:t>L</a:t>
            </a:r>
            <a:r>
              <a:rPr lang="en-US" sz="1600" i="1" dirty="0" smtClean="0"/>
              <a:t> = 20.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These </a:t>
            </a:r>
            <a:r>
              <a:rPr lang="en-US" sz="1600" i="1" dirty="0" smtClean="0"/>
              <a:t>R-values are used to compute the Kruskal–Wallis </a:t>
            </a:r>
            <a:endParaRPr lang="en-US" sz="1600" i="1" dirty="0" smtClean="0"/>
          </a:p>
          <a:p>
            <a:pPr>
              <a:buNone/>
            </a:pPr>
            <a:r>
              <a:rPr lang="en-US" sz="1600" i="1" dirty="0" smtClean="0"/>
              <a:t>H-test </a:t>
            </a:r>
            <a:r>
              <a:rPr lang="en-US" sz="1600" i="1" dirty="0" smtClean="0"/>
              <a:t>statistic </a:t>
            </a:r>
            <a:r>
              <a:rPr lang="en-US" sz="1600" dirty="0" smtClean="0"/>
              <a:t>. </a:t>
            </a:r>
            <a:r>
              <a:rPr lang="en-US" sz="1600" dirty="0" smtClean="0"/>
              <a:t>The number of participants in each </a:t>
            </a:r>
            <a:r>
              <a:rPr lang="en-US" sz="1600" dirty="0" smtClean="0"/>
              <a:t>group</a:t>
            </a:r>
          </a:p>
          <a:p>
            <a:pPr>
              <a:buNone/>
            </a:pPr>
            <a:r>
              <a:rPr lang="en-US" sz="1600" dirty="0" smtClean="0"/>
              <a:t> </a:t>
            </a:r>
            <a:r>
              <a:rPr lang="en-US" sz="1600" dirty="0" smtClean="0"/>
              <a:t>is identified by a lowercase </a:t>
            </a:r>
            <a:r>
              <a:rPr lang="en-US" sz="1600" i="1" dirty="0" smtClean="0"/>
              <a:t>n. The </a:t>
            </a:r>
            <a:r>
              <a:rPr lang="en-US" sz="1600" i="1" dirty="0" smtClean="0"/>
              <a:t>total </a:t>
            </a:r>
            <a:r>
              <a:rPr lang="en-US" sz="1600" dirty="0" smtClean="0"/>
              <a:t>group </a:t>
            </a:r>
            <a:r>
              <a:rPr lang="en-US" sz="1600" dirty="0" smtClean="0"/>
              <a:t>size in the 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study </a:t>
            </a:r>
            <a:r>
              <a:rPr lang="en-US" sz="1600" dirty="0" smtClean="0"/>
              <a:t>is identified by the uppercase </a:t>
            </a:r>
            <a:r>
              <a:rPr lang="en-US" sz="1600" i="1" dirty="0" smtClean="0"/>
              <a:t>N</a:t>
            </a:r>
            <a:r>
              <a:rPr lang="en-US" sz="1600" i="1" dirty="0" smtClean="0"/>
              <a:t>.</a:t>
            </a:r>
          </a:p>
          <a:p>
            <a:pPr>
              <a:buNone/>
            </a:pPr>
            <a:r>
              <a:rPr lang="en-US" sz="1600" i="1" dirty="0" smtClean="0"/>
              <a:t> </a:t>
            </a:r>
            <a:r>
              <a:rPr lang="en-US" sz="1600" i="1" dirty="0" smtClean="0"/>
              <a:t>In this study, N = 63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95975" y="1905000"/>
            <a:ext cx="3248025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96456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09600"/>
            <a:ext cx="8686800" cy="5964936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1800" dirty="0" smtClean="0"/>
              <a:t>Using the formula</a:t>
            </a:r>
          </a:p>
          <a:p>
            <a:pPr algn="just">
              <a:buNone/>
            </a:pPr>
            <a:endParaRPr lang="en-US" sz="1800" dirty="0" smtClean="0"/>
          </a:p>
          <a:p>
            <a:pPr algn="just">
              <a:buNone/>
            </a:pPr>
            <a:endParaRPr lang="en-US" sz="1800" dirty="0" smtClean="0"/>
          </a:p>
          <a:p>
            <a:pPr algn="just">
              <a:buNone/>
            </a:pPr>
            <a:endParaRPr lang="en-US" sz="1800" dirty="0" smtClean="0"/>
          </a:p>
          <a:p>
            <a:pPr algn="just">
              <a:buNone/>
            </a:pPr>
            <a:endParaRPr lang="en-US" sz="1800" dirty="0" smtClean="0"/>
          </a:p>
          <a:p>
            <a:pPr algn="just"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Since </a:t>
            </a:r>
            <a:r>
              <a:rPr lang="en-US" sz="1800" dirty="0" smtClean="0"/>
              <a:t>there were ties involved in the ranking, correct the value of </a:t>
            </a:r>
            <a:r>
              <a:rPr lang="en-US" sz="1800" i="1" dirty="0" smtClean="0"/>
              <a:t>H. First, compute</a:t>
            </a:r>
          </a:p>
          <a:p>
            <a:pPr>
              <a:buNone/>
            </a:pPr>
            <a:r>
              <a:rPr lang="en-US" sz="1800" dirty="0" smtClean="0"/>
              <a:t>the tie </a:t>
            </a:r>
            <a:r>
              <a:rPr lang="en-US" sz="1800" dirty="0" smtClean="0"/>
              <a:t>correction. </a:t>
            </a:r>
            <a:r>
              <a:rPr lang="en-US" sz="1800" dirty="0" smtClean="0"/>
              <a:t>There were 11 sets of ties with two values, </a:t>
            </a:r>
            <a:r>
              <a:rPr lang="en-US" sz="1800" dirty="0" smtClean="0"/>
              <a:t>three sets </a:t>
            </a:r>
            <a:r>
              <a:rPr lang="en-US" sz="1800" dirty="0" smtClean="0"/>
              <a:t>of ties with 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three </a:t>
            </a:r>
            <a:r>
              <a:rPr lang="en-US" sz="1800" dirty="0" smtClean="0"/>
              <a:t>values, and one set of ties with four values. Then, divide </a:t>
            </a:r>
            <a:r>
              <a:rPr lang="en-US" sz="1800" dirty="0" smtClean="0"/>
              <a:t>the original </a:t>
            </a:r>
            <a:r>
              <a:rPr lang="en-US" sz="1800" i="1" dirty="0" smtClean="0"/>
              <a:t>H </a:t>
            </a:r>
            <a:endParaRPr lang="en-US" sz="1800" i="1" dirty="0" smtClean="0"/>
          </a:p>
          <a:p>
            <a:pPr>
              <a:buNone/>
            </a:pPr>
            <a:r>
              <a:rPr lang="en-US" sz="1800" i="1" dirty="0" smtClean="0"/>
              <a:t>statistic </a:t>
            </a:r>
            <a:r>
              <a:rPr lang="en-US" sz="1800" i="1" dirty="0" smtClean="0"/>
              <a:t>by the tie correction C</a:t>
            </a:r>
            <a:r>
              <a:rPr lang="en-US" sz="1800" i="1" baseline="-25000" dirty="0" smtClean="0"/>
              <a:t>H</a:t>
            </a:r>
            <a:r>
              <a:rPr lang="en-US" sz="1800" i="1" dirty="0" smtClean="0"/>
              <a:t>:</a:t>
            </a:r>
            <a:endParaRPr lang="en-US" sz="1800" dirty="0" smtClean="0"/>
          </a:p>
          <a:p>
            <a:pPr algn="just">
              <a:buNone/>
            </a:pPr>
            <a:endParaRPr lang="en-US" sz="1800" dirty="0" smtClean="0"/>
          </a:p>
          <a:p>
            <a:pPr algn="just">
              <a:buNone/>
            </a:pPr>
            <a:endParaRPr lang="en-US" sz="1800" dirty="0" smtClean="0"/>
          </a:p>
          <a:p>
            <a:pPr algn="just">
              <a:buNone/>
            </a:pPr>
            <a:endParaRPr lang="en-US" sz="1800" dirty="0" smtClean="0"/>
          </a:p>
          <a:p>
            <a:pPr algn="just">
              <a:buNone/>
            </a:pPr>
            <a:endParaRPr lang="en-US" sz="1800" dirty="0" smtClean="0"/>
          </a:p>
          <a:p>
            <a:pPr algn="just">
              <a:buNone/>
            </a:pPr>
            <a:endParaRPr lang="en-US" sz="1800" dirty="0" smtClean="0"/>
          </a:p>
          <a:p>
            <a:pPr algn="just">
              <a:buNone/>
            </a:pPr>
            <a:r>
              <a:rPr lang="en-US" sz="1800" dirty="0" smtClean="0"/>
              <a:t> </a:t>
            </a:r>
            <a:endParaRPr lang="en-US" sz="18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457200"/>
            <a:ext cx="244995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371600"/>
            <a:ext cx="591345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3886200"/>
            <a:ext cx="7059168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96456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8125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b="1" i="1" dirty="0" smtClean="0"/>
              <a:t>Determine the Value Needed for Rejection of the Null </a:t>
            </a:r>
            <a:r>
              <a:rPr lang="en-US" sz="1600" b="1" i="1" dirty="0" smtClean="0"/>
              <a:t>Hypothesis </a:t>
            </a:r>
          </a:p>
          <a:p>
            <a:pPr>
              <a:buNone/>
            </a:pPr>
            <a:r>
              <a:rPr lang="en-US" sz="1600" b="1" i="1" dirty="0" smtClean="0"/>
              <a:t>Using </a:t>
            </a:r>
            <a:r>
              <a:rPr lang="en-US" sz="1600" b="1" i="1" dirty="0" smtClean="0"/>
              <a:t>the Appropriate Table of Critical Values for the Particular </a:t>
            </a:r>
            <a:r>
              <a:rPr lang="en-US" sz="1600" b="1" i="1" dirty="0" smtClean="0"/>
              <a:t>Statistic</a:t>
            </a:r>
          </a:p>
          <a:p>
            <a:pPr>
              <a:buNone/>
            </a:pPr>
            <a:endParaRPr lang="en-US" sz="1800" i="1" dirty="0" smtClean="0"/>
          </a:p>
          <a:p>
            <a:pPr>
              <a:buNone/>
            </a:pPr>
            <a:r>
              <a:rPr lang="en-US" sz="1800" dirty="0" smtClean="0"/>
              <a:t>Since the </a:t>
            </a:r>
            <a:r>
              <a:rPr lang="en-US" sz="1800" dirty="0" smtClean="0"/>
              <a:t>data have at least one large sample, we will use the χ2 </a:t>
            </a:r>
            <a:r>
              <a:rPr lang="en-US" sz="1800" dirty="0" smtClean="0"/>
              <a:t>distribution to </a:t>
            </a:r>
          </a:p>
          <a:p>
            <a:pPr>
              <a:buNone/>
            </a:pPr>
            <a:r>
              <a:rPr lang="en-US" sz="1800" dirty="0" smtClean="0"/>
              <a:t>find </a:t>
            </a:r>
            <a:r>
              <a:rPr lang="en-US" sz="1800" dirty="0" smtClean="0"/>
              <a:t>the critical value for the Kruskal–Wallis H-test</a:t>
            </a:r>
            <a:r>
              <a:rPr lang="en-US" sz="1800" dirty="0" smtClean="0"/>
              <a:t>.  In </a:t>
            </a:r>
            <a:r>
              <a:rPr lang="en-US" sz="1800" dirty="0" smtClean="0"/>
              <a:t>this case, we look for the 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critical </a:t>
            </a:r>
            <a:r>
              <a:rPr lang="en-US" sz="1800" dirty="0" smtClean="0"/>
              <a:t>value for df = 2 and α = 0.05. Using the table</a:t>
            </a:r>
            <a:r>
              <a:rPr lang="en-US" sz="1800" dirty="0" smtClean="0"/>
              <a:t>,  the </a:t>
            </a:r>
            <a:r>
              <a:rPr lang="en-US" sz="1800" dirty="0" smtClean="0"/>
              <a:t>critical value for 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rejecting </a:t>
            </a:r>
            <a:r>
              <a:rPr lang="en-US" sz="1800" dirty="0" smtClean="0"/>
              <a:t>the null hypothesis is 5.99</a:t>
            </a:r>
            <a:r>
              <a:rPr lang="en-US" sz="1800" dirty="0" smtClean="0"/>
              <a:t>.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b="1" i="1" dirty="0" smtClean="0"/>
              <a:t>Compare the Obtained Value with the Critical Value </a:t>
            </a:r>
            <a:endParaRPr lang="en-US" sz="1800" b="1" i="1" dirty="0" smtClean="0"/>
          </a:p>
          <a:p>
            <a:pPr>
              <a:buNone/>
            </a:pPr>
            <a:r>
              <a:rPr lang="en-US" sz="1800" dirty="0" smtClean="0"/>
              <a:t>The critical value </a:t>
            </a:r>
            <a:r>
              <a:rPr lang="en-US" sz="1800" dirty="0" smtClean="0"/>
              <a:t>for rejecting the null hypothesis is 5.99 and the obtained value </a:t>
            </a:r>
            <a:r>
              <a:rPr lang="en-US" sz="1800" dirty="0" smtClean="0"/>
              <a:t>is </a:t>
            </a:r>
          </a:p>
          <a:p>
            <a:pPr>
              <a:buNone/>
            </a:pPr>
            <a:r>
              <a:rPr lang="en-US" sz="1800" dirty="0" smtClean="0"/>
              <a:t>H </a:t>
            </a:r>
            <a:r>
              <a:rPr lang="en-US" sz="1800" dirty="0" smtClean="0"/>
              <a:t>= 1.054</a:t>
            </a:r>
            <a:r>
              <a:rPr lang="en-US" sz="1800" dirty="0" smtClean="0"/>
              <a:t>. If </a:t>
            </a:r>
            <a:r>
              <a:rPr lang="en-US" sz="1800" dirty="0" smtClean="0"/>
              <a:t>the critical value is less than or equal to the obtained value, we must 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reject the null </a:t>
            </a:r>
            <a:r>
              <a:rPr lang="en-US" sz="1800" dirty="0" smtClean="0"/>
              <a:t>hypothesis. If instead, the critical value exceeds the obtained value, 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we </a:t>
            </a:r>
            <a:r>
              <a:rPr lang="en-US" sz="1800" dirty="0" smtClean="0"/>
              <a:t>do </a:t>
            </a:r>
            <a:r>
              <a:rPr lang="en-US" sz="1800" dirty="0" smtClean="0"/>
              <a:t>not reject </a:t>
            </a:r>
            <a:r>
              <a:rPr lang="en-US" sz="1800" dirty="0" smtClean="0"/>
              <a:t>the null hypothesis. Since the critical value exceeds the obtained 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value</a:t>
            </a:r>
            <a:r>
              <a:rPr lang="en-US" sz="1800" dirty="0" smtClean="0"/>
              <a:t>, we </a:t>
            </a:r>
            <a:r>
              <a:rPr lang="en-US" sz="1800" dirty="0" smtClean="0"/>
              <a:t>do not </a:t>
            </a:r>
            <a:r>
              <a:rPr lang="en-US" sz="1800" dirty="0" smtClean="0"/>
              <a:t>reject the null hypothesis.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196456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8125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i="1" dirty="0" smtClean="0"/>
              <a:t>Interpret the Results </a:t>
            </a:r>
            <a:r>
              <a:rPr lang="en-US" sz="1800" dirty="0" smtClean="0"/>
              <a:t>We did not reject the null hypothesis, </a:t>
            </a:r>
            <a:r>
              <a:rPr lang="en-US" sz="1800" dirty="0" smtClean="0"/>
              <a:t>suggesting that </a:t>
            </a:r>
            <a:r>
              <a:rPr lang="en-US" sz="1800" dirty="0" smtClean="0"/>
              <a:t>no 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real </a:t>
            </a:r>
            <a:r>
              <a:rPr lang="en-US" sz="1800" dirty="0" smtClean="0"/>
              <a:t>difference exists between any of the three groups. In particular, the </a:t>
            </a:r>
            <a:r>
              <a:rPr lang="en-US" sz="1800" dirty="0" smtClean="0"/>
              <a:t>data</a:t>
            </a:r>
          </a:p>
          <a:p>
            <a:pPr>
              <a:buNone/>
            </a:pPr>
            <a:r>
              <a:rPr lang="en-US" sz="1800" dirty="0" smtClean="0"/>
              <a:t>suggest </a:t>
            </a:r>
            <a:r>
              <a:rPr lang="en-US" sz="1800" dirty="0" smtClean="0"/>
              <a:t>that there is no difference in self-confidence between one or more of the</a:t>
            </a:r>
          </a:p>
          <a:p>
            <a:pPr>
              <a:buNone/>
            </a:pPr>
            <a:r>
              <a:rPr lang="en-US" sz="1800" dirty="0" smtClean="0"/>
              <a:t>three </a:t>
            </a:r>
            <a:r>
              <a:rPr lang="en-US" sz="1800" dirty="0" smtClean="0"/>
              <a:t>social interaction types</a:t>
            </a:r>
            <a:r>
              <a:rPr lang="en-US" sz="1800" dirty="0" smtClean="0"/>
              <a:t>.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b="1" i="1" dirty="0" smtClean="0"/>
              <a:t>Reporting </a:t>
            </a:r>
            <a:r>
              <a:rPr lang="en-US" sz="1800" b="1" i="1" dirty="0" smtClean="0"/>
              <a:t>the Results</a:t>
            </a:r>
            <a:r>
              <a:rPr lang="en-US" sz="1800" i="1" dirty="0" smtClean="0"/>
              <a:t> </a:t>
            </a:r>
            <a:r>
              <a:rPr lang="en-US" sz="1800" dirty="0" smtClean="0"/>
              <a:t>The reporting of results for the </a:t>
            </a:r>
            <a:r>
              <a:rPr lang="en-US" sz="1800" dirty="0" smtClean="0"/>
              <a:t>Kruskal–Wallis H-test </a:t>
            </a:r>
          </a:p>
          <a:p>
            <a:pPr>
              <a:buNone/>
            </a:pPr>
            <a:r>
              <a:rPr lang="en-US" sz="1800" dirty="0" smtClean="0"/>
              <a:t>should </a:t>
            </a:r>
            <a:r>
              <a:rPr lang="en-US" sz="1800" dirty="0" smtClean="0"/>
              <a:t>include such information as sample size for each of the groups, the </a:t>
            </a:r>
            <a:r>
              <a:rPr lang="en-US" sz="1800" dirty="0" smtClean="0"/>
              <a:t>H  </a:t>
            </a:r>
          </a:p>
          <a:p>
            <a:pPr>
              <a:buNone/>
            </a:pPr>
            <a:r>
              <a:rPr lang="en-US" sz="1800" dirty="0" smtClean="0"/>
              <a:t>statistic</a:t>
            </a:r>
            <a:r>
              <a:rPr lang="en-US" sz="1800" dirty="0" smtClean="0"/>
              <a:t>, degrees of freedom, and p-value’s relation to α. For this example, three</a:t>
            </a:r>
          </a:p>
          <a:p>
            <a:pPr>
              <a:buNone/>
            </a:pPr>
            <a:r>
              <a:rPr lang="en-US" sz="1800" dirty="0" smtClean="0"/>
              <a:t>social </a:t>
            </a:r>
            <a:r>
              <a:rPr lang="en-US" sz="1800" dirty="0" smtClean="0"/>
              <a:t>interaction groups were compared. The three social interaction groups </a:t>
            </a:r>
            <a:r>
              <a:rPr lang="en-US" sz="1800" dirty="0" smtClean="0"/>
              <a:t>were </a:t>
            </a:r>
          </a:p>
          <a:p>
            <a:pPr>
              <a:buNone/>
            </a:pPr>
            <a:r>
              <a:rPr lang="en-US" sz="1800" dirty="0" smtClean="0"/>
              <a:t>high </a:t>
            </a:r>
            <a:r>
              <a:rPr lang="en-US" sz="1800" dirty="0" smtClean="0"/>
              <a:t>(</a:t>
            </a:r>
            <a:r>
              <a:rPr lang="en-US" sz="1800" i="1" dirty="0" err="1" smtClean="0"/>
              <a:t>n</a:t>
            </a:r>
            <a:r>
              <a:rPr lang="en-US" sz="1800" i="1" baseline="-25000" dirty="0" err="1" smtClean="0"/>
              <a:t>H</a:t>
            </a:r>
            <a:r>
              <a:rPr lang="en-US" sz="1800" i="1" dirty="0" smtClean="0"/>
              <a:t>  </a:t>
            </a:r>
            <a:r>
              <a:rPr lang="en-US" sz="1800" i="1" dirty="0" smtClean="0"/>
              <a:t>= </a:t>
            </a:r>
            <a:r>
              <a:rPr lang="en-US" sz="1800" dirty="0" smtClean="0"/>
              <a:t>23</a:t>
            </a:r>
            <a:r>
              <a:rPr lang="en-US" sz="1800" dirty="0" smtClean="0"/>
              <a:t>), and low (</a:t>
            </a:r>
            <a:r>
              <a:rPr lang="en-US" sz="1800" i="1" dirty="0" err="1" smtClean="0"/>
              <a:t>n</a:t>
            </a:r>
            <a:r>
              <a:rPr lang="en-US" sz="1800" i="1" baseline="-25000" dirty="0" err="1" smtClean="0"/>
              <a:t>L</a:t>
            </a:r>
            <a:r>
              <a:rPr lang="en-US" sz="1800" i="1" dirty="0" smtClean="0"/>
              <a:t>  = 20). The Kruskal–Wallis </a:t>
            </a:r>
            <a:r>
              <a:rPr lang="en-US" sz="1800" i="1" dirty="0" smtClean="0"/>
              <a:t>H-test </a:t>
            </a:r>
            <a:r>
              <a:rPr lang="en-US" sz="1800" dirty="0" smtClean="0"/>
              <a:t>was </a:t>
            </a:r>
            <a:r>
              <a:rPr lang="en-US" sz="1800" dirty="0" smtClean="0"/>
              <a:t>not </a:t>
            </a:r>
            <a:r>
              <a:rPr lang="en-US" sz="1800" dirty="0" smtClean="0"/>
              <a:t>significant</a:t>
            </a:r>
          </a:p>
          <a:p>
            <a:pPr>
              <a:buNone/>
            </a:pPr>
            <a:r>
              <a:rPr lang="en-US" sz="1800" dirty="0" smtClean="0"/>
              <a:t>(</a:t>
            </a:r>
            <a:r>
              <a:rPr lang="en-US" sz="1800" i="1" dirty="0" smtClean="0"/>
              <a:t>H</a:t>
            </a:r>
            <a:r>
              <a:rPr lang="en-US" sz="1800" i="1" baseline="-25000" dirty="0" smtClean="0"/>
              <a:t>(2</a:t>
            </a:r>
            <a:r>
              <a:rPr lang="en-US" sz="1800" i="1" baseline="-25000" dirty="0" smtClean="0"/>
              <a:t>) </a:t>
            </a:r>
            <a:r>
              <a:rPr lang="en-US" sz="1800" i="1" dirty="0" smtClean="0"/>
              <a:t>= 1.054, p &lt;   </a:t>
            </a:r>
            <a:r>
              <a:rPr lang="en-US" sz="1800" i="1" dirty="0" smtClean="0"/>
              <a:t>0.005 ).</a:t>
            </a:r>
            <a:endParaRPr lang="en-US" sz="1800" i="1" dirty="0" smtClean="0"/>
          </a:p>
          <a:p>
            <a:pPr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196456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812536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1800" b="1" dirty="0" smtClean="0"/>
              <a:t>&gt; d8</a:t>
            </a:r>
            <a:r>
              <a:rPr lang="en-US" sz="1800" b="1" dirty="0" smtClean="0"/>
              <a:t>&lt;-read.table("ex82.txt", header=TRUE</a:t>
            </a:r>
            <a:r>
              <a:rPr lang="en-US" sz="1800" b="1" dirty="0" smtClean="0"/>
              <a:t>)</a:t>
            </a:r>
          </a:p>
          <a:p>
            <a:pPr algn="just">
              <a:buNone/>
            </a:pPr>
            <a:r>
              <a:rPr lang="en-US" sz="1800" b="1" dirty="0" smtClean="0"/>
              <a:t>&gt; </a:t>
            </a:r>
            <a:r>
              <a:rPr lang="en-US" sz="1800" b="1" dirty="0" err="1" smtClean="0"/>
              <a:t>kruskal.test</a:t>
            </a:r>
            <a:r>
              <a:rPr lang="en-US" sz="1800" b="1" dirty="0" smtClean="0"/>
              <a:t>(Score ~ group, data = d8) </a:t>
            </a:r>
          </a:p>
          <a:p>
            <a:pPr algn="just">
              <a:buNone/>
            </a:pPr>
            <a:endParaRPr lang="en-US" sz="1800" dirty="0" smtClean="0"/>
          </a:p>
          <a:p>
            <a:pPr algn="just">
              <a:buNone/>
            </a:pPr>
            <a:r>
              <a:rPr lang="en-US" sz="1800" dirty="0" smtClean="0"/>
              <a:t>        Kruskal-Wallis rank sum test</a:t>
            </a:r>
          </a:p>
          <a:p>
            <a:pPr algn="just">
              <a:buNone/>
            </a:pPr>
            <a:endParaRPr lang="en-US" sz="1800" dirty="0" smtClean="0"/>
          </a:p>
          <a:p>
            <a:pPr algn="just">
              <a:buNone/>
            </a:pPr>
            <a:r>
              <a:rPr lang="en-US" sz="1800" dirty="0" smtClean="0"/>
              <a:t>data:  Score by group</a:t>
            </a:r>
          </a:p>
          <a:p>
            <a:pPr algn="just">
              <a:buNone/>
            </a:pPr>
            <a:r>
              <a:rPr lang="en-US" sz="1800" dirty="0" smtClean="0"/>
              <a:t>Kruskal-Wallis chi-squared = </a:t>
            </a:r>
            <a:r>
              <a:rPr lang="en-US" sz="1800" dirty="0" smtClean="0">
                <a:solidFill>
                  <a:srgbClr val="FF0000"/>
                </a:solidFill>
              </a:rPr>
              <a:t>1.054</a:t>
            </a:r>
            <a:r>
              <a:rPr lang="en-US" sz="1800" dirty="0" smtClean="0"/>
              <a:t>, df = 2, </a:t>
            </a:r>
            <a:r>
              <a:rPr lang="en-US" sz="1800" dirty="0" smtClean="0">
                <a:solidFill>
                  <a:srgbClr val="FF0000"/>
                </a:solidFill>
              </a:rPr>
              <a:t>p-value = </a:t>
            </a:r>
            <a:r>
              <a:rPr lang="en-US" sz="1800" dirty="0" smtClean="0">
                <a:solidFill>
                  <a:srgbClr val="FF0000"/>
                </a:solidFill>
              </a:rPr>
              <a:t>0.5904</a:t>
            </a:r>
          </a:p>
          <a:p>
            <a:pPr algn="just">
              <a:buNone/>
            </a:pPr>
            <a:endParaRPr lang="en-US" sz="1800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r>
              <a:rPr lang="en-US" sz="1800" b="1" dirty="0" smtClean="0"/>
              <a:t>&gt; </a:t>
            </a:r>
            <a:r>
              <a:rPr lang="en-US" sz="1800" b="1" dirty="0" err="1" smtClean="0"/>
              <a:t>posthoc.kruskal.nemenyi.test</a:t>
            </a:r>
            <a:r>
              <a:rPr lang="en-US" sz="1800" b="1" dirty="0" smtClean="0"/>
              <a:t> (Score ~ group, method="Tukey", data=d8)</a:t>
            </a:r>
          </a:p>
          <a:p>
            <a:pPr algn="just">
              <a:buNone/>
            </a:pPr>
            <a:endParaRPr lang="en-US" sz="1700" dirty="0" smtClean="0"/>
          </a:p>
          <a:p>
            <a:pPr algn="just">
              <a:buNone/>
            </a:pPr>
            <a:r>
              <a:rPr lang="en-US" sz="1700" dirty="0" smtClean="0"/>
              <a:t>        </a:t>
            </a:r>
            <a:r>
              <a:rPr lang="en-US" sz="1700" dirty="0" err="1" smtClean="0"/>
              <a:t>Pairwise</a:t>
            </a:r>
            <a:r>
              <a:rPr lang="en-US" sz="1700" dirty="0" smtClean="0"/>
              <a:t> comparisons using Tukey and Kramer (</a:t>
            </a:r>
            <a:r>
              <a:rPr lang="en-US" sz="1700" dirty="0" err="1" smtClean="0"/>
              <a:t>Nemenyi</a:t>
            </a:r>
            <a:r>
              <a:rPr lang="en-US" sz="1700" dirty="0" smtClean="0"/>
              <a:t>) test      </a:t>
            </a:r>
          </a:p>
          <a:p>
            <a:pPr algn="just">
              <a:buNone/>
            </a:pPr>
            <a:r>
              <a:rPr lang="en-US" sz="1700" dirty="0" smtClean="0"/>
              <a:t>                   with Tukey-Dist approximation for independent samples </a:t>
            </a:r>
          </a:p>
          <a:p>
            <a:pPr algn="just">
              <a:buNone/>
            </a:pPr>
            <a:endParaRPr lang="en-US" sz="1700" dirty="0" smtClean="0"/>
          </a:p>
          <a:p>
            <a:pPr algn="just">
              <a:buNone/>
            </a:pPr>
            <a:r>
              <a:rPr lang="en-US" sz="1700" dirty="0" smtClean="0"/>
              <a:t>data:  Score by group </a:t>
            </a:r>
          </a:p>
          <a:p>
            <a:pPr algn="just">
              <a:buNone/>
            </a:pPr>
            <a:endParaRPr lang="en-US" sz="1700" dirty="0" smtClean="0"/>
          </a:p>
          <a:p>
            <a:pPr algn="just">
              <a:buNone/>
            </a:pPr>
            <a:r>
              <a:rPr lang="en-US" sz="1700" dirty="0" smtClean="0"/>
              <a:t>       High Low </a:t>
            </a:r>
          </a:p>
          <a:p>
            <a:pPr algn="just">
              <a:buNone/>
            </a:pPr>
            <a:r>
              <a:rPr lang="en-US" sz="1700" dirty="0" smtClean="0"/>
              <a:t>Low    0.65 -   </a:t>
            </a:r>
          </a:p>
          <a:p>
            <a:pPr algn="just">
              <a:buNone/>
            </a:pPr>
            <a:r>
              <a:rPr lang="en-US" sz="1700" dirty="0" smtClean="0"/>
              <a:t>Medium 0.64 1.00</a:t>
            </a:r>
          </a:p>
          <a:p>
            <a:pPr algn="just">
              <a:buNone/>
            </a:pPr>
            <a:endParaRPr lang="en-US" sz="1700" dirty="0" smtClean="0"/>
          </a:p>
          <a:p>
            <a:pPr algn="just">
              <a:buNone/>
            </a:pPr>
            <a:r>
              <a:rPr lang="en-US" sz="1700" dirty="0" smtClean="0"/>
              <a:t>P value adjustment method: none </a:t>
            </a:r>
          </a:p>
          <a:p>
            <a:pPr algn="just">
              <a:buNone/>
            </a:pPr>
            <a:r>
              <a:rPr lang="en-US" sz="1700" dirty="0" smtClean="0"/>
              <a:t>Warning message:</a:t>
            </a:r>
          </a:p>
          <a:p>
            <a:pPr algn="just">
              <a:buNone/>
            </a:pPr>
            <a:r>
              <a:rPr lang="en-US" sz="1700" dirty="0" smtClean="0"/>
              <a:t>In </a:t>
            </a:r>
            <a:r>
              <a:rPr lang="en-US" sz="1700" dirty="0" err="1" smtClean="0"/>
              <a:t>posthoc.kruskal.nemenyi.test.default</a:t>
            </a:r>
            <a:r>
              <a:rPr lang="en-US" sz="1700" dirty="0" smtClean="0"/>
              <a:t>(c(3L, 7L, 8L, 9L, 10L, 10L,  :</a:t>
            </a:r>
          </a:p>
          <a:p>
            <a:pPr algn="just">
              <a:buNone/>
            </a:pPr>
            <a:r>
              <a:rPr lang="en-US" sz="1700" dirty="0" smtClean="0"/>
              <a:t>  Ties are present, p-values are not corrected.</a:t>
            </a:r>
            <a:endParaRPr lang="en-US" sz="1700" dirty="0" smtClean="0"/>
          </a:p>
          <a:p>
            <a:pPr algn="just">
              <a:buNone/>
            </a:pPr>
            <a:endParaRPr lang="en-US" sz="1800" dirty="0" smtClean="0"/>
          </a:p>
          <a:p>
            <a:pPr algn="just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196456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8125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dirty="0" smtClean="0"/>
              <a:t>Practice 1</a:t>
            </a:r>
            <a:r>
              <a:rPr lang="en-US" sz="1800" dirty="0" smtClean="0"/>
              <a:t>. </a:t>
            </a:r>
            <a:r>
              <a:rPr lang="en-US" sz="1800" dirty="0" smtClean="0"/>
              <a:t>A researcher conducted a study with n = 15 participants to investigate </a:t>
            </a:r>
          </a:p>
          <a:p>
            <a:pPr>
              <a:buNone/>
            </a:pPr>
            <a:r>
              <a:rPr lang="en-US" sz="1800" dirty="0" smtClean="0"/>
              <a:t>strength gains from exercise. The participants were divided into three groups and </a:t>
            </a:r>
          </a:p>
          <a:p>
            <a:pPr>
              <a:buNone/>
            </a:pPr>
            <a:r>
              <a:rPr lang="en-US" sz="1800" dirty="0" smtClean="0"/>
              <a:t>given one of three treatments. Participants’ strength gains were measured and </a:t>
            </a:r>
          </a:p>
          <a:p>
            <a:pPr>
              <a:buNone/>
            </a:pPr>
            <a:r>
              <a:rPr lang="en-US" sz="1800" dirty="0" smtClean="0"/>
              <a:t>ranked.</a:t>
            </a:r>
          </a:p>
          <a:p>
            <a:pPr>
              <a:buNone/>
            </a:pPr>
            <a:r>
              <a:rPr lang="en-US" sz="1800" dirty="0" smtClean="0"/>
              <a:t>The </a:t>
            </a:r>
            <a:r>
              <a:rPr lang="en-US" sz="1800" dirty="0" smtClean="0"/>
              <a:t>rankings are presented in Table 6.8.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Use </a:t>
            </a:r>
            <a:r>
              <a:rPr lang="en-US" sz="1800" dirty="0" smtClean="0"/>
              <a:t>a Kruskal–Wallis H-test with α = 0.05 to determine if one or more </a:t>
            </a:r>
            <a:r>
              <a:rPr lang="en-US" sz="1800" dirty="0" smtClean="0"/>
              <a:t>of  the </a:t>
            </a:r>
          </a:p>
          <a:p>
            <a:pPr>
              <a:buNone/>
            </a:pPr>
            <a:r>
              <a:rPr lang="en-US" sz="1800" dirty="0" smtClean="0"/>
              <a:t>groups </a:t>
            </a:r>
            <a:r>
              <a:rPr lang="en-US" sz="1800" dirty="0" smtClean="0"/>
              <a:t>are significantly different</a:t>
            </a:r>
            <a:endParaRPr lang="en-US" sz="18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2438400"/>
            <a:ext cx="293370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96456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812536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1800" dirty="0" smtClean="0"/>
              <a:t>Subjects </a:t>
            </a:r>
            <a:r>
              <a:rPr lang="en-US" sz="1800" dirty="0" smtClean="0"/>
              <a:t>should be selected randomly and each subject should be </a:t>
            </a:r>
            <a:r>
              <a:rPr lang="en-US" sz="1800" dirty="0" smtClean="0"/>
              <a:t>independent of </a:t>
            </a:r>
          </a:p>
          <a:p>
            <a:pPr algn="just">
              <a:buNone/>
            </a:pPr>
            <a:r>
              <a:rPr lang="en-US" sz="1800" dirty="0" smtClean="0"/>
              <a:t>all </a:t>
            </a:r>
            <a:r>
              <a:rPr lang="en-US" sz="1800" dirty="0" smtClean="0"/>
              <a:t>others. Likewise, groups should be independent of all </a:t>
            </a:r>
            <a:r>
              <a:rPr lang="en-US" sz="1800" dirty="0" smtClean="0"/>
              <a:t>other groups</a:t>
            </a:r>
            <a:r>
              <a:rPr lang="en-US" sz="1800" dirty="0" smtClean="0"/>
              <a:t>. The design </a:t>
            </a:r>
            <a:endParaRPr lang="en-US" sz="1800" dirty="0" smtClean="0"/>
          </a:p>
          <a:p>
            <a:pPr algn="just">
              <a:buNone/>
            </a:pPr>
            <a:r>
              <a:rPr lang="en-US" sz="1800" dirty="0" smtClean="0"/>
              <a:t>of </a:t>
            </a:r>
            <a:r>
              <a:rPr lang="en-US" sz="1800" dirty="0" smtClean="0"/>
              <a:t>the study should ensure independence of the </a:t>
            </a:r>
            <a:r>
              <a:rPr lang="en-US" sz="1800" dirty="0" smtClean="0"/>
              <a:t>error associated </a:t>
            </a:r>
            <a:r>
              <a:rPr lang="en-US" sz="1800" dirty="0" smtClean="0"/>
              <a:t>with the difference </a:t>
            </a:r>
            <a:endParaRPr lang="en-US" sz="1800" dirty="0" smtClean="0"/>
          </a:p>
          <a:p>
            <a:pPr algn="just">
              <a:buNone/>
            </a:pPr>
            <a:r>
              <a:rPr lang="en-US" sz="1800" dirty="0" smtClean="0"/>
              <a:t>between </a:t>
            </a:r>
            <a:r>
              <a:rPr lang="en-US" sz="1800" dirty="0" smtClean="0"/>
              <a:t>each value and the group median.</a:t>
            </a:r>
          </a:p>
          <a:p>
            <a:pPr algn="just">
              <a:buNone/>
            </a:pPr>
            <a:endParaRPr lang="en-US" sz="1800" dirty="0" smtClean="0"/>
          </a:p>
          <a:p>
            <a:pPr algn="just">
              <a:buNone/>
            </a:pPr>
            <a:r>
              <a:rPr lang="en-US" sz="1800" dirty="0" smtClean="0"/>
              <a:t>Sample </a:t>
            </a:r>
            <a:r>
              <a:rPr lang="en-US" sz="1800" dirty="0" smtClean="0"/>
              <a:t>sizes should be larger than five cases each, and unequal sample </a:t>
            </a:r>
            <a:r>
              <a:rPr lang="en-US" sz="1800" dirty="0" smtClean="0"/>
              <a:t>sizes are </a:t>
            </a:r>
          </a:p>
          <a:p>
            <a:pPr algn="just">
              <a:buNone/>
            </a:pPr>
            <a:r>
              <a:rPr lang="en-US" sz="1800" dirty="0" smtClean="0"/>
              <a:t>acceptable.</a:t>
            </a:r>
          </a:p>
          <a:p>
            <a:pPr algn="just">
              <a:buNone/>
            </a:pPr>
            <a:endParaRPr lang="en-US" sz="1800" dirty="0" smtClean="0"/>
          </a:p>
          <a:p>
            <a:pPr algn="just">
              <a:buNone/>
            </a:pPr>
            <a:endParaRPr lang="en-US" sz="1800" dirty="0" smtClean="0"/>
          </a:p>
          <a:p>
            <a:pPr algn="just">
              <a:buNone/>
            </a:pPr>
            <a:r>
              <a:rPr lang="en-US" sz="1800" dirty="0" smtClean="0"/>
              <a:t>The Kruskal-Wallis test assesses whether three or more samples </a:t>
            </a:r>
            <a:r>
              <a:rPr lang="en-US" sz="1800" dirty="0" smtClean="0"/>
              <a:t>come from </a:t>
            </a:r>
            <a:r>
              <a:rPr lang="en-US" sz="1800" dirty="0" smtClean="0"/>
              <a:t>the </a:t>
            </a:r>
            <a:endParaRPr lang="en-US" sz="1800" dirty="0" smtClean="0"/>
          </a:p>
          <a:p>
            <a:pPr algn="just">
              <a:buNone/>
            </a:pPr>
            <a:r>
              <a:rPr lang="en-US" sz="1800" dirty="0" smtClean="0"/>
              <a:t>same  distribution</a:t>
            </a:r>
            <a:r>
              <a:rPr lang="en-US" sz="1800" dirty="0" smtClean="0"/>
              <a:t>. Differences in the ranks of observations </a:t>
            </a:r>
            <a:r>
              <a:rPr lang="en-US" sz="1800" dirty="0" smtClean="0"/>
              <a:t>are assessed </a:t>
            </a:r>
            <a:r>
              <a:rPr lang="en-US" sz="1800" dirty="0" smtClean="0"/>
              <a:t>by </a:t>
            </a:r>
            <a:endParaRPr lang="en-US" sz="1800" dirty="0" smtClean="0"/>
          </a:p>
          <a:p>
            <a:pPr algn="just">
              <a:buNone/>
            </a:pPr>
            <a:r>
              <a:rPr lang="en-US" sz="1800" dirty="0" smtClean="0"/>
              <a:t>combining observations </a:t>
            </a:r>
            <a:r>
              <a:rPr lang="en-US" sz="1800" dirty="0" smtClean="0"/>
              <a:t>for all groups and assigning ranks </a:t>
            </a:r>
            <a:r>
              <a:rPr lang="en-US" sz="1800" dirty="0" smtClean="0"/>
              <a:t>from 1 </a:t>
            </a:r>
            <a:r>
              <a:rPr lang="en-US" sz="1800" dirty="0" smtClean="0"/>
              <a:t>to </a:t>
            </a:r>
            <a:r>
              <a:rPr lang="en-US" sz="1800" i="1" dirty="0" smtClean="0"/>
              <a:t>N to each </a:t>
            </a:r>
            <a:endParaRPr lang="en-US" sz="1800" i="1" dirty="0" smtClean="0"/>
          </a:p>
          <a:p>
            <a:pPr algn="just">
              <a:buNone/>
            </a:pPr>
            <a:r>
              <a:rPr lang="en-US" sz="1800" i="1" dirty="0" smtClean="0"/>
              <a:t>observation</a:t>
            </a:r>
            <a:r>
              <a:rPr lang="en-US" sz="1800" i="1" dirty="0" smtClean="0"/>
              <a:t>, where </a:t>
            </a:r>
            <a:r>
              <a:rPr lang="en-US" sz="1800" i="1" dirty="0" smtClean="0"/>
              <a:t>N </a:t>
            </a:r>
            <a:r>
              <a:rPr lang="en-US" sz="1800" i="1" dirty="0" smtClean="0"/>
              <a:t>is the total number of observations </a:t>
            </a:r>
            <a:r>
              <a:rPr lang="en-US" sz="1800" i="1" dirty="0" smtClean="0"/>
              <a:t>in </a:t>
            </a:r>
            <a:r>
              <a:rPr lang="en-US" sz="1800" dirty="0" smtClean="0"/>
              <a:t>the combined array </a:t>
            </a:r>
            <a:r>
              <a:rPr lang="en-US" sz="1800" dirty="0" smtClean="0"/>
              <a:t>of </a:t>
            </a:r>
            <a:endParaRPr lang="en-US" sz="1800" dirty="0" smtClean="0"/>
          </a:p>
          <a:p>
            <a:pPr algn="just">
              <a:buNone/>
            </a:pPr>
            <a:r>
              <a:rPr lang="en-US" sz="1800" dirty="0" smtClean="0"/>
              <a:t>scores</a:t>
            </a:r>
            <a:r>
              <a:rPr lang="en-US" sz="1800" dirty="0" smtClean="0"/>
              <a:t>. </a:t>
            </a:r>
            <a:endParaRPr lang="en-US" sz="1800" dirty="0" smtClean="0"/>
          </a:p>
          <a:p>
            <a:pPr algn="just"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xmlns="" val="196456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8125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dirty="0" smtClean="0"/>
              <a:t>Practice 2.</a:t>
            </a:r>
            <a:r>
              <a:rPr lang="en-US" sz="1800" dirty="0" smtClean="0"/>
              <a:t> </a:t>
            </a:r>
            <a:r>
              <a:rPr lang="en-US" sz="1800" dirty="0" smtClean="0"/>
              <a:t>A </a:t>
            </a:r>
            <a:r>
              <a:rPr lang="en-US" sz="1800" dirty="0" smtClean="0"/>
              <a:t>British estate agency sells properties in villages A, B and C. The</a:t>
            </a:r>
          </a:p>
          <a:p>
            <a:pPr>
              <a:buNone/>
            </a:pPr>
            <a:r>
              <a:rPr lang="en-US" sz="1800" dirty="0" smtClean="0"/>
              <a:t>homes for sale in these villages are at the following prices (£K):</a:t>
            </a:r>
          </a:p>
          <a:p>
            <a:pPr algn="ctr">
              <a:buNone/>
            </a:pPr>
            <a:r>
              <a:rPr lang="en-US" sz="1800" i="1" dirty="0" smtClean="0"/>
              <a:t>A 139 145 171</a:t>
            </a:r>
          </a:p>
          <a:p>
            <a:pPr algn="ctr">
              <a:buNone/>
            </a:pPr>
            <a:r>
              <a:rPr lang="en-US" sz="1800" i="1" dirty="0" smtClean="0"/>
              <a:t>      </a:t>
            </a:r>
            <a:r>
              <a:rPr lang="pl-PL" sz="1800" i="1" dirty="0" smtClean="0"/>
              <a:t>B </a:t>
            </a:r>
            <a:r>
              <a:rPr lang="pl-PL" sz="1800" i="1" dirty="0" smtClean="0"/>
              <a:t>151 163 188 197</a:t>
            </a:r>
          </a:p>
          <a:p>
            <a:pPr algn="ctr">
              <a:buNone/>
            </a:pPr>
            <a:r>
              <a:rPr lang="en-US" sz="1800" i="1" dirty="0" smtClean="0"/>
              <a:t>C 199 250 360</a:t>
            </a:r>
          </a:p>
          <a:p>
            <a:pPr>
              <a:buNone/>
            </a:pPr>
            <a:r>
              <a:rPr lang="en-US" sz="1800" dirty="0" smtClean="0"/>
              <a:t>Use the Kruskal-Wallis test to examine the validity of the hypothesis that the house</a:t>
            </a:r>
          </a:p>
          <a:p>
            <a:pPr>
              <a:buNone/>
            </a:pPr>
            <a:r>
              <a:rPr lang="en-US" sz="1800" dirty="0" smtClean="0"/>
              <a:t>prices </a:t>
            </a:r>
            <a:r>
              <a:rPr lang="en-US" sz="1800" dirty="0" smtClean="0"/>
              <a:t>in these samples come from identical populations.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196456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8125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dirty="0" smtClean="0"/>
              <a:t>Practice 3. </a:t>
            </a:r>
            <a:r>
              <a:rPr lang="en-US" sz="1800" dirty="0" smtClean="0"/>
              <a:t>Uniform editions by each of three writers of detective fiction are</a:t>
            </a:r>
          </a:p>
          <a:p>
            <a:pPr>
              <a:buNone/>
            </a:pPr>
            <a:r>
              <a:rPr lang="en-US" sz="1800" dirty="0" smtClean="0"/>
              <a:t>selected. The numbers of sentences per page, on randomly selected pages in a work</a:t>
            </a:r>
          </a:p>
          <a:p>
            <a:pPr>
              <a:buNone/>
            </a:pPr>
            <a:r>
              <a:rPr lang="en-US" sz="1800" dirty="0" smtClean="0"/>
              <a:t>by each are</a:t>
            </a:r>
            <a:r>
              <a:rPr lang="en-US" sz="1800" dirty="0" smtClean="0"/>
              <a:t>  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Use </a:t>
            </a:r>
            <a:r>
              <a:rPr lang="en-US" sz="1800" dirty="0" smtClean="0"/>
              <a:t>the Kruskal-Wallis test to examine the validity of the hypothesis that these 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may be samples from identical populations.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752600"/>
            <a:ext cx="5350099" cy="1133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96456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533400"/>
            <a:ext cx="6499446" cy="461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5257800"/>
            <a:ext cx="6558007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762000"/>
            <a:ext cx="5305425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4800600"/>
            <a:ext cx="4324350" cy="1714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990600"/>
            <a:ext cx="529590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812536"/>
          </a:xfrm>
        </p:spPr>
        <p:txBody>
          <a:bodyPr>
            <a:normAutofit/>
          </a:bodyPr>
          <a:lstStyle/>
          <a:p>
            <a:r>
              <a:rPr lang="en-US" sz="1600" dirty="0" smtClean="0"/>
              <a:t>The </a:t>
            </a:r>
            <a:r>
              <a:rPr lang="en-US" sz="1600" dirty="0" smtClean="0"/>
              <a:t>lowest value is assigned a rank of 1 </a:t>
            </a:r>
            <a:r>
              <a:rPr lang="en-US" sz="1600" dirty="0" smtClean="0"/>
              <a:t>and the </a:t>
            </a:r>
            <a:r>
              <a:rPr lang="en-US" sz="1600" dirty="0" smtClean="0"/>
              <a:t>highest value is assigned a rank </a:t>
            </a:r>
            <a:endParaRPr lang="en-US" sz="1600" dirty="0" smtClean="0"/>
          </a:p>
          <a:p>
            <a:r>
              <a:rPr lang="en-US" sz="1600" dirty="0" smtClean="0"/>
              <a:t>corresponding </a:t>
            </a:r>
            <a:r>
              <a:rPr lang="en-US" sz="1600" dirty="0" smtClean="0"/>
              <a:t>to the total </a:t>
            </a:r>
            <a:r>
              <a:rPr lang="en-US" sz="1600" dirty="0" smtClean="0"/>
              <a:t>number of values </a:t>
            </a:r>
            <a:r>
              <a:rPr lang="en-US" sz="1600" dirty="0" smtClean="0"/>
              <a:t>in the combined groups. </a:t>
            </a:r>
            <a:endParaRPr lang="en-US" sz="1600" dirty="0" smtClean="0"/>
          </a:p>
          <a:p>
            <a:r>
              <a:rPr lang="en-US" sz="1600" dirty="0" smtClean="0"/>
              <a:t>Tied </a:t>
            </a:r>
            <a:r>
              <a:rPr lang="en-US" sz="1600" dirty="0" smtClean="0"/>
              <a:t>values are </a:t>
            </a:r>
            <a:r>
              <a:rPr lang="en-US" sz="1600" dirty="0" smtClean="0"/>
              <a:t> assigned </a:t>
            </a:r>
            <a:r>
              <a:rPr lang="en-US" sz="1600" dirty="0" smtClean="0"/>
              <a:t>the average of </a:t>
            </a:r>
            <a:r>
              <a:rPr lang="en-US" sz="1600" dirty="0" smtClean="0"/>
              <a:t>the tied </a:t>
            </a:r>
            <a:r>
              <a:rPr lang="en-US" sz="1600" dirty="0" smtClean="0"/>
              <a:t>ranks. </a:t>
            </a:r>
            <a:endParaRPr lang="en-US" sz="1600" dirty="0" smtClean="0"/>
          </a:p>
          <a:p>
            <a:r>
              <a:rPr lang="en-US" sz="1600" dirty="0" smtClean="0"/>
              <a:t>Ranks </a:t>
            </a:r>
            <a:r>
              <a:rPr lang="en-US" sz="1600" dirty="0" smtClean="0"/>
              <a:t>in each group are summed; and the sums </a:t>
            </a:r>
            <a:r>
              <a:rPr lang="en-US" sz="1600" dirty="0" smtClean="0"/>
              <a:t> of </a:t>
            </a:r>
            <a:r>
              <a:rPr lang="en-US" sz="1600" dirty="0" smtClean="0"/>
              <a:t>the </a:t>
            </a:r>
            <a:r>
              <a:rPr lang="en-US" sz="1600" dirty="0" smtClean="0"/>
              <a:t>ranks are </a:t>
            </a:r>
            <a:r>
              <a:rPr lang="en-US" sz="1600" dirty="0" smtClean="0"/>
              <a:t>tested for their </a:t>
            </a:r>
            <a:endParaRPr lang="en-US" sz="1600" dirty="0" smtClean="0"/>
          </a:p>
          <a:p>
            <a:r>
              <a:rPr lang="en-US" sz="1600" dirty="0" smtClean="0"/>
              <a:t>differences.</a:t>
            </a:r>
          </a:p>
          <a:p>
            <a:r>
              <a:rPr lang="en-US" sz="1600" dirty="0" smtClean="0"/>
              <a:t> </a:t>
            </a:r>
            <a:r>
              <a:rPr lang="en-US" sz="1600" dirty="0" smtClean="0"/>
              <a:t>A single value is created from the </a:t>
            </a:r>
            <a:r>
              <a:rPr lang="en-US" sz="1600" dirty="0" smtClean="0"/>
              <a:t>combined differences in the sums of the ranks.</a:t>
            </a:r>
          </a:p>
          <a:p>
            <a:endParaRPr lang="en-US" sz="1600" dirty="0" smtClean="0"/>
          </a:p>
          <a:p>
            <a:pPr>
              <a:buNone/>
            </a:pPr>
            <a:r>
              <a:rPr lang="en-US" sz="1800" dirty="0" smtClean="0"/>
              <a:t>The formula with </a:t>
            </a:r>
            <a:r>
              <a:rPr lang="en-US" sz="1800" dirty="0" smtClean="0"/>
              <a:t>explanations for </a:t>
            </a:r>
            <a:r>
              <a:rPr lang="en-US" sz="1800" dirty="0" smtClean="0"/>
              <a:t>computing the Kruskal-Wallis H statistic is 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given </a:t>
            </a:r>
            <a:r>
              <a:rPr lang="en-US" sz="1800" dirty="0" smtClean="0"/>
              <a:t>in </a:t>
            </a:r>
            <a:r>
              <a:rPr lang="en-US" sz="1800" dirty="0" smtClean="0"/>
              <a:t>Figure1.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600" dirty="0" smtClean="0"/>
              <a:t>Formula for Kruskal-Wallis H test. </a:t>
            </a:r>
            <a:r>
              <a:rPr lang="en-US" sz="1600" i="1" dirty="0" smtClean="0"/>
              <a:t>H = Kruskal-Wallis statistic, N = total number </a:t>
            </a:r>
            <a:endParaRPr lang="en-US" sz="1600" i="1" dirty="0" smtClean="0"/>
          </a:p>
          <a:p>
            <a:pPr>
              <a:buNone/>
            </a:pPr>
            <a:r>
              <a:rPr lang="en-US" sz="1600" i="1" dirty="0" smtClean="0"/>
              <a:t>of </a:t>
            </a:r>
            <a:r>
              <a:rPr lang="en-US" sz="1600" i="1" dirty="0" smtClean="0"/>
              <a:t>subjects</a:t>
            </a:r>
            <a:r>
              <a:rPr lang="en-US" sz="1600" i="1" dirty="0" smtClean="0"/>
              <a:t>, R</a:t>
            </a:r>
            <a:r>
              <a:rPr lang="en-US" sz="1600" i="1" baseline="-25000" dirty="0" smtClean="0"/>
              <a:t>1 </a:t>
            </a:r>
            <a:r>
              <a:rPr lang="en-US" sz="1600" i="1" dirty="0" smtClean="0"/>
              <a:t>to </a:t>
            </a:r>
            <a:r>
              <a:rPr lang="en-US" sz="1600" i="1" dirty="0" err="1" smtClean="0"/>
              <a:t>Ri</a:t>
            </a:r>
            <a:r>
              <a:rPr lang="en-US" sz="1600" i="1" dirty="0" smtClean="0"/>
              <a:t> = rankings for Group 1 to last group (</a:t>
            </a:r>
            <a:r>
              <a:rPr lang="en-US" sz="1600" i="1" dirty="0" err="1" smtClean="0"/>
              <a:t>i</a:t>
            </a:r>
            <a:r>
              <a:rPr lang="en-US" sz="1600" i="1" dirty="0" smtClean="0"/>
              <a:t>), and n  to n = number of subjects </a:t>
            </a:r>
            <a:endParaRPr lang="en-US" sz="1600" i="1" dirty="0" smtClean="0"/>
          </a:p>
          <a:p>
            <a:pPr>
              <a:buNone/>
            </a:pPr>
            <a:r>
              <a:rPr lang="en-US" sz="1600" i="1" dirty="0" smtClean="0"/>
              <a:t>for </a:t>
            </a:r>
            <a:r>
              <a:rPr lang="en-US" sz="1600" i="1" dirty="0" smtClean="0"/>
              <a:t>Group </a:t>
            </a:r>
            <a:r>
              <a:rPr lang="en-US" sz="1600" i="1" dirty="0" smtClean="0"/>
              <a:t>1 </a:t>
            </a:r>
            <a:r>
              <a:rPr lang="en-US" sz="1600" dirty="0" smtClean="0"/>
              <a:t>to </a:t>
            </a:r>
            <a:r>
              <a:rPr lang="en-US" sz="1600" dirty="0" smtClean="0"/>
              <a:t>last group (</a:t>
            </a:r>
            <a:r>
              <a:rPr lang="en-US" sz="1600" i="1" dirty="0" err="1" smtClean="0"/>
              <a:t>i</a:t>
            </a:r>
            <a:r>
              <a:rPr lang="en-US" sz="1600" i="1" dirty="0" smtClean="0"/>
              <a:t>).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3352800"/>
            <a:ext cx="549579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96456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8125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/>
              <a:t>The </a:t>
            </a:r>
            <a:r>
              <a:rPr lang="en-US" sz="1800" dirty="0" smtClean="0"/>
              <a:t>null hypothesis is </a:t>
            </a:r>
            <a:r>
              <a:rPr lang="en-US" sz="1800" dirty="0" smtClean="0"/>
              <a:t>stated as</a:t>
            </a:r>
            <a:r>
              <a:rPr lang="en-US" sz="1800" dirty="0" smtClean="0"/>
              <a:t>:   </a:t>
            </a:r>
            <a:r>
              <a:rPr lang="en-US" sz="1800" i="1" dirty="0" smtClean="0"/>
              <a:t>H</a:t>
            </a:r>
            <a:r>
              <a:rPr lang="en-US" sz="1800" i="1" baseline="-25000" dirty="0" smtClean="0"/>
              <a:t>0</a:t>
            </a:r>
            <a:r>
              <a:rPr lang="en-US" sz="1800" i="1" dirty="0" smtClean="0"/>
              <a:t>: </a:t>
            </a:r>
            <a:r>
              <a:rPr lang="en-US" sz="1800" i="1" dirty="0" smtClean="0"/>
              <a:t>The population medians are equal.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The </a:t>
            </a:r>
            <a:r>
              <a:rPr lang="en-US" sz="1800" dirty="0" smtClean="0"/>
              <a:t>alternative hypothesis is stated as</a:t>
            </a:r>
            <a:r>
              <a:rPr lang="en-US" sz="1800" dirty="0" smtClean="0"/>
              <a:t>: </a:t>
            </a:r>
          </a:p>
          <a:p>
            <a:pPr>
              <a:buNone/>
            </a:pPr>
            <a:endParaRPr lang="en-US" sz="1800" i="1" dirty="0" smtClean="0"/>
          </a:p>
          <a:p>
            <a:pPr>
              <a:buNone/>
            </a:pPr>
            <a:r>
              <a:rPr lang="en-US" sz="1800" i="1" dirty="0" smtClean="0"/>
              <a:t>H</a:t>
            </a:r>
            <a:r>
              <a:rPr lang="en-US" sz="1800" i="1" baseline="-25000" dirty="0" smtClean="0"/>
              <a:t>A</a:t>
            </a:r>
            <a:r>
              <a:rPr lang="en-US" sz="1800" i="1" dirty="0" smtClean="0"/>
              <a:t>: At least one of the group medians is </a:t>
            </a:r>
            <a:r>
              <a:rPr lang="en-US" sz="1800" i="1" dirty="0" smtClean="0"/>
              <a:t>different </a:t>
            </a:r>
            <a:r>
              <a:rPr lang="en-US" sz="1800" i="1" dirty="0" smtClean="0"/>
              <a:t>from the other groups</a:t>
            </a:r>
            <a:r>
              <a:rPr lang="en-US" sz="1800" i="1" dirty="0" smtClean="0"/>
              <a:t>.</a:t>
            </a:r>
          </a:p>
          <a:p>
            <a:pPr>
              <a:buNone/>
            </a:pPr>
            <a:endParaRPr lang="en-US" sz="1800" i="1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The </a:t>
            </a:r>
            <a:r>
              <a:rPr lang="en-US" sz="1800" b="1" dirty="0" smtClean="0"/>
              <a:t>degrees of freedom</a:t>
            </a:r>
            <a:r>
              <a:rPr lang="en-US" sz="1800" dirty="0" smtClean="0"/>
              <a:t>, </a:t>
            </a:r>
            <a:r>
              <a:rPr lang="en-US" sz="1800" i="1" dirty="0" smtClean="0"/>
              <a:t>df, for the Kruskal–Wallis H-test are determined by</a:t>
            </a:r>
          </a:p>
          <a:p>
            <a:pPr>
              <a:buNone/>
            </a:pPr>
            <a:r>
              <a:rPr lang="en-US" sz="1800" dirty="0" smtClean="0"/>
              <a:t>using </a:t>
            </a:r>
            <a:r>
              <a:rPr lang="en-US" sz="1800" dirty="0" smtClean="0"/>
              <a:t>formula:  </a:t>
            </a:r>
            <a:r>
              <a:rPr lang="en-US" sz="1800" i="1" dirty="0" smtClean="0"/>
              <a:t>df </a:t>
            </a:r>
            <a:r>
              <a:rPr lang="en-US" sz="1800" i="1" dirty="0" smtClean="0"/>
              <a:t>= k−</a:t>
            </a:r>
            <a:r>
              <a:rPr lang="en-US" sz="1800" i="1" dirty="0" smtClean="0"/>
              <a:t>1</a:t>
            </a:r>
            <a:endParaRPr lang="en-US" sz="1800" i="1" dirty="0" smtClean="0"/>
          </a:p>
          <a:p>
            <a:pPr>
              <a:buNone/>
            </a:pPr>
            <a:r>
              <a:rPr lang="en-US" sz="1800" dirty="0" smtClean="0"/>
              <a:t>where </a:t>
            </a:r>
            <a:r>
              <a:rPr lang="en-US" sz="1800" i="1" dirty="0" smtClean="0"/>
              <a:t>df is the degrees of freedom and k is the number of </a:t>
            </a:r>
            <a:r>
              <a:rPr lang="en-US" sz="1800" i="1" dirty="0" smtClean="0"/>
              <a:t>groups.</a:t>
            </a:r>
          </a:p>
          <a:p>
            <a:pPr>
              <a:buNone/>
            </a:pPr>
            <a:endParaRPr lang="en-US" sz="1800" i="1" dirty="0" smtClean="0"/>
          </a:p>
          <a:p>
            <a:pPr>
              <a:buNone/>
            </a:pPr>
            <a:r>
              <a:rPr lang="en-US" sz="1800" dirty="0" smtClean="0"/>
              <a:t>Once the test statistic </a:t>
            </a:r>
            <a:r>
              <a:rPr lang="en-US" sz="1800" i="1" dirty="0" smtClean="0"/>
              <a:t>H is computed, it can be compared with a table </a:t>
            </a:r>
            <a:r>
              <a:rPr lang="en-US" sz="1800" i="1" dirty="0" smtClean="0"/>
              <a:t>of </a:t>
            </a:r>
            <a:r>
              <a:rPr lang="en-US" sz="1800" dirty="0" smtClean="0"/>
              <a:t>critical </a:t>
            </a:r>
          </a:p>
          <a:p>
            <a:pPr>
              <a:buNone/>
            </a:pPr>
            <a:r>
              <a:rPr lang="en-US" sz="1800" dirty="0" smtClean="0"/>
              <a:t>values to </a:t>
            </a:r>
            <a:r>
              <a:rPr lang="en-US" sz="1800" dirty="0" smtClean="0"/>
              <a:t>examine the groups for </a:t>
            </a:r>
            <a:r>
              <a:rPr lang="en-US" sz="1800" dirty="0" smtClean="0"/>
              <a:t>significant differences.</a:t>
            </a:r>
          </a:p>
          <a:p>
            <a:pPr>
              <a:buNone/>
            </a:pPr>
            <a:endParaRPr lang="en-US" sz="1800" i="1" dirty="0" smtClean="0"/>
          </a:p>
          <a:p>
            <a:pPr>
              <a:buNone/>
            </a:pPr>
            <a:endParaRPr lang="en-US" sz="1800" i="1" dirty="0" smtClean="0"/>
          </a:p>
          <a:p>
            <a:pPr>
              <a:buNone/>
            </a:pP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xmlns="" val="196456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8125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/>
              <a:t>If ranking of values results in any ties, a tie correction is required. In that case,</a:t>
            </a:r>
          </a:p>
          <a:p>
            <a:pPr>
              <a:buNone/>
            </a:pPr>
            <a:r>
              <a:rPr lang="en-US" sz="1800" dirty="0" smtClean="0"/>
              <a:t>find a new </a:t>
            </a:r>
            <a:r>
              <a:rPr lang="en-US" sz="1800" i="1" dirty="0" smtClean="0"/>
              <a:t>H statistic by dividing the original H statistic by the tie correction. Use</a:t>
            </a:r>
          </a:p>
          <a:p>
            <a:pPr>
              <a:buNone/>
            </a:pPr>
            <a:r>
              <a:rPr lang="en-US" sz="1800" dirty="0" smtClean="0"/>
              <a:t>formula below  to </a:t>
            </a:r>
            <a:r>
              <a:rPr lang="en-US" sz="1800" dirty="0" smtClean="0"/>
              <a:t>determine the tie correction value</a:t>
            </a:r>
            <a:r>
              <a:rPr lang="en-US" sz="1800" dirty="0" smtClean="0"/>
              <a:t>;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where </a:t>
            </a:r>
            <a:r>
              <a:rPr lang="en-US" sz="1800" i="1" dirty="0" smtClean="0"/>
              <a:t>C</a:t>
            </a:r>
            <a:r>
              <a:rPr lang="en-US" sz="1800" i="1" baseline="-25000" dirty="0" smtClean="0"/>
              <a:t>H</a:t>
            </a:r>
            <a:r>
              <a:rPr lang="en-US" sz="1800" i="1" dirty="0" smtClean="0"/>
              <a:t> is the ties correction, T is the number of values from a set of ties, and N</a:t>
            </a:r>
          </a:p>
          <a:p>
            <a:pPr>
              <a:buNone/>
            </a:pPr>
            <a:r>
              <a:rPr lang="en-US" sz="1800" dirty="0" smtClean="0"/>
              <a:t>is the number of values from all combined samples</a:t>
            </a:r>
            <a:r>
              <a:rPr lang="en-US" sz="1800" dirty="0" smtClean="0"/>
              <a:t>.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If the </a:t>
            </a:r>
            <a:r>
              <a:rPr lang="en-US" sz="1800" i="1" dirty="0" smtClean="0"/>
              <a:t>H statistic is not significant, then no differences exist between any </a:t>
            </a:r>
            <a:r>
              <a:rPr lang="en-US" sz="1800" i="1" dirty="0" smtClean="0"/>
              <a:t>of </a:t>
            </a:r>
            <a:r>
              <a:rPr lang="en-US" sz="1800" dirty="0" smtClean="0"/>
              <a:t>the </a:t>
            </a:r>
          </a:p>
          <a:p>
            <a:pPr>
              <a:buNone/>
            </a:pPr>
            <a:r>
              <a:rPr lang="en-US" sz="1800" dirty="0" smtClean="0"/>
              <a:t>samples</a:t>
            </a:r>
            <a:r>
              <a:rPr lang="en-US" sz="1800" dirty="0" smtClean="0"/>
              <a:t>. However, if the </a:t>
            </a:r>
            <a:r>
              <a:rPr lang="en-US" sz="1800" i="1" dirty="0" smtClean="0"/>
              <a:t>H statistic is significant, then a difference exists between</a:t>
            </a:r>
          </a:p>
          <a:p>
            <a:pPr>
              <a:buNone/>
            </a:pPr>
            <a:r>
              <a:rPr lang="en-US" sz="1800" dirty="0" smtClean="0"/>
              <a:t>at least two of the </a:t>
            </a:r>
            <a:r>
              <a:rPr lang="en-US" sz="1800" dirty="0" smtClean="0"/>
              <a:t>samples.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1828800"/>
            <a:ext cx="2325832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96456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812536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1800" b="1" dirty="0" smtClean="0"/>
              <a:t>Example</a:t>
            </a:r>
            <a:r>
              <a:rPr lang="en-US" sz="1800" dirty="0" smtClean="0"/>
              <a:t>. Researchers were interested in studying the social interaction of </a:t>
            </a:r>
            <a:endParaRPr lang="en-US" sz="1800" dirty="0" smtClean="0"/>
          </a:p>
          <a:p>
            <a:pPr algn="just">
              <a:buNone/>
            </a:pPr>
            <a:r>
              <a:rPr lang="en-US" sz="1800" dirty="0" smtClean="0"/>
              <a:t>different </a:t>
            </a:r>
            <a:r>
              <a:rPr lang="en-US" sz="1800" dirty="0" smtClean="0"/>
              <a:t>adults</a:t>
            </a:r>
            <a:r>
              <a:rPr lang="en-US" sz="1800" dirty="0" smtClean="0"/>
              <a:t>. They </a:t>
            </a:r>
            <a:r>
              <a:rPr lang="en-US" sz="1800" dirty="0" smtClean="0"/>
              <a:t>sought to determine if social interaction can be tied to </a:t>
            </a:r>
            <a:r>
              <a:rPr lang="en-US" sz="1800" dirty="0" smtClean="0"/>
              <a:t>self-</a:t>
            </a:r>
          </a:p>
          <a:p>
            <a:pPr algn="just">
              <a:buNone/>
            </a:pPr>
            <a:r>
              <a:rPr lang="en-US" sz="1800" dirty="0" smtClean="0"/>
              <a:t>confidence</a:t>
            </a:r>
            <a:r>
              <a:rPr lang="en-US" sz="1800" dirty="0" smtClean="0"/>
              <a:t>. </a:t>
            </a:r>
            <a:r>
              <a:rPr lang="en-US" sz="1800" dirty="0" smtClean="0"/>
              <a:t>The researchers </a:t>
            </a:r>
            <a:r>
              <a:rPr lang="en-US" sz="1800" dirty="0" smtClean="0"/>
              <a:t>classified 17 participants into three groups based on </a:t>
            </a:r>
            <a:endParaRPr lang="en-US" sz="1800" dirty="0" smtClean="0"/>
          </a:p>
          <a:p>
            <a:pPr algn="just">
              <a:buNone/>
            </a:pPr>
            <a:r>
              <a:rPr lang="en-US" sz="1800" dirty="0" smtClean="0"/>
              <a:t>the </a:t>
            </a:r>
            <a:r>
              <a:rPr lang="en-US" sz="1800" dirty="0" smtClean="0"/>
              <a:t>social </a:t>
            </a:r>
            <a:r>
              <a:rPr lang="en-US" sz="1800" dirty="0" smtClean="0"/>
              <a:t>interaction exhibited</a:t>
            </a:r>
            <a:r>
              <a:rPr lang="en-US" sz="1800" dirty="0" smtClean="0"/>
              <a:t>. The participant groups were labeled as follows</a:t>
            </a:r>
            <a:r>
              <a:rPr lang="en-US" sz="1800" dirty="0" smtClean="0"/>
              <a:t>:</a:t>
            </a:r>
          </a:p>
          <a:p>
            <a:pPr algn="just">
              <a:buNone/>
            </a:pPr>
            <a:endParaRPr lang="en-US" sz="1800" dirty="0" smtClean="0"/>
          </a:p>
          <a:p>
            <a:pPr algn="just">
              <a:buNone/>
            </a:pPr>
            <a:r>
              <a:rPr lang="en-US" sz="1400" dirty="0" smtClean="0"/>
              <a:t>High = constant interaction; talks with many different people; </a:t>
            </a:r>
            <a:r>
              <a:rPr lang="en-US" sz="1400" dirty="0" smtClean="0"/>
              <a:t>initiates discussion</a:t>
            </a:r>
            <a:endParaRPr lang="en-US" sz="1400" dirty="0" smtClean="0"/>
          </a:p>
          <a:p>
            <a:pPr algn="just">
              <a:buNone/>
            </a:pPr>
            <a:r>
              <a:rPr lang="en-US" sz="1400" dirty="0" smtClean="0"/>
              <a:t>Medium = interacts with a variety of people; some periods of isolation; </a:t>
            </a:r>
            <a:r>
              <a:rPr lang="en-US" sz="1400" dirty="0" smtClean="0"/>
              <a:t>tends to </a:t>
            </a:r>
            <a:r>
              <a:rPr lang="en-US" sz="1400" dirty="0" smtClean="0"/>
              <a:t>focus on fewer people</a:t>
            </a:r>
          </a:p>
          <a:p>
            <a:pPr algn="just">
              <a:buNone/>
            </a:pPr>
            <a:r>
              <a:rPr lang="en-US" sz="1400" dirty="0" smtClean="0"/>
              <a:t>Low = remains mostly isolated from others; speaks if spoken to, but </a:t>
            </a:r>
            <a:r>
              <a:rPr lang="en-US" sz="1400" dirty="0" smtClean="0"/>
              <a:t>leaves interaction quickly</a:t>
            </a:r>
          </a:p>
          <a:p>
            <a:pPr algn="just">
              <a:buNone/>
            </a:pPr>
            <a:endParaRPr lang="en-US" sz="1600" dirty="0" smtClean="0"/>
          </a:p>
          <a:p>
            <a:pPr algn="just">
              <a:buNone/>
            </a:pPr>
            <a:r>
              <a:rPr lang="en-US" sz="1800" dirty="0" smtClean="0"/>
              <a:t>After the participants had been classified into the three social interaction groups,</a:t>
            </a:r>
          </a:p>
          <a:p>
            <a:pPr algn="just">
              <a:buNone/>
            </a:pPr>
            <a:r>
              <a:rPr lang="en-US" sz="1800" dirty="0" smtClean="0"/>
              <a:t>they were directed to complete a self-assessment of self-confidence on a 25-point</a:t>
            </a:r>
          </a:p>
          <a:p>
            <a:pPr algn="just">
              <a:buNone/>
            </a:pPr>
            <a:r>
              <a:rPr lang="en-US" sz="1800" dirty="0" smtClean="0"/>
              <a:t>scale. Table </a:t>
            </a:r>
            <a:r>
              <a:rPr lang="en-US" sz="1800" dirty="0" smtClean="0"/>
              <a:t>1 </a:t>
            </a:r>
            <a:r>
              <a:rPr lang="en-US" sz="1800" dirty="0" smtClean="0"/>
              <a:t>shows the scores obtained by each of the participants, with 25 points</a:t>
            </a:r>
          </a:p>
          <a:p>
            <a:pPr algn="just">
              <a:buNone/>
            </a:pPr>
            <a:r>
              <a:rPr lang="en-US" sz="1800" dirty="0" smtClean="0"/>
              <a:t>being an indication of high self-confidence</a:t>
            </a:r>
            <a:r>
              <a:rPr lang="en-US" sz="1800" dirty="0" smtClean="0"/>
              <a:t>.</a:t>
            </a:r>
          </a:p>
          <a:p>
            <a:pPr algn="just">
              <a:buNone/>
            </a:pPr>
            <a:endParaRPr lang="en-US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4762500"/>
            <a:ext cx="2733675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96456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812536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1800" dirty="0" smtClean="0"/>
              <a:t>The original survey scores obtained were converted to an ordinal scale </a:t>
            </a:r>
            <a:r>
              <a:rPr lang="en-US" sz="1800" dirty="0" smtClean="0"/>
              <a:t>prior to </a:t>
            </a:r>
            <a:r>
              <a:rPr lang="en-US" sz="1800" dirty="0" smtClean="0"/>
              <a:t>the </a:t>
            </a:r>
            <a:r>
              <a:rPr lang="en-US" sz="1800" dirty="0" smtClean="0"/>
              <a:t>data </a:t>
            </a:r>
          </a:p>
          <a:p>
            <a:pPr algn="just">
              <a:buNone/>
            </a:pPr>
            <a:r>
              <a:rPr lang="en-US" sz="1800" dirty="0" smtClean="0"/>
              <a:t>analysis</a:t>
            </a:r>
            <a:r>
              <a:rPr lang="en-US" sz="1800" dirty="0" smtClean="0"/>
              <a:t>. Table </a:t>
            </a:r>
            <a:r>
              <a:rPr lang="en-US" sz="1800" dirty="0" smtClean="0"/>
              <a:t>1 </a:t>
            </a:r>
            <a:r>
              <a:rPr lang="en-US" sz="1800" dirty="0" smtClean="0"/>
              <a:t>shows the ordinal values placed in the social </a:t>
            </a:r>
            <a:r>
              <a:rPr lang="en-US" sz="1800" dirty="0" smtClean="0"/>
              <a:t>interaction groups.</a:t>
            </a:r>
          </a:p>
          <a:p>
            <a:pPr algn="just">
              <a:buNone/>
            </a:pPr>
            <a:endParaRPr lang="en-US" sz="1800" dirty="0" smtClean="0"/>
          </a:p>
          <a:p>
            <a:pPr algn="just">
              <a:buNone/>
            </a:pPr>
            <a:r>
              <a:rPr lang="en-US" sz="1800" dirty="0" smtClean="0"/>
              <a:t>We want to determine if there is a difference between any of the three </a:t>
            </a:r>
            <a:r>
              <a:rPr lang="en-US" sz="1800" dirty="0" smtClean="0"/>
              <a:t>groups in </a:t>
            </a:r>
            <a:r>
              <a:rPr lang="en-US" sz="1800" dirty="0" smtClean="0"/>
              <a:t>Table </a:t>
            </a:r>
            <a:r>
              <a:rPr lang="en-US" sz="1800" dirty="0" smtClean="0"/>
              <a:t>1</a:t>
            </a:r>
            <a:r>
              <a:rPr lang="en-US" sz="1800" dirty="0" smtClean="0"/>
              <a:t>. </a:t>
            </a:r>
            <a:endParaRPr lang="en-US" sz="1800" dirty="0" smtClean="0"/>
          </a:p>
          <a:p>
            <a:pPr algn="just">
              <a:buNone/>
            </a:pPr>
            <a:r>
              <a:rPr lang="en-US" sz="1800" dirty="0" smtClean="0"/>
              <a:t>Since </a:t>
            </a:r>
            <a:r>
              <a:rPr lang="en-US" sz="1800" dirty="0" smtClean="0"/>
              <a:t>the data belong to an ordinal scale and the sample sizes are </a:t>
            </a:r>
            <a:r>
              <a:rPr lang="en-US" sz="1800" dirty="0" smtClean="0"/>
              <a:t>small (</a:t>
            </a:r>
            <a:r>
              <a:rPr lang="en-US" sz="1800" dirty="0" smtClean="0"/>
              <a:t>n &lt; 20), we will </a:t>
            </a:r>
            <a:endParaRPr lang="en-US" sz="1800" dirty="0" smtClean="0"/>
          </a:p>
          <a:p>
            <a:pPr algn="just">
              <a:buNone/>
            </a:pPr>
            <a:r>
              <a:rPr lang="en-US" sz="1800" dirty="0" smtClean="0"/>
              <a:t>use </a:t>
            </a:r>
            <a:r>
              <a:rPr lang="en-US" sz="1800" dirty="0" smtClean="0"/>
              <a:t>a nonparametric test. The Kruskal–Wallis H-test is a </a:t>
            </a:r>
            <a:r>
              <a:rPr lang="en-US" sz="1800" dirty="0" smtClean="0"/>
              <a:t>good choice </a:t>
            </a:r>
            <a:r>
              <a:rPr lang="en-US" sz="1800" dirty="0" smtClean="0"/>
              <a:t>to analyze the </a:t>
            </a:r>
            <a:endParaRPr lang="en-US" sz="1800" dirty="0" smtClean="0"/>
          </a:p>
          <a:p>
            <a:pPr algn="just">
              <a:buNone/>
            </a:pPr>
            <a:r>
              <a:rPr lang="en-US" sz="1800" dirty="0" smtClean="0"/>
              <a:t>data </a:t>
            </a:r>
            <a:r>
              <a:rPr lang="en-US" sz="1800" dirty="0" smtClean="0"/>
              <a:t>and test the hypothesis</a:t>
            </a:r>
            <a:r>
              <a:rPr lang="en-US" sz="1800" dirty="0" smtClean="0"/>
              <a:t>.</a:t>
            </a:r>
          </a:p>
          <a:p>
            <a:pPr algn="just"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b="1" i="1" u="sng" dirty="0" smtClean="0"/>
              <a:t>State the Null and Research Hypotheses</a:t>
            </a:r>
            <a:r>
              <a:rPr lang="en-US" sz="1800" b="1" i="1" dirty="0" smtClean="0"/>
              <a:t> </a:t>
            </a:r>
            <a:endParaRPr lang="en-US" sz="1800" b="1" i="1" dirty="0" smtClean="0"/>
          </a:p>
          <a:p>
            <a:pPr>
              <a:buNone/>
            </a:pPr>
            <a:r>
              <a:rPr lang="en-US" sz="1800" i="1" dirty="0" smtClean="0"/>
              <a:t>The </a:t>
            </a:r>
            <a:r>
              <a:rPr lang="en-US" sz="1800" i="1" dirty="0" smtClean="0"/>
              <a:t>null </a:t>
            </a:r>
            <a:r>
              <a:rPr lang="en-US" sz="1800" i="1" dirty="0" smtClean="0"/>
              <a:t>hypothesis </a:t>
            </a:r>
            <a:r>
              <a:rPr lang="en-US" sz="1800" dirty="0" smtClean="0"/>
              <a:t>states </a:t>
            </a:r>
            <a:r>
              <a:rPr lang="en-US" sz="1800" dirty="0" smtClean="0"/>
              <a:t>that there is no tendency for self-confidence to rank </a:t>
            </a:r>
            <a:r>
              <a:rPr lang="en-US" sz="1800" dirty="0" smtClean="0"/>
              <a:t> </a:t>
            </a:r>
          </a:p>
          <a:p>
            <a:pPr>
              <a:buNone/>
            </a:pPr>
            <a:r>
              <a:rPr lang="en-US" sz="1800" dirty="0" smtClean="0"/>
              <a:t>systematically </a:t>
            </a:r>
            <a:r>
              <a:rPr lang="en-US" sz="1800" dirty="0" smtClean="0"/>
              <a:t>higher </a:t>
            </a:r>
            <a:r>
              <a:rPr lang="en-US" sz="1800" dirty="0" smtClean="0"/>
              <a:t>or lower </a:t>
            </a:r>
            <a:r>
              <a:rPr lang="en-US" sz="1800" dirty="0" smtClean="0"/>
              <a:t>for any of the levels of social interaction. The research 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hypothesis </a:t>
            </a:r>
            <a:r>
              <a:rPr lang="en-US" sz="1800" dirty="0" smtClean="0"/>
              <a:t>states </a:t>
            </a:r>
            <a:r>
              <a:rPr lang="en-US" sz="1800" dirty="0" smtClean="0"/>
              <a:t>that there </a:t>
            </a:r>
            <a:r>
              <a:rPr lang="en-US" sz="1800" dirty="0" smtClean="0"/>
              <a:t>is a tendency for self-confidence to rank systematically 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higher </a:t>
            </a:r>
            <a:r>
              <a:rPr lang="en-US" sz="1800" dirty="0" smtClean="0"/>
              <a:t>or lower for </a:t>
            </a:r>
            <a:r>
              <a:rPr lang="en-US" sz="1800" dirty="0" smtClean="0"/>
              <a:t>at least </a:t>
            </a:r>
            <a:r>
              <a:rPr lang="en-US" sz="1800" dirty="0" smtClean="0"/>
              <a:t>one level of social interaction than at least one of the other 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levels</a:t>
            </a:r>
            <a:r>
              <a:rPr lang="en-US" sz="1800" dirty="0" smtClean="0"/>
              <a:t>. </a:t>
            </a: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We generally use </a:t>
            </a:r>
            <a:r>
              <a:rPr lang="en-US" sz="1800" dirty="0" smtClean="0"/>
              <a:t>the concept of “systematic differences” in the hypotheses.</a:t>
            </a:r>
          </a:p>
          <a:p>
            <a:pPr>
              <a:buNone/>
            </a:pPr>
            <a:r>
              <a:rPr lang="en-US" sz="1800" dirty="0" smtClean="0"/>
              <a:t>The </a:t>
            </a:r>
            <a:r>
              <a:rPr lang="en-US" sz="1800" u="sng" dirty="0" smtClean="0"/>
              <a:t>null hypothesis </a:t>
            </a:r>
            <a:r>
              <a:rPr lang="en-US" sz="1800" dirty="0" smtClean="0"/>
              <a:t>is</a:t>
            </a:r>
          </a:p>
          <a:p>
            <a:r>
              <a:rPr lang="en-US" sz="1800" i="1" dirty="0" smtClean="0"/>
              <a:t>H</a:t>
            </a:r>
            <a:r>
              <a:rPr lang="en-US" sz="1800" i="1" baseline="-25000" dirty="0" smtClean="0"/>
              <a:t>O</a:t>
            </a:r>
            <a:r>
              <a:rPr lang="en-US" sz="1800" i="1" dirty="0" smtClean="0"/>
              <a:t>: </a:t>
            </a:r>
            <a:r>
              <a:rPr lang="el-GR" sz="1800" i="1" dirty="0" smtClean="0"/>
              <a:t>θ</a:t>
            </a:r>
            <a:r>
              <a:rPr lang="en-US" sz="1800" i="1" baseline="-25000" dirty="0" smtClean="0"/>
              <a:t>L</a:t>
            </a:r>
            <a:r>
              <a:rPr lang="en-US" sz="1800" i="1" dirty="0" smtClean="0"/>
              <a:t> = </a:t>
            </a:r>
            <a:r>
              <a:rPr lang="el-GR" sz="1800" i="1" dirty="0" smtClean="0"/>
              <a:t>θ</a:t>
            </a:r>
            <a:r>
              <a:rPr lang="en-US" sz="1800" i="1" baseline="-25000" dirty="0" smtClean="0"/>
              <a:t>M</a:t>
            </a:r>
            <a:r>
              <a:rPr lang="en-US" sz="1800" i="1" dirty="0" smtClean="0"/>
              <a:t> = </a:t>
            </a:r>
            <a:r>
              <a:rPr lang="el-GR" sz="1800" i="1" dirty="0" smtClean="0"/>
              <a:t>θ</a:t>
            </a:r>
            <a:r>
              <a:rPr lang="en-US" sz="1800" i="1" baseline="-25000" dirty="0" smtClean="0"/>
              <a:t>H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The </a:t>
            </a:r>
            <a:r>
              <a:rPr lang="en-US" sz="1800" u="sng" dirty="0" smtClean="0"/>
              <a:t>research hypothesis </a:t>
            </a:r>
            <a:r>
              <a:rPr lang="en-US" sz="1800" dirty="0" smtClean="0"/>
              <a:t>is</a:t>
            </a:r>
          </a:p>
          <a:p>
            <a:r>
              <a:rPr lang="en-US" sz="1800" i="1" dirty="0" smtClean="0"/>
              <a:t>H</a:t>
            </a:r>
            <a:r>
              <a:rPr lang="en-US" sz="1800" i="1" baseline="-25000" dirty="0" smtClean="0"/>
              <a:t>A</a:t>
            </a:r>
            <a:r>
              <a:rPr lang="en-US" sz="1800" i="1" dirty="0" smtClean="0"/>
              <a:t>: There is a tendency for self-confidence to rank systematically higher </a:t>
            </a:r>
            <a:r>
              <a:rPr lang="en-US" sz="1800" i="1" dirty="0" smtClean="0"/>
              <a:t>or </a:t>
            </a:r>
            <a:r>
              <a:rPr lang="en-US" sz="1800" dirty="0" smtClean="0"/>
              <a:t>lower </a:t>
            </a:r>
            <a:r>
              <a:rPr lang="en-US" sz="1800" dirty="0" smtClean="0"/>
              <a:t>for at least one level of social interaction when compared with </a:t>
            </a:r>
            <a:r>
              <a:rPr lang="en-US" sz="1800" dirty="0" smtClean="0"/>
              <a:t>the other </a:t>
            </a:r>
            <a:r>
              <a:rPr lang="en-US" sz="1800" dirty="0" smtClean="0"/>
              <a:t>levels.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196456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8125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b="1" i="1" dirty="0" smtClean="0"/>
              <a:t>Set the Level of Risk (or the Level of Significance) Associated </a:t>
            </a:r>
            <a:r>
              <a:rPr lang="en-US" sz="1600" b="1" i="1" dirty="0" smtClean="0"/>
              <a:t>with the  Null  </a:t>
            </a:r>
          </a:p>
          <a:p>
            <a:pPr>
              <a:buNone/>
            </a:pPr>
            <a:r>
              <a:rPr lang="en-US" sz="1600" b="1" i="1" dirty="0" smtClean="0"/>
              <a:t>Hypothesis  </a:t>
            </a:r>
          </a:p>
          <a:p>
            <a:pPr>
              <a:buNone/>
            </a:pPr>
            <a:endParaRPr lang="en-US" sz="1600" b="1" i="1" dirty="0" smtClean="0"/>
          </a:p>
          <a:p>
            <a:pPr>
              <a:buNone/>
            </a:pPr>
            <a:r>
              <a:rPr lang="en-US" sz="1800" dirty="0" smtClean="0"/>
              <a:t>The </a:t>
            </a:r>
            <a:r>
              <a:rPr lang="en-US" sz="1800" dirty="0" smtClean="0"/>
              <a:t>level of risk, also called an alpha (α), is frequently </a:t>
            </a:r>
            <a:r>
              <a:rPr lang="en-US" sz="1800" dirty="0" smtClean="0"/>
              <a:t>set at </a:t>
            </a:r>
            <a:r>
              <a:rPr lang="en-US" sz="1800" dirty="0" smtClean="0"/>
              <a:t>0.05. We will use α = 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0.05 </a:t>
            </a:r>
            <a:r>
              <a:rPr lang="en-US" sz="1800" dirty="0" smtClean="0"/>
              <a:t>in our example. In other words, there is a 95% </a:t>
            </a:r>
            <a:r>
              <a:rPr lang="en-US" sz="1800" dirty="0" smtClean="0"/>
              <a:t>chance that </a:t>
            </a:r>
            <a:r>
              <a:rPr lang="en-US" sz="1800" dirty="0" smtClean="0"/>
              <a:t>any observed 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statistical difference </a:t>
            </a:r>
            <a:r>
              <a:rPr lang="en-US" sz="1800" dirty="0" smtClean="0"/>
              <a:t>will be real and not due to chance</a:t>
            </a:r>
            <a:r>
              <a:rPr lang="en-US" sz="1800" dirty="0" smtClean="0"/>
              <a:t>.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b="1" i="1" dirty="0" smtClean="0"/>
              <a:t>Choose the Appropriate Test Statistic</a:t>
            </a:r>
            <a:r>
              <a:rPr lang="en-US" sz="1800" i="1" dirty="0" smtClean="0"/>
              <a:t> </a:t>
            </a:r>
            <a:endParaRPr lang="en-US" sz="1800" i="1" dirty="0" smtClean="0"/>
          </a:p>
          <a:p>
            <a:pPr>
              <a:buNone/>
            </a:pPr>
            <a:r>
              <a:rPr lang="en-US" sz="1800" i="1" dirty="0" smtClean="0"/>
              <a:t> </a:t>
            </a:r>
            <a:r>
              <a:rPr lang="en-US" sz="1800" dirty="0" smtClean="0"/>
              <a:t>The </a:t>
            </a:r>
            <a:r>
              <a:rPr lang="en-US" sz="1800" dirty="0" smtClean="0"/>
              <a:t>data are obtained </a:t>
            </a:r>
            <a:r>
              <a:rPr lang="en-US" sz="1800" dirty="0" smtClean="0"/>
              <a:t>from three </a:t>
            </a:r>
            <a:r>
              <a:rPr lang="en-US" sz="1800" dirty="0" smtClean="0"/>
              <a:t>independent, or unrelated, samples of adults 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who </a:t>
            </a:r>
            <a:r>
              <a:rPr lang="en-US" sz="1800" dirty="0" smtClean="0"/>
              <a:t>are being assigned to </a:t>
            </a:r>
            <a:r>
              <a:rPr lang="en-US" sz="1800" dirty="0" smtClean="0"/>
              <a:t>three different </a:t>
            </a:r>
            <a:r>
              <a:rPr lang="en-US" sz="1800" dirty="0" smtClean="0"/>
              <a:t>social interaction groups by observation. 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They </a:t>
            </a:r>
            <a:r>
              <a:rPr lang="en-US" sz="1800" dirty="0" smtClean="0"/>
              <a:t>are then being assessed </a:t>
            </a:r>
            <a:r>
              <a:rPr lang="en-US" sz="1800" dirty="0" smtClean="0"/>
              <a:t>using a </a:t>
            </a:r>
            <a:r>
              <a:rPr lang="en-US" sz="1800" dirty="0" smtClean="0"/>
              <a:t>self-confidence scale with a total of 25 points. 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The </a:t>
            </a:r>
            <a:r>
              <a:rPr lang="en-US" sz="1800" dirty="0" smtClean="0"/>
              <a:t>three samples are small </a:t>
            </a:r>
            <a:r>
              <a:rPr lang="en-US" sz="1800" dirty="0" smtClean="0"/>
              <a:t>with some </a:t>
            </a:r>
            <a:r>
              <a:rPr lang="en-US" sz="1800" dirty="0" smtClean="0"/>
              <a:t>violations of our assumptions of normality. 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Since </a:t>
            </a:r>
            <a:r>
              <a:rPr lang="en-US" sz="1800" dirty="0" smtClean="0"/>
              <a:t>we are comparing </a:t>
            </a:r>
            <a:r>
              <a:rPr lang="en-US" sz="1800" dirty="0" smtClean="0"/>
              <a:t>three independent </a:t>
            </a:r>
            <a:r>
              <a:rPr lang="en-US" sz="1800" dirty="0" smtClean="0"/>
              <a:t>samples, we will use the Kruskal</a:t>
            </a:r>
            <a:r>
              <a:rPr lang="en-US" sz="1800" dirty="0" smtClean="0"/>
              <a:t>–</a:t>
            </a:r>
          </a:p>
          <a:p>
            <a:pPr>
              <a:buNone/>
            </a:pPr>
            <a:r>
              <a:rPr lang="en-US" sz="1800" dirty="0" smtClean="0"/>
              <a:t>Wallis </a:t>
            </a:r>
            <a:r>
              <a:rPr lang="en-US" sz="1800" i="1" dirty="0" smtClean="0"/>
              <a:t>H-test.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196456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13454</TotalTime>
  <Words>3227</Words>
  <Application>Microsoft Office PowerPoint</Application>
  <PresentationFormat>On-screen Show (4:3)</PresentationFormat>
  <Paragraphs>386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Urban</vt:lpstr>
      <vt:lpstr>NONPARAMETRIC STATISTICS FOR BEHAVIORAL SCIENCE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Mihaela</dc:creator>
  <cp:lastModifiedBy>Mihaela</cp:lastModifiedBy>
  <cp:revision>576</cp:revision>
  <dcterms:created xsi:type="dcterms:W3CDTF">2016-09-02T08:01:16Z</dcterms:created>
  <dcterms:modified xsi:type="dcterms:W3CDTF">2017-01-09T09:49:33Z</dcterms:modified>
</cp:coreProperties>
</file>