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59"/>
  </p:notesMasterIdLst>
  <p:sldIdLst>
    <p:sldId id="256" r:id="rId2"/>
    <p:sldId id="340" r:id="rId3"/>
    <p:sldId id="257" r:id="rId4"/>
    <p:sldId id="342" r:id="rId5"/>
    <p:sldId id="343" r:id="rId6"/>
    <p:sldId id="345" r:id="rId7"/>
    <p:sldId id="346" r:id="rId8"/>
    <p:sldId id="347" r:id="rId9"/>
    <p:sldId id="348" r:id="rId10"/>
    <p:sldId id="350" r:id="rId11"/>
    <p:sldId id="351" r:id="rId12"/>
    <p:sldId id="352" r:id="rId13"/>
    <p:sldId id="353" r:id="rId14"/>
    <p:sldId id="369" r:id="rId15"/>
    <p:sldId id="357" r:id="rId16"/>
    <p:sldId id="358" r:id="rId17"/>
    <p:sldId id="359" r:id="rId18"/>
    <p:sldId id="360" r:id="rId19"/>
    <p:sldId id="361" r:id="rId20"/>
    <p:sldId id="363" r:id="rId21"/>
    <p:sldId id="364" r:id="rId22"/>
    <p:sldId id="365" r:id="rId23"/>
    <p:sldId id="366" r:id="rId24"/>
    <p:sldId id="367" r:id="rId25"/>
    <p:sldId id="368" r:id="rId26"/>
    <p:sldId id="344" r:id="rId27"/>
    <p:sldId id="371" r:id="rId28"/>
    <p:sldId id="372" r:id="rId29"/>
    <p:sldId id="337" r:id="rId30"/>
    <p:sldId id="373" r:id="rId31"/>
    <p:sldId id="374" r:id="rId32"/>
    <p:sldId id="375" r:id="rId33"/>
    <p:sldId id="376" r:id="rId34"/>
    <p:sldId id="377" r:id="rId35"/>
    <p:sldId id="378" r:id="rId36"/>
    <p:sldId id="379" r:id="rId37"/>
    <p:sldId id="339" r:id="rId38"/>
    <p:sldId id="264" r:id="rId39"/>
    <p:sldId id="265" r:id="rId40"/>
    <p:sldId id="266" r:id="rId41"/>
    <p:sldId id="327" r:id="rId42"/>
    <p:sldId id="328" r:id="rId43"/>
    <p:sldId id="267" r:id="rId44"/>
    <p:sldId id="329" r:id="rId45"/>
    <p:sldId id="330" r:id="rId46"/>
    <p:sldId id="332" r:id="rId47"/>
    <p:sldId id="331" r:id="rId48"/>
    <p:sldId id="268" r:id="rId49"/>
    <p:sldId id="333" r:id="rId50"/>
    <p:sldId id="334" r:id="rId51"/>
    <p:sldId id="269" r:id="rId52"/>
    <p:sldId id="335" r:id="rId53"/>
    <p:sldId id="380" r:id="rId54"/>
    <p:sldId id="381" r:id="rId55"/>
    <p:sldId id="382" r:id="rId56"/>
    <p:sldId id="383" r:id="rId57"/>
    <p:sldId id="320"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33" d="100"/>
          <a:sy n="133" d="100"/>
        </p:scale>
        <p:origin x="-984" y="4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o-RO"/>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7087C1-69DC-4722-83FD-F84A06FC434B}" type="datetimeFigureOut">
              <a:rPr lang="ro-RO" smtClean="0"/>
              <a:pPr/>
              <a:t>30.09.2019</a:t>
            </a:fld>
            <a:endParaRPr lang="ro-RO"/>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o-RO"/>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o-RO"/>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9D4C8D-8A32-47B2-82EC-BBFE588B1F3F}" type="slidenum">
              <a:rPr lang="ro-RO" smtClean="0"/>
              <a:pPr/>
              <a:t>‹#›</a:t>
            </a:fld>
            <a:endParaRPr lang="ro-R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b="1" dirty="0" smtClean="0">
                <a:latin typeface="Calibri" pitchFamily="34" charset="0"/>
                <a:cs typeface="Calibri" pitchFamily="34" charset="0"/>
              </a:rPr>
              <a:t>Eşantionul</a:t>
            </a:r>
            <a:r>
              <a:rPr lang="vi-VN" sz="1200" dirty="0" smtClean="0">
                <a:latin typeface="Calibri" pitchFamily="34" charset="0"/>
                <a:cs typeface="Calibri" pitchFamily="34" charset="0"/>
              </a:rPr>
              <a:t> reprezintă un subset de elemente selectate dintr-o colectivitate statistică. </a:t>
            </a:r>
            <a:endParaRPr lang="en-GB" sz="1200" dirty="0" smtClean="0">
              <a:latin typeface="Calibri" pitchFamily="34" charset="0"/>
              <a:cs typeface="Calibri" pitchFamily="34" charset="0"/>
            </a:endParaRPr>
          </a:p>
          <a:p>
            <a:endParaRPr lang="ro-RO" dirty="0"/>
          </a:p>
        </p:txBody>
      </p:sp>
      <p:sp>
        <p:nvSpPr>
          <p:cNvPr id="4" name="Slide Number Placeholder 3"/>
          <p:cNvSpPr>
            <a:spLocks noGrp="1"/>
          </p:cNvSpPr>
          <p:nvPr>
            <p:ph type="sldNum" sz="quarter" idx="10"/>
          </p:nvPr>
        </p:nvSpPr>
        <p:spPr/>
        <p:txBody>
          <a:bodyPr/>
          <a:lstStyle/>
          <a:p>
            <a:fld id="{539D4C8D-8A32-47B2-82EC-BBFE588B1F3F}" type="slidenum">
              <a:rPr lang="ro-RO" smtClean="0"/>
              <a:pPr/>
              <a:t>6</a:t>
            </a:fld>
            <a:endParaRPr lang="ro-RO"/>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2404534"/>
            <a:ext cx="5825202"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4050834"/>
            <a:ext cx="5825202"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B4FE079-21E5-4525-9F5F-8D2685AF7F15}" type="datetimeFigureOut">
              <a:rPr lang="en-US" smtClean="0"/>
              <a:pPr/>
              <a:t>9/30/2019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F3E709-E938-40E8-970E-BAF00A362FB5}"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4FE079-21E5-4525-9F5F-8D2685AF7F15}" type="datetimeFigureOut">
              <a:rPr lang="en-US" smtClean="0"/>
              <a:pPr/>
              <a:t>9/30/2019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F3E709-E938-40E8-970E-BAF00A362FB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3632200"/>
            <a:ext cx="5418393"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4FE079-21E5-4525-9F5F-8D2685AF7F15}" type="datetimeFigureOut">
              <a:rPr lang="en-US" smtClean="0"/>
              <a:pPr/>
              <a:t>9/30/2019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F3E709-E938-40E8-970E-BAF00A362FB5}" type="slidenum">
              <a:rPr lang="en-GB" smtClean="0"/>
              <a:pPr/>
              <a:t>‹#›</a:t>
            </a:fld>
            <a:endParaRPr lang="en-GB"/>
          </a:p>
        </p:txBody>
      </p:sp>
      <p:sp>
        <p:nvSpPr>
          <p:cNvPr id="20" name="TextBox 19"/>
          <p:cNvSpPr txBox="1"/>
          <p:nvPr/>
        </p:nvSpPr>
        <p:spPr>
          <a:xfrm>
            <a:off x="406403" y="790378"/>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88655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931988"/>
            <a:ext cx="6447501"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4FE079-21E5-4525-9F5F-8D2685AF7F15}" type="datetimeFigureOut">
              <a:rPr lang="en-US" smtClean="0"/>
              <a:pPr/>
              <a:t>9/30/2019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F3E709-E938-40E8-970E-BAF00A362FB5}" type="slidenum">
              <a:rPr lang="en-GB" smtClean="0"/>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4FE079-21E5-4525-9F5F-8D2685AF7F15}" type="datetimeFigureOut">
              <a:rPr lang="en-US" smtClean="0"/>
              <a:pPr/>
              <a:t>9/30/2019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F3E709-E938-40E8-970E-BAF00A362FB5}" type="slidenum">
              <a:rPr lang="en-GB" smtClean="0"/>
              <a:pPr/>
              <a:t>‹#›</a:t>
            </a:fld>
            <a:endParaRPr lang="en-GB"/>
          </a:p>
        </p:txBody>
      </p:sp>
      <p:sp>
        <p:nvSpPr>
          <p:cNvPr id="24" name="TextBox 23"/>
          <p:cNvSpPr txBox="1"/>
          <p:nvPr/>
        </p:nvSpPr>
        <p:spPr>
          <a:xfrm>
            <a:off x="406403" y="790378"/>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88655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609600"/>
            <a:ext cx="644115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4FE079-21E5-4525-9F5F-8D2685AF7F15}" type="datetimeFigureOut">
              <a:rPr lang="en-US" smtClean="0"/>
              <a:pPr/>
              <a:t>9/30/2019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F3E709-E938-40E8-970E-BAF00A362FB5}" type="slidenum">
              <a:rPr lang="en-GB" smtClean="0"/>
              <a:pPr/>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4FE079-21E5-4525-9F5F-8D2685AF7F15}" type="datetimeFigureOut">
              <a:rPr lang="en-US" smtClean="0"/>
              <a:pPr/>
              <a:t>9/30/2019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F3E709-E938-40E8-970E-BAF00A362FB5}" type="slidenum">
              <a:rPr lang="en-GB" smtClean="0"/>
              <a:pPr/>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609600"/>
            <a:ext cx="978557"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609600"/>
            <a:ext cx="5295113"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4FE079-21E5-4525-9F5F-8D2685AF7F15}" type="datetimeFigureOut">
              <a:rPr lang="en-US" smtClean="0"/>
              <a:pPr/>
              <a:t>9/30/2019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F3E709-E938-40E8-970E-BAF00A362FB5}"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4FE079-21E5-4525-9F5F-8D2685AF7F15}" type="datetimeFigureOut">
              <a:rPr lang="en-US" smtClean="0"/>
              <a:pPr/>
              <a:t>9/30/2019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F3E709-E938-40E8-970E-BAF00A362FB5}"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700868"/>
            <a:ext cx="6447501"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4FE079-21E5-4525-9F5F-8D2685AF7F15}" type="datetimeFigureOut">
              <a:rPr lang="en-US" smtClean="0"/>
              <a:pPr/>
              <a:t>9/30/2019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F3E709-E938-40E8-970E-BAF00A362FB5}"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2160589"/>
            <a:ext cx="3138026"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2160590"/>
            <a:ext cx="3138026"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B4FE079-21E5-4525-9F5F-8D2685AF7F15}" type="datetimeFigureOut">
              <a:rPr lang="en-US" smtClean="0"/>
              <a:pPr/>
              <a:t>9/30/2019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8F3E709-E938-40E8-970E-BAF00A362FB5}"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2160983"/>
            <a:ext cx="3139217"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6809" y="2737246"/>
            <a:ext cx="31392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2160983"/>
            <a:ext cx="313921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16288" y="2737246"/>
            <a:ext cx="313921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B4FE079-21E5-4525-9F5F-8D2685AF7F15}" type="datetimeFigureOut">
              <a:rPr lang="en-US" smtClean="0"/>
              <a:pPr/>
              <a:t>9/30/2019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8F3E709-E938-40E8-970E-BAF00A362FB5}"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4FE079-21E5-4525-9F5F-8D2685AF7F15}" type="datetimeFigureOut">
              <a:rPr lang="en-US" smtClean="0"/>
              <a:pPr/>
              <a:t>9/30/2019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8F3E709-E938-40E8-970E-BAF00A362FB5}"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4FE079-21E5-4525-9F5F-8D2685AF7F15}" type="datetimeFigureOut">
              <a:rPr lang="en-US" smtClean="0"/>
              <a:pPr/>
              <a:t>9/30/2019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8F3E709-E938-40E8-970E-BAF00A362FB5}"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498604"/>
            <a:ext cx="2890896"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0346" y="514925"/>
            <a:ext cx="3385156"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2777069"/>
            <a:ext cx="2890896"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4FE079-21E5-4525-9F5F-8D2685AF7F15}" type="datetimeFigureOut">
              <a:rPr lang="en-US" smtClean="0"/>
              <a:pPr/>
              <a:t>9/30/2019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8F3E709-E938-40E8-970E-BAF00A362FB5}"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800600"/>
            <a:ext cx="64475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609600"/>
            <a:ext cx="6447501"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08001" y="5367338"/>
            <a:ext cx="644750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4FE079-21E5-4525-9F5F-8D2685AF7F15}" type="datetimeFigureOut">
              <a:rPr lang="en-US" smtClean="0"/>
              <a:pPr/>
              <a:t>9/30/2019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8F3E709-E938-40E8-970E-BAF00A362FB5}"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609600"/>
            <a:ext cx="6447501"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1" y="2160590"/>
            <a:ext cx="6447501"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3850" y="6041363"/>
            <a:ext cx="683954"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B4FE079-21E5-4525-9F5F-8D2685AF7F15}" type="datetimeFigureOut">
              <a:rPr lang="en-US" smtClean="0"/>
              <a:pPr/>
              <a:t>9/30/2019</a:t>
            </a:fld>
            <a:endParaRPr lang="en-GB"/>
          </a:p>
        </p:txBody>
      </p:sp>
      <p:sp>
        <p:nvSpPr>
          <p:cNvPr id="5" name="Footer Placeholder 4"/>
          <p:cNvSpPr>
            <a:spLocks noGrp="1"/>
          </p:cNvSpPr>
          <p:nvPr>
            <p:ph type="ftr" sz="quarter" idx="3"/>
          </p:nvPr>
        </p:nvSpPr>
        <p:spPr>
          <a:xfrm>
            <a:off x="508001" y="6041363"/>
            <a:ext cx="472320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42998" y="6041363"/>
            <a:ext cx="512504" cy="365125"/>
          </a:xfrm>
          <a:prstGeom prst="rect">
            <a:avLst/>
          </a:prstGeom>
        </p:spPr>
        <p:txBody>
          <a:bodyPr vert="horz" lIns="91440" tIns="45720" rIns="91440" bIns="45720" rtlCol="0" anchor="ctr"/>
          <a:lstStyle>
            <a:lvl1pPr algn="r">
              <a:defRPr sz="900">
                <a:solidFill>
                  <a:schemeClr val="accent1"/>
                </a:solidFill>
              </a:defRPr>
            </a:lvl1pPr>
          </a:lstStyle>
          <a:p>
            <a:fld id="{58F3E709-E938-40E8-970E-BAF00A362FB5}"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www.biblioteca-digitala.ase.ro/biblioteca/pagina2.asp?id=cap1" TargetMode="External"/><Relationship Id="rId2" Type="http://schemas.openxmlformats.org/officeDocument/2006/relationships/hyperlink" Target="http://www.ase.ro/upcpr/profesori/1825/UI2-Notiuni%20introductive.pdf" TargetMode="External"/><Relationship Id="rId1" Type="http://schemas.openxmlformats.org/officeDocument/2006/relationships/slideLayout" Target="../slideLayouts/slideLayout2.xml"/><Relationship Id="rId4" Type="http://schemas.openxmlformats.org/officeDocument/2006/relationships/hyperlink" Target="http://www.ase.ro/upcpr/profesori/1825/UI3-Colectarea%20datelor.pdf"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it-IT" dirty="0" smtClean="0"/>
              <a:t>BAZELE STATISTICII ECONOMICE</a:t>
            </a:r>
            <a:endParaRPr lang="en-GB" dirty="0"/>
          </a:p>
        </p:txBody>
      </p:sp>
      <p:sp>
        <p:nvSpPr>
          <p:cNvPr id="3" name="Subtitle 2"/>
          <p:cNvSpPr>
            <a:spLocks noGrp="1"/>
          </p:cNvSpPr>
          <p:nvPr>
            <p:ph type="subTitle" idx="1"/>
          </p:nvPr>
        </p:nvSpPr>
        <p:spPr/>
        <p:txBody>
          <a:bodyPr/>
          <a:lstStyle/>
          <a:p>
            <a:r>
              <a:rPr lang="en-GB" dirty="0" smtClean="0"/>
              <a:t>Prof. MIHAELA PAUN</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92696"/>
            <a:ext cx="8229600" cy="5832648"/>
          </a:xfrm>
        </p:spPr>
        <p:txBody>
          <a:bodyPr>
            <a:normAutofit/>
          </a:bodyPr>
          <a:lstStyle/>
          <a:p>
            <a:pPr algn="just">
              <a:buNone/>
            </a:pPr>
            <a:r>
              <a:rPr lang="ro-RO" dirty="0" smtClean="0">
                <a:solidFill>
                  <a:schemeClr val="tx1"/>
                </a:solidFill>
              </a:rPr>
              <a:t>Un</a:t>
            </a:r>
            <a:r>
              <a:rPr lang="ro-RO" b="1" dirty="0" smtClean="0">
                <a:solidFill>
                  <a:schemeClr val="tx1"/>
                </a:solidFill>
              </a:rPr>
              <a:t> parametru </a:t>
            </a:r>
            <a:r>
              <a:rPr lang="ro-RO" dirty="0" smtClean="0">
                <a:solidFill>
                  <a:schemeClr val="tx1"/>
                </a:solidFill>
              </a:rPr>
              <a:t>este o caracteristică numerică a unei populații. În exemplul nostru, parametrul de la interesul este înălțimea medie a tuturor femelelor adulte din </a:t>
            </a:r>
            <a:r>
              <a:rPr lang="ro-RO" dirty="0" err="1" smtClean="0">
                <a:solidFill>
                  <a:schemeClr val="tx1"/>
                </a:solidFill>
              </a:rPr>
              <a:t>Ro</a:t>
            </a:r>
            <a:r>
              <a:rPr lang="ro-RO" dirty="0" smtClean="0">
                <a:solidFill>
                  <a:schemeClr val="tx1"/>
                </a:solidFill>
              </a:rPr>
              <a:t>.</a:t>
            </a:r>
            <a:endParaRPr lang="ro-RO" dirty="0" smtClean="0">
              <a:solidFill>
                <a:schemeClr val="tx1"/>
              </a:solidFill>
              <a:latin typeface="Calibri" pitchFamily="34" charset="0"/>
              <a:cs typeface="Calibri" pitchFamily="34" charset="0"/>
            </a:endParaRPr>
          </a:p>
          <a:p>
            <a:pPr>
              <a:buNone/>
            </a:pPr>
            <a:r>
              <a:rPr lang="ro-RO" dirty="0" smtClean="0">
                <a:solidFill>
                  <a:schemeClr val="tx1"/>
                </a:solidFill>
              </a:rPr>
              <a:t>De cele mai multe ori parametrii nu pot fi determinați pentru că nu avem date despre recensământ.</a:t>
            </a:r>
          </a:p>
          <a:p>
            <a:pPr>
              <a:buNone/>
            </a:pPr>
            <a:endParaRPr lang="ro-RO" dirty="0" smtClean="0">
              <a:solidFill>
                <a:schemeClr val="tx1"/>
              </a:solidFill>
            </a:endParaRPr>
          </a:p>
          <a:p>
            <a:pPr>
              <a:buNone/>
            </a:pPr>
            <a:r>
              <a:rPr lang="ro-RO" dirty="0" smtClean="0">
                <a:solidFill>
                  <a:schemeClr val="tx1"/>
                </a:solidFill>
              </a:rPr>
              <a:t>Cu toate acestea, putem încă să facem o inferență asupra unui parametru cu o </a:t>
            </a:r>
            <a:r>
              <a:rPr lang="ro-RO" b="1" dirty="0" smtClean="0">
                <a:solidFill>
                  <a:schemeClr val="tx1"/>
                </a:solidFill>
              </a:rPr>
              <a:t>statistică.</a:t>
            </a:r>
          </a:p>
          <a:p>
            <a:pPr>
              <a:buNone/>
            </a:pPr>
            <a:r>
              <a:rPr lang="ro-RO" dirty="0" smtClean="0">
                <a:solidFill>
                  <a:schemeClr val="tx1"/>
                </a:solidFill>
              </a:rPr>
              <a:t>O statistică este orice număr pe care îl calculați folosind date din </a:t>
            </a:r>
            <a:r>
              <a:rPr lang="ro-RO" dirty="0" err="1" smtClean="0">
                <a:solidFill>
                  <a:schemeClr val="tx1"/>
                </a:solidFill>
              </a:rPr>
              <a:t>esantion</a:t>
            </a:r>
            <a:r>
              <a:rPr lang="ro-RO" dirty="0" smtClean="0">
                <a:solidFill>
                  <a:schemeClr val="tx1"/>
                </a:solidFill>
              </a:rPr>
              <a:t>. </a:t>
            </a:r>
            <a:r>
              <a:rPr lang="ro-RO" b="1" i="1" dirty="0" smtClean="0">
                <a:solidFill>
                  <a:schemeClr val="tx1"/>
                </a:solidFill>
              </a:rPr>
              <a:t>Folosim statistici pentru estimarea parametrilor.</a:t>
            </a:r>
          </a:p>
          <a:p>
            <a:pPr algn="just">
              <a:buNone/>
            </a:pPr>
            <a:endParaRPr lang="ro-RO" dirty="0" smtClean="0">
              <a:solidFill>
                <a:schemeClr val="tx1"/>
              </a:solidFill>
              <a:latin typeface="Calibri" pitchFamily="34" charset="0"/>
              <a:cs typeface="Calibri" pitchFamily="34" charset="0"/>
            </a:endParaRPr>
          </a:p>
          <a:p>
            <a:pPr algn="just">
              <a:buNone/>
            </a:pPr>
            <a:r>
              <a:rPr lang="ro-RO" dirty="0" smtClean="0">
                <a:solidFill>
                  <a:schemeClr val="tx1"/>
                </a:solidFill>
              </a:rPr>
              <a:t>În exemplul nostru, dacă folosim înălțimea medie a femeilor din eșantionul nostru pentru a estima înălțimea medie a femeilor din țară, atunci această medie a eșantionului este o statistica.</a:t>
            </a:r>
          </a:p>
          <a:p>
            <a:pPr algn="just">
              <a:buNone/>
            </a:pPr>
            <a:r>
              <a:rPr lang="ro-RO" dirty="0" smtClean="0">
                <a:solidFill>
                  <a:srgbClr val="FF0000"/>
                </a:solidFill>
              </a:rPr>
              <a:t>Dar amintiți-vă, statistica este doar o estimare! </a:t>
            </a:r>
            <a:r>
              <a:rPr lang="ro-RO" dirty="0" smtClean="0">
                <a:solidFill>
                  <a:schemeClr val="tx1"/>
                </a:solidFill>
              </a:rPr>
              <a:t>Nu putem ști niciodată adevărata valoare a parametrilor decât dacă sunt capabili să măsuram întreaga populație.</a:t>
            </a:r>
            <a:endParaRPr lang="ro-RO" sz="1800" dirty="0" smtClean="0">
              <a:solidFill>
                <a:schemeClr val="tx1"/>
              </a:solidFill>
              <a:latin typeface="Calibri" pitchFamily="34" charset="0"/>
              <a:cs typeface="Calibri" pitchFamily="34" charset="0"/>
            </a:endParaRPr>
          </a:p>
          <a:p>
            <a:pPr algn="just">
              <a:buNone/>
            </a:pPr>
            <a:endParaRPr lang="ro-RO" sz="1800" dirty="0">
              <a:solidFill>
                <a:schemeClr val="tx1"/>
              </a:solidFill>
              <a:latin typeface="Calibri" pitchFamily="34" charset="0"/>
              <a:cs typeface="Calibri"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92696"/>
            <a:ext cx="8229600" cy="5832648"/>
          </a:xfrm>
        </p:spPr>
        <p:txBody>
          <a:bodyPr>
            <a:normAutofit/>
          </a:bodyPr>
          <a:lstStyle/>
          <a:p>
            <a:pPr algn="just">
              <a:buNone/>
            </a:pPr>
            <a:r>
              <a:rPr lang="ro-RO" b="1" dirty="0" smtClean="0">
                <a:solidFill>
                  <a:schemeClr val="tx1"/>
                </a:solidFill>
                <a:latin typeface="Calibri" pitchFamily="34" charset="0"/>
                <a:cs typeface="Calibri" pitchFamily="34" charset="0"/>
              </a:rPr>
              <a:t>Recapitulând:</a:t>
            </a:r>
          </a:p>
          <a:p>
            <a:pPr algn="just">
              <a:buNone/>
            </a:pPr>
            <a:endParaRPr lang="ro-RO" sz="1800" dirty="0" smtClean="0">
              <a:solidFill>
                <a:schemeClr val="tx1"/>
              </a:solidFill>
              <a:latin typeface="Calibri" pitchFamily="34" charset="0"/>
              <a:cs typeface="Calibri" pitchFamily="34" charset="0"/>
            </a:endParaRPr>
          </a:p>
          <a:p>
            <a:pPr algn="just">
              <a:buNone/>
            </a:pPr>
            <a:r>
              <a:rPr lang="ro-RO" dirty="0" smtClean="0">
                <a:solidFill>
                  <a:schemeClr val="tx1"/>
                </a:solidFill>
                <a:latin typeface="Calibri" pitchFamily="34" charset="0"/>
                <a:cs typeface="Calibri" pitchFamily="34" charset="0"/>
              </a:rPr>
              <a:t>Putem lua un </a:t>
            </a:r>
            <a:r>
              <a:rPr lang="ro-RO" b="1" dirty="0" smtClean="0">
                <a:solidFill>
                  <a:schemeClr val="tx1"/>
                </a:solidFill>
                <a:latin typeface="Calibri" pitchFamily="34" charset="0"/>
                <a:cs typeface="Calibri" pitchFamily="34" charset="0"/>
              </a:rPr>
              <a:t>eșantion</a:t>
            </a:r>
            <a:r>
              <a:rPr lang="ro-RO" dirty="0" smtClean="0">
                <a:solidFill>
                  <a:schemeClr val="tx1"/>
                </a:solidFill>
                <a:latin typeface="Calibri" pitchFamily="34" charset="0"/>
                <a:cs typeface="Calibri" pitchFamily="34" charset="0"/>
              </a:rPr>
              <a:t> de femei din RO  din </a:t>
            </a:r>
            <a:r>
              <a:rPr lang="ro-RO" b="1" dirty="0" smtClean="0">
                <a:solidFill>
                  <a:schemeClr val="tx1"/>
                </a:solidFill>
                <a:latin typeface="Calibri" pitchFamily="34" charset="0"/>
                <a:cs typeface="Calibri" pitchFamily="34" charset="0"/>
              </a:rPr>
              <a:t>populația</a:t>
            </a:r>
            <a:r>
              <a:rPr lang="ro-RO" dirty="0" smtClean="0">
                <a:solidFill>
                  <a:schemeClr val="tx1"/>
                </a:solidFill>
                <a:latin typeface="Calibri" pitchFamily="34" charset="0"/>
                <a:cs typeface="Calibri" pitchFamily="34" charset="0"/>
              </a:rPr>
              <a:t> tuturor femeilor din RO și  măsurăm înălțimea acestora (</a:t>
            </a:r>
            <a:r>
              <a:rPr lang="ro-RO" b="1" dirty="0" smtClean="0">
                <a:solidFill>
                  <a:schemeClr val="tx1"/>
                </a:solidFill>
                <a:latin typeface="Calibri" pitchFamily="34" charset="0"/>
                <a:cs typeface="Calibri" pitchFamily="34" charset="0"/>
              </a:rPr>
              <a:t>variabila de interes</a:t>
            </a:r>
            <a:r>
              <a:rPr lang="ro-RO" dirty="0" smtClean="0">
                <a:solidFill>
                  <a:schemeClr val="tx1"/>
                </a:solidFill>
                <a:latin typeface="Calibri" pitchFamily="34" charset="0"/>
                <a:cs typeface="Calibri" pitchFamily="34" charset="0"/>
              </a:rPr>
              <a:t>), care ne oferă </a:t>
            </a:r>
            <a:r>
              <a:rPr lang="ro-RO" b="1" dirty="0" smtClean="0">
                <a:solidFill>
                  <a:schemeClr val="tx1"/>
                </a:solidFill>
                <a:latin typeface="Calibri" pitchFamily="34" charset="0"/>
                <a:cs typeface="Calibri" pitchFamily="34" charset="0"/>
              </a:rPr>
              <a:t>datele</a:t>
            </a:r>
            <a:r>
              <a:rPr lang="ro-RO" dirty="0" smtClean="0">
                <a:solidFill>
                  <a:schemeClr val="tx1"/>
                </a:solidFill>
                <a:latin typeface="Calibri" pitchFamily="34" charset="0"/>
                <a:cs typeface="Calibri" pitchFamily="34" charset="0"/>
              </a:rPr>
              <a:t> din analiza. Fiecare femeia din setul nostru de date este o </a:t>
            </a:r>
            <a:r>
              <a:rPr lang="ro-RO" b="1" dirty="0" smtClean="0">
                <a:solidFill>
                  <a:schemeClr val="tx1"/>
                </a:solidFill>
                <a:latin typeface="Calibri" pitchFamily="34" charset="0"/>
                <a:cs typeface="Calibri" pitchFamily="34" charset="0"/>
              </a:rPr>
              <a:t>observație. </a:t>
            </a:r>
          </a:p>
          <a:p>
            <a:pPr algn="just">
              <a:buNone/>
            </a:pPr>
            <a:r>
              <a:rPr lang="ro-RO" dirty="0" smtClean="0">
                <a:solidFill>
                  <a:schemeClr val="tx1"/>
                </a:solidFill>
                <a:latin typeface="Calibri" pitchFamily="34" charset="0"/>
                <a:cs typeface="Calibri" pitchFamily="34" charset="0"/>
              </a:rPr>
              <a:t>Putem calcula apoi înălțimea medie a femeilor din eșantionul nostru, care este </a:t>
            </a:r>
            <a:r>
              <a:rPr lang="ro-RO" b="1" dirty="0" smtClean="0">
                <a:solidFill>
                  <a:schemeClr val="tx1"/>
                </a:solidFill>
                <a:latin typeface="Calibri" pitchFamily="34" charset="0"/>
                <a:cs typeface="Calibri" pitchFamily="34" charset="0"/>
              </a:rPr>
              <a:t>statistica </a:t>
            </a:r>
            <a:r>
              <a:rPr lang="ro-RO" dirty="0" smtClean="0">
                <a:solidFill>
                  <a:schemeClr val="tx1"/>
                </a:solidFill>
                <a:latin typeface="Calibri" pitchFamily="34" charset="0"/>
                <a:cs typeface="Calibri" pitchFamily="34" charset="0"/>
              </a:rPr>
              <a:t>noastră. </a:t>
            </a:r>
          </a:p>
          <a:p>
            <a:pPr algn="just">
              <a:buNone/>
            </a:pPr>
            <a:r>
              <a:rPr lang="ro-RO" dirty="0" smtClean="0">
                <a:solidFill>
                  <a:schemeClr val="tx1"/>
                </a:solidFill>
                <a:latin typeface="Calibri" pitchFamily="34" charset="0"/>
                <a:cs typeface="Calibri" pitchFamily="34" charset="0"/>
              </a:rPr>
              <a:t>Folosim această statistică pentru a face o inferență despre înălțimea medie a tuturor femeilor din țară, care este </a:t>
            </a:r>
            <a:r>
              <a:rPr lang="ro-RO" b="1" dirty="0" smtClean="0">
                <a:solidFill>
                  <a:schemeClr val="tx1"/>
                </a:solidFill>
                <a:latin typeface="Calibri" pitchFamily="34" charset="0"/>
                <a:cs typeface="Calibri" pitchFamily="34" charset="0"/>
              </a:rPr>
              <a:t>parametrul</a:t>
            </a:r>
            <a:r>
              <a:rPr lang="ro-RO" dirty="0" smtClean="0">
                <a:solidFill>
                  <a:schemeClr val="tx1"/>
                </a:solidFill>
                <a:latin typeface="Calibri" pitchFamily="34" charset="0"/>
                <a:cs typeface="Calibri" pitchFamily="34" charset="0"/>
              </a:rPr>
              <a:t>.</a:t>
            </a:r>
            <a:endParaRPr lang="ro-RO" sz="1800" dirty="0">
              <a:solidFill>
                <a:schemeClr val="tx1"/>
              </a:solidFill>
              <a:latin typeface="Calibri" pitchFamily="34" charset="0"/>
              <a:cs typeface="Calibri"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92696"/>
            <a:ext cx="8229600" cy="5832648"/>
          </a:xfrm>
        </p:spPr>
        <p:txBody>
          <a:bodyPr>
            <a:normAutofit/>
          </a:bodyPr>
          <a:lstStyle/>
          <a:p>
            <a:pPr algn="just">
              <a:buNone/>
            </a:pPr>
            <a:r>
              <a:rPr lang="ro-RO" dirty="0" smtClean="0">
                <a:solidFill>
                  <a:schemeClr val="tx1"/>
                </a:solidFill>
                <a:latin typeface="Calibri" pitchFamily="34" charset="0"/>
                <a:cs typeface="Calibri" pitchFamily="34" charset="0"/>
              </a:rPr>
              <a:t>Trebuie să fim atenți atunci când generalizăm de la un eșantion la o populație. Caracteristicile descriptive ale eșantionului pot să nu reflecte cu exactitate caracteristicile populației studiate.</a:t>
            </a:r>
          </a:p>
          <a:p>
            <a:pPr algn="just">
              <a:buNone/>
            </a:pPr>
            <a:endParaRPr lang="ro-RO" sz="1800" dirty="0" smtClean="0">
              <a:solidFill>
                <a:schemeClr val="tx1"/>
              </a:solidFill>
              <a:latin typeface="Calibri" pitchFamily="34" charset="0"/>
              <a:cs typeface="Calibri" pitchFamily="34" charset="0"/>
            </a:endParaRPr>
          </a:p>
          <a:p>
            <a:pPr algn="just">
              <a:buNone/>
            </a:pPr>
            <a:r>
              <a:rPr lang="ro-RO" dirty="0" smtClean="0">
                <a:solidFill>
                  <a:schemeClr val="tx1"/>
                </a:solidFill>
                <a:latin typeface="Calibri" pitchFamily="34" charset="0"/>
                <a:cs typeface="Calibri" pitchFamily="34" charset="0"/>
              </a:rPr>
              <a:t>Două întrebări importante în inferența statistică: </a:t>
            </a:r>
          </a:p>
          <a:p>
            <a:pPr algn="just"/>
            <a:r>
              <a:rPr lang="ro-RO" dirty="0" smtClean="0">
                <a:solidFill>
                  <a:schemeClr val="tx1"/>
                </a:solidFill>
                <a:latin typeface="Calibri" pitchFamily="34" charset="0"/>
                <a:cs typeface="Calibri" pitchFamily="34" charset="0"/>
              </a:rPr>
              <a:t>Este eșantionul suficient de mare? </a:t>
            </a:r>
          </a:p>
          <a:p>
            <a:pPr algn="just"/>
            <a:r>
              <a:rPr lang="ro-RO" dirty="0" smtClean="0">
                <a:solidFill>
                  <a:schemeClr val="tx1"/>
                </a:solidFill>
                <a:latin typeface="Calibri" pitchFamily="34" charset="0"/>
                <a:cs typeface="Calibri" pitchFamily="34" charset="0"/>
              </a:rPr>
              <a:t>Este eșantionul reprezentativ pentru populația de  interes?</a:t>
            </a:r>
          </a:p>
          <a:p>
            <a:pPr algn="just"/>
            <a:endParaRPr lang="ro-RO" sz="1800" dirty="0" smtClean="0">
              <a:solidFill>
                <a:schemeClr val="tx1"/>
              </a:solidFill>
              <a:latin typeface="Calibri" pitchFamily="34" charset="0"/>
              <a:cs typeface="Calibri" pitchFamily="34" charset="0"/>
            </a:endParaRPr>
          </a:p>
          <a:p>
            <a:pPr algn="just">
              <a:buNone/>
            </a:pPr>
            <a:r>
              <a:rPr lang="ro-RO" dirty="0" smtClean="0">
                <a:solidFill>
                  <a:schemeClr val="tx1"/>
                </a:solidFill>
                <a:latin typeface="Calibri" pitchFamily="34" charset="0"/>
                <a:cs typeface="Calibri" pitchFamily="34" charset="0"/>
              </a:rPr>
              <a:t>Dacă eșantionul este mic, nu putem avea încredere in inferența făcuta populației.</a:t>
            </a:r>
          </a:p>
          <a:p>
            <a:pPr algn="just">
              <a:buNone/>
            </a:pPr>
            <a:endParaRPr lang="ro-RO" dirty="0" smtClean="0">
              <a:solidFill>
                <a:schemeClr val="tx1"/>
              </a:solidFill>
              <a:latin typeface="Calibri" pitchFamily="34" charset="0"/>
              <a:cs typeface="Calibri" pitchFamily="34" charset="0"/>
            </a:endParaRPr>
          </a:p>
          <a:p>
            <a:pPr algn="just">
              <a:buNone/>
            </a:pPr>
            <a:r>
              <a:rPr lang="ro-RO" dirty="0" smtClean="0">
                <a:solidFill>
                  <a:schemeClr val="tx1"/>
                </a:solidFill>
                <a:latin typeface="Calibri" pitchFamily="34" charset="0"/>
                <a:cs typeface="Calibri" pitchFamily="34" charset="0"/>
              </a:rPr>
              <a:t> De exemplu, dacă măsurăm înălțimea a trei femei, înălțimea medie ar putea să nu fie o estimare bună pentru adevărata înălțime medie a tuturor femeilor. Poate s-a întâmplat să selectez trei femei înalte. Sau trei femei scunde.</a:t>
            </a:r>
          </a:p>
          <a:p>
            <a:pPr algn="just">
              <a:buNone/>
            </a:pPr>
            <a:r>
              <a:rPr lang="ro-RO" b="1" dirty="0" smtClean="0">
                <a:solidFill>
                  <a:schemeClr val="tx1"/>
                </a:solidFill>
                <a:latin typeface="Calibri" pitchFamily="34" charset="0"/>
                <a:cs typeface="Calibri" pitchFamily="34" charset="0"/>
              </a:rPr>
              <a:t>Eșantioanele mai mici înseamnă o incertitudine mai mare când facem o inferență la o populație.</a:t>
            </a:r>
            <a:endParaRPr lang="ro-RO" sz="1800" b="1" dirty="0">
              <a:solidFill>
                <a:schemeClr val="tx1"/>
              </a:solidFill>
              <a:latin typeface="Calibri" pitchFamily="34" charset="0"/>
              <a:cs typeface="Calibri"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92696"/>
            <a:ext cx="8229600" cy="5832648"/>
          </a:xfrm>
        </p:spPr>
        <p:txBody>
          <a:bodyPr>
            <a:normAutofit/>
          </a:bodyPr>
          <a:lstStyle/>
          <a:p>
            <a:pPr algn="just">
              <a:buNone/>
            </a:pPr>
            <a:endParaRPr lang="en-US" b="1" dirty="0" smtClean="0">
              <a:solidFill>
                <a:schemeClr val="tx1"/>
              </a:solidFill>
              <a:latin typeface="Calibri" pitchFamily="34" charset="0"/>
              <a:cs typeface="Calibri" pitchFamily="34" charset="0"/>
            </a:endParaRPr>
          </a:p>
          <a:p>
            <a:pPr algn="just">
              <a:buNone/>
            </a:pPr>
            <a:endParaRPr lang="en-US" b="1" dirty="0" smtClean="0">
              <a:solidFill>
                <a:schemeClr val="tx1"/>
              </a:solidFill>
              <a:latin typeface="Calibri" pitchFamily="34" charset="0"/>
              <a:cs typeface="Calibri" pitchFamily="34" charset="0"/>
            </a:endParaRPr>
          </a:p>
          <a:p>
            <a:pPr algn="just">
              <a:buNone/>
            </a:pPr>
            <a:r>
              <a:rPr lang="ro-RO" b="1" dirty="0" smtClean="0">
                <a:solidFill>
                  <a:schemeClr val="tx1"/>
                </a:solidFill>
                <a:latin typeface="Calibri" pitchFamily="34" charset="0"/>
                <a:cs typeface="Calibri" pitchFamily="34" charset="0"/>
              </a:rPr>
              <a:t>VARIABILA </a:t>
            </a:r>
            <a:r>
              <a:rPr lang="ro-RO" dirty="0" smtClean="0">
                <a:solidFill>
                  <a:schemeClr val="tx1"/>
                </a:solidFill>
                <a:latin typeface="Calibri" pitchFamily="34" charset="0"/>
                <a:cs typeface="Calibri" pitchFamily="34" charset="0"/>
              </a:rPr>
              <a:t> - o caracteristică a unui individ, obiect, eveniment care pot avea diferite valori si va fi analizată folosind statistici. Pentru a prezenta date, trebuie să recunoaștem mai întâi tipurile de date.</a:t>
            </a:r>
          </a:p>
          <a:p>
            <a:pPr algn="just">
              <a:buNone/>
            </a:pPr>
            <a:endParaRPr lang="ro-RO" sz="1800" b="1" dirty="0" smtClean="0">
              <a:solidFill>
                <a:schemeClr val="tx1"/>
              </a:solidFill>
              <a:latin typeface="Calibri" pitchFamily="34" charset="0"/>
              <a:cs typeface="Calibri" pitchFamily="34" charset="0"/>
            </a:endParaRPr>
          </a:p>
          <a:p>
            <a:pPr algn="just">
              <a:buNone/>
            </a:pPr>
            <a:r>
              <a:rPr lang="ro-RO" b="1" dirty="0" smtClean="0">
                <a:solidFill>
                  <a:schemeClr val="tx1"/>
                </a:solidFill>
                <a:latin typeface="Calibri" pitchFamily="34" charset="0"/>
                <a:cs typeface="Calibri" pitchFamily="34" charset="0"/>
              </a:rPr>
              <a:t>Exemple: </a:t>
            </a:r>
            <a:r>
              <a:rPr lang="ro-RO" dirty="0" smtClean="0">
                <a:solidFill>
                  <a:schemeClr val="tx1"/>
                </a:solidFill>
                <a:latin typeface="Calibri" pitchFamily="34" charset="0"/>
                <a:cs typeface="Calibri" pitchFamily="34" charset="0"/>
              </a:rPr>
              <a:t>Vârsta, greutatea, înălţimea, nivelul studiilor sau nivelul venitului unei persoane, cifra de afaceri a unei întreprinderi.</a:t>
            </a:r>
          </a:p>
          <a:p>
            <a:pPr algn="just">
              <a:buNone/>
            </a:pPr>
            <a:endParaRPr lang="ro-RO" sz="1800" dirty="0" smtClean="0">
              <a:solidFill>
                <a:schemeClr val="tx1"/>
              </a:solidFill>
              <a:latin typeface="Calibri" pitchFamily="34" charset="0"/>
              <a:cs typeface="Calibri" pitchFamily="34" charset="0"/>
            </a:endParaRPr>
          </a:p>
          <a:p>
            <a:pPr algn="just">
              <a:buNone/>
            </a:pPr>
            <a:endParaRPr lang="ro-RO" sz="1800" dirty="0">
              <a:solidFill>
                <a:schemeClr val="tx1"/>
              </a:solidFill>
              <a:latin typeface="Calibri" pitchFamily="34" charset="0"/>
              <a:cs typeface="Calibri"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VARIABILE ALEATOARE</a:t>
            </a:r>
            <a:endParaRPr lang="en-GB" dirty="0"/>
          </a:p>
        </p:txBody>
      </p:sp>
      <p:sp>
        <p:nvSpPr>
          <p:cNvPr id="3" name="Content Placeholder 2"/>
          <p:cNvSpPr>
            <a:spLocks noGrp="1"/>
          </p:cNvSpPr>
          <p:nvPr>
            <p:ph idx="1"/>
          </p:nvPr>
        </p:nvSpPr>
        <p:spPr>
          <a:xfrm>
            <a:off x="508001" y="1484784"/>
            <a:ext cx="7160343" cy="4556579"/>
          </a:xfrm>
        </p:spPr>
        <p:txBody>
          <a:bodyPr>
            <a:normAutofit/>
          </a:bodyPr>
          <a:lstStyle/>
          <a:p>
            <a:pPr algn="just">
              <a:buNone/>
            </a:pPr>
            <a:r>
              <a:rPr lang="vi-VN" sz="1800" b="1" dirty="0" smtClean="0">
                <a:solidFill>
                  <a:schemeClr val="tx1"/>
                </a:solidFill>
                <a:latin typeface="Calibri" pitchFamily="34" charset="0"/>
                <a:cs typeface="Calibri" pitchFamily="34" charset="0"/>
              </a:rPr>
              <a:t>Variabilele aleatoare </a:t>
            </a:r>
            <a:r>
              <a:rPr lang="vi-VN" sz="1800" dirty="0" smtClean="0">
                <a:solidFill>
                  <a:schemeClr val="tx1"/>
                </a:solidFill>
                <a:latin typeface="Calibri" pitchFamily="34" charset="0"/>
                <a:cs typeface="Calibri" pitchFamily="34" charset="0"/>
              </a:rPr>
              <a:t>reprezintă o clasă distinctă de variabile întâlnită în cercetările statistice, prin intermediul cărora evenimentele pot fi descrise cu ajutorul unor valori numerice reale. </a:t>
            </a:r>
            <a:endParaRPr lang="en-GB" sz="1800" dirty="0" smtClean="0">
              <a:solidFill>
                <a:schemeClr val="tx1"/>
              </a:solidFill>
              <a:latin typeface="Calibri" pitchFamily="34" charset="0"/>
              <a:cs typeface="Calibri" pitchFamily="34" charset="0"/>
            </a:endParaRPr>
          </a:p>
          <a:p>
            <a:pPr algn="just">
              <a:buNone/>
            </a:pPr>
            <a:endParaRPr lang="en-GB" sz="1800" dirty="0">
              <a:solidFill>
                <a:schemeClr val="tx1"/>
              </a:solidFill>
              <a:latin typeface="Calibri" pitchFamily="34" charset="0"/>
              <a:cs typeface="Calibri" pitchFamily="34" charset="0"/>
            </a:endParaRPr>
          </a:p>
          <a:p>
            <a:pPr algn="just">
              <a:buNone/>
            </a:pPr>
            <a:r>
              <a:rPr lang="vi-VN" sz="1800" dirty="0" smtClean="0">
                <a:solidFill>
                  <a:schemeClr val="tx1"/>
                </a:solidFill>
                <a:latin typeface="Calibri" pitchFamily="34" charset="0"/>
                <a:cs typeface="Calibri" pitchFamily="34" charset="0"/>
              </a:rPr>
              <a:t>În general, prin variabilă aleatoare se înţelege o funcţie reală de evenimente elementare care, în raport cu rezultatul unui eveniment, poate lua o valoare reală dintr-o mulţime bine definită. </a:t>
            </a:r>
            <a:endParaRPr lang="en-GB" sz="1800" dirty="0" smtClean="0">
              <a:solidFill>
                <a:schemeClr val="tx1"/>
              </a:solidFill>
              <a:latin typeface="Calibri" pitchFamily="34" charset="0"/>
              <a:cs typeface="Calibri" pitchFamily="34" charset="0"/>
            </a:endParaRPr>
          </a:p>
          <a:p>
            <a:pPr algn="just">
              <a:buNone/>
            </a:pPr>
            <a:endParaRPr lang="en-GB" sz="1800" dirty="0">
              <a:solidFill>
                <a:schemeClr val="tx1"/>
              </a:solidFill>
              <a:latin typeface="Calibri" pitchFamily="34" charset="0"/>
              <a:cs typeface="Calibri" pitchFamily="34" charset="0"/>
            </a:endParaRPr>
          </a:p>
          <a:p>
            <a:pPr algn="just">
              <a:buNone/>
            </a:pPr>
            <a:r>
              <a:rPr lang="vi-VN" sz="1800" dirty="0" smtClean="0">
                <a:solidFill>
                  <a:schemeClr val="tx1"/>
                </a:solidFill>
                <a:latin typeface="Calibri" pitchFamily="34" charset="0"/>
                <a:cs typeface="Calibri" pitchFamily="34" charset="0"/>
              </a:rPr>
              <a:t>Din cauza factorilor întâmplători care influenţează evenimentul, valoarea variabilei aleatoare nu poate fi cunoscută înaintea realizării experimentului.</a:t>
            </a:r>
            <a:endParaRPr lang="en-GB" sz="1800" dirty="0">
              <a:solidFill>
                <a:schemeClr val="tx1"/>
              </a:solidFill>
              <a:latin typeface="Calibri" pitchFamily="34" charset="0"/>
              <a:cs typeface="Calibri"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92696"/>
            <a:ext cx="8229600" cy="5832648"/>
          </a:xfrm>
        </p:spPr>
        <p:txBody>
          <a:bodyPr>
            <a:normAutofit lnSpcReduction="10000"/>
          </a:bodyPr>
          <a:lstStyle/>
          <a:p>
            <a:pPr algn="just">
              <a:buNone/>
            </a:pPr>
            <a:r>
              <a:rPr lang="ro-RO" dirty="0" smtClean="0">
                <a:solidFill>
                  <a:schemeClr val="tx1"/>
                </a:solidFill>
                <a:latin typeface="Calibri" pitchFamily="34" charset="0"/>
                <a:cs typeface="Calibri" pitchFamily="34" charset="0"/>
              </a:rPr>
              <a:t>De exemplu, un analist ar putea compara eficiența a patru tipuri de antidepresive, in acest caz variabila de interes este “tipul de antidepresiv”.</a:t>
            </a:r>
          </a:p>
          <a:p>
            <a:pPr algn="just">
              <a:buNone/>
            </a:pPr>
            <a:r>
              <a:rPr lang="ro-RO" dirty="0" smtClean="0">
                <a:solidFill>
                  <a:schemeClr val="tx1"/>
                </a:solidFill>
                <a:latin typeface="Calibri" pitchFamily="34" charset="0"/>
                <a:cs typeface="Calibri" pitchFamily="34" charset="0"/>
              </a:rPr>
              <a:t>Experimentul urmărește să determine efectul tipului de antidepresiv asupra ameliorării  depresiei. In acest caz, variabila de interes este “ameliorarea depresiei”</a:t>
            </a:r>
          </a:p>
          <a:p>
            <a:pPr algn="just">
              <a:buNone/>
            </a:pPr>
            <a:endParaRPr lang="ro-RO" dirty="0" smtClean="0">
              <a:solidFill>
                <a:schemeClr val="tx1"/>
              </a:solidFill>
              <a:latin typeface="Calibri" pitchFamily="34" charset="0"/>
              <a:cs typeface="Calibri" pitchFamily="34" charset="0"/>
            </a:endParaRPr>
          </a:p>
          <a:p>
            <a:pPr algn="just">
              <a:buNone/>
            </a:pPr>
            <a:r>
              <a:rPr lang="ro-RO" dirty="0" smtClean="0">
                <a:solidFill>
                  <a:schemeClr val="tx1"/>
                </a:solidFill>
                <a:latin typeface="Calibri" pitchFamily="34" charset="0"/>
                <a:cs typeface="Calibri" pitchFamily="34" charset="0"/>
              </a:rPr>
              <a:t>O </a:t>
            </a:r>
            <a:r>
              <a:rPr lang="ro-RO" b="1" dirty="0" smtClean="0">
                <a:solidFill>
                  <a:schemeClr val="tx1"/>
                </a:solidFill>
                <a:latin typeface="Calibri" pitchFamily="34" charset="0"/>
                <a:cs typeface="Calibri" pitchFamily="34" charset="0"/>
              </a:rPr>
              <a:t>variabilă independentă </a:t>
            </a:r>
            <a:r>
              <a:rPr lang="ro-RO" dirty="0" smtClean="0">
                <a:solidFill>
                  <a:schemeClr val="tx1"/>
                </a:solidFill>
                <a:latin typeface="Calibri" pitchFamily="34" charset="0"/>
                <a:cs typeface="Calibri" pitchFamily="34" charset="0"/>
              </a:rPr>
              <a:t>este variabila care este schimbată sau controlată într-un experiment științific pentru a testa efectele asupra variabilei dependente.</a:t>
            </a:r>
          </a:p>
          <a:p>
            <a:pPr algn="just">
              <a:buNone/>
            </a:pPr>
            <a:r>
              <a:rPr lang="ro-RO" dirty="0" smtClean="0">
                <a:solidFill>
                  <a:schemeClr val="tx1"/>
                </a:solidFill>
                <a:latin typeface="Calibri" pitchFamily="34" charset="0"/>
                <a:cs typeface="Calibri" pitchFamily="34" charset="0"/>
              </a:rPr>
              <a:t>O </a:t>
            </a:r>
            <a:r>
              <a:rPr lang="ro-RO" b="1" dirty="0" smtClean="0">
                <a:solidFill>
                  <a:schemeClr val="tx1"/>
                </a:solidFill>
                <a:latin typeface="Calibri" pitchFamily="34" charset="0"/>
                <a:cs typeface="Calibri" pitchFamily="34" charset="0"/>
              </a:rPr>
              <a:t>variabilă dependentă </a:t>
            </a:r>
            <a:r>
              <a:rPr lang="ro-RO" dirty="0" smtClean="0">
                <a:solidFill>
                  <a:schemeClr val="tx1"/>
                </a:solidFill>
                <a:latin typeface="Calibri" pitchFamily="34" charset="0"/>
                <a:cs typeface="Calibri" pitchFamily="34" charset="0"/>
              </a:rPr>
              <a:t>este variabila testată și măsurată într-un experiment științific.</a:t>
            </a:r>
          </a:p>
          <a:p>
            <a:pPr algn="just">
              <a:buNone/>
            </a:pPr>
            <a:r>
              <a:rPr lang="ro-RO" dirty="0" smtClean="0">
                <a:solidFill>
                  <a:schemeClr val="tx1"/>
                </a:solidFill>
                <a:latin typeface="Calibri" pitchFamily="34" charset="0"/>
                <a:cs typeface="Calibri" pitchFamily="34" charset="0"/>
              </a:rPr>
              <a:t>Pe măsură ce experimentatorul schimbă variabila independentă, efectul asupra variabilei dependente este observat și înregistrat.</a:t>
            </a:r>
          </a:p>
          <a:p>
            <a:pPr algn="just">
              <a:buNone/>
            </a:pPr>
            <a:r>
              <a:rPr lang="ro-RO" dirty="0" smtClean="0">
                <a:solidFill>
                  <a:schemeClr val="tx1"/>
                </a:solidFill>
                <a:latin typeface="Calibri" pitchFamily="34" charset="0"/>
                <a:cs typeface="Calibri" pitchFamily="34" charset="0"/>
              </a:rPr>
              <a:t>Variabilele independente și dependente pot fi vizualizate în termeni de cauză și efect. Dacă variabila independentă este schimbată, atunci se vede un efect în variabila dependentă.</a:t>
            </a:r>
          </a:p>
          <a:p>
            <a:pPr algn="just">
              <a:buNone/>
            </a:pPr>
            <a:endParaRPr lang="ro-RO" sz="1800" dirty="0" smtClean="0">
              <a:solidFill>
                <a:schemeClr val="tx1"/>
              </a:solidFill>
              <a:latin typeface="Calibri" pitchFamily="34" charset="0"/>
              <a:cs typeface="Calibri" pitchFamily="34" charset="0"/>
            </a:endParaRPr>
          </a:p>
          <a:p>
            <a:pPr algn="just">
              <a:buNone/>
            </a:pPr>
            <a:r>
              <a:rPr lang="ro-RO" b="1" dirty="0" smtClean="0">
                <a:solidFill>
                  <a:schemeClr val="tx1"/>
                </a:solidFill>
                <a:latin typeface="Calibri" pitchFamily="34" charset="0"/>
                <a:cs typeface="Calibri" pitchFamily="34" charset="0"/>
              </a:rPr>
              <a:t>Observație</a:t>
            </a:r>
            <a:r>
              <a:rPr lang="ro-RO" dirty="0" smtClean="0">
                <a:solidFill>
                  <a:schemeClr val="tx1"/>
                </a:solidFill>
                <a:latin typeface="Calibri" pitchFamily="34" charset="0"/>
                <a:cs typeface="Calibri" pitchFamily="34" charset="0"/>
              </a:rPr>
              <a:t>: valoarea variabilei independente este controlată de experimentator, în timp ce valoarea variabilei dependente se modifică doar ca răspuns la variabila independentă.</a:t>
            </a:r>
            <a:endParaRPr lang="ro-RO" sz="1800" dirty="0">
              <a:solidFill>
                <a:schemeClr val="tx1"/>
              </a:solidFill>
              <a:latin typeface="Calibri" pitchFamily="34" charset="0"/>
              <a:cs typeface="Calibri"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92696"/>
            <a:ext cx="8229600" cy="5832648"/>
          </a:xfrm>
        </p:spPr>
        <p:txBody>
          <a:bodyPr>
            <a:normAutofit/>
          </a:bodyPr>
          <a:lstStyle/>
          <a:p>
            <a:pPr algn="just">
              <a:buNone/>
            </a:pPr>
            <a:r>
              <a:rPr lang="ro-RO" b="1" dirty="0" smtClean="0">
                <a:solidFill>
                  <a:schemeClr val="tx1"/>
                </a:solidFill>
                <a:latin typeface="Calibri" pitchFamily="34" charset="0"/>
                <a:cs typeface="Calibri" pitchFamily="34" charset="0"/>
              </a:rPr>
              <a:t>Afinele pot încetini îmbătrânirea? </a:t>
            </a:r>
            <a:r>
              <a:rPr lang="ro-RO" dirty="0" smtClean="0">
                <a:solidFill>
                  <a:schemeClr val="tx1"/>
                </a:solidFill>
                <a:latin typeface="Calibri" pitchFamily="34" charset="0"/>
                <a:cs typeface="Calibri" pitchFamily="34" charset="0"/>
              </a:rPr>
              <a:t>Un studiu indică faptul că antioxidanții găsiți în afine pot încetini procesul de îmbătrânire. În acest studiu, șobolani în vârstă de 19 luni (echivalent cu oameni de 60 de ani) au fost hrăniți fie cu dieta lor standard sau o dietă suplimentată cu afine, căpșuni sau pudra de spanac. După opt săptămâni, șobolanilor le-au fost administrate teste de memorie și abilități motrice. Deși toți șobolanii cu dieta suplimentată  au prezentat o îmbunătățire, cei cu dieta suplimentată cu pulbere de afine au arătat cea mai notabilă îmbunătățire.</a:t>
            </a:r>
          </a:p>
          <a:p>
            <a:pPr algn="just">
              <a:buNone/>
            </a:pPr>
            <a:r>
              <a:rPr lang="ro-RO" dirty="0" smtClean="0">
                <a:solidFill>
                  <a:schemeClr val="tx1"/>
                </a:solidFill>
                <a:latin typeface="Calibri" pitchFamily="34" charset="0"/>
                <a:cs typeface="Calibri" pitchFamily="34" charset="0"/>
              </a:rPr>
              <a:t> </a:t>
            </a:r>
            <a:endParaRPr lang="en-US" dirty="0" smtClean="0">
              <a:solidFill>
                <a:schemeClr val="tx1"/>
              </a:solidFill>
              <a:latin typeface="Calibri" pitchFamily="34" charset="0"/>
              <a:cs typeface="Calibri" pitchFamily="34" charset="0"/>
            </a:endParaRPr>
          </a:p>
          <a:p>
            <a:pPr algn="just">
              <a:buNone/>
            </a:pPr>
            <a:r>
              <a:rPr lang="en-US" b="1" dirty="0" smtClean="0">
                <a:solidFill>
                  <a:schemeClr val="tx1"/>
                </a:solidFill>
                <a:latin typeface="Calibri" pitchFamily="34" charset="0"/>
                <a:cs typeface="Calibri" pitchFamily="34" charset="0"/>
              </a:rPr>
              <a:t>V</a:t>
            </a:r>
            <a:r>
              <a:rPr lang="ro-RO" b="1" dirty="0" err="1" smtClean="0">
                <a:solidFill>
                  <a:schemeClr val="tx1"/>
                </a:solidFill>
                <a:latin typeface="Calibri" pitchFamily="34" charset="0"/>
                <a:cs typeface="Calibri" pitchFamily="34" charset="0"/>
              </a:rPr>
              <a:t>ariabila</a:t>
            </a:r>
            <a:r>
              <a:rPr lang="ro-RO" b="1" dirty="0" smtClean="0">
                <a:solidFill>
                  <a:schemeClr val="tx1"/>
                </a:solidFill>
                <a:latin typeface="Calibri" pitchFamily="34" charset="0"/>
                <a:cs typeface="Calibri" pitchFamily="34" charset="0"/>
              </a:rPr>
              <a:t> independenta</a:t>
            </a:r>
            <a:r>
              <a:rPr lang="ro-RO" dirty="0" smtClean="0">
                <a:solidFill>
                  <a:schemeClr val="tx1"/>
                </a:solidFill>
                <a:latin typeface="Calibri" pitchFamily="34" charset="0"/>
                <a:cs typeface="Calibri" pitchFamily="34" charset="0"/>
              </a:rPr>
              <a:t>: suplimentul alimentar (nimic, afine, căpșuni, spanac)</a:t>
            </a:r>
          </a:p>
          <a:p>
            <a:pPr algn="just">
              <a:buNone/>
            </a:pPr>
            <a:r>
              <a:rPr lang="en-US" b="1" dirty="0" smtClean="0">
                <a:solidFill>
                  <a:schemeClr val="tx1"/>
                </a:solidFill>
                <a:latin typeface="Calibri" pitchFamily="34" charset="0"/>
                <a:cs typeface="Calibri" pitchFamily="34" charset="0"/>
              </a:rPr>
              <a:t>V</a:t>
            </a:r>
            <a:r>
              <a:rPr lang="ro-RO" b="1" dirty="0" err="1" smtClean="0">
                <a:solidFill>
                  <a:schemeClr val="tx1"/>
                </a:solidFill>
                <a:latin typeface="Calibri" pitchFamily="34" charset="0"/>
                <a:cs typeface="Calibri" pitchFamily="34" charset="0"/>
              </a:rPr>
              <a:t>ariabila</a:t>
            </a:r>
            <a:r>
              <a:rPr lang="ro-RO" b="1" dirty="0" smtClean="0">
                <a:solidFill>
                  <a:schemeClr val="tx1"/>
                </a:solidFill>
                <a:latin typeface="Calibri" pitchFamily="34" charset="0"/>
                <a:cs typeface="Calibri" pitchFamily="34" charset="0"/>
              </a:rPr>
              <a:t> dependenta</a:t>
            </a:r>
            <a:r>
              <a:rPr lang="ro-RO" dirty="0" smtClean="0">
                <a:solidFill>
                  <a:schemeClr val="tx1"/>
                </a:solidFill>
                <a:latin typeface="Calibri" pitchFamily="34" charset="0"/>
                <a:cs typeface="Calibri" pitchFamily="34" charset="0"/>
              </a:rPr>
              <a:t>: test memorie si test motric</a:t>
            </a:r>
            <a:endParaRPr lang="en-US" dirty="0" smtClean="0">
              <a:solidFill>
                <a:schemeClr val="tx1"/>
              </a:solidFill>
              <a:latin typeface="Calibri" pitchFamily="34" charset="0"/>
              <a:cs typeface="Calibri" pitchFamily="34" charset="0"/>
            </a:endParaRPr>
          </a:p>
          <a:p>
            <a:pPr algn="just">
              <a:buNone/>
            </a:pPr>
            <a:endParaRPr lang="en-US" sz="1800" dirty="0" smtClean="0">
              <a:solidFill>
                <a:schemeClr val="tx1"/>
              </a:solidFill>
              <a:latin typeface="Calibri" pitchFamily="34" charset="0"/>
              <a:cs typeface="Calibri" pitchFamily="34" charset="0"/>
            </a:endParaRPr>
          </a:p>
          <a:p>
            <a:pPr algn="just">
              <a:buNone/>
            </a:pPr>
            <a:endParaRPr lang="ro-RO" sz="1800" dirty="0">
              <a:solidFill>
                <a:schemeClr val="tx1"/>
              </a:solidFill>
              <a:latin typeface="Calibri" pitchFamily="34" charset="0"/>
              <a:cs typeface="Calibri"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92696"/>
            <a:ext cx="8229600" cy="5832648"/>
          </a:xfrm>
        </p:spPr>
        <p:txBody>
          <a:bodyPr>
            <a:normAutofit/>
          </a:bodyPr>
          <a:lstStyle/>
          <a:p>
            <a:pPr algn="just">
              <a:buNone/>
            </a:pPr>
            <a:r>
              <a:rPr lang="ro-RO" b="1" dirty="0" smtClean="0">
                <a:solidFill>
                  <a:schemeClr val="tx1"/>
                </a:solidFill>
                <a:latin typeface="Calibri" pitchFamily="34" charset="0"/>
                <a:cs typeface="Calibri" pitchFamily="34" charset="0"/>
              </a:rPr>
              <a:t>Cât de luminos este corect? </a:t>
            </a:r>
          </a:p>
          <a:p>
            <a:pPr algn="just">
              <a:buNone/>
            </a:pPr>
            <a:r>
              <a:rPr lang="ro-RO" dirty="0" smtClean="0">
                <a:solidFill>
                  <a:schemeClr val="tx1"/>
                </a:solidFill>
                <a:latin typeface="Calibri" pitchFamily="34" charset="0"/>
                <a:cs typeface="Calibri" pitchFamily="34" charset="0"/>
              </a:rPr>
              <a:t>Un producător de automobile vrea sa știe cât de bine ar trebui să lumineze becurile de frână pentru a reduce timpul necesar pentru ca  șoferul  mașinii care vine din spate să realizeze că mașina din față se oprește  și să  </a:t>
            </a:r>
            <a:r>
              <a:rPr lang="ro-RO" dirty="0" err="1" smtClean="0">
                <a:solidFill>
                  <a:schemeClr val="tx1"/>
                </a:solidFill>
                <a:latin typeface="Calibri" pitchFamily="34" charset="0"/>
                <a:cs typeface="Calibri" pitchFamily="34" charset="0"/>
              </a:rPr>
              <a:t>isi</a:t>
            </a:r>
            <a:r>
              <a:rPr lang="ro-RO" dirty="0" smtClean="0">
                <a:solidFill>
                  <a:schemeClr val="tx1"/>
                </a:solidFill>
                <a:latin typeface="Calibri" pitchFamily="34" charset="0"/>
                <a:cs typeface="Calibri" pitchFamily="34" charset="0"/>
              </a:rPr>
              <a:t> apese frânele. </a:t>
            </a:r>
          </a:p>
          <a:p>
            <a:pPr algn="just">
              <a:buNone/>
            </a:pPr>
            <a:endParaRPr lang="ro-RO" dirty="0" smtClean="0">
              <a:solidFill>
                <a:schemeClr val="tx1"/>
              </a:solidFill>
              <a:latin typeface="Calibri" pitchFamily="34" charset="0"/>
              <a:cs typeface="Calibri" pitchFamily="34" charset="0"/>
            </a:endParaRPr>
          </a:p>
          <a:p>
            <a:pPr algn="just">
              <a:buNone/>
            </a:pPr>
            <a:endParaRPr lang="ro-RO" dirty="0" smtClean="0">
              <a:solidFill>
                <a:schemeClr val="tx1"/>
              </a:solidFill>
              <a:latin typeface="Calibri" pitchFamily="34" charset="0"/>
              <a:cs typeface="Calibri" pitchFamily="34" charset="0"/>
            </a:endParaRPr>
          </a:p>
          <a:p>
            <a:pPr algn="just">
              <a:buAutoNum type="arabicPeriod"/>
            </a:pPr>
            <a:r>
              <a:rPr lang="ro-RO" dirty="0" smtClean="0">
                <a:solidFill>
                  <a:schemeClr val="tx1"/>
                </a:solidFill>
                <a:latin typeface="Calibri" pitchFamily="34" charset="0"/>
                <a:cs typeface="Calibri" pitchFamily="34" charset="0"/>
              </a:rPr>
              <a:t>Care este variabila independentă? (luminozitatea luminilor de frână)</a:t>
            </a:r>
          </a:p>
          <a:p>
            <a:pPr algn="just">
              <a:buAutoNum type="arabicPeriod"/>
            </a:pPr>
            <a:r>
              <a:rPr lang="ro-RO" dirty="0" smtClean="0">
                <a:solidFill>
                  <a:schemeClr val="tx1"/>
                </a:solidFill>
                <a:latin typeface="Calibri" pitchFamily="34" charset="0"/>
                <a:cs typeface="Calibri" pitchFamily="34" charset="0"/>
              </a:rPr>
              <a:t>Care este variabila dependentă? (timpul de apăsa frâna)</a:t>
            </a:r>
            <a:endParaRPr lang="ro-RO" sz="1800" dirty="0" smtClean="0">
              <a:solidFill>
                <a:schemeClr val="tx1"/>
              </a:solidFill>
              <a:latin typeface="Calibri" pitchFamily="34" charset="0"/>
              <a:cs typeface="Calibri" pitchFamily="34" charset="0"/>
            </a:endParaRPr>
          </a:p>
          <a:p>
            <a:pPr algn="just">
              <a:buNone/>
            </a:pPr>
            <a:endParaRPr lang="ro-RO" sz="1800" dirty="0">
              <a:solidFill>
                <a:schemeClr val="tx1"/>
              </a:solidFill>
              <a:latin typeface="Calibri" pitchFamily="34" charset="0"/>
              <a:cs typeface="Calibri"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92696"/>
            <a:ext cx="8229600" cy="5832648"/>
          </a:xfrm>
        </p:spPr>
        <p:txBody>
          <a:bodyPr>
            <a:normAutofit/>
          </a:bodyPr>
          <a:lstStyle/>
          <a:p>
            <a:pPr algn="just">
              <a:buNone/>
            </a:pPr>
            <a:r>
              <a:rPr lang="it-IT" dirty="0" smtClean="0">
                <a:solidFill>
                  <a:schemeClr val="tx1"/>
                </a:solidFill>
                <a:latin typeface="Calibri" pitchFamily="34" charset="0"/>
                <a:cs typeface="Calibri" pitchFamily="34" charset="0"/>
              </a:rPr>
              <a:t>O distincție importantă între variabile este aceea între </a:t>
            </a:r>
            <a:r>
              <a:rPr lang="it-IT" b="1" dirty="0" smtClean="0">
                <a:solidFill>
                  <a:schemeClr val="tx1"/>
                </a:solidFill>
                <a:latin typeface="Calibri" pitchFamily="34" charset="0"/>
                <a:cs typeface="Calibri" pitchFamily="34" charset="0"/>
              </a:rPr>
              <a:t>variabilele calitative </a:t>
            </a:r>
            <a:r>
              <a:rPr lang="it-IT" dirty="0" smtClean="0">
                <a:solidFill>
                  <a:schemeClr val="tx1"/>
                </a:solidFill>
                <a:latin typeface="Calibri" pitchFamily="34" charset="0"/>
                <a:cs typeface="Calibri" pitchFamily="34" charset="0"/>
              </a:rPr>
              <a:t>și </a:t>
            </a:r>
            <a:r>
              <a:rPr lang="it-IT" b="1" dirty="0" smtClean="0">
                <a:solidFill>
                  <a:schemeClr val="tx1"/>
                </a:solidFill>
                <a:latin typeface="Calibri" pitchFamily="34" charset="0"/>
                <a:cs typeface="Calibri" pitchFamily="34" charset="0"/>
              </a:rPr>
              <a:t>variabile cantitative</a:t>
            </a:r>
            <a:r>
              <a:rPr lang="it-IT" dirty="0" smtClean="0">
                <a:solidFill>
                  <a:schemeClr val="tx1"/>
                </a:solidFill>
                <a:latin typeface="Calibri" pitchFamily="34" charset="0"/>
                <a:cs typeface="Calibri" pitchFamily="34" charset="0"/>
              </a:rPr>
              <a:t>.</a:t>
            </a:r>
          </a:p>
          <a:p>
            <a:pPr algn="just">
              <a:buNone/>
            </a:pPr>
            <a:endParaRPr lang="it-IT" sz="1800" dirty="0" smtClean="0">
              <a:solidFill>
                <a:schemeClr val="tx1"/>
              </a:solidFill>
              <a:latin typeface="Calibri" pitchFamily="34" charset="0"/>
              <a:cs typeface="Calibri" pitchFamily="34" charset="0"/>
            </a:endParaRPr>
          </a:p>
          <a:p>
            <a:pPr algn="just">
              <a:buNone/>
            </a:pPr>
            <a:endParaRPr lang="it-IT" sz="1800" dirty="0" smtClean="0">
              <a:solidFill>
                <a:schemeClr val="tx1"/>
              </a:solidFill>
              <a:latin typeface="Calibri" pitchFamily="34" charset="0"/>
              <a:cs typeface="Calibri" pitchFamily="34" charset="0"/>
            </a:endParaRPr>
          </a:p>
          <a:p>
            <a:pPr algn="just">
              <a:buNone/>
            </a:pPr>
            <a:r>
              <a:rPr lang="ro-RO" b="1" dirty="0" smtClean="0">
                <a:solidFill>
                  <a:schemeClr val="tx1"/>
                </a:solidFill>
                <a:latin typeface="Calibri" pitchFamily="34" charset="0"/>
                <a:cs typeface="Calibri" pitchFamily="34" charset="0"/>
              </a:rPr>
              <a:t>Variabilele calitative </a:t>
            </a:r>
            <a:r>
              <a:rPr lang="ro-RO" dirty="0" smtClean="0">
                <a:solidFill>
                  <a:schemeClr val="tx1"/>
                </a:solidFill>
                <a:latin typeface="Calibri" pitchFamily="34" charset="0"/>
                <a:cs typeface="Calibri" pitchFamily="34" charset="0"/>
              </a:rPr>
              <a:t>sunt cele care exprimă o calitate</a:t>
            </a:r>
            <a:r>
              <a:rPr lang="en-US" dirty="0" smtClean="0">
                <a:solidFill>
                  <a:schemeClr val="tx1"/>
                </a:solidFill>
                <a:latin typeface="Calibri" pitchFamily="34" charset="0"/>
                <a:cs typeface="Calibri" pitchFamily="34" charset="0"/>
              </a:rPr>
              <a:t>/</a:t>
            </a:r>
            <a:r>
              <a:rPr lang="ro-RO" dirty="0" smtClean="0">
                <a:solidFill>
                  <a:schemeClr val="tx1"/>
                </a:solidFill>
                <a:latin typeface="Calibri" pitchFamily="34" charset="0"/>
                <a:cs typeface="Calibri" pitchFamily="34" charset="0"/>
              </a:rPr>
              <a:t>atribut </a:t>
            </a:r>
            <a:r>
              <a:rPr lang="en-US" dirty="0" smtClean="0">
                <a:solidFill>
                  <a:schemeClr val="tx1"/>
                </a:solidFill>
                <a:latin typeface="Calibri" pitchFamily="34" charset="0"/>
                <a:cs typeface="Calibri" pitchFamily="34" charset="0"/>
              </a:rPr>
              <a:t>(</a:t>
            </a:r>
            <a:r>
              <a:rPr lang="vi-VN" dirty="0" smtClean="0">
                <a:solidFill>
                  <a:schemeClr val="tx1"/>
                </a:solidFill>
                <a:latin typeface="Calibri" pitchFamily="34" charset="0"/>
                <a:cs typeface="Calibri" pitchFamily="34" charset="0"/>
              </a:rPr>
              <a:t>desemnează apartenenţa la o categorie</a:t>
            </a:r>
            <a:r>
              <a:rPr lang="en-US" dirty="0" smtClean="0">
                <a:solidFill>
                  <a:schemeClr val="tx1"/>
                </a:solidFill>
                <a:latin typeface="Calibri" pitchFamily="34" charset="0"/>
                <a:cs typeface="Calibri" pitchFamily="34" charset="0"/>
              </a:rPr>
              <a:t>) </a:t>
            </a:r>
            <a:r>
              <a:rPr lang="ro-RO" dirty="0" smtClean="0">
                <a:solidFill>
                  <a:schemeClr val="tx1"/>
                </a:solidFill>
                <a:latin typeface="Calibri" pitchFamily="34" charset="0"/>
                <a:cs typeface="Calibri" pitchFamily="34" charset="0"/>
              </a:rPr>
              <a:t>cum ar fi culoarea părului, culoarea ochilor, religia, filmul preferat, genul și așa mai departe. </a:t>
            </a:r>
            <a:endParaRPr lang="en-US" dirty="0" smtClean="0">
              <a:solidFill>
                <a:schemeClr val="tx1"/>
              </a:solidFill>
              <a:latin typeface="Calibri" pitchFamily="34" charset="0"/>
              <a:cs typeface="Calibri" pitchFamily="34" charset="0"/>
            </a:endParaRPr>
          </a:p>
          <a:p>
            <a:pPr algn="just">
              <a:buNone/>
            </a:pPr>
            <a:r>
              <a:rPr lang="ro-RO" dirty="0" smtClean="0">
                <a:solidFill>
                  <a:schemeClr val="tx1"/>
                </a:solidFill>
                <a:latin typeface="Calibri" pitchFamily="34" charset="0"/>
                <a:cs typeface="Calibri" pitchFamily="34" charset="0"/>
              </a:rPr>
              <a:t>Valorile unei variabile calitative nu implică o ordonare numerică. Valori ale variabil</a:t>
            </a:r>
            <a:r>
              <a:rPr lang="en-US" dirty="0" err="1" smtClean="0">
                <a:solidFill>
                  <a:schemeClr val="tx1"/>
                </a:solidFill>
                <a:latin typeface="Calibri" pitchFamily="34" charset="0"/>
                <a:cs typeface="Calibri" pitchFamily="34" charset="0"/>
              </a:rPr>
              <a:t>ei</a:t>
            </a:r>
            <a:r>
              <a:rPr lang="ro-RO" dirty="0" smtClean="0">
                <a:solidFill>
                  <a:schemeClr val="tx1"/>
                </a:solidFill>
                <a:latin typeface="Calibri" pitchFamily="34" charset="0"/>
                <a:cs typeface="Calibri" pitchFamily="34" charset="0"/>
              </a:rPr>
              <a:t> „religie” diferă calitativ; nu este implicată nici</a:t>
            </a:r>
            <a:r>
              <a:rPr lang="en-US" dirty="0" smtClean="0">
                <a:solidFill>
                  <a:schemeClr val="tx1"/>
                </a:solidFill>
                <a:latin typeface="Calibri" pitchFamily="34" charset="0"/>
                <a:cs typeface="Calibri" pitchFamily="34" charset="0"/>
              </a:rPr>
              <a:t> </a:t>
            </a:r>
            <a:r>
              <a:rPr lang="ro-RO" dirty="0" smtClean="0">
                <a:solidFill>
                  <a:schemeClr val="tx1"/>
                </a:solidFill>
                <a:latin typeface="Calibri" pitchFamily="34" charset="0"/>
                <a:cs typeface="Calibri" pitchFamily="34" charset="0"/>
              </a:rPr>
              <a:t>o ordonare a religiilor. Variabilele calitative sunt uneori denumite </a:t>
            </a:r>
            <a:r>
              <a:rPr lang="ro-RO" b="1" dirty="0" smtClean="0">
                <a:solidFill>
                  <a:schemeClr val="tx1"/>
                </a:solidFill>
                <a:latin typeface="Calibri" pitchFamily="34" charset="0"/>
                <a:cs typeface="Calibri" pitchFamily="34" charset="0"/>
              </a:rPr>
              <a:t>variabile categorice</a:t>
            </a:r>
            <a:r>
              <a:rPr lang="ro-RO" dirty="0" smtClean="0">
                <a:solidFill>
                  <a:schemeClr val="tx1"/>
                </a:solidFill>
                <a:latin typeface="Calibri" pitchFamily="34" charset="0"/>
                <a:cs typeface="Calibri" pitchFamily="34" charset="0"/>
              </a:rPr>
              <a:t>.</a:t>
            </a:r>
            <a:endParaRPr lang="it-IT" sz="1800" dirty="0" smtClean="0">
              <a:solidFill>
                <a:schemeClr val="tx1"/>
              </a:solidFill>
              <a:latin typeface="Calibri" pitchFamily="34" charset="0"/>
              <a:cs typeface="Calibri" pitchFamily="34" charset="0"/>
            </a:endParaRPr>
          </a:p>
          <a:p>
            <a:pPr algn="just">
              <a:buNone/>
            </a:pPr>
            <a:endParaRPr lang="en-US" sz="1800" dirty="0" smtClean="0">
              <a:solidFill>
                <a:schemeClr val="tx1"/>
              </a:solidFill>
              <a:latin typeface="Calibri" pitchFamily="34" charset="0"/>
              <a:cs typeface="Calibri" pitchFamily="34" charset="0"/>
            </a:endParaRPr>
          </a:p>
          <a:p>
            <a:pPr algn="just">
              <a:buNone/>
            </a:pPr>
            <a:r>
              <a:rPr lang="ro-RO" b="1" dirty="0" smtClean="0">
                <a:solidFill>
                  <a:schemeClr val="tx1"/>
                </a:solidFill>
                <a:latin typeface="Calibri" pitchFamily="34" charset="0"/>
                <a:cs typeface="Calibri" pitchFamily="34" charset="0"/>
              </a:rPr>
              <a:t>Variabilele cantitative </a:t>
            </a:r>
            <a:r>
              <a:rPr lang="ro-RO" dirty="0" smtClean="0">
                <a:solidFill>
                  <a:schemeClr val="tx1"/>
                </a:solidFill>
                <a:latin typeface="Calibri" pitchFamily="34" charset="0"/>
                <a:cs typeface="Calibri" pitchFamily="34" charset="0"/>
              </a:rPr>
              <a:t>sunt acele variabile care sunt măsurate în termeni </a:t>
            </a:r>
            <a:r>
              <a:rPr lang="en-US" dirty="0" err="1" smtClean="0">
                <a:solidFill>
                  <a:schemeClr val="tx1"/>
                </a:solidFill>
                <a:latin typeface="Calibri" pitchFamily="34" charset="0"/>
                <a:cs typeface="Calibri" pitchFamily="34" charset="0"/>
              </a:rPr>
              <a:t>numerici</a:t>
            </a:r>
            <a:r>
              <a:rPr lang="ro-RO" dirty="0" smtClean="0">
                <a:solidFill>
                  <a:schemeClr val="tx1"/>
                </a:solidFill>
                <a:latin typeface="Calibri" pitchFamily="34" charset="0"/>
                <a:cs typeface="Calibri" pitchFamily="34" charset="0"/>
              </a:rPr>
              <a:t>. Unele exemple de variabile cantitative sunt înălțimea, greutatea și mărimea pantofului</a:t>
            </a:r>
            <a:r>
              <a:rPr lang="en-US" dirty="0" smtClean="0">
                <a:solidFill>
                  <a:schemeClr val="tx1"/>
                </a:solidFill>
                <a:latin typeface="Calibri" pitchFamily="34" charset="0"/>
                <a:cs typeface="Calibri" pitchFamily="34" charset="0"/>
              </a:rPr>
              <a:t>, etc.</a:t>
            </a:r>
          </a:p>
          <a:p>
            <a:pPr algn="just">
              <a:buNone/>
            </a:pPr>
            <a:endParaRPr lang="ro-RO" sz="1800" dirty="0">
              <a:solidFill>
                <a:schemeClr val="tx1"/>
              </a:solidFill>
              <a:latin typeface="Calibri" pitchFamily="34" charset="0"/>
              <a:cs typeface="Calibri"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92696"/>
            <a:ext cx="8229600" cy="5832648"/>
          </a:xfrm>
        </p:spPr>
        <p:txBody>
          <a:bodyPr>
            <a:normAutofit/>
          </a:bodyPr>
          <a:lstStyle/>
          <a:p>
            <a:pPr algn="just">
              <a:buNone/>
            </a:pPr>
            <a:endParaRPr lang="ro-RO" dirty="0" smtClean="0">
              <a:solidFill>
                <a:schemeClr val="tx1"/>
              </a:solidFill>
              <a:latin typeface="Calibri" pitchFamily="34" charset="0"/>
              <a:cs typeface="Calibri" pitchFamily="34" charset="0"/>
            </a:endParaRPr>
          </a:p>
          <a:p>
            <a:pPr algn="just">
              <a:buNone/>
            </a:pPr>
            <a:r>
              <a:rPr lang="ro-RO" dirty="0" smtClean="0">
                <a:solidFill>
                  <a:schemeClr val="tx1"/>
                </a:solidFill>
                <a:latin typeface="Calibri" pitchFamily="34" charset="0"/>
                <a:cs typeface="Calibri" pitchFamily="34" charset="0"/>
              </a:rPr>
              <a:t>În studiul asupra efectului dietei (discutat anterior,) variabila independentă a fost tipul suplimentului: niciunul, căpșunul, afine și spanacul. variabila „tip de supliment” este o </a:t>
            </a:r>
            <a:r>
              <a:rPr lang="ro-RO" b="1" dirty="0" smtClean="0">
                <a:solidFill>
                  <a:schemeClr val="tx1"/>
                </a:solidFill>
                <a:latin typeface="Calibri" pitchFamily="34" charset="0"/>
                <a:cs typeface="Calibri" pitchFamily="34" charset="0"/>
              </a:rPr>
              <a:t>variabilă calitativă</a:t>
            </a:r>
            <a:r>
              <a:rPr lang="ro-RO" dirty="0" smtClean="0">
                <a:solidFill>
                  <a:schemeClr val="tx1"/>
                </a:solidFill>
                <a:latin typeface="Calibri" pitchFamily="34" charset="0"/>
                <a:cs typeface="Calibri" pitchFamily="34" charset="0"/>
              </a:rPr>
              <a:t>; nu este nimic cantitativ despre ea. </a:t>
            </a:r>
          </a:p>
          <a:p>
            <a:pPr algn="just">
              <a:buNone/>
            </a:pPr>
            <a:endParaRPr lang="ro-RO" dirty="0" smtClean="0">
              <a:solidFill>
                <a:schemeClr val="tx1"/>
              </a:solidFill>
              <a:latin typeface="Calibri" pitchFamily="34" charset="0"/>
              <a:cs typeface="Calibri" pitchFamily="34" charset="0"/>
            </a:endParaRPr>
          </a:p>
          <a:p>
            <a:pPr algn="just">
              <a:buNone/>
            </a:pPr>
            <a:endParaRPr lang="ro-RO" dirty="0" smtClean="0">
              <a:solidFill>
                <a:schemeClr val="tx1"/>
              </a:solidFill>
              <a:latin typeface="Calibri" pitchFamily="34" charset="0"/>
              <a:cs typeface="Calibri" pitchFamily="34" charset="0"/>
            </a:endParaRPr>
          </a:p>
          <a:p>
            <a:pPr algn="just">
              <a:buNone/>
            </a:pPr>
            <a:r>
              <a:rPr lang="ro-RO" dirty="0" smtClean="0">
                <a:solidFill>
                  <a:schemeClr val="tx1"/>
                </a:solidFill>
                <a:latin typeface="Calibri" pitchFamily="34" charset="0"/>
                <a:cs typeface="Calibri" pitchFamily="34" charset="0"/>
              </a:rPr>
              <a:t>În schimb, variabila dependentă „test memorie” este variabilă cantitativă deoarece performanța memoriei a fost măsurată pe o scară cantitativă (număr răspunsuri corecte).</a:t>
            </a:r>
            <a:endParaRPr lang="ro-RO" sz="1800" dirty="0">
              <a:solidFill>
                <a:schemeClr val="tx1"/>
              </a:solidFill>
              <a:latin typeface="Calibri" pitchFamily="34" charset="0"/>
              <a:cs typeface="Calibri"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1" y="620688"/>
            <a:ext cx="6447501" cy="5420675"/>
          </a:xfrm>
        </p:spPr>
        <p:txBody>
          <a:bodyPr/>
          <a:lstStyle/>
          <a:p>
            <a:pPr lvl="0">
              <a:buNone/>
            </a:pPr>
            <a:r>
              <a:rPr lang="ro-RO" b="1" dirty="0" smtClean="0">
                <a:solidFill>
                  <a:schemeClr val="tx1"/>
                </a:solidFill>
              </a:rPr>
              <a:t>Introducere în statistică</a:t>
            </a:r>
          </a:p>
          <a:p>
            <a:pPr lvl="0">
              <a:buNone/>
            </a:pPr>
            <a:endParaRPr lang="ro-RO" dirty="0" smtClean="0">
              <a:solidFill>
                <a:schemeClr val="tx1"/>
              </a:solidFill>
            </a:endParaRPr>
          </a:p>
          <a:p>
            <a:r>
              <a:rPr lang="ro-RO" dirty="0" smtClean="0">
                <a:solidFill>
                  <a:schemeClr val="tx1"/>
                </a:solidFill>
              </a:rPr>
              <a:t>Populație și eșantion. </a:t>
            </a:r>
          </a:p>
          <a:p>
            <a:r>
              <a:rPr lang="ro-RO" dirty="0" smtClean="0">
                <a:solidFill>
                  <a:schemeClr val="tx1"/>
                </a:solidFill>
              </a:rPr>
              <a:t>Tipuri de statistică: de la descriere la generalizare</a:t>
            </a:r>
          </a:p>
          <a:p>
            <a:r>
              <a:rPr lang="ro-RO" dirty="0" smtClean="0">
                <a:solidFill>
                  <a:schemeClr val="tx1"/>
                </a:solidFill>
              </a:rPr>
              <a:t>Nevoia de probabilitate ca măsură a incertitudinii</a:t>
            </a:r>
          </a:p>
          <a:p>
            <a:r>
              <a:rPr lang="ro-RO" dirty="0" smtClean="0">
                <a:solidFill>
                  <a:schemeClr val="tx1"/>
                </a:solidFill>
              </a:rPr>
              <a:t>Surse de date </a:t>
            </a:r>
          </a:p>
          <a:p>
            <a:r>
              <a:rPr lang="ro-RO" dirty="0" smtClean="0">
                <a:solidFill>
                  <a:schemeClr val="tx1"/>
                </a:solidFill>
              </a:rPr>
              <a:t>Date observate versus date experimentale</a:t>
            </a:r>
          </a:p>
          <a:p>
            <a:r>
              <a:rPr lang="ro-RO" dirty="0" smtClean="0">
                <a:solidFill>
                  <a:schemeClr val="tx1"/>
                </a:solidFill>
              </a:rPr>
              <a:t>Tipuri de variabile</a:t>
            </a:r>
            <a:endParaRPr lang="ro-RO"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92696"/>
            <a:ext cx="8229600" cy="5832648"/>
          </a:xfrm>
        </p:spPr>
        <p:txBody>
          <a:bodyPr>
            <a:normAutofit/>
          </a:bodyPr>
          <a:lstStyle/>
          <a:p>
            <a:pPr algn="just">
              <a:buNone/>
            </a:pPr>
            <a:r>
              <a:rPr lang="ro-RO" u="sng" dirty="0" smtClean="0">
                <a:solidFill>
                  <a:schemeClr val="tx1"/>
                </a:solidFill>
                <a:latin typeface="Calibri" pitchFamily="34" charset="0"/>
                <a:cs typeface="Calibri" pitchFamily="34" charset="0"/>
              </a:rPr>
              <a:t>Variabilele cantitative </a:t>
            </a:r>
            <a:r>
              <a:rPr lang="ro-RO" dirty="0" smtClean="0">
                <a:solidFill>
                  <a:schemeClr val="tx1"/>
                </a:solidFill>
                <a:latin typeface="Calibri" pitchFamily="34" charset="0"/>
                <a:cs typeface="Calibri" pitchFamily="34" charset="0"/>
              </a:rPr>
              <a:t>pot fi </a:t>
            </a:r>
            <a:r>
              <a:rPr lang="ro-RO" b="1" dirty="0" smtClean="0">
                <a:solidFill>
                  <a:schemeClr val="tx1"/>
                </a:solidFill>
                <a:latin typeface="Calibri" pitchFamily="34" charset="0"/>
                <a:cs typeface="Calibri" pitchFamily="34" charset="0"/>
              </a:rPr>
              <a:t>discrete sau continue.</a:t>
            </a:r>
          </a:p>
          <a:p>
            <a:pPr algn="just">
              <a:buNone/>
            </a:pPr>
            <a:endParaRPr lang="ro-RO" sz="1800" b="1" dirty="0" smtClean="0">
              <a:solidFill>
                <a:schemeClr val="tx1"/>
              </a:solidFill>
              <a:latin typeface="Calibri" pitchFamily="34" charset="0"/>
              <a:cs typeface="Calibri" pitchFamily="34" charset="0"/>
            </a:endParaRPr>
          </a:p>
          <a:p>
            <a:pPr algn="just">
              <a:buNone/>
            </a:pPr>
            <a:r>
              <a:rPr lang="ro-RO" dirty="0" smtClean="0">
                <a:solidFill>
                  <a:schemeClr val="tx1"/>
                </a:solidFill>
                <a:latin typeface="Calibri" pitchFamily="34" charset="0"/>
                <a:cs typeface="Calibri" pitchFamily="34" charset="0"/>
              </a:rPr>
              <a:t>Variabilele aleatoare discrete pot lua doar un număr de valori  posibile numărabil. Aceste valori posibile sunt, de obicei, considerate numere întregi, dar nu exclusiv. </a:t>
            </a:r>
          </a:p>
          <a:p>
            <a:pPr algn="just">
              <a:buNone/>
            </a:pPr>
            <a:r>
              <a:rPr lang="ro-RO" dirty="0" smtClean="0">
                <a:solidFill>
                  <a:schemeClr val="tx1"/>
                </a:solidFill>
                <a:latin typeface="Calibri" pitchFamily="34" charset="0"/>
                <a:cs typeface="Calibri" pitchFamily="34" charset="0"/>
              </a:rPr>
              <a:t>De exemplu, numărul de copii și numărul de greșeli sunt </a:t>
            </a:r>
            <a:r>
              <a:rPr lang="ro-RO" u="sng" dirty="0" smtClean="0">
                <a:solidFill>
                  <a:schemeClr val="tx1"/>
                </a:solidFill>
                <a:latin typeface="Calibri" pitchFamily="34" charset="0"/>
                <a:cs typeface="Calibri" pitchFamily="34" charset="0"/>
              </a:rPr>
              <a:t>variabile aleatorii discrete </a:t>
            </a:r>
            <a:r>
              <a:rPr lang="ro-RO" dirty="0" smtClean="0">
                <a:solidFill>
                  <a:schemeClr val="tx1"/>
                </a:solidFill>
                <a:latin typeface="Calibri" pitchFamily="34" charset="0"/>
                <a:cs typeface="Calibri" pitchFamily="34" charset="0"/>
              </a:rPr>
              <a:t>care iau doar valori întregi, dar punctajul într-un test unde se acordă „jumătate” de puncte este o </a:t>
            </a:r>
            <a:r>
              <a:rPr lang="ro-RO" u="sng" dirty="0" smtClean="0">
                <a:solidFill>
                  <a:schemeClr val="tx1"/>
                </a:solidFill>
                <a:latin typeface="Calibri" pitchFamily="34" charset="0"/>
                <a:cs typeface="Calibri" pitchFamily="34" charset="0"/>
              </a:rPr>
              <a:t>variabilă cantitativă discretă</a:t>
            </a:r>
            <a:r>
              <a:rPr lang="ro-RO" dirty="0" smtClean="0">
                <a:solidFill>
                  <a:schemeClr val="tx1"/>
                </a:solidFill>
                <a:latin typeface="Calibri" pitchFamily="34" charset="0"/>
                <a:cs typeface="Calibri" pitchFamily="34" charset="0"/>
              </a:rPr>
              <a:t> care poate prelua valori non-întregi.</a:t>
            </a:r>
          </a:p>
          <a:p>
            <a:pPr algn="just">
              <a:buNone/>
            </a:pPr>
            <a:r>
              <a:rPr lang="ro-RO" dirty="0" smtClean="0">
                <a:solidFill>
                  <a:schemeClr val="tx1"/>
                </a:solidFill>
                <a:latin typeface="Calibri" pitchFamily="34" charset="0"/>
                <a:cs typeface="Calibri" pitchFamily="34" charset="0"/>
              </a:rPr>
              <a:t> Se pot lua variabile aleatorii continue orice valoare peste o scară continuă. De exemplu, </a:t>
            </a:r>
            <a:r>
              <a:rPr lang="ro-RO" i="1" dirty="0" smtClean="0">
                <a:solidFill>
                  <a:schemeClr val="tx1"/>
                </a:solidFill>
                <a:latin typeface="Calibri" pitchFamily="34" charset="0"/>
                <a:cs typeface="Calibri" pitchFamily="34" charset="0"/>
              </a:rPr>
              <a:t>timpul de supraviețuire și înălțimea </a:t>
            </a:r>
            <a:r>
              <a:rPr lang="ro-RO" dirty="0" smtClean="0">
                <a:solidFill>
                  <a:schemeClr val="tx1"/>
                </a:solidFill>
                <a:latin typeface="Calibri" pitchFamily="34" charset="0"/>
                <a:cs typeface="Calibri" pitchFamily="34" charset="0"/>
              </a:rPr>
              <a:t>sunt variabile aleatorii continue. Adesea, variabile aleatorii continue sunt rotunjite la cel mai apropiat număr întreg, dar ele sunt încă considerate a fi continue variabile dacă există o scară continuă. Vârsta este un bun exemplu de acest fel.</a:t>
            </a:r>
          </a:p>
          <a:p>
            <a:pPr algn="just">
              <a:buNone/>
            </a:pPr>
            <a:endParaRPr lang="ro-RO" sz="1800" b="1" dirty="0">
              <a:solidFill>
                <a:schemeClr val="tx1"/>
              </a:solidFill>
              <a:latin typeface="Calibri" pitchFamily="34" charset="0"/>
              <a:cs typeface="Calibri"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92696"/>
            <a:ext cx="8229600" cy="5832648"/>
          </a:xfrm>
        </p:spPr>
        <p:txBody>
          <a:bodyPr>
            <a:normAutofit/>
          </a:bodyPr>
          <a:lstStyle/>
          <a:p>
            <a:pPr algn="just">
              <a:buNone/>
            </a:pPr>
            <a:endParaRPr lang="ro-RO" dirty="0" smtClean="0">
              <a:solidFill>
                <a:schemeClr val="tx1"/>
              </a:solidFill>
              <a:latin typeface="Calibri" pitchFamily="34" charset="0"/>
              <a:cs typeface="Calibri" pitchFamily="34" charset="0"/>
            </a:endParaRPr>
          </a:p>
          <a:p>
            <a:pPr algn="just">
              <a:buNone/>
            </a:pPr>
            <a:r>
              <a:rPr lang="ro-RO" dirty="0" smtClean="0">
                <a:solidFill>
                  <a:schemeClr val="tx1"/>
                </a:solidFill>
                <a:latin typeface="Calibri" pitchFamily="34" charset="0"/>
                <a:cs typeface="Calibri" pitchFamily="34" charset="0"/>
              </a:rPr>
              <a:t>Variabilele precum numărul de copii dintr-o gospodărie sunt numite </a:t>
            </a:r>
            <a:r>
              <a:rPr lang="ro-RO" u="sng" dirty="0" smtClean="0">
                <a:solidFill>
                  <a:schemeClr val="tx1"/>
                </a:solidFill>
                <a:latin typeface="Calibri" pitchFamily="34" charset="0"/>
                <a:cs typeface="Calibri" pitchFamily="34" charset="0"/>
              </a:rPr>
              <a:t>variabile discrete </a:t>
            </a:r>
            <a:r>
              <a:rPr lang="ro-RO" dirty="0" smtClean="0">
                <a:solidFill>
                  <a:schemeClr val="tx1"/>
                </a:solidFill>
                <a:latin typeface="Calibri" pitchFamily="34" charset="0"/>
                <a:cs typeface="Calibri" pitchFamily="34" charset="0"/>
              </a:rPr>
              <a:t>deoarece valorile posibile sunt puncte pe scară discretă. De exemplu, o gospodărie ar putea avea trei copii sau șase copii, dar nu 4,53 copii.</a:t>
            </a:r>
          </a:p>
          <a:p>
            <a:pPr algn="just">
              <a:buNone/>
            </a:pPr>
            <a:endParaRPr lang="ro-RO" dirty="0" smtClean="0">
              <a:solidFill>
                <a:schemeClr val="tx1"/>
              </a:solidFill>
              <a:latin typeface="Calibri" pitchFamily="34" charset="0"/>
              <a:cs typeface="Calibri" pitchFamily="34" charset="0"/>
            </a:endParaRPr>
          </a:p>
          <a:p>
            <a:pPr algn="just">
              <a:buNone/>
            </a:pPr>
            <a:r>
              <a:rPr lang="ro-RO" dirty="0" smtClean="0">
                <a:solidFill>
                  <a:schemeClr val="tx1"/>
                </a:solidFill>
                <a:latin typeface="Calibri" pitchFamily="34" charset="0"/>
                <a:cs typeface="Calibri" pitchFamily="34" charset="0"/>
              </a:rPr>
              <a:t> Alte variabile cum ar fi „timpul pentru a răspunde la o întrebare” sunt </a:t>
            </a:r>
            <a:r>
              <a:rPr lang="ro-RO" u="sng" dirty="0" smtClean="0">
                <a:solidFill>
                  <a:schemeClr val="tx1"/>
                </a:solidFill>
                <a:latin typeface="Calibri" pitchFamily="34" charset="0"/>
                <a:cs typeface="Calibri" pitchFamily="34" charset="0"/>
              </a:rPr>
              <a:t>variabile continue</a:t>
            </a:r>
            <a:r>
              <a:rPr lang="ro-RO" dirty="0" smtClean="0">
                <a:solidFill>
                  <a:schemeClr val="tx1"/>
                </a:solidFill>
                <a:latin typeface="Calibri" pitchFamily="34" charset="0"/>
                <a:cs typeface="Calibri" pitchFamily="34" charset="0"/>
              </a:rPr>
              <a:t>, deoarece scala este continuă și nu formată din pași </a:t>
            </a:r>
            <a:r>
              <a:rPr lang="ro-RO" dirty="0" err="1" smtClean="0">
                <a:solidFill>
                  <a:schemeClr val="tx1"/>
                </a:solidFill>
                <a:latin typeface="Calibri" pitchFamily="34" charset="0"/>
                <a:cs typeface="Calibri" pitchFamily="34" charset="0"/>
              </a:rPr>
              <a:t>discreti</a:t>
            </a:r>
            <a:r>
              <a:rPr lang="ro-RO" dirty="0" smtClean="0">
                <a:solidFill>
                  <a:schemeClr val="tx1"/>
                </a:solidFill>
                <a:latin typeface="Calibri" pitchFamily="34" charset="0"/>
                <a:cs typeface="Calibri" pitchFamily="34" charset="0"/>
              </a:rPr>
              <a:t>. Timpul de răspuns ar putea fi 1,64 secunde sau poate fi 1.64237123922121 secunde.</a:t>
            </a:r>
            <a:endParaRPr lang="en-US" dirty="0" smtClean="0">
              <a:solidFill>
                <a:schemeClr val="tx1"/>
              </a:solidFill>
              <a:latin typeface="Calibri" pitchFamily="34" charset="0"/>
              <a:cs typeface="Calibri" pitchFamily="34" charset="0"/>
            </a:endParaRPr>
          </a:p>
          <a:p>
            <a:pPr algn="just">
              <a:buNone/>
            </a:pPr>
            <a:endParaRPr lang="en-US" sz="1800" b="1" dirty="0" smtClean="0">
              <a:solidFill>
                <a:schemeClr val="tx1"/>
              </a:solidFill>
              <a:latin typeface="Calibri" pitchFamily="34" charset="0"/>
              <a:cs typeface="Calibri" pitchFamily="34" charset="0"/>
            </a:endParaRPr>
          </a:p>
          <a:p>
            <a:pPr algn="just">
              <a:buNone/>
            </a:pPr>
            <a:endParaRPr lang="en-US" b="1" dirty="0" smtClean="0">
              <a:solidFill>
                <a:schemeClr val="tx1"/>
              </a:solidFill>
              <a:latin typeface="Calibri" pitchFamily="34" charset="0"/>
              <a:cs typeface="Calibri" pitchFamily="34" charset="0"/>
            </a:endParaRPr>
          </a:p>
          <a:p>
            <a:pPr algn="just">
              <a:buNone/>
            </a:pPr>
            <a:r>
              <a:rPr lang="vi-VN" dirty="0" smtClean="0">
                <a:solidFill>
                  <a:schemeClr val="tx1"/>
                </a:solidFill>
                <a:latin typeface="Calibri" pitchFamily="34" charset="0"/>
                <a:cs typeface="Calibri" pitchFamily="34" charset="0"/>
              </a:rPr>
              <a:t>În cele mai multe cazuri, deosebirea, diferenţa între variabilele continu</a:t>
            </a:r>
            <a:r>
              <a:rPr lang="en-US" dirty="0" smtClean="0">
                <a:solidFill>
                  <a:schemeClr val="tx1"/>
                </a:solidFill>
                <a:latin typeface="Calibri" pitchFamily="34" charset="0"/>
                <a:cs typeface="Calibri" pitchFamily="34" charset="0"/>
              </a:rPr>
              <a:t>e</a:t>
            </a:r>
            <a:r>
              <a:rPr lang="vi-VN" dirty="0" smtClean="0">
                <a:solidFill>
                  <a:schemeClr val="tx1"/>
                </a:solidFill>
                <a:latin typeface="Calibri" pitchFamily="34" charset="0"/>
                <a:cs typeface="Calibri" pitchFamily="34" charset="0"/>
              </a:rPr>
              <a:t> şi</a:t>
            </a:r>
            <a:r>
              <a:rPr lang="en-GB" dirty="0" smtClean="0">
                <a:solidFill>
                  <a:schemeClr val="tx1"/>
                </a:solidFill>
                <a:latin typeface="Calibri" pitchFamily="34" charset="0"/>
                <a:cs typeface="Calibri" pitchFamily="34" charset="0"/>
              </a:rPr>
              <a:t> </a:t>
            </a:r>
            <a:r>
              <a:rPr lang="vi-VN" dirty="0" smtClean="0">
                <a:solidFill>
                  <a:schemeClr val="tx1"/>
                </a:solidFill>
                <a:latin typeface="Calibri" pitchFamily="34" charset="0"/>
                <a:cs typeface="Calibri" pitchFamily="34" charset="0"/>
              </a:rPr>
              <a:t>cele discret</a:t>
            </a:r>
            <a:r>
              <a:rPr lang="en-US" dirty="0" smtClean="0">
                <a:solidFill>
                  <a:schemeClr val="tx1"/>
                </a:solidFill>
                <a:latin typeface="Calibri" pitchFamily="34" charset="0"/>
                <a:cs typeface="Calibri" pitchFamily="34" charset="0"/>
              </a:rPr>
              <a:t>e</a:t>
            </a:r>
            <a:r>
              <a:rPr lang="vi-VN" dirty="0" smtClean="0">
                <a:solidFill>
                  <a:schemeClr val="tx1"/>
                </a:solidFill>
                <a:latin typeface="Calibri" pitchFamily="34" charset="0"/>
                <a:cs typeface="Calibri" pitchFamily="34" charset="0"/>
              </a:rPr>
              <a:t> se poate face stabilind dacă datele provin dintr-o numărătoare sau</a:t>
            </a:r>
            <a:r>
              <a:rPr lang="en-GB" dirty="0" smtClean="0">
                <a:solidFill>
                  <a:schemeClr val="tx1"/>
                </a:solidFill>
                <a:latin typeface="Calibri" pitchFamily="34" charset="0"/>
                <a:cs typeface="Calibri" pitchFamily="34" charset="0"/>
              </a:rPr>
              <a:t> </a:t>
            </a:r>
            <a:r>
              <a:rPr lang="vi-VN" dirty="0" smtClean="0">
                <a:solidFill>
                  <a:schemeClr val="tx1"/>
                </a:solidFill>
                <a:latin typeface="Calibri" pitchFamily="34" charset="0"/>
                <a:cs typeface="Calibri" pitchFamily="34" charset="0"/>
              </a:rPr>
              <a:t>dintr-o măsurătoare (primele sunt discrete, cele din urmă continue). </a:t>
            </a:r>
          </a:p>
          <a:p>
            <a:pPr algn="just">
              <a:buNone/>
            </a:pPr>
            <a:endParaRPr lang="ro-RO" sz="1800" b="1" dirty="0">
              <a:solidFill>
                <a:schemeClr val="tx1"/>
              </a:solidFill>
              <a:latin typeface="Calibri" pitchFamily="34" charset="0"/>
              <a:cs typeface="Calibri"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92696"/>
            <a:ext cx="8229600" cy="5832648"/>
          </a:xfrm>
        </p:spPr>
        <p:txBody>
          <a:bodyPr>
            <a:normAutofit/>
          </a:bodyPr>
          <a:lstStyle/>
          <a:p>
            <a:pPr algn="just">
              <a:buNone/>
            </a:pPr>
            <a:r>
              <a:rPr lang="ro-RO" dirty="0" smtClean="0">
                <a:solidFill>
                  <a:schemeClr val="tx1"/>
                </a:solidFill>
                <a:latin typeface="Calibri" pitchFamily="34" charset="0"/>
                <a:cs typeface="Calibri" pitchFamily="34" charset="0"/>
              </a:rPr>
              <a:t>La rândul lor, </a:t>
            </a:r>
            <a:r>
              <a:rPr lang="ro-RO" u="sng" dirty="0" smtClean="0">
                <a:solidFill>
                  <a:schemeClr val="tx1"/>
                </a:solidFill>
                <a:latin typeface="Calibri" pitchFamily="34" charset="0"/>
                <a:cs typeface="Calibri" pitchFamily="34" charset="0"/>
              </a:rPr>
              <a:t>variabilele calitative </a:t>
            </a:r>
            <a:r>
              <a:rPr lang="ro-RO" dirty="0" smtClean="0">
                <a:solidFill>
                  <a:schemeClr val="tx1"/>
                </a:solidFill>
                <a:latin typeface="Calibri" pitchFamily="34" charset="0"/>
                <a:cs typeface="Calibri" pitchFamily="34" charset="0"/>
              </a:rPr>
              <a:t>pot fi </a:t>
            </a:r>
            <a:r>
              <a:rPr lang="ro-RO" b="1" dirty="0" smtClean="0">
                <a:solidFill>
                  <a:schemeClr val="tx1"/>
                </a:solidFill>
                <a:latin typeface="Calibri" pitchFamily="34" charset="0"/>
                <a:cs typeface="Calibri" pitchFamily="34" charset="0"/>
              </a:rPr>
              <a:t>nominale sau ordinale. </a:t>
            </a:r>
          </a:p>
          <a:p>
            <a:pPr algn="just">
              <a:buNone/>
            </a:pPr>
            <a:r>
              <a:rPr lang="ro-RO" dirty="0" smtClean="0">
                <a:solidFill>
                  <a:schemeClr val="tx1"/>
                </a:solidFill>
                <a:latin typeface="Calibri" pitchFamily="34" charset="0"/>
                <a:cs typeface="Calibri" pitchFamily="34" charset="0"/>
              </a:rPr>
              <a:t>Variabilele calitative nominale nu implică o anumită ordine între valori, în timp ce variabilele calitative ordinale presupun existenţa unei relaţii de ordine (a unei ierarhii) între valorile posibile ale variabilei.</a:t>
            </a:r>
          </a:p>
          <a:p>
            <a:pPr algn="just">
              <a:buNone/>
            </a:pPr>
            <a:r>
              <a:rPr lang="ro-RO" b="1" dirty="0" smtClean="0">
                <a:solidFill>
                  <a:schemeClr val="tx1"/>
                </a:solidFill>
                <a:latin typeface="Calibri" pitchFamily="34" charset="0"/>
                <a:cs typeface="Calibri" pitchFamily="34" charset="0"/>
              </a:rPr>
              <a:t>Exemplu: </a:t>
            </a:r>
            <a:r>
              <a:rPr lang="ro-RO" dirty="0" smtClean="0">
                <a:solidFill>
                  <a:schemeClr val="tx1"/>
                </a:solidFill>
                <a:latin typeface="Calibri" pitchFamily="34" charset="0"/>
                <a:cs typeface="Calibri" pitchFamily="34" charset="0"/>
              </a:rPr>
              <a:t>Starea civilă este o variabilă calitativă, deseori definită binar, respectiv „căsătorit” sau „necăsătorit”. </a:t>
            </a:r>
          </a:p>
          <a:p>
            <a:pPr algn="just">
              <a:buNone/>
            </a:pPr>
            <a:endParaRPr lang="ro-RO" dirty="0" smtClean="0">
              <a:solidFill>
                <a:schemeClr val="tx1"/>
              </a:solidFill>
              <a:latin typeface="Calibri" pitchFamily="34" charset="0"/>
              <a:cs typeface="Calibri" pitchFamily="34" charset="0"/>
            </a:endParaRPr>
          </a:p>
          <a:p>
            <a:pPr algn="just">
              <a:buNone/>
            </a:pPr>
            <a:r>
              <a:rPr lang="ro-RO" dirty="0" smtClean="0">
                <a:solidFill>
                  <a:schemeClr val="tx1"/>
                </a:solidFill>
                <a:latin typeface="Calibri" pitchFamily="34" charset="0"/>
                <a:cs typeface="Calibri" pitchFamily="34" charset="0"/>
              </a:rPr>
              <a:t>Starea civilă poate fi definită și mai detaliat, putând lua valorile „celibatar/niciodată căsătorit”, „căsătorit”, „văduv”, „divorţat”, detalierea fiind decisă de cercetător, în conformitate cu scopurile analizei. Întrucât între aceste valori nu există o ordine anume, variabila stare civilă este o </a:t>
            </a:r>
            <a:r>
              <a:rPr lang="ro-RO" b="1" dirty="0" smtClean="0">
                <a:solidFill>
                  <a:schemeClr val="tx1"/>
                </a:solidFill>
                <a:latin typeface="Calibri" pitchFamily="34" charset="0"/>
                <a:cs typeface="Calibri" pitchFamily="34" charset="0"/>
              </a:rPr>
              <a:t>variabilă calitativă nominală</a:t>
            </a:r>
            <a:r>
              <a:rPr lang="ro-RO" dirty="0" smtClean="0">
                <a:solidFill>
                  <a:schemeClr val="tx1"/>
                </a:solidFill>
                <a:latin typeface="Calibri" pitchFamily="34" charset="0"/>
                <a:cs typeface="Calibri" pitchFamily="34" charset="0"/>
              </a:rPr>
              <a:t>. </a:t>
            </a:r>
          </a:p>
          <a:p>
            <a:pPr algn="just">
              <a:buNone/>
            </a:pPr>
            <a:endParaRPr lang="ro-RO" dirty="0" smtClean="0">
              <a:solidFill>
                <a:schemeClr val="tx1"/>
              </a:solidFill>
              <a:latin typeface="Calibri" pitchFamily="34" charset="0"/>
              <a:cs typeface="Calibri" pitchFamily="34" charset="0"/>
            </a:endParaRPr>
          </a:p>
          <a:p>
            <a:pPr algn="just">
              <a:buNone/>
            </a:pPr>
            <a:r>
              <a:rPr lang="ro-RO" dirty="0" smtClean="0">
                <a:solidFill>
                  <a:schemeClr val="tx1"/>
                </a:solidFill>
                <a:latin typeface="Calibri" pitchFamily="34" charset="0"/>
                <a:cs typeface="Calibri" pitchFamily="34" charset="0"/>
              </a:rPr>
              <a:t>Alte exemple de variabile calitative nominale: culoarea ochilor, sexul, ocupaţia, mediul de rezidență etc.</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215106"/>
          </a:xfrm>
        </p:spPr>
        <p:txBody>
          <a:bodyPr>
            <a:normAutofit/>
          </a:bodyPr>
          <a:lstStyle/>
          <a:p>
            <a:pPr algn="just">
              <a:buNone/>
            </a:pPr>
            <a:r>
              <a:rPr lang="ro-RO" sz="1800" b="1" dirty="0" smtClean="0">
                <a:solidFill>
                  <a:schemeClr val="tx1"/>
                </a:solidFill>
                <a:latin typeface="Calibri" pitchFamily="34" charset="0"/>
                <a:cs typeface="Calibri" pitchFamily="34" charset="0"/>
              </a:rPr>
              <a:t>Exemplu: </a:t>
            </a:r>
            <a:r>
              <a:rPr lang="ro-RO" sz="1800" dirty="0" smtClean="0">
                <a:solidFill>
                  <a:schemeClr val="tx1"/>
                </a:solidFill>
                <a:latin typeface="Calibri" pitchFamily="34" charset="0"/>
                <a:cs typeface="Calibri" pitchFamily="34" charset="0"/>
              </a:rPr>
              <a:t>Nivelul studiilor poate fi exprimat prin numărul de ani petrecuţi în sistemul de învăţământ, caz în care avem de-a face cu o variabilă cantitativă, sau prin formularea unei întrebări de genul „</a:t>
            </a:r>
            <a:r>
              <a:rPr lang="ro-RO" sz="1800" i="1" dirty="0" smtClean="0">
                <a:solidFill>
                  <a:schemeClr val="tx1"/>
                </a:solidFill>
                <a:latin typeface="Calibri" pitchFamily="34" charset="0"/>
                <a:cs typeface="Calibri" pitchFamily="34" charset="0"/>
              </a:rPr>
              <a:t>Care este ultimul nivel de studii absolvite?” </a:t>
            </a:r>
            <a:r>
              <a:rPr lang="ro-RO" sz="1800" dirty="0" smtClean="0">
                <a:solidFill>
                  <a:schemeClr val="tx1"/>
                </a:solidFill>
                <a:latin typeface="Calibri" pitchFamily="34" charset="0"/>
                <a:cs typeface="Calibri" pitchFamily="34" charset="0"/>
              </a:rPr>
              <a:t>și alegerea unuia din următoarele răspunsuri posibile: </a:t>
            </a:r>
          </a:p>
          <a:p>
            <a:pPr algn="just">
              <a:buNone/>
            </a:pPr>
            <a:endParaRPr lang="ro-RO" sz="1800" dirty="0" smtClean="0">
              <a:solidFill>
                <a:schemeClr val="tx1"/>
              </a:solidFill>
              <a:latin typeface="Calibri" pitchFamily="34" charset="0"/>
              <a:cs typeface="Calibri" pitchFamily="34" charset="0"/>
            </a:endParaRPr>
          </a:p>
          <a:p>
            <a:pPr algn="just">
              <a:buNone/>
            </a:pPr>
            <a:r>
              <a:rPr lang="ro-RO" sz="1800" dirty="0" smtClean="0">
                <a:solidFill>
                  <a:schemeClr val="tx1"/>
                </a:solidFill>
                <a:latin typeface="Calibri" pitchFamily="34" charset="0"/>
                <a:cs typeface="Calibri" pitchFamily="34" charset="0"/>
              </a:rPr>
              <a:t>•	studii primare;</a:t>
            </a:r>
          </a:p>
          <a:p>
            <a:pPr algn="just">
              <a:buNone/>
            </a:pPr>
            <a:r>
              <a:rPr lang="ro-RO" sz="1800" dirty="0" smtClean="0">
                <a:solidFill>
                  <a:schemeClr val="tx1"/>
                </a:solidFill>
                <a:latin typeface="Calibri" pitchFamily="34" charset="0"/>
                <a:cs typeface="Calibri" pitchFamily="34" charset="0"/>
              </a:rPr>
              <a:t>•	studii gimnaziale;</a:t>
            </a:r>
          </a:p>
          <a:p>
            <a:pPr algn="just">
              <a:buNone/>
            </a:pPr>
            <a:r>
              <a:rPr lang="ro-RO" sz="1800" dirty="0" smtClean="0">
                <a:solidFill>
                  <a:schemeClr val="tx1"/>
                </a:solidFill>
                <a:latin typeface="Calibri" pitchFamily="34" charset="0"/>
                <a:cs typeface="Calibri" pitchFamily="34" charset="0"/>
              </a:rPr>
              <a:t>•	studii liceale;</a:t>
            </a:r>
          </a:p>
          <a:p>
            <a:pPr algn="just">
              <a:buNone/>
            </a:pPr>
            <a:r>
              <a:rPr lang="ro-RO" sz="1800" dirty="0" smtClean="0">
                <a:solidFill>
                  <a:schemeClr val="tx1"/>
                </a:solidFill>
                <a:latin typeface="Calibri" pitchFamily="34" charset="0"/>
                <a:cs typeface="Calibri" pitchFamily="34" charset="0"/>
              </a:rPr>
              <a:t>•	studii postliceale;</a:t>
            </a:r>
          </a:p>
          <a:p>
            <a:pPr algn="just">
              <a:buNone/>
            </a:pPr>
            <a:r>
              <a:rPr lang="ro-RO" sz="1800" dirty="0" smtClean="0">
                <a:solidFill>
                  <a:schemeClr val="tx1"/>
                </a:solidFill>
                <a:latin typeface="Calibri" pitchFamily="34" charset="0"/>
                <a:cs typeface="Calibri" pitchFamily="34" charset="0"/>
              </a:rPr>
              <a:t>•	studii universitare;</a:t>
            </a:r>
          </a:p>
          <a:p>
            <a:pPr algn="just">
              <a:buNone/>
            </a:pPr>
            <a:r>
              <a:rPr lang="ro-RO" sz="1800" dirty="0" smtClean="0">
                <a:solidFill>
                  <a:schemeClr val="tx1"/>
                </a:solidFill>
                <a:latin typeface="Calibri" pitchFamily="34" charset="0"/>
                <a:cs typeface="Calibri" pitchFamily="34" charset="0"/>
              </a:rPr>
              <a:t>•	studii postuniversitare – masterat;</a:t>
            </a:r>
          </a:p>
          <a:p>
            <a:pPr algn="just">
              <a:buNone/>
            </a:pPr>
            <a:r>
              <a:rPr lang="ro-RO" sz="1800" dirty="0" smtClean="0">
                <a:solidFill>
                  <a:schemeClr val="tx1"/>
                </a:solidFill>
                <a:latin typeface="Calibri" pitchFamily="34" charset="0"/>
                <a:cs typeface="Calibri" pitchFamily="34" charset="0"/>
              </a:rPr>
              <a:t>•	studii postuniversitare – doctorat, </a:t>
            </a:r>
          </a:p>
          <a:p>
            <a:pPr algn="just">
              <a:buNone/>
            </a:pPr>
            <a:endParaRPr lang="ro-RO" sz="1800" dirty="0" smtClean="0">
              <a:solidFill>
                <a:schemeClr val="tx1"/>
              </a:solidFill>
              <a:latin typeface="Calibri" pitchFamily="34" charset="0"/>
              <a:cs typeface="Calibri" pitchFamily="34" charset="0"/>
            </a:endParaRPr>
          </a:p>
          <a:p>
            <a:pPr algn="just">
              <a:buNone/>
            </a:pPr>
            <a:r>
              <a:rPr lang="ro-RO" sz="1800" dirty="0" smtClean="0">
                <a:solidFill>
                  <a:schemeClr val="tx1"/>
                </a:solidFill>
                <a:latin typeface="Calibri" pitchFamily="34" charset="0"/>
                <a:cs typeface="Calibri" pitchFamily="34" charset="0"/>
              </a:rPr>
              <a:t>În cel de-al doilea caz, avem de-a face cu o variabilă </a:t>
            </a:r>
            <a:r>
              <a:rPr lang="ro-RO" sz="1800" b="1" dirty="0" smtClean="0">
                <a:solidFill>
                  <a:schemeClr val="tx1"/>
                </a:solidFill>
                <a:latin typeface="Calibri" pitchFamily="34" charset="0"/>
                <a:cs typeface="Calibri" pitchFamily="34" charset="0"/>
              </a:rPr>
              <a:t>calitativă ordinală, </a:t>
            </a:r>
            <a:r>
              <a:rPr lang="ro-RO" sz="1800" dirty="0" smtClean="0">
                <a:solidFill>
                  <a:schemeClr val="tx1"/>
                </a:solidFill>
                <a:latin typeface="Calibri" pitchFamily="34" charset="0"/>
                <a:cs typeface="Calibri" pitchFamily="34" charset="0"/>
              </a:rPr>
              <a:t>alegerea unei valori superioare corespunzând unui nivel mai înalt al studiilor.</a:t>
            </a:r>
          </a:p>
          <a:p>
            <a:pPr algn="just">
              <a:buNone/>
            </a:pPr>
            <a:endParaRPr lang="ro-RO" sz="1800" dirty="0" smtClean="0">
              <a:solidFill>
                <a:schemeClr val="tx1"/>
              </a:solidFill>
              <a:latin typeface="Calibri" pitchFamily="34" charset="0"/>
              <a:cs typeface="Calibri" pitchFamily="34" charset="0"/>
            </a:endParaRPr>
          </a:p>
          <a:p>
            <a:pPr algn="just">
              <a:buNone/>
            </a:pPr>
            <a:endParaRPr lang="ro-RO" sz="1800" dirty="0" smtClean="0">
              <a:solidFill>
                <a:schemeClr val="tx1"/>
              </a:solidFill>
              <a:latin typeface="Calibri" pitchFamily="34" charset="0"/>
              <a:cs typeface="Calibri" pitchFamily="34" charset="0"/>
            </a:endParaRPr>
          </a:p>
          <a:p>
            <a:pPr algn="just">
              <a:buNone/>
            </a:pPr>
            <a:endParaRPr lang="ro-RO" sz="1800" dirty="0" smtClean="0">
              <a:solidFill>
                <a:schemeClr val="tx1"/>
              </a:solidFill>
              <a:latin typeface="Calibri" pitchFamily="34" charset="0"/>
              <a:cs typeface="Calibri" pitchFamily="34" charset="0"/>
            </a:endParaRPr>
          </a:p>
          <a:p>
            <a:pPr algn="just">
              <a:buNone/>
            </a:pPr>
            <a:endParaRPr lang="ro-RO" sz="1800" dirty="0">
              <a:solidFill>
                <a:schemeClr val="tx1"/>
              </a:solidFill>
              <a:latin typeface="Calibri" pitchFamily="34" charset="0"/>
              <a:cs typeface="Calibri"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215106"/>
          </a:xfrm>
        </p:spPr>
        <p:txBody>
          <a:bodyPr>
            <a:normAutofit/>
          </a:bodyPr>
          <a:lstStyle/>
          <a:p>
            <a:pPr algn="just">
              <a:buNone/>
            </a:pPr>
            <a:r>
              <a:rPr lang="ro-RO" sz="1800" b="1" dirty="0" smtClean="0">
                <a:solidFill>
                  <a:schemeClr val="tx1"/>
                </a:solidFill>
                <a:latin typeface="Calibri" pitchFamily="34" charset="0"/>
                <a:cs typeface="Calibri" pitchFamily="34" charset="0"/>
              </a:rPr>
              <a:t>Atenţie! </a:t>
            </a:r>
            <a:r>
              <a:rPr lang="ro-RO" sz="1800" dirty="0" smtClean="0">
                <a:solidFill>
                  <a:schemeClr val="tx1"/>
                </a:solidFill>
                <a:latin typeface="Calibri" pitchFamily="34" charset="0"/>
                <a:cs typeface="Calibri" pitchFamily="34" charset="0"/>
              </a:rPr>
              <a:t>Este de dorit să se evite atribuirea unor valori numerice variabilelor calitative, fie ele şi ordinale. </a:t>
            </a:r>
          </a:p>
          <a:p>
            <a:pPr algn="just">
              <a:buNone/>
            </a:pPr>
            <a:endParaRPr lang="ro-RO" sz="1800" dirty="0" smtClean="0">
              <a:solidFill>
                <a:schemeClr val="tx1"/>
              </a:solidFill>
              <a:latin typeface="Calibri" pitchFamily="34" charset="0"/>
              <a:cs typeface="Calibri" pitchFamily="34" charset="0"/>
            </a:endParaRPr>
          </a:p>
          <a:p>
            <a:pPr algn="just">
              <a:buNone/>
            </a:pPr>
            <a:r>
              <a:rPr lang="ro-RO" sz="1800" dirty="0" smtClean="0">
                <a:solidFill>
                  <a:schemeClr val="tx1"/>
                </a:solidFill>
                <a:latin typeface="Calibri" pitchFamily="34" charset="0"/>
                <a:cs typeface="Calibri" pitchFamily="34" charset="0"/>
              </a:rPr>
              <a:t>De exemplu, pentru nivelul studiilor unei persoane, dacă atribuim studiilor liceale valoarea 3 şi celor universitare valoarea 5, putem afirma că facultatea oferă un nivel de studii cu 67% mai ridicat decât liceul? </a:t>
            </a:r>
          </a:p>
          <a:p>
            <a:pPr algn="just">
              <a:buNone/>
            </a:pPr>
            <a:endParaRPr lang="ro-RO" sz="1800" dirty="0" smtClean="0">
              <a:solidFill>
                <a:schemeClr val="tx1"/>
              </a:solidFill>
              <a:latin typeface="Calibri" pitchFamily="34" charset="0"/>
              <a:cs typeface="Calibri" pitchFamily="34" charset="0"/>
            </a:endParaRPr>
          </a:p>
          <a:p>
            <a:pPr algn="just">
              <a:buNone/>
            </a:pPr>
            <a:r>
              <a:rPr lang="ro-RO" sz="1800" dirty="0" smtClean="0">
                <a:solidFill>
                  <a:schemeClr val="tx1"/>
                </a:solidFill>
                <a:latin typeface="Calibri" pitchFamily="34" charset="0"/>
                <a:cs typeface="Calibri" pitchFamily="34" charset="0"/>
              </a:rPr>
              <a:t>În aceeaşi ordine de idei, dacă atribuim studiilor doctorale valoarea 7, înseamnă acest lucru că diferenţa de instruire dintre aceste studii şi cele universitare (valoarea numerică a diferenţei este 2) este egală cu diferenţa de pregătire dintre studiile universitare şi cele liceale (pentru care valoarea diferenţei este tot 2)? </a:t>
            </a:r>
          </a:p>
          <a:p>
            <a:pPr algn="just">
              <a:buNone/>
            </a:pPr>
            <a:endParaRPr lang="ro-RO" sz="1800" dirty="0" smtClean="0">
              <a:solidFill>
                <a:schemeClr val="tx1"/>
              </a:solidFill>
              <a:latin typeface="Calibri" pitchFamily="34" charset="0"/>
              <a:cs typeface="Calibri" pitchFamily="34" charset="0"/>
            </a:endParaRPr>
          </a:p>
          <a:p>
            <a:pPr algn="just">
              <a:buNone/>
            </a:pPr>
            <a:r>
              <a:rPr lang="ro-RO" sz="1800" b="1" dirty="0" smtClean="0">
                <a:solidFill>
                  <a:schemeClr val="tx1"/>
                </a:solidFill>
                <a:latin typeface="Calibri" pitchFamily="34" charset="0"/>
                <a:cs typeface="Calibri" pitchFamily="34" charset="0"/>
              </a:rPr>
              <a:t>Evident, nu. </a:t>
            </a:r>
          </a:p>
          <a:p>
            <a:pPr algn="just">
              <a:buNone/>
            </a:pPr>
            <a:endParaRPr lang="ro-RO" sz="1800" b="1" dirty="0" smtClean="0">
              <a:solidFill>
                <a:schemeClr val="tx1"/>
              </a:solidFill>
              <a:latin typeface="Calibri" pitchFamily="34" charset="0"/>
              <a:cs typeface="Calibri" pitchFamily="34" charset="0"/>
            </a:endParaRPr>
          </a:p>
          <a:p>
            <a:pPr algn="just">
              <a:buNone/>
            </a:pPr>
            <a:r>
              <a:rPr lang="ro-RO" sz="1800" b="1" dirty="0" smtClean="0">
                <a:solidFill>
                  <a:schemeClr val="tx1"/>
                </a:solidFill>
                <a:latin typeface="Calibri" pitchFamily="34" charset="0"/>
                <a:cs typeface="Calibri" pitchFamily="34" charset="0"/>
              </a:rPr>
              <a:t>Concluzia </a:t>
            </a:r>
            <a:r>
              <a:rPr lang="ro-RO" sz="1800" dirty="0" smtClean="0">
                <a:solidFill>
                  <a:schemeClr val="tx1"/>
                </a:solidFill>
                <a:latin typeface="Calibri" pitchFamily="34" charset="0"/>
                <a:cs typeface="Calibri" pitchFamily="34" charset="0"/>
              </a:rPr>
              <a:t>care se poate trage de aici este aceea că variabilele calitative ordinale implică existenţa unei ierarhii, dar că pe aceste scale nu are sens definirea distanţei între valorile variabilei calitative ordinale.</a:t>
            </a:r>
          </a:p>
          <a:p>
            <a:pPr algn="just">
              <a:buNone/>
            </a:pPr>
            <a:endParaRPr lang="ro-RO" sz="1800" dirty="0" smtClean="0">
              <a:solidFill>
                <a:schemeClr val="tx1"/>
              </a:solidFill>
              <a:latin typeface="Calibri" pitchFamily="34" charset="0"/>
              <a:cs typeface="Calibri" pitchFamily="34" charset="0"/>
            </a:endParaRPr>
          </a:p>
          <a:p>
            <a:pPr algn="just">
              <a:buNone/>
            </a:pPr>
            <a:endParaRPr lang="ro-RO" sz="1800" dirty="0" smtClean="0">
              <a:solidFill>
                <a:schemeClr val="tx1"/>
              </a:solidFill>
              <a:latin typeface="Calibri" pitchFamily="34" charset="0"/>
              <a:cs typeface="Calibri" pitchFamily="34" charset="0"/>
            </a:endParaRPr>
          </a:p>
          <a:p>
            <a:pPr algn="just">
              <a:buNone/>
            </a:pPr>
            <a:endParaRPr lang="ro-RO" sz="1800" dirty="0" smtClean="0">
              <a:solidFill>
                <a:schemeClr val="tx1"/>
              </a:solidFill>
              <a:latin typeface="Calibri" pitchFamily="34" charset="0"/>
              <a:cs typeface="Calibri" pitchFamily="34" charset="0"/>
            </a:endParaRPr>
          </a:p>
          <a:p>
            <a:pPr algn="just">
              <a:buNone/>
            </a:pPr>
            <a:endParaRPr lang="ro-RO" sz="1800" dirty="0">
              <a:solidFill>
                <a:schemeClr val="tx1"/>
              </a:solidFill>
              <a:latin typeface="Calibri" pitchFamily="34" charset="0"/>
              <a:cs typeface="Calibri"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215106"/>
          </a:xfrm>
        </p:spPr>
        <p:txBody>
          <a:bodyPr>
            <a:normAutofit/>
          </a:bodyPr>
          <a:lstStyle/>
          <a:p>
            <a:pPr algn="just">
              <a:buNone/>
            </a:pPr>
            <a:endParaRPr lang="en-GB" sz="1800" dirty="0" smtClean="0">
              <a:solidFill>
                <a:schemeClr val="tx1"/>
              </a:solidFill>
              <a:latin typeface="Calibri" pitchFamily="34" charset="0"/>
              <a:cs typeface="Calibri" pitchFamily="34" charset="0"/>
            </a:endParaRPr>
          </a:p>
          <a:p>
            <a:pPr algn="just">
              <a:buNone/>
            </a:pPr>
            <a:r>
              <a:rPr lang="en-GB" sz="1800" dirty="0" smtClean="0">
                <a:solidFill>
                  <a:schemeClr val="tx1"/>
                </a:solidFill>
                <a:latin typeface="Calibri" pitchFamily="34" charset="0"/>
                <a:cs typeface="Calibri" pitchFamily="34" charset="0"/>
              </a:rPr>
              <a:t>D</a:t>
            </a:r>
            <a:r>
              <a:rPr lang="vi-VN" sz="1800" dirty="0" smtClean="0">
                <a:solidFill>
                  <a:schemeClr val="tx1"/>
                </a:solidFill>
                <a:latin typeface="Calibri" pitchFamily="34" charset="0"/>
                <a:cs typeface="Calibri" pitchFamily="34" charset="0"/>
              </a:rPr>
              <a:t>upă tipul variaţiei, variabilele numerice pot fi:</a:t>
            </a:r>
          </a:p>
          <a:p>
            <a:pPr algn="just"/>
            <a:r>
              <a:rPr lang="vi-VN" sz="1800" dirty="0" smtClean="0">
                <a:solidFill>
                  <a:schemeClr val="tx1"/>
                </a:solidFill>
                <a:latin typeface="Calibri" pitchFamily="34" charset="0"/>
                <a:cs typeface="Calibri" pitchFamily="34" charset="0"/>
              </a:rPr>
              <a:t>cu variaţie continuă, atunci când pot lua, practic, orice valoare într-un interval din</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domeniul lor de valori;</a:t>
            </a:r>
            <a:endParaRPr lang="en-GB" sz="1800" dirty="0" smtClean="0">
              <a:solidFill>
                <a:schemeClr val="tx1"/>
              </a:solidFill>
              <a:latin typeface="Calibri" pitchFamily="34" charset="0"/>
              <a:cs typeface="Calibri" pitchFamily="34" charset="0"/>
            </a:endParaRPr>
          </a:p>
          <a:p>
            <a:pPr algn="just"/>
            <a:endParaRPr lang="vi-VN" sz="1800" dirty="0" smtClean="0">
              <a:solidFill>
                <a:schemeClr val="tx1"/>
              </a:solidFill>
              <a:latin typeface="Calibri" pitchFamily="34" charset="0"/>
              <a:cs typeface="Calibri" pitchFamily="34" charset="0"/>
            </a:endParaRPr>
          </a:p>
          <a:p>
            <a:pPr algn="just"/>
            <a:r>
              <a:rPr lang="vi-VN" sz="1800" dirty="0" smtClean="0">
                <a:solidFill>
                  <a:schemeClr val="tx1"/>
                </a:solidFill>
                <a:latin typeface="Calibri" pitchFamily="34" charset="0"/>
                <a:cs typeface="Calibri" pitchFamily="34" charset="0"/>
              </a:rPr>
              <a:t>cu variaţie discontinuă (discrete), atunci când pot lua doar anumite valori, strict</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determinate într-un interval din domeniul lor de valori.</a:t>
            </a:r>
          </a:p>
          <a:p>
            <a:pPr algn="just">
              <a:buNone/>
            </a:pPr>
            <a:endParaRPr lang="en-GB" sz="1800" dirty="0" smtClean="0">
              <a:solidFill>
                <a:schemeClr val="tx1"/>
              </a:solidFill>
              <a:latin typeface="Calibri" pitchFamily="34" charset="0"/>
              <a:cs typeface="Calibri" pitchFamily="34" charset="0"/>
            </a:endParaRPr>
          </a:p>
          <a:p>
            <a:pPr algn="just">
              <a:buNone/>
            </a:pPr>
            <a:endParaRPr lang="en-GB" sz="1800" dirty="0">
              <a:solidFill>
                <a:schemeClr val="tx1"/>
              </a:solidFill>
              <a:latin typeface="Calibri" pitchFamily="34" charset="0"/>
              <a:cs typeface="Calibri" pitchFamily="34" charset="0"/>
            </a:endParaRPr>
          </a:p>
          <a:p>
            <a:pPr algn="just">
              <a:buNone/>
            </a:pPr>
            <a:r>
              <a:rPr lang="vi-VN" sz="1800" dirty="0" smtClean="0">
                <a:solidFill>
                  <a:schemeClr val="tx1"/>
                </a:solidFill>
                <a:latin typeface="Calibri" pitchFamily="34" charset="0"/>
                <a:cs typeface="Calibri" pitchFamily="34" charset="0"/>
              </a:rPr>
              <a:t>În cele mai multe cazuri, deosebirea, diferenţa între variabilele cu variaţie continuă şi</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cele cu variaţie discretă se poate face stabilind dacă datele provin dintr-o numărătoare sau</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dintr-o măsurătoare (primele sunt discrete, cele din urmă continue). </a:t>
            </a:r>
          </a:p>
          <a:p>
            <a:pPr algn="just">
              <a:buNone/>
            </a:pPr>
            <a:endParaRPr lang="vi-VN" sz="1800" dirty="0" smtClean="0">
              <a:solidFill>
                <a:schemeClr val="tx1"/>
              </a:solidFill>
              <a:latin typeface="Calibri" pitchFamily="34" charset="0"/>
              <a:cs typeface="Calibri" pitchFamily="34" charset="0"/>
            </a:endParaRPr>
          </a:p>
          <a:p>
            <a:pPr algn="just">
              <a:buNone/>
            </a:pPr>
            <a:endParaRPr lang="en-GB" sz="1800" dirty="0">
              <a:solidFill>
                <a:schemeClr val="tx1"/>
              </a:solidFill>
              <a:latin typeface="Calibri" pitchFamily="34" charset="0"/>
              <a:cs typeface="Calibri" pitchFamily="34" charset="0"/>
            </a:endParaRPr>
          </a:p>
          <a:p>
            <a:pPr algn="just">
              <a:buNone/>
            </a:pPr>
            <a:endParaRPr lang="en-GB" sz="1800" dirty="0">
              <a:solidFill>
                <a:schemeClr val="tx1"/>
              </a:solidFill>
              <a:latin typeface="Calibri" pitchFamily="34" charset="0"/>
              <a:cs typeface="Calibri"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ro-RO" dirty="0"/>
          </a:p>
        </p:txBody>
      </p:sp>
      <p:sp>
        <p:nvSpPr>
          <p:cNvPr id="5" name="Oval 4"/>
          <p:cNvSpPr/>
          <p:nvPr/>
        </p:nvSpPr>
        <p:spPr>
          <a:xfrm>
            <a:off x="1403648" y="1052736"/>
            <a:ext cx="1728192"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DEPENDENTE</a:t>
            </a:r>
            <a:endParaRPr lang="ro-RO" sz="1400" dirty="0"/>
          </a:p>
        </p:txBody>
      </p:sp>
      <p:sp>
        <p:nvSpPr>
          <p:cNvPr id="6" name="Oval 5"/>
          <p:cNvSpPr/>
          <p:nvPr/>
        </p:nvSpPr>
        <p:spPr>
          <a:xfrm>
            <a:off x="4067944" y="980728"/>
            <a:ext cx="2016224"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INDEPENDENTE</a:t>
            </a:r>
            <a:endParaRPr lang="ro-RO" sz="1400" dirty="0"/>
          </a:p>
        </p:txBody>
      </p:sp>
      <p:cxnSp>
        <p:nvCxnSpPr>
          <p:cNvPr id="8" name="Straight Arrow Connector 7"/>
          <p:cNvCxnSpPr/>
          <p:nvPr/>
        </p:nvCxnSpPr>
        <p:spPr>
          <a:xfrm flipH="1">
            <a:off x="2555776" y="764704"/>
            <a:ext cx="1296144"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851920" y="764704"/>
            <a:ext cx="1224136"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131840" y="116632"/>
            <a:ext cx="1440160"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VARIABILE</a:t>
            </a:r>
            <a:endParaRPr lang="ro-RO" sz="1400" dirty="0"/>
          </a:p>
        </p:txBody>
      </p:sp>
      <p:sp>
        <p:nvSpPr>
          <p:cNvPr id="12" name="Oval 11"/>
          <p:cNvSpPr/>
          <p:nvPr/>
        </p:nvSpPr>
        <p:spPr>
          <a:xfrm>
            <a:off x="3203848" y="1988840"/>
            <a:ext cx="1800200" cy="86409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smtClean="0"/>
              <a:t>VARIABILE</a:t>
            </a:r>
            <a:endParaRPr lang="ro-RO" sz="1400" dirty="0"/>
          </a:p>
        </p:txBody>
      </p:sp>
      <p:sp>
        <p:nvSpPr>
          <p:cNvPr id="13" name="Oval 12"/>
          <p:cNvSpPr/>
          <p:nvPr/>
        </p:nvSpPr>
        <p:spPr>
          <a:xfrm>
            <a:off x="1475656" y="3284984"/>
            <a:ext cx="1728192" cy="864096"/>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CANTITATIVE</a:t>
            </a:r>
            <a:endParaRPr lang="ro-RO" sz="1400" dirty="0"/>
          </a:p>
        </p:txBody>
      </p:sp>
      <p:sp>
        <p:nvSpPr>
          <p:cNvPr id="14" name="Oval 13"/>
          <p:cNvSpPr/>
          <p:nvPr/>
        </p:nvSpPr>
        <p:spPr>
          <a:xfrm>
            <a:off x="4788024" y="3356992"/>
            <a:ext cx="1656184" cy="864096"/>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CALITATIVE</a:t>
            </a:r>
            <a:endParaRPr lang="ro-RO" sz="1400" dirty="0"/>
          </a:p>
        </p:txBody>
      </p:sp>
      <p:cxnSp>
        <p:nvCxnSpPr>
          <p:cNvPr id="18" name="Straight Arrow Connector 17"/>
          <p:cNvCxnSpPr>
            <a:stCxn id="12" idx="4"/>
            <a:endCxn id="13" idx="0"/>
          </p:cNvCxnSpPr>
          <p:nvPr/>
        </p:nvCxnSpPr>
        <p:spPr>
          <a:xfrm flipH="1">
            <a:off x="2339752" y="2852936"/>
            <a:ext cx="1764196"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2" idx="4"/>
            <a:endCxn id="14" idx="0"/>
          </p:cNvCxnSpPr>
          <p:nvPr/>
        </p:nvCxnSpPr>
        <p:spPr>
          <a:xfrm>
            <a:off x="4103948" y="2852936"/>
            <a:ext cx="1512168"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179512" y="4725144"/>
            <a:ext cx="1440160" cy="648072"/>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400" dirty="0" smtClean="0"/>
              <a:t>DISCRETE</a:t>
            </a:r>
            <a:endParaRPr lang="ro-RO" sz="1400" dirty="0"/>
          </a:p>
        </p:txBody>
      </p:sp>
      <p:sp>
        <p:nvSpPr>
          <p:cNvPr id="31" name="Oval 30"/>
          <p:cNvSpPr/>
          <p:nvPr/>
        </p:nvSpPr>
        <p:spPr>
          <a:xfrm>
            <a:off x="2267744" y="4725144"/>
            <a:ext cx="1440160" cy="648072"/>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400" dirty="0" smtClean="0"/>
              <a:t>CONTINUE</a:t>
            </a:r>
            <a:endParaRPr lang="ro-RO" sz="1400" dirty="0"/>
          </a:p>
        </p:txBody>
      </p:sp>
      <p:sp>
        <p:nvSpPr>
          <p:cNvPr id="37" name="Oval 36"/>
          <p:cNvSpPr/>
          <p:nvPr/>
        </p:nvSpPr>
        <p:spPr>
          <a:xfrm>
            <a:off x="4355976" y="4725144"/>
            <a:ext cx="1440160" cy="648072"/>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400" dirty="0" smtClean="0"/>
              <a:t>NOMINALE</a:t>
            </a:r>
            <a:endParaRPr lang="ro-RO" sz="1400" dirty="0"/>
          </a:p>
        </p:txBody>
      </p:sp>
      <p:sp>
        <p:nvSpPr>
          <p:cNvPr id="38" name="Oval 37"/>
          <p:cNvSpPr/>
          <p:nvPr/>
        </p:nvSpPr>
        <p:spPr>
          <a:xfrm>
            <a:off x="6300192" y="4725144"/>
            <a:ext cx="1440160" cy="648072"/>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400" dirty="0" smtClean="0"/>
              <a:t>ORDINALE</a:t>
            </a:r>
            <a:endParaRPr lang="ro-RO" sz="1400" dirty="0"/>
          </a:p>
        </p:txBody>
      </p:sp>
      <p:cxnSp>
        <p:nvCxnSpPr>
          <p:cNvPr id="40" name="Straight Arrow Connector 39"/>
          <p:cNvCxnSpPr>
            <a:stCxn id="13" idx="4"/>
            <a:endCxn id="30" idx="0"/>
          </p:cNvCxnSpPr>
          <p:nvPr/>
        </p:nvCxnSpPr>
        <p:spPr>
          <a:xfrm flipH="1">
            <a:off x="899592" y="4149080"/>
            <a:ext cx="144016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3" idx="4"/>
            <a:endCxn id="31" idx="0"/>
          </p:cNvCxnSpPr>
          <p:nvPr/>
        </p:nvCxnSpPr>
        <p:spPr>
          <a:xfrm>
            <a:off x="2339752" y="4149080"/>
            <a:ext cx="648072"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4" idx="4"/>
            <a:endCxn id="37" idx="0"/>
          </p:cNvCxnSpPr>
          <p:nvPr/>
        </p:nvCxnSpPr>
        <p:spPr>
          <a:xfrm flipH="1">
            <a:off x="5076056" y="4221088"/>
            <a:ext cx="54006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4" idx="4"/>
            <a:endCxn id="38" idx="0"/>
          </p:cNvCxnSpPr>
          <p:nvPr/>
        </p:nvCxnSpPr>
        <p:spPr>
          <a:xfrm>
            <a:off x="5616116" y="4221088"/>
            <a:ext cx="1404156"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215106"/>
          </a:xfrm>
        </p:spPr>
        <p:txBody>
          <a:bodyPr>
            <a:normAutofit/>
          </a:bodyPr>
          <a:lstStyle/>
          <a:p>
            <a:pPr algn="just">
              <a:buNone/>
            </a:pPr>
            <a:r>
              <a:rPr lang="ro-RO" b="1" dirty="0" smtClean="0">
                <a:solidFill>
                  <a:schemeClr val="tx1"/>
                </a:solidFill>
                <a:latin typeface="Calibri" pitchFamily="34" charset="0"/>
                <a:cs typeface="Calibri" pitchFamily="34" charset="0"/>
              </a:rPr>
              <a:t>PERCENTILES</a:t>
            </a:r>
          </a:p>
          <a:p>
            <a:pPr algn="just">
              <a:buNone/>
            </a:pPr>
            <a:endParaRPr lang="en-US" dirty="0" smtClean="0">
              <a:solidFill>
                <a:schemeClr val="tx1"/>
              </a:solidFill>
              <a:latin typeface="Calibri" pitchFamily="34" charset="0"/>
              <a:cs typeface="Calibri" pitchFamily="34" charset="0"/>
            </a:endParaRPr>
          </a:p>
          <a:p>
            <a:pPr algn="just">
              <a:buNone/>
            </a:pPr>
            <a:r>
              <a:rPr lang="ro-RO" dirty="0" smtClean="0">
                <a:solidFill>
                  <a:schemeClr val="tx1"/>
                </a:solidFill>
                <a:latin typeface="Calibri" pitchFamily="34" charset="0"/>
                <a:cs typeface="Calibri" pitchFamily="34" charset="0"/>
              </a:rPr>
              <a:t>Un scor la un test, este de obicei dificil de interpretat. De exemplu, dacă tu ai aflat că scorul tău (intr-un test care măsoară timiditate) era 35 dintr-un posibil 50, nu ai probabil nici cea mai mică idee cât de timid ești în comparație cu alți oameni. </a:t>
            </a:r>
          </a:p>
          <a:p>
            <a:pPr algn="just">
              <a:buNone/>
            </a:pPr>
            <a:r>
              <a:rPr lang="ro-RO" dirty="0" smtClean="0">
                <a:solidFill>
                  <a:schemeClr val="tx1"/>
                </a:solidFill>
                <a:latin typeface="Calibri" pitchFamily="34" charset="0"/>
                <a:cs typeface="Calibri" pitchFamily="34" charset="0"/>
              </a:rPr>
              <a:t>Mai relevant este procentul de persoane cu scoruri de timiditate mai mici decât al tău. Acest procent este numită </a:t>
            </a:r>
            <a:r>
              <a:rPr lang="ro-RO" b="1" dirty="0" smtClean="0">
                <a:solidFill>
                  <a:schemeClr val="tx1"/>
                </a:solidFill>
                <a:latin typeface="Calibri" pitchFamily="34" charset="0"/>
                <a:cs typeface="Calibri" pitchFamily="34" charset="0"/>
              </a:rPr>
              <a:t>percentilă</a:t>
            </a:r>
            <a:r>
              <a:rPr lang="ro-RO" dirty="0" smtClean="0">
                <a:solidFill>
                  <a:schemeClr val="tx1"/>
                </a:solidFill>
                <a:latin typeface="Calibri" pitchFamily="34" charset="0"/>
                <a:cs typeface="Calibri" pitchFamily="34" charset="0"/>
              </a:rPr>
              <a:t>. Dacă 65% din scoruri ar fi sub valoarea scorului tău, atunci scorul tău ar fi cea de-a65a percentilă. </a:t>
            </a:r>
          </a:p>
          <a:p>
            <a:pPr algn="just">
              <a:buNone/>
            </a:pPr>
            <a:endParaRPr lang="ro-RO" dirty="0" smtClean="0">
              <a:solidFill>
                <a:schemeClr val="tx1"/>
              </a:solidFill>
              <a:latin typeface="Calibri" pitchFamily="34" charset="0"/>
              <a:cs typeface="Calibri" pitchFamily="34" charset="0"/>
            </a:endParaRPr>
          </a:p>
          <a:p>
            <a:pPr algn="just">
              <a:buNone/>
            </a:pPr>
            <a:r>
              <a:rPr lang="ro-RO" dirty="0" smtClean="0">
                <a:solidFill>
                  <a:schemeClr val="tx1"/>
                </a:solidFill>
                <a:latin typeface="Calibri" pitchFamily="34" charset="0"/>
                <a:cs typeface="Calibri" pitchFamily="34" charset="0"/>
              </a:rPr>
              <a:t>Cea de-a 65a percentilă poate fi definită drept scorul cel mai mic, care  este mai mare decât 65% dintre scoruri.</a:t>
            </a:r>
          </a:p>
          <a:p>
            <a:pPr algn="just">
              <a:buNone/>
            </a:pPr>
            <a:endParaRPr lang="ro-RO" dirty="0" smtClean="0">
              <a:solidFill>
                <a:schemeClr val="tx1"/>
              </a:solidFill>
              <a:latin typeface="Calibri" pitchFamily="34" charset="0"/>
              <a:cs typeface="Calibri" pitchFamily="34" charset="0"/>
            </a:endParaRPr>
          </a:p>
          <a:p>
            <a:pPr algn="just">
              <a:buNone/>
            </a:pPr>
            <a:r>
              <a:rPr lang="ro-RO" dirty="0" smtClean="0">
                <a:solidFill>
                  <a:schemeClr val="tx1"/>
                </a:solidFill>
                <a:latin typeface="Calibri" pitchFamily="34" charset="0"/>
                <a:cs typeface="Calibri" pitchFamily="34" charset="0"/>
              </a:rPr>
              <a:t>65</a:t>
            </a:r>
            <a:r>
              <a:rPr lang="en-US" dirty="0" smtClean="0">
                <a:solidFill>
                  <a:schemeClr val="tx1"/>
                </a:solidFill>
                <a:latin typeface="Calibri" pitchFamily="34" charset="0"/>
                <a:cs typeface="Calibri" pitchFamily="34" charset="0"/>
              </a:rPr>
              <a:t>% </a:t>
            </a:r>
            <a:r>
              <a:rPr lang="ro-RO" dirty="0" smtClean="0">
                <a:solidFill>
                  <a:schemeClr val="tx1"/>
                </a:solidFill>
                <a:latin typeface="Calibri" pitchFamily="34" charset="0"/>
                <a:cs typeface="Calibri" pitchFamily="34" charset="0"/>
              </a:rPr>
              <a:t>din 50 este 32.5. Cum rotunjim?</a:t>
            </a:r>
          </a:p>
          <a:p>
            <a:pPr algn="just">
              <a:buNone/>
            </a:pPr>
            <a:endParaRPr lang="ro-RO" dirty="0" smtClean="0">
              <a:solidFill>
                <a:schemeClr val="tx1"/>
              </a:solidFill>
              <a:latin typeface="Calibri" pitchFamily="34" charset="0"/>
              <a:cs typeface="Calibri" pitchFamily="34" charset="0"/>
            </a:endParaRPr>
          </a:p>
          <a:p>
            <a:pPr algn="just">
              <a:buNone/>
            </a:pPr>
            <a:endParaRPr lang="ro-RO" dirty="0" smtClean="0">
              <a:solidFill>
                <a:schemeClr val="tx1"/>
              </a:solidFill>
              <a:latin typeface="Calibri" pitchFamily="34" charset="0"/>
              <a:cs typeface="Calibri" pitchFamily="34" charset="0"/>
            </a:endParaRPr>
          </a:p>
          <a:p>
            <a:pPr algn="just">
              <a:buNone/>
            </a:pPr>
            <a:endParaRPr lang="ro-RO" sz="1800" dirty="0" smtClean="0">
              <a:solidFill>
                <a:schemeClr val="tx1"/>
              </a:solidFill>
              <a:latin typeface="Calibri" pitchFamily="34" charset="0"/>
              <a:cs typeface="Calibri" pitchFamily="34" charset="0"/>
            </a:endParaRPr>
          </a:p>
          <a:p>
            <a:pPr algn="just">
              <a:buNone/>
            </a:pPr>
            <a:endParaRPr lang="ro-RO" sz="1800" dirty="0" smtClean="0">
              <a:solidFill>
                <a:schemeClr val="tx1"/>
              </a:solidFill>
              <a:latin typeface="Calibri" pitchFamily="34" charset="0"/>
              <a:cs typeface="Calibri" pitchFamily="34" charset="0"/>
            </a:endParaRPr>
          </a:p>
          <a:p>
            <a:pPr algn="just">
              <a:buNone/>
            </a:pPr>
            <a:endParaRPr lang="ro-RO" sz="1800" dirty="0" smtClean="0">
              <a:solidFill>
                <a:schemeClr val="tx1"/>
              </a:solidFill>
              <a:latin typeface="Calibri" pitchFamily="34" charset="0"/>
              <a:cs typeface="Calibri" pitchFamily="34" charset="0"/>
            </a:endParaRPr>
          </a:p>
          <a:p>
            <a:pPr algn="just">
              <a:buNone/>
            </a:pPr>
            <a:endParaRPr lang="ro-RO" sz="1800" dirty="0" smtClean="0">
              <a:solidFill>
                <a:schemeClr val="tx1"/>
              </a:solidFill>
              <a:latin typeface="Calibri" pitchFamily="34" charset="0"/>
              <a:cs typeface="Calibri" pitchFamily="34" charset="0"/>
            </a:endParaRPr>
          </a:p>
          <a:p>
            <a:pPr algn="just">
              <a:buNone/>
            </a:pPr>
            <a:endParaRPr lang="ro-RO" sz="1800" dirty="0">
              <a:solidFill>
                <a:schemeClr val="tx1"/>
              </a:solidFill>
              <a:latin typeface="Calibri" pitchFamily="34" charset="0"/>
              <a:cs typeface="Calibri"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215106"/>
          </a:xfrm>
        </p:spPr>
        <p:txBody>
          <a:bodyPr>
            <a:normAutofit/>
          </a:bodyPr>
          <a:lstStyle/>
          <a:p>
            <a:pPr algn="just">
              <a:buNone/>
            </a:pPr>
            <a:r>
              <a:rPr lang="ro-RO" dirty="0" smtClean="0">
                <a:solidFill>
                  <a:schemeClr val="tx1"/>
                </a:solidFill>
                <a:latin typeface="Calibri" pitchFamily="34" charset="0"/>
                <a:cs typeface="Calibri" pitchFamily="34" charset="0"/>
              </a:rPr>
              <a:t>Consideram numerele </a:t>
            </a:r>
          </a:p>
          <a:p>
            <a:pPr algn="just">
              <a:buNone/>
            </a:pPr>
            <a:endParaRPr lang="ro-RO" dirty="0" smtClean="0">
              <a:solidFill>
                <a:schemeClr val="tx1"/>
              </a:solidFill>
              <a:latin typeface="Calibri" pitchFamily="34" charset="0"/>
              <a:cs typeface="Calibri" pitchFamily="34" charset="0"/>
            </a:endParaRPr>
          </a:p>
          <a:p>
            <a:pPr algn="just">
              <a:buNone/>
            </a:pPr>
            <a:endParaRPr lang="ro-RO" dirty="0" smtClean="0">
              <a:solidFill>
                <a:schemeClr val="tx1"/>
              </a:solidFill>
              <a:latin typeface="Calibri" pitchFamily="34" charset="0"/>
              <a:cs typeface="Calibri" pitchFamily="34" charset="0"/>
            </a:endParaRPr>
          </a:p>
          <a:p>
            <a:pPr algn="just">
              <a:buNone/>
            </a:pPr>
            <a:endParaRPr lang="ro-RO" dirty="0" smtClean="0">
              <a:solidFill>
                <a:schemeClr val="tx1"/>
              </a:solidFill>
              <a:latin typeface="Calibri" pitchFamily="34" charset="0"/>
              <a:cs typeface="Calibri" pitchFamily="34" charset="0"/>
            </a:endParaRPr>
          </a:p>
          <a:p>
            <a:pPr algn="just">
              <a:buNone/>
            </a:pPr>
            <a:endParaRPr lang="ro-RO" sz="1800" dirty="0" smtClean="0">
              <a:solidFill>
                <a:schemeClr val="tx1"/>
              </a:solidFill>
              <a:latin typeface="Calibri" pitchFamily="34" charset="0"/>
              <a:cs typeface="Calibri" pitchFamily="34" charset="0"/>
            </a:endParaRPr>
          </a:p>
          <a:p>
            <a:pPr algn="just">
              <a:buNone/>
            </a:pPr>
            <a:endParaRPr lang="ro-RO" sz="1800" dirty="0" smtClean="0">
              <a:solidFill>
                <a:schemeClr val="tx1"/>
              </a:solidFill>
              <a:latin typeface="Calibri" pitchFamily="34" charset="0"/>
              <a:cs typeface="Calibri" pitchFamily="34" charset="0"/>
            </a:endParaRPr>
          </a:p>
          <a:p>
            <a:pPr algn="just">
              <a:buNone/>
            </a:pPr>
            <a:endParaRPr lang="ro-RO" sz="1800" dirty="0" smtClean="0">
              <a:solidFill>
                <a:schemeClr val="tx1"/>
              </a:solidFill>
              <a:latin typeface="Calibri" pitchFamily="34" charset="0"/>
              <a:cs typeface="Calibri" pitchFamily="34" charset="0"/>
            </a:endParaRPr>
          </a:p>
          <a:p>
            <a:pPr algn="just">
              <a:buNone/>
            </a:pPr>
            <a:endParaRPr lang="ro-RO" sz="1800" dirty="0" smtClean="0">
              <a:solidFill>
                <a:schemeClr val="tx1"/>
              </a:solidFill>
              <a:latin typeface="Calibri" pitchFamily="34" charset="0"/>
              <a:cs typeface="Calibri" pitchFamily="34" charset="0"/>
            </a:endParaRPr>
          </a:p>
          <a:p>
            <a:pPr algn="just">
              <a:buNone/>
            </a:pPr>
            <a:endParaRPr lang="ro-RO" sz="1800" dirty="0">
              <a:solidFill>
                <a:schemeClr val="tx1"/>
              </a:solidFill>
              <a:latin typeface="Calibri" pitchFamily="34" charset="0"/>
              <a:cs typeface="Calibri" pitchFamily="34" charset="0"/>
            </a:endParaRPr>
          </a:p>
        </p:txBody>
      </p:sp>
      <p:graphicFrame>
        <p:nvGraphicFramePr>
          <p:cNvPr id="4" name="Table 3"/>
          <p:cNvGraphicFramePr>
            <a:graphicFrameLocks noGrp="1"/>
          </p:cNvGraphicFramePr>
          <p:nvPr/>
        </p:nvGraphicFramePr>
        <p:xfrm>
          <a:off x="611560" y="692696"/>
          <a:ext cx="1008112" cy="2448270"/>
        </p:xfrm>
        <a:graphic>
          <a:graphicData uri="http://schemas.openxmlformats.org/drawingml/2006/table">
            <a:tbl>
              <a:tblPr firstRow="1" bandRow="1">
                <a:tableStyleId>{5C22544A-7EE6-4342-B048-85BDC9FD1C3A}</a:tableStyleId>
              </a:tblPr>
              <a:tblGrid>
                <a:gridCol w="504056"/>
                <a:gridCol w="504056"/>
              </a:tblGrid>
              <a:tr h="272030">
                <a:tc>
                  <a:txBody>
                    <a:bodyPr/>
                    <a:lstStyle/>
                    <a:p>
                      <a:r>
                        <a:rPr lang="en-US" sz="800" dirty="0" err="1" smtClean="0"/>
                        <a:t>numar</a:t>
                      </a:r>
                      <a:endParaRPr lang="ro-RO" sz="800" dirty="0"/>
                    </a:p>
                  </a:txBody>
                  <a:tcPr/>
                </a:tc>
                <a:tc>
                  <a:txBody>
                    <a:bodyPr/>
                    <a:lstStyle/>
                    <a:p>
                      <a:r>
                        <a:rPr lang="en-US" sz="800" dirty="0" smtClean="0"/>
                        <a:t>rang</a:t>
                      </a:r>
                      <a:endParaRPr lang="ro-RO" sz="800" dirty="0"/>
                    </a:p>
                  </a:txBody>
                  <a:tcPr/>
                </a:tc>
              </a:tr>
              <a:tr h="272030">
                <a:tc>
                  <a:txBody>
                    <a:bodyPr/>
                    <a:lstStyle/>
                    <a:p>
                      <a:r>
                        <a:rPr lang="en-US" sz="800" dirty="0" smtClean="0"/>
                        <a:t>3</a:t>
                      </a:r>
                      <a:endParaRPr lang="ro-RO" sz="800" dirty="0"/>
                    </a:p>
                  </a:txBody>
                  <a:tcPr/>
                </a:tc>
                <a:tc>
                  <a:txBody>
                    <a:bodyPr/>
                    <a:lstStyle/>
                    <a:p>
                      <a:r>
                        <a:rPr lang="en-US" sz="800" dirty="0" smtClean="0"/>
                        <a:t>1</a:t>
                      </a:r>
                      <a:endParaRPr lang="ro-RO" sz="800" dirty="0"/>
                    </a:p>
                  </a:txBody>
                  <a:tcPr/>
                </a:tc>
              </a:tr>
              <a:tr h="272030">
                <a:tc>
                  <a:txBody>
                    <a:bodyPr/>
                    <a:lstStyle/>
                    <a:p>
                      <a:r>
                        <a:rPr lang="en-US" sz="800" dirty="0" smtClean="0"/>
                        <a:t>5</a:t>
                      </a:r>
                      <a:endParaRPr lang="ro-RO" sz="800" dirty="0"/>
                    </a:p>
                  </a:txBody>
                  <a:tcPr/>
                </a:tc>
                <a:tc>
                  <a:txBody>
                    <a:bodyPr/>
                    <a:lstStyle/>
                    <a:p>
                      <a:r>
                        <a:rPr lang="en-US" sz="800" dirty="0" smtClean="0"/>
                        <a:t>2</a:t>
                      </a:r>
                      <a:endParaRPr lang="ro-RO" sz="800" dirty="0"/>
                    </a:p>
                  </a:txBody>
                  <a:tcPr/>
                </a:tc>
              </a:tr>
              <a:tr h="272030">
                <a:tc>
                  <a:txBody>
                    <a:bodyPr/>
                    <a:lstStyle/>
                    <a:p>
                      <a:r>
                        <a:rPr lang="en-US" sz="800" dirty="0" smtClean="0"/>
                        <a:t>7</a:t>
                      </a:r>
                      <a:endParaRPr lang="ro-RO" sz="800" dirty="0"/>
                    </a:p>
                  </a:txBody>
                  <a:tcPr/>
                </a:tc>
                <a:tc>
                  <a:txBody>
                    <a:bodyPr/>
                    <a:lstStyle/>
                    <a:p>
                      <a:r>
                        <a:rPr lang="en-US" sz="800" dirty="0" smtClean="0"/>
                        <a:t>3</a:t>
                      </a:r>
                      <a:endParaRPr lang="ro-RO" sz="800" dirty="0"/>
                    </a:p>
                  </a:txBody>
                  <a:tcPr/>
                </a:tc>
              </a:tr>
              <a:tr h="272030">
                <a:tc>
                  <a:txBody>
                    <a:bodyPr/>
                    <a:lstStyle/>
                    <a:p>
                      <a:r>
                        <a:rPr lang="en-US" sz="800" dirty="0" smtClean="0"/>
                        <a:t>8</a:t>
                      </a:r>
                      <a:endParaRPr lang="ro-RO" sz="800" dirty="0"/>
                    </a:p>
                  </a:txBody>
                  <a:tcPr/>
                </a:tc>
                <a:tc>
                  <a:txBody>
                    <a:bodyPr/>
                    <a:lstStyle/>
                    <a:p>
                      <a:r>
                        <a:rPr lang="en-US" sz="800" dirty="0" smtClean="0"/>
                        <a:t>4</a:t>
                      </a:r>
                      <a:endParaRPr lang="ro-RO" sz="800" dirty="0"/>
                    </a:p>
                  </a:txBody>
                  <a:tcPr/>
                </a:tc>
              </a:tr>
              <a:tr h="272030">
                <a:tc>
                  <a:txBody>
                    <a:bodyPr/>
                    <a:lstStyle/>
                    <a:p>
                      <a:r>
                        <a:rPr lang="en-US" sz="800" dirty="0" smtClean="0"/>
                        <a:t>9</a:t>
                      </a:r>
                      <a:endParaRPr lang="ro-RO" sz="800" dirty="0"/>
                    </a:p>
                  </a:txBody>
                  <a:tcPr/>
                </a:tc>
                <a:tc>
                  <a:txBody>
                    <a:bodyPr/>
                    <a:lstStyle/>
                    <a:p>
                      <a:r>
                        <a:rPr lang="en-US" sz="800" dirty="0" smtClean="0"/>
                        <a:t>5</a:t>
                      </a:r>
                      <a:endParaRPr lang="ro-RO" sz="800" dirty="0"/>
                    </a:p>
                  </a:txBody>
                  <a:tcPr/>
                </a:tc>
              </a:tr>
              <a:tr h="272030">
                <a:tc>
                  <a:txBody>
                    <a:bodyPr/>
                    <a:lstStyle/>
                    <a:p>
                      <a:r>
                        <a:rPr lang="en-US" sz="800" dirty="0" smtClean="0"/>
                        <a:t>11</a:t>
                      </a:r>
                      <a:endParaRPr lang="ro-RO" sz="800" dirty="0"/>
                    </a:p>
                  </a:txBody>
                  <a:tcPr/>
                </a:tc>
                <a:tc>
                  <a:txBody>
                    <a:bodyPr/>
                    <a:lstStyle/>
                    <a:p>
                      <a:r>
                        <a:rPr lang="en-US" sz="800" dirty="0" smtClean="0"/>
                        <a:t>6</a:t>
                      </a:r>
                      <a:endParaRPr lang="ro-RO" sz="800" dirty="0"/>
                    </a:p>
                  </a:txBody>
                  <a:tcPr/>
                </a:tc>
              </a:tr>
              <a:tr h="272030">
                <a:tc>
                  <a:txBody>
                    <a:bodyPr/>
                    <a:lstStyle/>
                    <a:p>
                      <a:r>
                        <a:rPr lang="en-US" sz="800" dirty="0" smtClean="0"/>
                        <a:t>13</a:t>
                      </a:r>
                      <a:endParaRPr lang="ro-RO" sz="800" dirty="0"/>
                    </a:p>
                  </a:txBody>
                  <a:tcPr/>
                </a:tc>
                <a:tc>
                  <a:txBody>
                    <a:bodyPr/>
                    <a:lstStyle/>
                    <a:p>
                      <a:r>
                        <a:rPr lang="en-US" sz="800" dirty="0" smtClean="0"/>
                        <a:t>7</a:t>
                      </a:r>
                      <a:endParaRPr lang="ro-RO" sz="800" dirty="0"/>
                    </a:p>
                  </a:txBody>
                  <a:tcPr/>
                </a:tc>
              </a:tr>
              <a:tr h="272030">
                <a:tc>
                  <a:txBody>
                    <a:bodyPr/>
                    <a:lstStyle/>
                    <a:p>
                      <a:r>
                        <a:rPr lang="en-US" sz="800" dirty="0" smtClean="0"/>
                        <a:t>15</a:t>
                      </a:r>
                      <a:endParaRPr lang="ro-RO" sz="800" dirty="0"/>
                    </a:p>
                  </a:txBody>
                  <a:tcPr/>
                </a:tc>
                <a:tc>
                  <a:txBody>
                    <a:bodyPr/>
                    <a:lstStyle/>
                    <a:p>
                      <a:r>
                        <a:rPr lang="en-US" sz="800" dirty="0" smtClean="0"/>
                        <a:t>8</a:t>
                      </a:r>
                      <a:endParaRPr lang="ro-RO" sz="800" dirty="0"/>
                    </a:p>
                  </a:txBody>
                  <a:tcPr/>
                </a:tc>
              </a:tr>
            </a:tbl>
          </a:graphicData>
        </a:graphic>
      </p:graphicFrame>
      <p:sp>
        <p:nvSpPr>
          <p:cNvPr id="5" name="TextBox 4"/>
          <p:cNvSpPr txBox="1"/>
          <p:nvPr/>
        </p:nvSpPr>
        <p:spPr>
          <a:xfrm>
            <a:off x="2123728" y="836712"/>
            <a:ext cx="6048672" cy="584775"/>
          </a:xfrm>
          <a:prstGeom prst="rect">
            <a:avLst/>
          </a:prstGeom>
          <a:noFill/>
        </p:spPr>
        <p:txBody>
          <a:bodyPr wrap="square" rtlCol="0">
            <a:spAutoFit/>
          </a:bodyPr>
          <a:lstStyle/>
          <a:p>
            <a:r>
              <a:rPr lang="ro-RO" sz="1600" dirty="0" smtClean="0"/>
              <a:t>Calculam rangul celei de-a 25% percentilă, folosind formula, unde P este percentila dorita si n numărul de numere:</a:t>
            </a:r>
            <a:endParaRPr lang="ro-RO" sz="1600" dirty="0"/>
          </a:p>
        </p:txBody>
      </p:sp>
      <p:pic>
        <p:nvPicPr>
          <p:cNvPr id="2050" name="Picture 2"/>
          <p:cNvPicPr>
            <a:picLocks noChangeAspect="1" noChangeArrowheads="1"/>
          </p:cNvPicPr>
          <p:nvPr/>
        </p:nvPicPr>
        <p:blipFill>
          <a:blip r:embed="rId2" cstate="print"/>
          <a:srcRect/>
          <a:stretch>
            <a:fillRect/>
          </a:stretch>
        </p:blipFill>
        <p:spPr bwMode="auto">
          <a:xfrm>
            <a:off x="3491880" y="1484784"/>
            <a:ext cx="1656184" cy="467129"/>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491880" y="2060848"/>
            <a:ext cx="2758455" cy="581808"/>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072230"/>
          </a:xfrm>
        </p:spPr>
        <p:txBody>
          <a:bodyPr>
            <a:normAutofit/>
          </a:bodyPr>
          <a:lstStyle/>
          <a:p>
            <a:pPr algn="just">
              <a:buNone/>
            </a:pPr>
            <a:endParaRPr lang="ro-RO" sz="1800" dirty="0" smtClean="0">
              <a:solidFill>
                <a:schemeClr val="tx1"/>
              </a:solidFill>
              <a:latin typeface="Calibri" pitchFamily="34" charset="0"/>
              <a:cs typeface="Calibri" pitchFamily="34" charset="0"/>
            </a:endParaRPr>
          </a:p>
          <a:p>
            <a:pPr algn="just">
              <a:buNone/>
            </a:pPr>
            <a:r>
              <a:rPr lang="ro-RO" sz="1800" dirty="0" smtClean="0">
                <a:solidFill>
                  <a:schemeClr val="tx1"/>
                </a:solidFill>
                <a:latin typeface="Calibri" pitchFamily="34" charset="0"/>
                <a:cs typeface="Calibri" pitchFamily="34" charset="0"/>
              </a:rPr>
              <a:t>Majoritatea informațiilor cu care venim în contact în ziare, jurnale, informații bancare, rapoarte ale diverselor companii (de telefonie, de internet </a:t>
            </a:r>
            <a:r>
              <a:rPr lang="ro-RO" sz="1800" dirty="0" err="1" smtClean="0">
                <a:solidFill>
                  <a:schemeClr val="tx1"/>
                </a:solidFill>
                <a:latin typeface="Calibri" pitchFamily="34" charset="0"/>
                <a:cs typeface="Calibri" pitchFamily="34" charset="0"/>
              </a:rPr>
              <a:t>ș.a.m.d</a:t>
            </a:r>
            <a:r>
              <a:rPr lang="ro-RO" sz="1800" dirty="0" smtClean="0">
                <a:solidFill>
                  <a:schemeClr val="tx1"/>
                </a:solidFill>
                <a:latin typeface="Calibri" pitchFamily="34" charset="0"/>
                <a:cs typeface="Calibri" pitchFamily="34" charset="0"/>
              </a:rPr>
              <a:t>) sunt informații statistice rezumate și prezentate într-o formă cât mai accesibilă cititorului. Această rezumare a datelor, în formă de tabele și reprezentări grafice  poartă numele de </a:t>
            </a:r>
            <a:r>
              <a:rPr lang="ro-RO" sz="1800" b="1" dirty="0" smtClean="0">
                <a:solidFill>
                  <a:schemeClr val="tx1"/>
                </a:solidFill>
                <a:latin typeface="Calibri" pitchFamily="34" charset="0"/>
                <a:cs typeface="Calibri" pitchFamily="34" charset="0"/>
              </a:rPr>
              <a:t>statistică descriptivă. </a:t>
            </a:r>
          </a:p>
          <a:p>
            <a:pPr algn="just">
              <a:buNone/>
            </a:pPr>
            <a:endParaRPr lang="ro-RO" sz="1800" dirty="0" smtClean="0">
              <a:solidFill>
                <a:schemeClr val="tx1"/>
              </a:solidFill>
              <a:latin typeface="Calibri" pitchFamily="34" charset="0"/>
              <a:cs typeface="Calibri" pitchFamily="34" charset="0"/>
            </a:endParaRPr>
          </a:p>
          <a:p>
            <a:pPr algn="just">
              <a:buNone/>
            </a:pPr>
            <a:r>
              <a:rPr lang="ro-RO" dirty="0" smtClean="0">
                <a:solidFill>
                  <a:schemeClr val="tx1"/>
                </a:solidFill>
                <a:latin typeface="Calibri" pitchFamily="34" charset="0"/>
                <a:cs typeface="Calibri" pitchFamily="34" charset="0"/>
              </a:rPr>
              <a:t>Înainte de a putea efectua o </a:t>
            </a:r>
            <a:r>
              <a:rPr lang="ro-RO" b="1" dirty="0" smtClean="0">
                <a:solidFill>
                  <a:schemeClr val="tx1"/>
                </a:solidFill>
                <a:latin typeface="Calibri" pitchFamily="34" charset="0"/>
                <a:cs typeface="Calibri" pitchFamily="34" charset="0"/>
              </a:rPr>
              <a:t>analiză statistică, </a:t>
            </a:r>
            <a:r>
              <a:rPr lang="ro-RO" dirty="0" smtClean="0">
                <a:solidFill>
                  <a:schemeClr val="tx1"/>
                </a:solidFill>
                <a:latin typeface="Calibri" pitchFamily="34" charset="0"/>
                <a:cs typeface="Calibri" pitchFamily="34" charset="0"/>
              </a:rPr>
              <a:t>trebuie să măsurăm variabilele dependente. Exact modul în care se efectuează măsurarea depinde de tipul variabilă implicată în analiză. Diferite tipuri sunt măsurate diferit.</a:t>
            </a:r>
            <a:endParaRPr lang="ro-RO" sz="1800" b="1" dirty="0" smtClean="0">
              <a:solidFill>
                <a:schemeClr val="tx1"/>
              </a:solidFill>
              <a:latin typeface="Calibri" pitchFamily="34" charset="0"/>
              <a:cs typeface="Calibri" pitchFamily="34" charset="0"/>
            </a:endParaRPr>
          </a:p>
          <a:p>
            <a:pPr algn="just">
              <a:buNone/>
            </a:pPr>
            <a:endParaRPr lang="ro-RO" sz="1800" b="1" dirty="0" smtClean="0">
              <a:solidFill>
                <a:schemeClr val="tx1"/>
              </a:solidFill>
              <a:latin typeface="Calibri" pitchFamily="34" charset="0"/>
              <a:cs typeface="Calibri" pitchFamily="34" charset="0"/>
            </a:endParaRPr>
          </a:p>
          <a:p>
            <a:pPr algn="just">
              <a:buNone/>
            </a:pPr>
            <a:r>
              <a:rPr lang="ro-RO" dirty="0" smtClean="0">
                <a:solidFill>
                  <a:schemeClr val="tx1"/>
                </a:solidFill>
                <a:latin typeface="Calibri" pitchFamily="34" charset="0"/>
                <a:cs typeface="Calibri" pitchFamily="34" charset="0"/>
              </a:rPr>
              <a:t>Pentru a măsura timpul necesar de răspuns la un stimul, putem utiliza un ceas cu cronometru. Ceasurile cu cronometru nu sunt de folos, desigur, când vine vorba de măsurarea atitudinii cuiva fata de un candidat politic. O scală cu ranguri este mai potrivită în acest caz (cu etichete ca „foarte favorabile”, „oarecum favorabile” etc.). Pentru o variabilă dependentă cum ar fi „culoare preferată”, puteți nota pur și simplu cuvântul de culoare (cum ar fi „roșu”) oferită de subiectul respectiv.</a:t>
            </a:r>
            <a:endParaRPr lang="ro-RO" sz="1800" b="1" dirty="0" smtClean="0">
              <a:solidFill>
                <a:schemeClr val="tx1"/>
              </a:solidFill>
              <a:latin typeface="Calibri" pitchFamily="34" charset="0"/>
              <a:cs typeface="Calibri" pitchFamily="34" charset="0"/>
            </a:endParaRPr>
          </a:p>
          <a:p>
            <a:pPr algn="just">
              <a:buNone/>
            </a:pPr>
            <a:endParaRPr lang="ro-RO" sz="1800" b="1"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xmlns="" val="535394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92696"/>
            <a:ext cx="8229600" cy="4625989"/>
          </a:xfrm>
        </p:spPr>
        <p:txBody>
          <a:bodyPr>
            <a:normAutofit/>
          </a:bodyPr>
          <a:lstStyle/>
          <a:p>
            <a:pPr algn="just">
              <a:buNone/>
            </a:pPr>
            <a:r>
              <a:rPr lang="ro-RO" sz="1800" b="1" dirty="0" smtClean="0">
                <a:solidFill>
                  <a:schemeClr val="tx1"/>
                </a:solidFill>
                <a:latin typeface="Calibri" pitchFamily="34" charset="0"/>
                <a:cs typeface="Calibri" pitchFamily="34" charset="0"/>
              </a:rPr>
              <a:t>STATISTICA</a:t>
            </a:r>
            <a:r>
              <a:rPr lang="ro-RO" sz="1800" dirty="0" smtClean="0">
                <a:solidFill>
                  <a:schemeClr val="tx1"/>
                </a:solidFill>
                <a:latin typeface="Calibri" pitchFamily="34" charset="0"/>
                <a:cs typeface="Calibri" pitchFamily="34" charset="0"/>
              </a:rPr>
              <a:t> consta dintr-un grup de metode necesare pentru colectarea si analiza datelor </a:t>
            </a:r>
            <a:r>
              <a:rPr lang="ro-RO" dirty="0" smtClean="0">
                <a:solidFill>
                  <a:schemeClr val="tx1"/>
                </a:solidFill>
                <a:latin typeface="Calibri" pitchFamily="34" charset="0"/>
                <a:cs typeface="Calibri" pitchFamily="34" charset="0"/>
              </a:rPr>
              <a:t>(</a:t>
            </a:r>
            <a:r>
              <a:rPr lang="ro-RO" dirty="0" err="1" smtClean="0">
                <a:solidFill>
                  <a:schemeClr val="tx1"/>
                </a:solidFill>
                <a:latin typeface="Calibri" pitchFamily="34" charset="0"/>
                <a:cs typeface="Calibri" pitchFamily="34" charset="0"/>
              </a:rPr>
              <a:t>Agresti</a:t>
            </a:r>
            <a:r>
              <a:rPr lang="ro-RO" dirty="0" smtClean="0">
                <a:solidFill>
                  <a:schemeClr val="tx1"/>
                </a:solidFill>
                <a:latin typeface="Calibri" pitchFamily="34" charset="0"/>
                <a:cs typeface="Calibri" pitchFamily="34" charset="0"/>
              </a:rPr>
              <a:t> &amp; </a:t>
            </a:r>
            <a:r>
              <a:rPr lang="ro-RO" dirty="0" err="1" smtClean="0">
                <a:solidFill>
                  <a:schemeClr val="tx1"/>
                </a:solidFill>
                <a:latin typeface="Calibri" pitchFamily="34" charset="0"/>
                <a:cs typeface="Calibri" pitchFamily="34" charset="0"/>
              </a:rPr>
              <a:t>Finlay</a:t>
            </a:r>
            <a:r>
              <a:rPr lang="ro-RO" dirty="0" smtClean="0">
                <a:solidFill>
                  <a:schemeClr val="tx1"/>
                </a:solidFill>
                <a:latin typeface="Calibri" pitchFamily="34" charset="0"/>
                <a:cs typeface="Calibri" pitchFamily="34" charset="0"/>
              </a:rPr>
              <a:t>, 1997)</a:t>
            </a:r>
            <a:r>
              <a:rPr lang="en-US" dirty="0" smtClean="0">
                <a:solidFill>
                  <a:schemeClr val="tx1"/>
                </a:solidFill>
                <a:latin typeface="Calibri" pitchFamily="34" charset="0"/>
                <a:cs typeface="Calibri" pitchFamily="34" charset="0"/>
              </a:rPr>
              <a:t>.</a:t>
            </a:r>
          </a:p>
          <a:p>
            <a:pPr algn="just">
              <a:buNone/>
            </a:pPr>
            <a:endParaRPr lang="en-US" dirty="0" smtClean="0">
              <a:solidFill>
                <a:schemeClr val="tx1"/>
              </a:solidFill>
              <a:latin typeface="Calibri" pitchFamily="34" charset="0"/>
              <a:cs typeface="Calibri" pitchFamily="34" charset="0"/>
            </a:endParaRPr>
          </a:p>
          <a:p>
            <a:pPr algn="just">
              <a:buNone/>
            </a:pPr>
            <a:r>
              <a:rPr lang="ro-RO" b="1" dirty="0" smtClean="0">
                <a:solidFill>
                  <a:schemeClr val="tx1"/>
                </a:solidFill>
              </a:rPr>
              <a:t>Statistica </a:t>
            </a:r>
            <a:r>
              <a:rPr lang="en-US" dirty="0" smtClean="0">
                <a:solidFill>
                  <a:schemeClr val="tx1"/>
                </a:solidFill>
              </a:rPr>
              <a:t>-</a:t>
            </a:r>
            <a:r>
              <a:rPr lang="ro-RO" dirty="0" smtClean="0">
                <a:solidFill>
                  <a:schemeClr val="tx1"/>
                </a:solidFill>
              </a:rPr>
              <a:t> știința obținerii informațiilor din date numerice și categorice</a:t>
            </a:r>
            <a:r>
              <a:rPr lang="en-US" dirty="0" smtClean="0">
                <a:solidFill>
                  <a:schemeClr val="tx1"/>
                </a:solidFill>
              </a:rPr>
              <a:t>.</a:t>
            </a:r>
          </a:p>
          <a:p>
            <a:pPr algn="just">
              <a:buNone/>
            </a:pPr>
            <a:endParaRPr lang="en-US" dirty="0" smtClean="0">
              <a:solidFill>
                <a:schemeClr val="tx1"/>
              </a:solidFill>
              <a:latin typeface="Calibri" pitchFamily="34" charset="0"/>
              <a:cs typeface="Calibri" pitchFamily="34" charset="0"/>
            </a:endParaRPr>
          </a:p>
          <a:p>
            <a:pPr algn="just"/>
            <a:r>
              <a:rPr lang="ro-RO" dirty="0" smtClean="0">
                <a:solidFill>
                  <a:schemeClr val="tx1"/>
                </a:solidFill>
              </a:rPr>
              <a:t>Ce fel și cât de multe date trebuie colectate? </a:t>
            </a:r>
          </a:p>
          <a:p>
            <a:pPr algn="just"/>
            <a:r>
              <a:rPr lang="ro-RO" dirty="0" smtClean="0">
                <a:solidFill>
                  <a:schemeClr val="tx1"/>
                </a:solidFill>
              </a:rPr>
              <a:t>Cum ar trebui să organizăm și să rezumăm datele? </a:t>
            </a:r>
          </a:p>
          <a:p>
            <a:pPr algn="just"/>
            <a:r>
              <a:rPr lang="ro-RO" dirty="0" smtClean="0">
                <a:solidFill>
                  <a:schemeClr val="tx1"/>
                </a:solidFill>
              </a:rPr>
              <a:t>Cum putem analiza datele și trage concluzii din acestea? </a:t>
            </a:r>
          </a:p>
          <a:p>
            <a:pPr algn="just"/>
            <a:r>
              <a:rPr lang="ro-RO" dirty="0" smtClean="0">
                <a:solidFill>
                  <a:schemeClr val="tx1"/>
                </a:solidFill>
              </a:rPr>
              <a:t> Cum putem evalua concluziile?</a:t>
            </a:r>
            <a:endParaRPr lang="ro-RO" dirty="0" smtClean="0">
              <a:solidFill>
                <a:schemeClr val="tx1"/>
              </a:solidFill>
              <a:latin typeface="Calibri" pitchFamily="34" charset="0"/>
              <a:cs typeface="Calibri" pitchFamily="34" charset="0"/>
            </a:endParaRPr>
          </a:p>
          <a:p>
            <a:pPr algn="just">
              <a:buNone/>
            </a:pPr>
            <a:endParaRPr lang="ro-RO" sz="1800" dirty="0" smtClean="0">
              <a:solidFill>
                <a:schemeClr val="tx1"/>
              </a:solidFill>
              <a:latin typeface="Calibri" pitchFamily="34" charset="0"/>
              <a:cs typeface="Calibri" pitchFamily="34" charset="0"/>
            </a:endParaRPr>
          </a:p>
          <a:p>
            <a:pPr algn="just">
              <a:buNone/>
            </a:pPr>
            <a:endParaRPr lang="ro-RO" dirty="0" smtClean="0">
              <a:solidFill>
                <a:schemeClr val="tx1"/>
              </a:solidFill>
              <a:latin typeface="Calibri" pitchFamily="34" charset="0"/>
              <a:cs typeface="Calibri" pitchFamily="34" charset="0"/>
            </a:endParaRPr>
          </a:p>
          <a:p>
            <a:pPr algn="just">
              <a:buNone/>
            </a:pPr>
            <a:endParaRPr lang="ro-RO" sz="1800" dirty="0" smtClean="0">
              <a:solidFill>
                <a:schemeClr val="tx1"/>
              </a:solidFill>
              <a:latin typeface="Calibri" pitchFamily="34" charset="0"/>
              <a:cs typeface="Calibri" pitchFamily="34" charset="0"/>
            </a:endParaRPr>
          </a:p>
          <a:p>
            <a:pPr algn="just">
              <a:buNone/>
            </a:pPr>
            <a:endParaRPr lang="ro-RO" dirty="0" smtClean="0">
              <a:solidFill>
                <a:schemeClr val="tx1"/>
              </a:solidFill>
              <a:latin typeface="Calibri" pitchFamily="34" charset="0"/>
              <a:cs typeface="Calibri" pitchFamily="34" charset="0"/>
            </a:endParaRPr>
          </a:p>
          <a:p>
            <a:pPr algn="just">
              <a:buNone/>
            </a:pPr>
            <a:endParaRPr lang="ro-RO" sz="1800" dirty="0" smtClean="0">
              <a:solidFill>
                <a:schemeClr val="tx1"/>
              </a:solidFill>
              <a:latin typeface="Calibri" pitchFamily="34" charset="0"/>
              <a:cs typeface="Calibri" pitchFamily="34" charset="0"/>
            </a:endParaRPr>
          </a:p>
          <a:p>
            <a:pPr algn="just">
              <a:buNone/>
            </a:pPr>
            <a:endParaRPr lang="ro-RO" dirty="0" smtClean="0">
              <a:solidFill>
                <a:schemeClr val="tx1"/>
              </a:solidFill>
              <a:latin typeface="Calibri" pitchFamily="34" charset="0"/>
              <a:cs typeface="Calibri" pitchFamily="34" charset="0"/>
            </a:endParaRPr>
          </a:p>
          <a:p>
            <a:pPr algn="just">
              <a:buNone/>
            </a:pPr>
            <a:endParaRPr lang="ro-RO" sz="1800" dirty="0" smtClean="0">
              <a:solidFill>
                <a:schemeClr val="tx1"/>
              </a:solidFill>
              <a:latin typeface="Calibri" pitchFamily="34" charset="0"/>
              <a:cs typeface="Calibri" pitchFamily="34" charset="0"/>
            </a:endParaRPr>
          </a:p>
          <a:p>
            <a:pPr algn="just">
              <a:buNone/>
            </a:pPr>
            <a:endParaRPr lang="ro-RO" dirty="0" smtClean="0">
              <a:solidFill>
                <a:schemeClr val="tx1"/>
              </a:solidFill>
              <a:latin typeface="Calibri" pitchFamily="34" charset="0"/>
              <a:cs typeface="Calibri" pitchFamily="34" charset="0"/>
            </a:endParaRPr>
          </a:p>
          <a:p>
            <a:pPr algn="just">
              <a:buNone/>
            </a:pPr>
            <a:endParaRPr lang="ro-RO" sz="1800" dirty="0" smtClean="0">
              <a:solidFill>
                <a:schemeClr val="tx1"/>
              </a:solidFill>
              <a:latin typeface="Calibri" pitchFamily="34" charset="0"/>
              <a:cs typeface="Calibri" pitchFamily="34" charset="0"/>
            </a:endParaRPr>
          </a:p>
          <a:p>
            <a:pPr algn="just">
              <a:buNone/>
            </a:pPr>
            <a:endParaRPr lang="ro-RO" sz="1800" dirty="0">
              <a:solidFill>
                <a:schemeClr val="tx1"/>
              </a:solidFill>
              <a:latin typeface="Calibri" pitchFamily="34" charset="0"/>
              <a:cs typeface="Calibri"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072230"/>
          </a:xfrm>
        </p:spPr>
        <p:txBody>
          <a:bodyPr>
            <a:normAutofit/>
          </a:bodyPr>
          <a:lstStyle/>
          <a:p>
            <a:pPr algn="just">
              <a:buNone/>
            </a:pPr>
            <a:endParaRPr lang="en-US" sz="1800" dirty="0" smtClean="0">
              <a:solidFill>
                <a:schemeClr val="tx1"/>
              </a:solidFill>
              <a:latin typeface="Calibri" pitchFamily="34" charset="0"/>
              <a:cs typeface="Calibri" pitchFamily="34" charset="0"/>
            </a:endParaRPr>
          </a:p>
          <a:p>
            <a:pPr algn="just">
              <a:buNone/>
            </a:pPr>
            <a:r>
              <a:rPr lang="ro-RO" sz="1800" dirty="0" smtClean="0">
                <a:solidFill>
                  <a:schemeClr val="tx1"/>
                </a:solidFill>
                <a:latin typeface="Calibri" pitchFamily="34" charset="0"/>
                <a:cs typeface="Calibri" pitchFamily="34" charset="0"/>
              </a:rPr>
              <a:t>Datele se colectează într-una din </a:t>
            </a:r>
            <a:r>
              <a:rPr lang="ro-RO" sz="1800" u="sng" dirty="0" smtClean="0">
                <a:solidFill>
                  <a:schemeClr val="tx1"/>
                </a:solidFill>
                <a:latin typeface="Calibri" pitchFamily="34" charset="0"/>
                <a:cs typeface="Calibri" pitchFamily="34" charset="0"/>
              </a:rPr>
              <a:t>scalele de măsurători</a:t>
            </a:r>
            <a:r>
              <a:rPr lang="ro-RO" sz="1800" dirty="0" smtClean="0">
                <a:solidFill>
                  <a:schemeClr val="tx1"/>
                </a:solidFill>
                <a:latin typeface="Calibri" pitchFamily="34" charset="0"/>
                <a:cs typeface="Calibri" pitchFamily="34" charset="0"/>
              </a:rPr>
              <a:t>: </a:t>
            </a:r>
            <a:r>
              <a:rPr lang="ro-RO" sz="1800" b="1" dirty="0" smtClean="0">
                <a:solidFill>
                  <a:schemeClr val="tx1"/>
                </a:solidFill>
                <a:latin typeface="Calibri" pitchFamily="34" charset="0"/>
                <a:cs typeface="Calibri" pitchFamily="34" charset="0"/>
              </a:rPr>
              <a:t>nominală, ordinală, interval sau de raportare</a:t>
            </a:r>
            <a:r>
              <a:rPr lang="ro-RO" sz="1800" dirty="0" smtClean="0">
                <a:solidFill>
                  <a:schemeClr val="tx1"/>
                </a:solidFill>
                <a:latin typeface="Calibri" pitchFamily="34" charset="0"/>
                <a:cs typeface="Calibri" pitchFamily="34" charset="0"/>
              </a:rPr>
              <a:t>. </a:t>
            </a:r>
            <a:endParaRPr lang="en-US" sz="1800" dirty="0" smtClean="0">
              <a:solidFill>
                <a:schemeClr val="tx1"/>
              </a:solidFill>
              <a:latin typeface="Calibri" pitchFamily="34" charset="0"/>
              <a:cs typeface="Calibri" pitchFamily="34" charset="0"/>
            </a:endParaRPr>
          </a:p>
          <a:p>
            <a:pPr algn="just">
              <a:buNone/>
            </a:pPr>
            <a:r>
              <a:rPr lang="ro-RO" sz="1800" dirty="0" smtClean="0">
                <a:solidFill>
                  <a:schemeClr val="tx1"/>
                </a:solidFill>
                <a:latin typeface="Calibri" pitchFamily="34" charset="0"/>
                <a:cs typeface="Calibri" pitchFamily="34" charset="0"/>
              </a:rPr>
              <a:t>Dacă datele unei variabile conțin </a:t>
            </a:r>
            <a:r>
              <a:rPr lang="ro-RO" sz="1800" i="1" dirty="0" smtClean="0">
                <a:solidFill>
                  <a:schemeClr val="tx1"/>
                </a:solidFill>
                <a:latin typeface="Calibri" pitchFamily="34" charset="0"/>
                <a:cs typeface="Calibri" pitchFamily="34" charset="0"/>
              </a:rPr>
              <a:t>nume sau etichete</a:t>
            </a:r>
            <a:r>
              <a:rPr lang="ro-RO" sz="1800" dirty="0" smtClean="0">
                <a:solidFill>
                  <a:schemeClr val="tx1"/>
                </a:solidFill>
                <a:latin typeface="Calibri" pitchFamily="34" charset="0"/>
                <a:cs typeface="Calibri" pitchFamily="34" charset="0"/>
              </a:rPr>
              <a:t> folosite pentru a identifica un atribut (o însușire) al unui element, atunci scala de măsurare folosită este </a:t>
            </a:r>
            <a:r>
              <a:rPr lang="ro-RO" sz="1800" b="1" dirty="0" smtClean="0">
                <a:solidFill>
                  <a:schemeClr val="tx1"/>
                </a:solidFill>
                <a:latin typeface="Calibri" pitchFamily="34" charset="0"/>
                <a:cs typeface="Calibri" pitchFamily="34" charset="0"/>
              </a:rPr>
              <a:t>nominală</a:t>
            </a:r>
            <a:r>
              <a:rPr lang="ro-RO" sz="1800" dirty="0" smtClean="0">
                <a:solidFill>
                  <a:schemeClr val="tx1"/>
                </a:solidFill>
                <a:latin typeface="Calibri" pitchFamily="34" charset="0"/>
                <a:cs typeface="Calibri" pitchFamily="34" charset="0"/>
              </a:rPr>
              <a:t>. </a:t>
            </a:r>
            <a:endParaRPr lang="en-US" sz="1800" dirty="0" smtClean="0">
              <a:solidFill>
                <a:schemeClr val="tx1"/>
              </a:solidFill>
              <a:latin typeface="Calibri" pitchFamily="34" charset="0"/>
              <a:cs typeface="Calibri" pitchFamily="34" charset="0"/>
            </a:endParaRPr>
          </a:p>
          <a:p>
            <a:pPr algn="just">
              <a:buNone/>
            </a:pPr>
            <a:r>
              <a:rPr lang="ro-RO" sz="1800" dirty="0" smtClean="0">
                <a:solidFill>
                  <a:schemeClr val="tx1"/>
                </a:solidFill>
                <a:latin typeface="Calibri" pitchFamily="34" charset="0"/>
                <a:cs typeface="Calibri" pitchFamily="34" charset="0"/>
              </a:rPr>
              <a:t>Dacă datele sunt nominale și în plus există o ordine, un rang al datelor, atunci scala de măsurare este </a:t>
            </a:r>
            <a:r>
              <a:rPr lang="ro-RO" sz="1800" b="1" dirty="0" smtClean="0">
                <a:solidFill>
                  <a:schemeClr val="tx1"/>
                </a:solidFill>
                <a:latin typeface="Calibri" pitchFamily="34" charset="0"/>
                <a:cs typeface="Calibri" pitchFamily="34" charset="0"/>
              </a:rPr>
              <a:t>ordinală. </a:t>
            </a:r>
          </a:p>
          <a:p>
            <a:pPr algn="just">
              <a:buNone/>
            </a:pPr>
            <a:endParaRPr lang="ro-RO" sz="1800" b="1" dirty="0" smtClean="0">
              <a:solidFill>
                <a:schemeClr val="tx1"/>
              </a:solidFill>
              <a:latin typeface="Calibri" pitchFamily="34" charset="0"/>
              <a:cs typeface="Calibri" pitchFamily="34" charset="0"/>
            </a:endParaRPr>
          </a:p>
          <a:p>
            <a:pPr algn="just">
              <a:buNone/>
            </a:pPr>
            <a:endParaRPr lang="ro-RO" sz="1800" b="1" dirty="0" smtClean="0">
              <a:solidFill>
                <a:schemeClr val="tx1"/>
              </a:solidFill>
              <a:latin typeface="Calibri" pitchFamily="34" charset="0"/>
              <a:cs typeface="Calibri" pitchFamily="34" charset="0"/>
            </a:endParaRPr>
          </a:p>
          <a:p>
            <a:pPr algn="just">
              <a:buNone/>
            </a:pPr>
            <a:endParaRPr lang="ro-RO" sz="1800" b="1" dirty="0" smtClean="0">
              <a:solidFill>
                <a:schemeClr val="tx1"/>
              </a:solidFill>
              <a:latin typeface="Calibri" pitchFamily="34" charset="0"/>
              <a:cs typeface="Calibri" pitchFamily="34" charset="0"/>
            </a:endParaRPr>
          </a:p>
          <a:p>
            <a:pPr algn="just">
              <a:buNone/>
            </a:pPr>
            <a:endParaRPr lang="ro-RO" sz="1800" b="1"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xmlns="" val="535394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072230"/>
          </a:xfrm>
        </p:spPr>
        <p:txBody>
          <a:bodyPr>
            <a:normAutofit/>
          </a:bodyPr>
          <a:lstStyle/>
          <a:p>
            <a:pPr algn="just">
              <a:buNone/>
            </a:pPr>
            <a:r>
              <a:rPr lang="ro-RO" sz="1800" b="1" dirty="0" smtClean="0">
                <a:solidFill>
                  <a:schemeClr val="tx1"/>
                </a:solidFill>
                <a:latin typeface="Calibri" pitchFamily="34" charset="0"/>
                <a:cs typeface="Calibri" pitchFamily="34" charset="0"/>
              </a:rPr>
              <a:t>SCALA NOMINALA</a:t>
            </a:r>
          </a:p>
          <a:p>
            <a:pPr algn="just">
              <a:buNone/>
            </a:pPr>
            <a:r>
              <a:rPr lang="ro-RO" dirty="0" smtClean="0">
                <a:solidFill>
                  <a:schemeClr val="tx1"/>
                </a:solidFill>
                <a:latin typeface="Calibri" pitchFamily="34" charset="0"/>
                <a:cs typeface="Calibri" pitchFamily="34" charset="0"/>
              </a:rPr>
              <a:t>Când se măsoară folosind o </a:t>
            </a:r>
            <a:r>
              <a:rPr lang="ro-RO" b="1" dirty="0" smtClean="0">
                <a:solidFill>
                  <a:schemeClr val="tx1"/>
                </a:solidFill>
                <a:latin typeface="Calibri" pitchFamily="34" charset="0"/>
                <a:cs typeface="Calibri" pitchFamily="34" charset="0"/>
              </a:rPr>
              <a:t>scară nominală</a:t>
            </a:r>
            <a:r>
              <a:rPr lang="ro-RO" dirty="0" smtClean="0">
                <a:solidFill>
                  <a:schemeClr val="tx1"/>
                </a:solidFill>
                <a:latin typeface="Calibri" pitchFamily="34" charset="0"/>
                <a:cs typeface="Calibri" pitchFamily="34" charset="0"/>
              </a:rPr>
              <a:t>, se definesc sau se clasifică pur și simplu răspunsurile. </a:t>
            </a:r>
          </a:p>
          <a:p>
            <a:pPr algn="just">
              <a:buNone/>
            </a:pPr>
            <a:r>
              <a:rPr lang="ro-RO" dirty="0" smtClean="0">
                <a:solidFill>
                  <a:schemeClr val="tx1"/>
                </a:solidFill>
                <a:latin typeface="Calibri" pitchFamily="34" charset="0"/>
                <a:cs typeface="Calibri" pitchFamily="34" charset="0"/>
              </a:rPr>
              <a:t>Sexul, culoare preferată și religia sunt exemple variabile măsurate pe o scară nominală. </a:t>
            </a:r>
          </a:p>
          <a:p>
            <a:pPr algn="just">
              <a:buNone/>
            </a:pPr>
            <a:r>
              <a:rPr lang="ro-RO" dirty="0" smtClean="0">
                <a:solidFill>
                  <a:schemeClr val="tx1"/>
                </a:solidFill>
                <a:latin typeface="Calibri" pitchFamily="34" charset="0"/>
                <a:cs typeface="Calibri" pitchFamily="34" charset="0"/>
              </a:rPr>
              <a:t>Punctul esențial al scalelor nominale este că nu implică nici o ordine între răspunsuri. </a:t>
            </a:r>
          </a:p>
          <a:p>
            <a:pPr algn="just">
              <a:buNone/>
            </a:pPr>
            <a:endParaRPr lang="ro-RO" dirty="0" smtClean="0">
              <a:solidFill>
                <a:schemeClr val="tx1"/>
              </a:solidFill>
              <a:latin typeface="Calibri" pitchFamily="34" charset="0"/>
              <a:cs typeface="Calibri" pitchFamily="34" charset="0"/>
            </a:endParaRPr>
          </a:p>
          <a:p>
            <a:pPr algn="just">
              <a:buNone/>
            </a:pPr>
            <a:r>
              <a:rPr lang="ro-RO" dirty="0" smtClean="0">
                <a:solidFill>
                  <a:schemeClr val="tx1"/>
                </a:solidFill>
                <a:latin typeface="Calibri" pitchFamily="34" charset="0"/>
                <a:cs typeface="Calibri" pitchFamily="34" charset="0"/>
              </a:rPr>
              <a:t>De exemplu, când se efectuează clasificarea oamenilor în funcție de culoarea lor preferată, nu are nici un sens ca verde să fie plasat „înainte de” albastru. </a:t>
            </a:r>
          </a:p>
          <a:p>
            <a:pPr algn="just">
              <a:buNone/>
            </a:pPr>
            <a:r>
              <a:rPr lang="ro-RO" dirty="0" smtClean="0">
                <a:solidFill>
                  <a:schemeClr val="tx1"/>
                </a:solidFill>
                <a:latin typeface="Calibri" pitchFamily="34" charset="0"/>
                <a:cs typeface="Calibri" pitchFamily="34" charset="0"/>
              </a:rPr>
              <a:t>Răspunsurile sunt doar clasificate. Scări nominale întruchipează cel mai mic nivel de măsurare.</a:t>
            </a:r>
            <a:endParaRPr lang="ro-RO" sz="1800" b="1" dirty="0" smtClean="0">
              <a:solidFill>
                <a:schemeClr val="tx1"/>
              </a:solidFill>
              <a:latin typeface="Calibri" pitchFamily="34" charset="0"/>
              <a:cs typeface="Calibri" pitchFamily="34" charset="0"/>
            </a:endParaRPr>
          </a:p>
          <a:p>
            <a:pPr algn="just">
              <a:buNone/>
            </a:pPr>
            <a:endParaRPr lang="ro-RO" sz="1800" b="1" dirty="0" smtClean="0">
              <a:solidFill>
                <a:schemeClr val="tx1"/>
              </a:solidFill>
              <a:latin typeface="Calibri" pitchFamily="34" charset="0"/>
              <a:cs typeface="Calibri" pitchFamily="34" charset="0"/>
            </a:endParaRPr>
          </a:p>
          <a:p>
            <a:pPr algn="just">
              <a:buNone/>
            </a:pPr>
            <a:endParaRPr lang="ro-RO" sz="1800" b="1" dirty="0" smtClean="0">
              <a:solidFill>
                <a:schemeClr val="tx1"/>
              </a:solidFill>
              <a:latin typeface="Calibri" pitchFamily="34" charset="0"/>
              <a:cs typeface="Calibri" pitchFamily="34" charset="0"/>
            </a:endParaRPr>
          </a:p>
          <a:p>
            <a:pPr algn="just">
              <a:buNone/>
            </a:pPr>
            <a:endParaRPr lang="ro-RO" sz="1800" b="1"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xmlns="" val="5353941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072230"/>
          </a:xfrm>
        </p:spPr>
        <p:txBody>
          <a:bodyPr>
            <a:normAutofit/>
          </a:bodyPr>
          <a:lstStyle/>
          <a:p>
            <a:pPr algn="just">
              <a:buNone/>
            </a:pPr>
            <a:r>
              <a:rPr lang="ro-RO" sz="1800" b="1" dirty="0" smtClean="0">
                <a:solidFill>
                  <a:schemeClr val="tx1"/>
                </a:solidFill>
                <a:latin typeface="Calibri" pitchFamily="34" charset="0"/>
                <a:cs typeface="Calibri" pitchFamily="34" charset="0"/>
              </a:rPr>
              <a:t>SCALA ORDINALA</a:t>
            </a:r>
          </a:p>
          <a:p>
            <a:pPr algn="just">
              <a:buNone/>
            </a:pPr>
            <a:r>
              <a:rPr lang="ro-RO" dirty="0" smtClean="0">
                <a:solidFill>
                  <a:schemeClr val="tx1"/>
                </a:solidFill>
                <a:latin typeface="Calibri" pitchFamily="34" charset="0"/>
                <a:cs typeface="Calibri" pitchFamily="34" charset="0"/>
              </a:rPr>
              <a:t>Un cercetător care dorește să măsoare satisfacția consumatorilor fata de cuptoarele  lor microundele le-ar putea cere participanților să își specifice sentimentele ca fiind „foarte nemulțumiți” „Oarecum nemulțumiți”, „oarecum mulțumiți” sau „foarte mulțumiți”. Această scară este ordonată, variind de la cel mai puțin pana la cel mai mulțumit. </a:t>
            </a:r>
          </a:p>
          <a:p>
            <a:pPr algn="just">
              <a:buNone/>
            </a:pPr>
            <a:endParaRPr lang="en-US" dirty="0" smtClean="0">
              <a:solidFill>
                <a:schemeClr val="tx1"/>
              </a:solidFill>
              <a:latin typeface="Calibri" pitchFamily="34" charset="0"/>
              <a:cs typeface="Calibri" pitchFamily="34" charset="0"/>
            </a:endParaRPr>
          </a:p>
          <a:p>
            <a:pPr algn="just">
              <a:buNone/>
            </a:pPr>
            <a:r>
              <a:rPr lang="ro-RO" dirty="0" smtClean="0">
                <a:solidFill>
                  <a:schemeClr val="tx1"/>
                </a:solidFill>
                <a:latin typeface="Calibri" pitchFamily="34" charset="0"/>
                <a:cs typeface="Calibri" pitchFamily="34" charset="0"/>
              </a:rPr>
              <a:t>Acesta este ce distinge scala ordinala de scala nominala. </a:t>
            </a:r>
          </a:p>
          <a:p>
            <a:pPr algn="just">
              <a:buNone/>
            </a:pPr>
            <a:r>
              <a:rPr lang="ro-RO" i="1" dirty="0" smtClean="0">
                <a:solidFill>
                  <a:schemeClr val="tx1"/>
                </a:solidFill>
                <a:latin typeface="Calibri" pitchFamily="34" charset="0"/>
                <a:cs typeface="Calibri" pitchFamily="34" charset="0"/>
              </a:rPr>
              <a:t>Spre deosebire de scalele nominale, scalele ordinale permit compararea gradului în care doi subiecți posedă variabila dependenta. </a:t>
            </a:r>
          </a:p>
          <a:p>
            <a:pPr algn="just">
              <a:buNone/>
            </a:pPr>
            <a:endParaRPr lang="en-US" dirty="0" smtClean="0">
              <a:solidFill>
                <a:schemeClr val="tx1"/>
              </a:solidFill>
              <a:latin typeface="Calibri" pitchFamily="34" charset="0"/>
              <a:cs typeface="Calibri" pitchFamily="34" charset="0"/>
            </a:endParaRPr>
          </a:p>
          <a:p>
            <a:pPr algn="just">
              <a:buNone/>
            </a:pPr>
            <a:endParaRPr lang="en-US" dirty="0" smtClean="0">
              <a:solidFill>
                <a:schemeClr val="tx1"/>
              </a:solidFill>
              <a:latin typeface="Calibri" pitchFamily="34" charset="0"/>
              <a:cs typeface="Calibri" pitchFamily="34" charset="0"/>
            </a:endParaRPr>
          </a:p>
          <a:p>
            <a:pPr algn="just">
              <a:buNone/>
            </a:pPr>
            <a:r>
              <a:rPr lang="ro-RO" dirty="0" smtClean="0">
                <a:solidFill>
                  <a:schemeClr val="tx1"/>
                </a:solidFill>
                <a:latin typeface="Calibri" pitchFamily="34" charset="0"/>
                <a:cs typeface="Calibri" pitchFamily="34" charset="0"/>
              </a:rPr>
              <a:t>De exemplu, ordonarea noastră de satisfacție face semnificativă afirmația ca o persoană este mai mulțumită decât alta de cuptorul cu microunde. Astfel de afirmație reflectă utilizarea de către prima persoană a unei etichete verbale care vine mai târziu în listă decât eticheta aleasă de a doua persoană.</a:t>
            </a:r>
          </a:p>
          <a:p>
            <a:pPr algn="just">
              <a:buNone/>
            </a:pPr>
            <a:endParaRPr lang="ro-RO" sz="1800" b="1" dirty="0" smtClean="0">
              <a:solidFill>
                <a:schemeClr val="tx1"/>
              </a:solidFill>
              <a:latin typeface="Calibri" pitchFamily="34" charset="0"/>
              <a:cs typeface="Calibri" pitchFamily="34" charset="0"/>
            </a:endParaRPr>
          </a:p>
          <a:p>
            <a:pPr algn="just">
              <a:buNone/>
            </a:pPr>
            <a:endParaRPr lang="ro-RO" sz="1800" b="1"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xmlns="" val="5353941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072230"/>
          </a:xfrm>
        </p:spPr>
        <p:txBody>
          <a:bodyPr>
            <a:normAutofit/>
          </a:bodyPr>
          <a:lstStyle/>
          <a:p>
            <a:pPr algn="just">
              <a:buNone/>
            </a:pPr>
            <a:r>
              <a:rPr lang="ro-RO" sz="1800" b="1" dirty="0" smtClean="0">
                <a:solidFill>
                  <a:schemeClr val="tx1"/>
                </a:solidFill>
                <a:latin typeface="Calibri" pitchFamily="34" charset="0"/>
                <a:cs typeface="Calibri" pitchFamily="34" charset="0"/>
              </a:rPr>
              <a:t>SCALA ORDINALA</a:t>
            </a:r>
          </a:p>
          <a:p>
            <a:pPr algn="just">
              <a:buNone/>
            </a:pPr>
            <a:r>
              <a:rPr lang="ro-RO" dirty="0" smtClean="0">
                <a:solidFill>
                  <a:schemeClr val="tx1"/>
                </a:solidFill>
                <a:latin typeface="Calibri" pitchFamily="34" charset="0"/>
                <a:cs typeface="Calibri" pitchFamily="34" charset="0"/>
              </a:rPr>
              <a:t>Pe de altă parte, scala ordinala nu reușește să capteze informații importante care vor fi prezent în celelalte scale pe care le examinăm. În special, diferența dintre doua niveluri, nu se poate presupune că două diferența dintre niveluri ale unei scări ordinale este aceleași cu diferența între alte două niveluri.</a:t>
            </a:r>
            <a:endParaRPr lang="ro-RO" sz="1800" b="1" dirty="0" smtClean="0">
              <a:solidFill>
                <a:schemeClr val="tx1"/>
              </a:solidFill>
              <a:latin typeface="Calibri" pitchFamily="34" charset="0"/>
              <a:cs typeface="Calibri" pitchFamily="34" charset="0"/>
            </a:endParaRPr>
          </a:p>
          <a:p>
            <a:pPr algn="just">
              <a:buNone/>
            </a:pPr>
            <a:r>
              <a:rPr lang="ro-RO" dirty="0" smtClean="0">
                <a:solidFill>
                  <a:schemeClr val="tx1"/>
                </a:solidFill>
                <a:latin typeface="Calibri" pitchFamily="34" charset="0"/>
                <a:cs typeface="Calibri" pitchFamily="34" charset="0"/>
              </a:rPr>
              <a:t>În scara noastră de satisfacție, de exemplu, diferența între răspunsurile „foarte nemulțumit” și „oarecum nemulțumit” nu este echivalentă cu diferența dintre „oarecum nemulțumit” și „oarecum mulțumit.“</a:t>
            </a:r>
            <a:endParaRPr lang="ro-RO" sz="1800" b="1" dirty="0" smtClean="0">
              <a:solidFill>
                <a:schemeClr val="tx1"/>
              </a:solidFill>
              <a:latin typeface="Calibri" pitchFamily="34" charset="0"/>
              <a:cs typeface="Calibri" pitchFamily="34" charset="0"/>
            </a:endParaRPr>
          </a:p>
          <a:p>
            <a:pPr algn="just">
              <a:buNone/>
            </a:pPr>
            <a:endParaRPr lang="ro-RO" dirty="0" smtClean="0">
              <a:solidFill>
                <a:schemeClr val="tx1"/>
              </a:solidFill>
              <a:latin typeface="Calibri" pitchFamily="34" charset="0"/>
              <a:cs typeface="Calibri" pitchFamily="34" charset="0"/>
            </a:endParaRPr>
          </a:p>
          <a:p>
            <a:pPr algn="just">
              <a:buNone/>
            </a:pPr>
            <a:r>
              <a:rPr lang="ro-RO" dirty="0" smtClean="0">
                <a:solidFill>
                  <a:schemeClr val="tx1"/>
                </a:solidFill>
                <a:latin typeface="Calibri" pitchFamily="34" charset="0"/>
                <a:cs typeface="Calibri" pitchFamily="34" charset="0"/>
              </a:rPr>
              <a:t>Ce se întâmplă dacă cercetătorul ar fi măsurat satisfacția cerând participanților sa indice nivelul lor de satisfacție alegând un număr de la 1 la 4? </a:t>
            </a:r>
          </a:p>
          <a:p>
            <a:pPr algn="just">
              <a:buNone/>
            </a:pPr>
            <a:r>
              <a:rPr lang="ro-RO" dirty="0" smtClean="0">
                <a:solidFill>
                  <a:schemeClr val="tx1"/>
                </a:solidFill>
                <a:latin typeface="Calibri" pitchFamily="34" charset="0"/>
                <a:cs typeface="Calibri" pitchFamily="34" charset="0"/>
              </a:rPr>
              <a:t>Diferența dintre răspunsurile unu și doi, ar reflecta în mod necesar același lucru ca diferența de satisfacție ca diferența dintre răspunsurile doi si trei?</a:t>
            </a:r>
          </a:p>
          <a:p>
            <a:pPr algn="just">
              <a:buNone/>
            </a:pPr>
            <a:r>
              <a:rPr lang="ro-RO" dirty="0" smtClean="0">
                <a:solidFill>
                  <a:schemeClr val="tx1"/>
                </a:solidFill>
                <a:latin typeface="Calibri" pitchFamily="34" charset="0"/>
                <a:cs typeface="Calibri" pitchFamily="34" charset="0"/>
              </a:rPr>
              <a:t> Răspunsul este NU. Modificarea formatului răspunsului la numere nu modifică sensul scării. Încă nu suntem în poziția de a afirma că pasul mental de la 1 la 2 (de exemplu) este aceeași cu etapa mentală de la 3 la 4.</a:t>
            </a:r>
            <a:endParaRPr lang="ro-RO" sz="1800" b="1"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xmlns="" val="5353941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072230"/>
          </a:xfrm>
        </p:spPr>
        <p:txBody>
          <a:bodyPr>
            <a:normAutofit lnSpcReduction="10000"/>
          </a:bodyPr>
          <a:lstStyle/>
          <a:p>
            <a:pPr algn="just">
              <a:buNone/>
            </a:pPr>
            <a:r>
              <a:rPr lang="ro-RO" sz="1800" b="1" dirty="0" smtClean="0">
                <a:solidFill>
                  <a:schemeClr val="tx1"/>
                </a:solidFill>
                <a:latin typeface="Calibri" pitchFamily="34" charset="0"/>
                <a:cs typeface="Calibri" pitchFamily="34" charset="0"/>
              </a:rPr>
              <a:t>SCALA INTERVAL</a:t>
            </a:r>
          </a:p>
          <a:p>
            <a:pPr algn="just">
              <a:buNone/>
            </a:pPr>
            <a:r>
              <a:rPr lang="ro-RO" dirty="0" smtClean="0">
                <a:solidFill>
                  <a:schemeClr val="tx1"/>
                </a:solidFill>
                <a:latin typeface="Calibri" pitchFamily="34" charset="0"/>
                <a:cs typeface="Calibri" pitchFamily="34" charset="0"/>
              </a:rPr>
              <a:t>Scalele interval sunt scale numerice în care intervale au aceeași interpretare pe tot parcursul. Ca exemplu, luați în considerare scala de temperatură Fahrenheit. diferența între 30 de grade și 40 de grade reprezintă aceeași diferență de  temperatură ca diferența între 80 de grade și 90 de grade.</a:t>
            </a:r>
          </a:p>
          <a:p>
            <a:pPr algn="just">
              <a:buNone/>
            </a:pPr>
            <a:r>
              <a:rPr lang="ro-RO" dirty="0" smtClean="0">
                <a:solidFill>
                  <a:schemeClr val="tx1"/>
                </a:solidFill>
                <a:latin typeface="Calibri" pitchFamily="34" charset="0"/>
                <a:cs typeface="Calibri" pitchFamily="34" charset="0"/>
              </a:rPr>
              <a:t>Scalele interval nu sunt însă perfecte. Acestea nu au un adevărat punct zero chiar dacă una dintre valorile </a:t>
            </a:r>
            <a:r>
              <a:rPr lang="ro-RO" dirty="0" err="1" smtClean="0">
                <a:solidFill>
                  <a:schemeClr val="tx1"/>
                </a:solidFill>
                <a:latin typeface="Calibri" pitchFamily="34" charset="0"/>
                <a:cs typeface="Calibri" pitchFamily="34" charset="0"/>
              </a:rPr>
              <a:t>scalate</a:t>
            </a:r>
            <a:r>
              <a:rPr lang="ro-RO" dirty="0" smtClean="0">
                <a:solidFill>
                  <a:schemeClr val="tx1"/>
                </a:solidFill>
                <a:latin typeface="Calibri" pitchFamily="34" charset="0"/>
                <a:cs typeface="Calibri" pitchFamily="34" charset="0"/>
              </a:rPr>
              <a:t> se întâmplă să poarte numele „zero.” Scara Fahrenheit ilustrează problema. Gradele zero Fahrenheit nu reprezintă absența completă a temperaturii. În realitate, eticheta „zero” este aplicată temperaturii sale din motive destul de accidentale conectate la istoricul măsurării temperaturii.</a:t>
            </a:r>
          </a:p>
          <a:p>
            <a:pPr algn="just">
              <a:buNone/>
            </a:pPr>
            <a:r>
              <a:rPr lang="ro-RO" dirty="0" smtClean="0">
                <a:solidFill>
                  <a:schemeClr val="tx1"/>
                </a:solidFill>
                <a:latin typeface="Calibri" pitchFamily="34" charset="0"/>
                <a:cs typeface="Calibri" pitchFamily="34" charset="0"/>
              </a:rPr>
              <a:t> Întrucât scala interval nu are niciun punct zero adevărat, nu are sens să calculăm rapoartele de temperatură. De exemplu, nu are sens ca raportul între 40 și 20 de grade Fahrenheit să fie la fel ca raportul de 100 la 50 de grade; nu se păstrează proprietăți fizice interesante de-a lungul celor două raporturi. </a:t>
            </a:r>
          </a:p>
          <a:p>
            <a:pPr algn="just">
              <a:buNone/>
            </a:pPr>
            <a:r>
              <a:rPr lang="ro-RO" dirty="0" smtClean="0">
                <a:solidFill>
                  <a:schemeClr val="tx1"/>
                </a:solidFill>
                <a:latin typeface="Calibri" pitchFamily="34" charset="0"/>
                <a:cs typeface="Calibri" pitchFamily="34" charset="0"/>
              </a:rPr>
              <a:t>La urma urmei, dacă eticheta „zero” a fost aplicată la temperatura pe care  Fahrenheit o </a:t>
            </a:r>
            <a:r>
              <a:rPr lang="ro-RO" dirty="0" err="1" smtClean="0">
                <a:solidFill>
                  <a:schemeClr val="tx1"/>
                </a:solidFill>
                <a:latin typeface="Calibri" pitchFamily="34" charset="0"/>
                <a:cs typeface="Calibri" pitchFamily="34" charset="0"/>
              </a:rPr>
              <a:t>eticheteza</a:t>
            </a:r>
            <a:r>
              <a:rPr lang="ro-RO" dirty="0" smtClean="0">
                <a:solidFill>
                  <a:schemeClr val="tx1"/>
                </a:solidFill>
                <a:latin typeface="Calibri" pitchFamily="34" charset="0"/>
                <a:cs typeface="Calibri" pitchFamily="34" charset="0"/>
              </a:rPr>
              <a:t> 10 grade, cele două raporturi ar fi în schimb 30 la 10 și 90 la 40, nu mai este la fel! Din acest motiv, nu are sens spune că 80 de grade este „de două ori mai cald” decât 40 de grade. O asemenea afirmație ar depinde o decizie arbitrară despre unde să „pornească” scara de temperatură și anume ce temperatura să fie zero.</a:t>
            </a:r>
            <a:endParaRPr lang="ro-RO" sz="1800" b="1"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xmlns="" val="5353941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072230"/>
          </a:xfrm>
        </p:spPr>
        <p:txBody>
          <a:bodyPr>
            <a:normAutofit/>
          </a:bodyPr>
          <a:lstStyle/>
          <a:p>
            <a:pPr algn="just">
              <a:buNone/>
            </a:pPr>
            <a:r>
              <a:rPr lang="ro-RO" sz="1800" b="1" dirty="0" smtClean="0">
                <a:solidFill>
                  <a:schemeClr val="tx1"/>
                </a:solidFill>
                <a:latin typeface="Calibri" pitchFamily="34" charset="0"/>
                <a:cs typeface="Calibri" pitchFamily="34" charset="0"/>
              </a:rPr>
              <a:t>SCALA</a:t>
            </a:r>
            <a:r>
              <a:rPr lang="ro-RO" b="1" dirty="0" smtClean="0">
                <a:solidFill>
                  <a:schemeClr val="tx1"/>
                </a:solidFill>
                <a:latin typeface="Calibri" pitchFamily="34" charset="0"/>
                <a:cs typeface="Calibri" pitchFamily="34" charset="0"/>
              </a:rPr>
              <a:t> RAPORT</a:t>
            </a:r>
            <a:endParaRPr lang="ro-RO" sz="1800" b="1" dirty="0" smtClean="0">
              <a:solidFill>
                <a:schemeClr val="tx1"/>
              </a:solidFill>
              <a:latin typeface="Calibri" pitchFamily="34" charset="0"/>
              <a:cs typeface="Calibri" pitchFamily="34" charset="0"/>
            </a:endParaRPr>
          </a:p>
          <a:p>
            <a:pPr algn="just">
              <a:buNone/>
            </a:pPr>
            <a:r>
              <a:rPr lang="ro-RO" dirty="0" smtClean="0">
                <a:solidFill>
                  <a:schemeClr val="tx1"/>
                </a:solidFill>
                <a:latin typeface="Calibri" pitchFamily="34" charset="0"/>
                <a:cs typeface="Calibri" pitchFamily="34" charset="0"/>
              </a:rPr>
              <a:t>Scala raport este cea mai informativă. Este o scală de interval cu proprietatea suplimentară că poziția sa zero indică absența </a:t>
            </a:r>
            <a:r>
              <a:rPr lang="ro-RO" dirty="0" err="1" smtClean="0">
                <a:solidFill>
                  <a:schemeClr val="tx1"/>
                </a:solidFill>
                <a:latin typeface="Calibri" pitchFamily="34" charset="0"/>
                <a:cs typeface="Calibri" pitchFamily="34" charset="0"/>
              </a:rPr>
              <a:t>cantitătii</a:t>
            </a:r>
            <a:r>
              <a:rPr lang="ro-RO" dirty="0" smtClean="0">
                <a:solidFill>
                  <a:schemeClr val="tx1"/>
                </a:solidFill>
                <a:latin typeface="Calibri" pitchFamily="34" charset="0"/>
                <a:cs typeface="Calibri" pitchFamily="34" charset="0"/>
              </a:rPr>
              <a:t> măsurate. Vă puteți gândi la o scală de raport ca la cele trei scale anterioare combinate într-una. </a:t>
            </a:r>
          </a:p>
          <a:p>
            <a:pPr algn="just">
              <a:buNone/>
            </a:pPr>
            <a:endParaRPr lang="ro-RO" dirty="0" smtClean="0">
              <a:solidFill>
                <a:schemeClr val="tx1"/>
              </a:solidFill>
              <a:latin typeface="Calibri" pitchFamily="34" charset="0"/>
              <a:cs typeface="Calibri" pitchFamily="34" charset="0"/>
            </a:endParaRPr>
          </a:p>
          <a:p>
            <a:pPr algn="just"/>
            <a:r>
              <a:rPr lang="ro-RO" dirty="0" smtClean="0">
                <a:solidFill>
                  <a:schemeClr val="tx1"/>
                </a:solidFill>
                <a:latin typeface="Calibri" pitchFamily="34" charset="0"/>
                <a:cs typeface="Calibri" pitchFamily="34" charset="0"/>
              </a:rPr>
              <a:t>Ca o scală nominală, furnizează un nume sau o categorie pentru fiecare obiect (numerele servesc ca etichete). </a:t>
            </a:r>
          </a:p>
          <a:p>
            <a:pPr algn="just"/>
            <a:r>
              <a:rPr lang="ro-RO" dirty="0" smtClean="0">
                <a:solidFill>
                  <a:schemeClr val="tx1"/>
                </a:solidFill>
                <a:latin typeface="Calibri" pitchFamily="34" charset="0"/>
                <a:cs typeface="Calibri" pitchFamily="34" charset="0"/>
              </a:rPr>
              <a:t>Ca o scală ordinală, obiectele sunt ordonate (ordonarea numerelor). </a:t>
            </a:r>
          </a:p>
          <a:p>
            <a:pPr algn="just"/>
            <a:r>
              <a:rPr lang="ro-RO" dirty="0" smtClean="0">
                <a:solidFill>
                  <a:schemeClr val="tx1"/>
                </a:solidFill>
                <a:latin typeface="Calibri" pitchFamily="34" charset="0"/>
                <a:cs typeface="Calibri" pitchFamily="34" charset="0"/>
              </a:rPr>
              <a:t>La fel ca o scală </a:t>
            </a:r>
            <a:r>
              <a:rPr lang="ro-RO" dirty="0" err="1" smtClean="0">
                <a:solidFill>
                  <a:schemeClr val="tx1"/>
                </a:solidFill>
                <a:latin typeface="Calibri" pitchFamily="34" charset="0"/>
                <a:cs typeface="Calibri" pitchFamily="34" charset="0"/>
              </a:rPr>
              <a:t>interv</a:t>
            </a:r>
            <a:r>
              <a:rPr lang="en-US" dirty="0" smtClean="0">
                <a:solidFill>
                  <a:schemeClr val="tx1"/>
                </a:solidFill>
                <a:latin typeface="Calibri" pitchFamily="34" charset="0"/>
                <a:cs typeface="Calibri" pitchFamily="34" charset="0"/>
              </a:rPr>
              <a:t>al</a:t>
            </a:r>
            <a:r>
              <a:rPr lang="ro-RO" dirty="0" smtClean="0">
                <a:solidFill>
                  <a:schemeClr val="tx1"/>
                </a:solidFill>
                <a:latin typeface="Calibri" pitchFamily="34" charset="0"/>
                <a:cs typeface="Calibri" pitchFamily="34" charset="0"/>
              </a:rPr>
              <a:t>, diferența între două poziții de pe scară are același sens.</a:t>
            </a:r>
          </a:p>
          <a:p>
            <a:pPr algn="just"/>
            <a:r>
              <a:rPr lang="ro-RO" dirty="0" smtClean="0">
                <a:solidFill>
                  <a:schemeClr val="tx1"/>
                </a:solidFill>
                <a:latin typeface="Calibri" pitchFamily="34" charset="0"/>
                <a:cs typeface="Calibri" pitchFamily="34" charset="0"/>
              </a:rPr>
              <a:t> Și în plus, același raport în două poziții de pe scală are, de asemenea, același sens.</a:t>
            </a:r>
          </a:p>
          <a:p>
            <a:pPr algn="just">
              <a:buNone/>
            </a:pPr>
            <a:endParaRPr lang="en-US" dirty="0" smtClean="0">
              <a:solidFill>
                <a:schemeClr val="tx1"/>
              </a:solidFill>
              <a:latin typeface="Calibri" pitchFamily="34" charset="0"/>
              <a:cs typeface="Calibri" pitchFamily="34" charset="0"/>
            </a:endParaRPr>
          </a:p>
          <a:p>
            <a:pPr algn="just">
              <a:buNone/>
            </a:pPr>
            <a:r>
              <a:rPr lang="ro-RO" dirty="0" smtClean="0">
                <a:solidFill>
                  <a:schemeClr val="tx1"/>
                </a:solidFill>
                <a:latin typeface="Calibri" pitchFamily="34" charset="0"/>
                <a:cs typeface="Calibri" pitchFamily="34" charset="0"/>
              </a:rPr>
              <a:t>Scala Fahrenheit pentru temperatură are un punct zero arbitrar și prin urmare nu este o scară de raport. Cu toate acestea, zero pe scala Kelvin este zero. Acest lucru face ca scala Kelvin să fie o scală raport. De exemplu, dacă o temperatură este de două ori mai mare decât alta măsurată pe scara Kelvin, atunci are de două ori mai multa energie cinetică decât ce</a:t>
            </a:r>
            <a:r>
              <a:rPr lang="en-US" dirty="0" smtClean="0">
                <a:solidFill>
                  <a:schemeClr val="tx1"/>
                </a:solidFill>
                <a:latin typeface="Calibri" pitchFamily="34" charset="0"/>
                <a:cs typeface="Calibri" pitchFamily="34" charset="0"/>
              </a:rPr>
              <a:t>a</a:t>
            </a:r>
            <a:r>
              <a:rPr lang="ro-RO" dirty="0" smtClean="0">
                <a:solidFill>
                  <a:schemeClr val="tx1"/>
                </a:solidFill>
                <a:latin typeface="Calibri" pitchFamily="34" charset="0"/>
                <a:cs typeface="Calibri" pitchFamily="34" charset="0"/>
              </a:rPr>
              <a:t>l</a:t>
            </a:r>
            <a:r>
              <a:rPr lang="en-US" dirty="0" smtClean="0">
                <a:solidFill>
                  <a:schemeClr val="tx1"/>
                </a:solidFill>
                <a:latin typeface="Calibri" pitchFamily="34" charset="0"/>
                <a:cs typeface="Calibri" pitchFamily="34" charset="0"/>
              </a:rPr>
              <a:t>a</a:t>
            </a:r>
            <a:r>
              <a:rPr lang="ro-RO" dirty="0" err="1" smtClean="0">
                <a:solidFill>
                  <a:schemeClr val="tx1"/>
                </a:solidFill>
                <a:latin typeface="Calibri" pitchFamily="34" charset="0"/>
                <a:cs typeface="Calibri" pitchFamily="34" charset="0"/>
              </a:rPr>
              <a:t>lta</a:t>
            </a:r>
            <a:r>
              <a:rPr lang="ro-RO" dirty="0" smtClean="0">
                <a:solidFill>
                  <a:schemeClr val="tx1"/>
                </a:solidFill>
                <a:latin typeface="Calibri" pitchFamily="34" charset="0"/>
                <a:cs typeface="Calibri" pitchFamily="34" charset="0"/>
              </a:rPr>
              <a:t> temperatura.</a:t>
            </a:r>
            <a:endParaRPr lang="ro-RO" sz="1800" b="1"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xmlns="" val="5353941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435280" cy="6072230"/>
          </a:xfrm>
        </p:spPr>
        <p:txBody>
          <a:bodyPr>
            <a:normAutofit lnSpcReduction="10000"/>
          </a:bodyPr>
          <a:lstStyle/>
          <a:p>
            <a:pPr algn="just">
              <a:buNone/>
            </a:pPr>
            <a:r>
              <a:rPr lang="ro-RO" sz="1800" b="1" dirty="0" smtClean="0">
                <a:solidFill>
                  <a:schemeClr val="tx1"/>
                </a:solidFill>
                <a:latin typeface="Calibri" pitchFamily="34" charset="0"/>
                <a:cs typeface="Calibri" pitchFamily="34" charset="0"/>
              </a:rPr>
              <a:t>CONSECINTE</a:t>
            </a:r>
          </a:p>
          <a:p>
            <a:pPr algn="just">
              <a:buNone/>
            </a:pPr>
            <a:r>
              <a:rPr lang="ro-RO" b="1" dirty="0" smtClean="0">
                <a:solidFill>
                  <a:schemeClr val="tx1"/>
                </a:solidFill>
                <a:latin typeface="Calibri" pitchFamily="34" charset="0"/>
                <a:cs typeface="Calibri" pitchFamily="34" charset="0"/>
              </a:rPr>
              <a:t>De ce ne interesează atât de mult tipul de scală care măsoară o variabilă dependentă?</a:t>
            </a:r>
          </a:p>
          <a:p>
            <a:pPr algn="just">
              <a:buNone/>
            </a:pPr>
            <a:r>
              <a:rPr lang="ro-RO" dirty="0" smtClean="0">
                <a:solidFill>
                  <a:schemeClr val="tx1"/>
                </a:solidFill>
                <a:latin typeface="Calibri" pitchFamily="34" charset="0"/>
                <a:cs typeface="Calibri" pitchFamily="34" charset="0"/>
              </a:rPr>
              <a:t>Punctul crucial al problemei este relația dintre nivelul de măsurare al variabilei și statistica  ce pot fi calculată în mod semnificativ cu această variabilă. </a:t>
            </a:r>
          </a:p>
          <a:p>
            <a:pPr algn="just">
              <a:buNone/>
            </a:pPr>
            <a:endParaRPr lang="ro-RO" dirty="0" smtClean="0">
              <a:solidFill>
                <a:schemeClr val="tx1"/>
              </a:solidFill>
              <a:latin typeface="Calibri" pitchFamily="34" charset="0"/>
              <a:cs typeface="Calibri" pitchFamily="34" charset="0"/>
            </a:endParaRPr>
          </a:p>
          <a:p>
            <a:pPr algn="just">
              <a:buNone/>
            </a:pPr>
            <a:r>
              <a:rPr lang="ro-RO" dirty="0" smtClean="0">
                <a:solidFill>
                  <a:schemeClr val="tx1"/>
                </a:solidFill>
                <a:latin typeface="Calibri" pitchFamily="34" charset="0"/>
                <a:cs typeface="Calibri" pitchFamily="34" charset="0"/>
              </a:rPr>
              <a:t>De exemplu, luăm în considerare un studiu ipotetic în care sunt 5 copii sunt îndemnați sa aleagă culoarea lor preferată dintre albastru, roșu, galben, verde și violet.</a:t>
            </a:r>
          </a:p>
          <a:p>
            <a:pPr algn="just">
              <a:buNone/>
            </a:pPr>
            <a:r>
              <a:rPr lang="ro-RO" dirty="0" smtClean="0">
                <a:solidFill>
                  <a:schemeClr val="tx1"/>
                </a:solidFill>
                <a:latin typeface="Calibri" pitchFamily="34" charset="0"/>
                <a:cs typeface="Calibri" pitchFamily="34" charset="0"/>
              </a:rPr>
              <a:t>Cercetătorul codează rezultatele după cum urmează:</a:t>
            </a:r>
          </a:p>
          <a:p>
            <a:pPr algn="just">
              <a:buNone/>
            </a:pPr>
            <a:endParaRPr lang="ro-RO" sz="1800" dirty="0" smtClean="0">
              <a:solidFill>
                <a:schemeClr val="tx1"/>
              </a:solidFill>
              <a:latin typeface="Calibri" pitchFamily="34" charset="0"/>
              <a:cs typeface="Calibri" pitchFamily="34" charset="0"/>
            </a:endParaRPr>
          </a:p>
          <a:p>
            <a:pPr algn="just">
              <a:buNone/>
            </a:pPr>
            <a:endParaRPr lang="ro-RO" dirty="0" smtClean="0">
              <a:solidFill>
                <a:schemeClr val="tx1"/>
              </a:solidFill>
              <a:latin typeface="Calibri" pitchFamily="34" charset="0"/>
              <a:cs typeface="Calibri" pitchFamily="34" charset="0"/>
            </a:endParaRPr>
          </a:p>
          <a:p>
            <a:pPr algn="just">
              <a:buNone/>
            </a:pPr>
            <a:endParaRPr lang="ro-RO" sz="1800" dirty="0" smtClean="0">
              <a:solidFill>
                <a:schemeClr val="tx1"/>
              </a:solidFill>
              <a:latin typeface="Calibri" pitchFamily="34" charset="0"/>
              <a:cs typeface="Calibri" pitchFamily="34" charset="0"/>
            </a:endParaRPr>
          </a:p>
          <a:p>
            <a:pPr algn="just">
              <a:buNone/>
            </a:pPr>
            <a:endParaRPr lang="ro-RO" dirty="0" smtClean="0">
              <a:solidFill>
                <a:schemeClr val="tx1"/>
              </a:solidFill>
              <a:latin typeface="Calibri" pitchFamily="34" charset="0"/>
              <a:cs typeface="Calibri" pitchFamily="34" charset="0"/>
            </a:endParaRPr>
          </a:p>
          <a:p>
            <a:pPr algn="just">
              <a:buNone/>
            </a:pPr>
            <a:endParaRPr lang="ro-RO" sz="1800" dirty="0" smtClean="0">
              <a:solidFill>
                <a:schemeClr val="tx1"/>
              </a:solidFill>
              <a:latin typeface="Calibri" pitchFamily="34" charset="0"/>
              <a:cs typeface="Calibri" pitchFamily="34" charset="0"/>
            </a:endParaRPr>
          </a:p>
          <a:p>
            <a:pPr algn="just">
              <a:buNone/>
            </a:pPr>
            <a:r>
              <a:rPr lang="ro-RO" dirty="0" smtClean="0">
                <a:solidFill>
                  <a:schemeClr val="tx1"/>
                </a:solidFill>
                <a:latin typeface="Calibri" pitchFamily="34" charset="0"/>
                <a:cs typeface="Calibri" pitchFamily="34" charset="0"/>
              </a:rPr>
              <a:t>Daca un copil a ales roșu, alegerea a fost 2, etc.</a:t>
            </a:r>
          </a:p>
          <a:p>
            <a:pPr algn="just">
              <a:buNone/>
            </a:pPr>
            <a:endParaRPr lang="ro-RO" sz="1800" dirty="0" smtClean="0">
              <a:solidFill>
                <a:schemeClr val="tx1"/>
              </a:solidFill>
              <a:latin typeface="Calibri" pitchFamily="34" charset="0"/>
              <a:cs typeface="Calibri" pitchFamily="34" charset="0"/>
            </a:endParaRPr>
          </a:p>
          <a:p>
            <a:pPr algn="just">
              <a:buNone/>
            </a:pPr>
            <a:r>
              <a:rPr lang="ro-RO" b="1" dirty="0" smtClean="0">
                <a:solidFill>
                  <a:schemeClr val="tx1"/>
                </a:solidFill>
                <a:latin typeface="Calibri" pitchFamily="34" charset="0"/>
                <a:cs typeface="Calibri" pitchFamily="34" charset="0"/>
              </a:rPr>
              <a:t>Observație:</a:t>
            </a:r>
            <a:r>
              <a:rPr lang="ro-RO" dirty="0" smtClean="0">
                <a:solidFill>
                  <a:schemeClr val="tx1"/>
                </a:solidFill>
                <a:latin typeface="Calibri" pitchFamily="34" charset="0"/>
                <a:cs typeface="Calibri" pitchFamily="34" charset="0"/>
              </a:rPr>
              <a:t> Nu are sens sa calculați codul mediu!!!! </a:t>
            </a:r>
          </a:p>
          <a:p>
            <a:pPr algn="just">
              <a:buNone/>
            </a:pPr>
            <a:endParaRPr lang="ro-RO" sz="1800" dirty="0">
              <a:solidFill>
                <a:schemeClr val="tx1"/>
              </a:solidFill>
              <a:latin typeface="Calibri" pitchFamily="34" charset="0"/>
              <a:cs typeface="Calibri" pitchFamily="34" charset="0"/>
            </a:endParaRPr>
          </a:p>
        </p:txBody>
      </p:sp>
      <p:graphicFrame>
        <p:nvGraphicFramePr>
          <p:cNvPr id="5" name="Table 4"/>
          <p:cNvGraphicFramePr>
            <a:graphicFrameLocks noGrp="1"/>
          </p:cNvGraphicFramePr>
          <p:nvPr/>
        </p:nvGraphicFramePr>
        <p:xfrm>
          <a:off x="683568" y="3284984"/>
          <a:ext cx="1008112" cy="1632180"/>
        </p:xfrm>
        <a:graphic>
          <a:graphicData uri="http://schemas.openxmlformats.org/drawingml/2006/table">
            <a:tbl>
              <a:tblPr firstRow="1" bandRow="1">
                <a:tableStyleId>{5C22544A-7EE6-4342-B048-85BDC9FD1C3A}</a:tableStyleId>
              </a:tblPr>
              <a:tblGrid>
                <a:gridCol w="576064"/>
                <a:gridCol w="432048"/>
              </a:tblGrid>
              <a:tr h="272030">
                <a:tc>
                  <a:txBody>
                    <a:bodyPr/>
                    <a:lstStyle/>
                    <a:p>
                      <a:r>
                        <a:rPr lang="en-US" sz="800" dirty="0" err="1" smtClean="0"/>
                        <a:t>culoare</a:t>
                      </a:r>
                      <a:endParaRPr lang="ro-RO" sz="800" dirty="0"/>
                    </a:p>
                  </a:txBody>
                  <a:tcPr/>
                </a:tc>
                <a:tc>
                  <a:txBody>
                    <a:bodyPr/>
                    <a:lstStyle/>
                    <a:p>
                      <a:r>
                        <a:rPr lang="en-US" sz="800" dirty="0" smtClean="0"/>
                        <a:t>cod</a:t>
                      </a:r>
                      <a:endParaRPr lang="ro-RO" sz="800" dirty="0"/>
                    </a:p>
                  </a:txBody>
                  <a:tcPr/>
                </a:tc>
              </a:tr>
              <a:tr h="272030">
                <a:tc>
                  <a:txBody>
                    <a:bodyPr/>
                    <a:lstStyle/>
                    <a:p>
                      <a:r>
                        <a:rPr lang="en-US" sz="800" dirty="0" err="1" smtClean="0"/>
                        <a:t>albastru</a:t>
                      </a:r>
                      <a:endParaRPr lang="ro-RO" sz="800" dirty="0"/>
                    </a:p>
                  </a:txBody>
                  <a:tcPr/>
                </a:tc>
                <a:tc>
                  <a:txBody>
                    <a:bodyPr/>
                    <a:lstStyle/>
                    <a:p>
                      <a:r>
                        <a:rPr lang="en-US" sz="800" dirty="0" smtClean="0"/>
                        <a:t>1</a:t>
                      </a:r>
                      <a:endParaRPr lang="ro-RO" sz="800" dirty="0"/>
                    </a:p>
                  </a:txBody>
                  <a:tcPr/>
                </a:tc>
              </a:tr>
              <a:tr h="272030">
                <a:tc>
                  <a:txBody>
                    <a:bodyPr/>
                    <a:lstStyle/>
                    <a:p>
                      <a:r>
                        <a:rPr lang="en-US" sz="800" dirty="0" err="1" smtClean="0"/>
                        <a:t>rosu</a:t>
                      </a:r>
                      <a:endParaRPr lang="ro-RO" sz="800" dirty="0"/>
                    </a:p>
                  </a:txBody>
                  <a:tcPr/>
                </a:tc>
                <a:tc>
                  <a:txBody>
                    <a:bodyPr/>
                    <a:lstStyle/>
                    <a:p>
                      <a:r>
                        <a:rPr lang="en-US" sz="800" dirty="0" smtClean="0"/>
                        <a:t>2</a:t>
                      </a:r>
                      <a:endParaRPr lang="ro-RO" sz="800" dirty="0"/>
                    </a:p>
                  </a:txBody>
                  <a:tcPr/>
                </a:tc>
              </a:tr>
              <a:tr h="272030">
                <a:tc>
                  <a:txBody>
                    <a:bodyPr/>
                    <a:lstStyle/>
                    <a:p>
                      <a:r>
                        <a:rPr lang="en-US" sz="800" dirty="0" err="1" smtClean="0"/>
                        <a:t>galben</a:t>
                      </a:r>
                      <a:endParaRPr lang="ro-RO" sz="800" dirty="0"/>
                    </a:p>
                  </a:txBody>
                  <a:tcPr/>
                </a:tc>
                <a:tc>
                  <a:txBody>
                    <a:bodyPr/>
                    <a:lstStyle/>
                    <a:p>
                      <a:r>
                        <a:rPr lang="en-US" sz="800" dirty="0" smtClean="0"/>
                        <a:t>3</a:t>
                      </a:r>
                      <a:endParaRPr lang="ro-RO" sz="800" dirty="0"/>
                    </a:p>
                  </a:txBody>
                  <a:tcPr/>
                </a:tc>
              </a:tr>
              <a:tr h="272030">
                <a:tc>
                  <a:txBody>
                    <a:bodyPr/>
                    <a:lstStyle/>
                    <a:p>
                      <a:r>
                        <a:rPr lang="en-US" sz="800" dirty="0" err="1" smtClean="0"/>
                        <a:t>verde</a:t>
                      </a:r>
                      <a:endParaRPr lang="ro-RO" sz="800" dirty="0"/>
                    </a:p>
                  </a:txBody>
                  <a:tcPr/>
                </a:tc>
                <a:tc>
                  <a:txBody>
                    <a:bodyPr/>
                    <a:lstStyle/>
                    <a:p>
                      <a:r>
                        <a:rPr lang="en-US" sz="800" dirty="0" smtClean="0"/>
                        <a:t>4</a:t>
                      </a:r>
                      <a:endParaRPr lang="ro-RO" sz="800" dirty="0"/>
                    </a:p>
                  </a:txBody>
                  <a:tcPr/>
                </a:tc>
              </a:tr>
              <a:tr h="272030">
                <a:tc>
                  <a:txBody>
                    <a:bodyPr/>
                    <a:lstStyle/>
                    <a:p>
                      <a:r>
                        <a:rPr lang="en-US" sz="800" dirty="0" smtClean="0"/>
                        <a:t>violet</a:t>
                      </a:r>
                      <a:endParaRPr lang="ro-RO" sz="800" dirty="0"/>
                    </a:p>
                  </a:txBody>
                  <a:tcPr/>
                </a:tc>
                <a:tc>
                  <a:txBody>
                    <a:bodyPr/>
                    <a:lstStyle/>
                    <a:p>
                      <a:r>
                        <a:rPr lang="en-US" sz="800" dirty="0" smtClean="0"/>
                        <a:t>5</a:t>
                      </a:r>
                      <a:endParaRPr lang="ro-RO" sz="800" dirty="0"/>
                    </a:p>
                  </a:txBody>
                  <a:tcPr/>
                </a:tc>
              </a:tr>
            </a:tbl>
          </a:graphicData>
        </a:graphic>
      </p:graphicFrame>
    </p:spTree>
    <p:extLst>
      <p:ext uri="{BB962C8B-B14F-4D97-AF65-F5344CB8AC3E}">
        <p14:creationId xmlns:p14="http://schemas.microsoft.com/office/powerpoint/2010/main" xmlns="" val="5353941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332656"/>
            <a:ext cx="8229600" cy="6072230"/>
          </a:xfrm>
        </p:spPr>
        <p:txBody>
          <a:bodyPr>
            <a:normAutofit/>
          </a:bodyPr>
          <a:lstStyle/>
          <a:p>
            <a:pPr algn="just">
              <a:buNone/>
            </a:pPr>
            <a:r>
              <a:rPr lang="vi-VN" sz="1800" dirty="0">
                <a:latin typeface="Calibri" pitchFamily="34" charset="0"/>
                <a:cs typeface="Calibri" pitchFamily="34" charset="0"/>
              </a:rPr>
              <a:t>Datele statistice pot fi obținute din surse existente sau pot fi colectate din </a:t>
            </a:r>
            <a:r>
              <a:rPr lang="vi-VN" sz="1800" b="1" dirty="0">
                <a:latin typeface="Calibri" pitchFamily="34" charset="0"/>
                <a:cs typeface="Calibri" pitchFamily="34" charset="0"/>
              </a:rPr>
              <a:t>sondaje de opinie</a:t>
            </a:r>
            <a:r>
              <a:rPr lang="vi-VN" sz="1800" dirty="0">
                <a:latin typeface="Calibri" pitchFamily="34" charset="0"/>
                <a:cs typeface="Calibri" pitchFamily="34" charset="0"/>
              </a:rPr>
              <a:t> și din </a:t>
            </a:r>
            <a:r>
              <a:rPr lang="vi-VN" sz="1800" b="1" dirty="0">
                <a:latin typeface="Calibri" pitchFamily="34" charset="0"/>
                <a:cs typeface="Calibri" pitchFamily="34" charset="0"/>
              </a:rPr>
              <a:t>studii experimentale. </a:t>
            </a:r>
            <a:r>
              <a:rPr lang="vi-VN" sz="1800" dirty="0">
                <a:latin typeface="Calibri" pitchFamily="34" charset="0"/>
                <a:cs typeface="Calibri" pitchFamily="34" charset="0"/>
              </a:rPr>
              <a:t>Multe din datele necesare pentru diverse analize există deja. Companiile dețin date despre angajați, clienți, tranzacții. </a:t>
            </a:r>
            <a:endParaRPr lang="en-US" sz="1800" dirty="0" smtClean="0">
              <a:latin typeface="Calibri" pitchFamily="34" charset="0"/>
              <a:cs typeface="Calibri" pitchFamily="34" charset="0"/>
            </a:endParaRPr>
          </a:p>
          <a:p>
            <a:pPr algn="just">
              <a:buNone/>
            </a:pPr>
            <a:endParaRPr lang="en-US" sz="1800" dirty="0">
              <a:latin typeface="Calibri" pitchFamily="34" charset="0"/>
              <a:cs typeface="Calibri" pitchFamily="34" charset="0"/>
            </a:endParaRPr>
          </a:p>
          <a:p>
            <a:pPr algn="just">
              <a:buNone/>
            </a:pPr>
            <a:r>
              <a:rPr lang="vi-VN" sz="1800" dirty="0" smtClean="0">
                <a:latin typeface="Calibri" pitchFamily="34" charset="0"/>
                <a:cs typeface="Calibri" pitchFamily="34" charset="0"/>
              </a:rPr>
              <a:t>Date </a:t>
            </a:r>
            <a:r>
              <a:rPr lang="vi-VN" sz="1800" dirty="0">
                <a:latin typeface="Calibri" pitchFamily="34" charset="0"/>
                <a:cs typeface="Calibri" pitchFamily="34" charset="0"/>
              </a:rPr>
              <a:t>legate de salarii, vârstă, experiență în muncă există de asemenea în departamentul de resurse umane al fiecărei instituții. Unele dintre aceste date pot fi publice, altele sunt însă confidențiale. </a:t>
            </a:r>
            <a:endParaRPr lang="en-US" sz="1800" dirty="0" smtClean="0">
              <a:latin typeface="Calibri" pitchFamily="34" charset="0"/>
              <a:cs typeface="Calibri" pitchFamily="34" charset="0"/>
            </a:endParaRPr>
          </a:p>
          <a:p>
            <a:pPr algn="just">
              <a:buNone/>
            </a:pPr>
            <a:endParaRPr lang="en-US" sz="1800" dirty="0">
              <a:latin typeface="Calibri" pitchFamily="34" charset="0"/>
              <a:cs typeface="Calibri" pitchFamily="34" charset="0"/>
            </a:endParaRPr>
          </a:p>
          <a:p>
            <a:pPr algn="just">
              <a:buNone/>
            </a:pPr>
            <a:r>
              <a:rPr lang="vi-VN" sz="1800" dirty="0" smtClean="0">
                <a:latin typeface="Calibri" pitchFamily="34" charset="0"/>
                <a:cs typeface="Calibri" pitchFamily="34" charset="0"/>
              </a:rPr>
              <a:t>Există </a:t>
            </a:r>
            <a:r>
              <a:rPr lang="vi-VN" sz="1800" dirty="0">
                <a:latin typeface="Calibri" pitchFamily="34" charset="0"/>
                <a:cs typeface="Calibri" pitchFamily="34" charset="0"/>
              </a:rPr>
              <a:t>numeroase baze de date internaționale care pot fi liber accesate, multe dintre companii au pagini de web cu informații generale despre firmă, domeniu de activitate, produse, prețuri. O altă sursă de date importantă sunt agențiile guvernamentale, care pot oferi o cantitate considerabilă de date. </a:t>
            </a:r>
            <a:endParaRPr lang="en-US" sz="1800" b="1" dirty="0">
              <a:latin typeface="Calibri" pitchFamily="34" charset="0"/>
              <a:cs typeface="Calibri" pitchFamily="34" charset="0"/>
            </a:endParaRPr>
          </a:p>
          <a:p>
            <a:pPr algn="just">
              <a:buNone/>
            </a:pPr>
            <a:endParaRPr lang="en-US" sz="1800" b="1" dirty="0" smtClean="0">
              <a:latin typeface="Calibri" pitchFamily="34" charset="0"/>
              <a:cs typeface="Calibri" pitchFamily="34" charset="0"/>
            </a:endParaRPr>
          </a:p>
          <a:p>
            <a:pPr algn="just">
              <a:buNone/>
            </a:pPr>
            <a:endParaRPr lang="en-US" sz="1800" b="1" dirty="0">
              <a:latin typeface="Calibri" pitchFamily="34" charset="0"/>
              <a:cs typeface="Calibri" pitchFamily="34" charset="0"/>
            </a:endParaRPr>
          </a:p>
          <a:p>
            <a:pPr algn="just">
              <a:buNone/>
            </a:pPr>
            <a:endParaRPr lang="vi-VN" sz="1800" b="1" dirty="0">
              <a:latin typeface="Calibri" pitchFamily="34" charset="0"/>
              <a:cs typeface="Calibri" pitchFamily="34" charset="0"/>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07704" y="4581128"/>
            <a:ext cx="4357687" cy="1847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3254297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Surse</a:t>
            </a:r>
            <a:r>
              <a:rPr lang="en-GB" dirty="0" smtClean="0"/>
              <a:t> de date </a:t>
            </a:r>
            <a:r>
              <a:rPr lang="en-GB" dirty="0" err="1" smtClean="0"/>
              <a:t>statistice</a:t>
            </a:r>
            <a:r>
              <a:rPr lang="en-GB" dirty="0" smtClean="0"/>
              <a:t> </a:t>
            </a:r>
            <a:endParaRPr lang="en-GB" dirty="0"/>
          </a:p>
        </p:txBody>
      </p:sp>
      <p:sp>
        <p:nvSpPr>
          <p:cNvPr id="3" name="Content Placeholder 2"/>
          <p:cNvSpPr>
            <a:spLocks noGrp="1"/>
          </p:cNvSpPr>
          <p:nvPr>
            <p:ph idx="1"/>
          </p:nvPr>
        </p:nvSpPr>
        <p:spPr>
          <a:xfrm>
            <a:off x="285720" y="1600200"/>
            <a:ext cx="8572560" cy="4525963"/>
          </a:xfrm>
        </p:spPr>
        <p:txBody>
          <a:bodyPr>
            <a:normAutofit lnSpcReduction="10000"/>
          </a:bodyPr>
          <a:lstStyle/>
          <a:p>
            <a:pPr algn="just">
              <a:buNone/>
            </a:pPr>
            <a:r>
              <a:rPr lang="vi-VN" sz="1800" dirty="0" smtClean="0">
                <a:solidFill>
                  <a:schemeClr val="tx1"/>
                </a:solidFill>
                <a:latin typeface="Calibri" pitchFamily="34" charset="0"/>
                <a:cs typeface="Calibri" pitchFamily="34" charset="0"/>
              </a:rPr>
              <a:t>În scopul aplicării metodelor statistice de analiză a fenomenelor şi</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proceselor social-economice este necesar să avem la dispoziţie </a:t>
            </a:r>
            <a:r>
              <a:rPr lang="vi-VN" sz="1800" b="1" dirty="0" smtClean="0">
                <a:solidFill>
                  <a:schemeClr val="tx1"/>
                </a:solidFill>
                <a:latin typeface="Calibri" pitchFamily="34" charset="0"/>
                <a:cs typeface="Calibri" pitchFamily="34" charset="0"/>
              </a:rPr>
              <a:t>date</a:t>
            </a:r>
            <a:r>
              <a:rPr lang="en-GB" sz="1800" b="1" dirty="0" smtClean="0">
                <a:solidFill>
                  <a:schemeClr val="tx1"/>
                </a:solidFill>
                <a:latin typeface="Calibri" pitchFamily="34" charset="0"/>
                <a:cs typeface="Calibri" pitchFamily="34" charset="0"/>
              </a:rPr>
              <a:t> </a:t>
            </a:r>
            <a:r>
              <a:rPr lang="vi-VN" sz="1800" b="1" dirty="0" smtClean="0">
                <a:solidFill>
                  <a:schemeClr val="tx1"/>
                </a:solidFill>
                <a:latin typeface="Calibri" pitchFamily="34" charset="0"/>
                <a:cs typeface="Calibri" pitchFamily="34" charset="0"/>
              </a:rPr>
              <a:t>statistice</a:t>
            </a:r>
            <a:r>
              <a:rPr lang="vi-VN" sz="1800" dirty="0" smtClean="0">
                <a:solidFill>
                  <a:schemeClr val="tx1"/>
                </a:solidFill>
                <a:latin typeface="Calibri" pitchFamily="34" charset="0"/>
                <a:cs typeface="Calibri" pitchFamily="34" charset="0"/>
              </a:rPr>
              <a:t>. </a:t>
            </a:r>
            <a:endParaRPr lang="en-GB" sz="1800" dirty="0" smtClean="0">
              <a:solidFill>
                <a:schemeClr val="tx1"/>
              </a:solidFill>
              <a:latin typeface="Calibri" pitchFamily="34" charset="0"/>
              <a:cs typeface="Calibri" pitchFamily="34" charset="0"/>
            </a:endParaRPr>
          </a:p>
          <a:p>
            <a:pPr algn="just">
              <a:buNone/>
            </a:pPr>
            <a:endParaRPr lang="en-GB" sz="1800" dirty="0">
              <a:solidFill>
                <a:schemeClr val="tx1"/>
              </a:solidFill>
              <a:latin typeface="Calibri" pitchFamily="34" charset="0"/>
              <a:cs typeface="Calibri" pitchFamily="34" charset="0"/>
            </a:endParaRPr>
          </a:p>
          <a:p>
            <a:pPr algn="just">
              <a:buNone/>
            </a:pPr>
            <a:r>
              <a:rPr lang="vi-VN" sz="1800" dirty="0" smtClean="0">
                <a:solidFill>
                  <a:schemeClr val="tx1"/>
                </a:solidFill>
                <a:latin typeface="Calibri" pitchFamily="34" charset="0"/>
                <a:cs typeface="Calibri" pitchFamily="34" charset="0"/>
              </a:rPr>
              <a:t>Putem să obţinem aceste informaţii din datele deja publicate (de</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instituţii specializate, de exemplu), sau putem să construim un experiment, o</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anchetă, un sondaj. Deci, o clasificare a surselor de date statistice poate fi:</a:t>
            </a:r>
            <a:r>
              <a:rPr lang="en-GB" sz="1800" dirty="0" smtClean="0">
                <a:solidFill>
                  <a:schemeClr val="tx1"/>
                </a:solidFill>
                <a:latin typeface="Calibri" pitchFamily="34" charset="0"/>
                <a:cs typeface="Calibri" pitchFamily="34" charset="0"/>
              </a:rPr>
              <a:t> </a:t>
            </a:r>
            <a:r>
              <a:rPr lang="vi-VN" sz="1800" b="1" dirty="0" smtClean="0">
                <a:solidFill>
                  <a:schemeClr val="tx1"/>
                </a:solidFill>
                <a:latin typeface="Calibri" pitchFamily="34" charset="0"/>
                <a:cs typeface="Calibri" pitchFamily="34" charset="0"/>
              </a:rPr>
              <a:t>surse primare şi surse secundare </a:t>
            </a:r>
            <a:r>
              <a:rPr lang="vi-VN" sz="1800" dirty="0" smtClean="0">
                <a:solidFill>
                  <a:schemeClr val="tx1"/>
                </a:solidFill>
                <a:latin typeface="Calibri" pitchFamily="34" charset="0"/>
                <a:cs typeface="Calibri" pitchFamily="34" charset="0"/>
              </a:rPr>
              <a:t>de date.</a:t>
            </a:r>
            <a:endParaRPr lang="en-GB" sz="1800" dirty="0" smtClean="0">
              <a:solidFill>
                <a:schemeClr val="tx1"/>
              </a:solidFill>
              <a:latin typeface="Calibri" pitchFamily="34" charset="0"/>
              <a:cs typeface="Calibri" pitchFamily="34" charset="0"/>
            </a:endParaRPr>
          </a:p>
          <a:p>
            <a:pPr algn="just">
              <a:buNone/>
            </a:pPr>
            <a:endParaRPr lang="vi-VN" sz="1800" dirty="0" smtClean="0">
              <a:solidFill>
                <a:schemeClr val="tx1"/>
              </a:solidFill>
              <a:latin typeface="Calibri" pitchFamily="34" charset="0"/>
              <a:cs typeface="Calibri" pitchFamily="34" charset="0"/>
            </a:endParaRPr>
          </a:p>
          <a:p>
            <a:pPr algn="just">
              <a:buNone/>
            </a:pPr>
            <a:r>
              <a:rPr lang="vi-VN" sz="1800" dirty="0" smtClean="0">
                <a:solidFill>
                  <a:schemeClr val="tx1"/>
                </a:solidFill>
                <a:latin typeface="Calibri" pitchFamily="34" charset="0"/>
                <a:cs typeface="Calibri" pitchFamily="34" charset="0"/>
              </a:rPr>
              <a:t> Dacă datele statistice sunt obţinute direct prin organizarea unei</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observări statistice (totale sau parţiale), atunci persoana sau instituţia care a</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realizat o astfel de observare este o </a:t>
            </a:r>
            <a:r>
              <a:rPr lang="vi-VN" sz="1800" b="1" dirty="0" smtClean="0">
                <a:solidFill>
                  <a:schemeClr val="tx1"/>
                </a:solidFill>
                <a:latin typeface="Calibri" pitchFamily="34" charset="0"/>
                <a:cs typeface="Calibri" pitchFamily="34" charset="0"/>
              </a:rPr>
              <a:t>sursă primară de date statistice. </a:t>
            </a:r>
            <a:endParaRPr lang="en-GB" sz="1800" b="1" dirty="0" smtClean="0">
              <a:solidFill>
                <a:schemeClr val="tx1"/>
              </a:solidFill>
              <a:latin typeface="Calibri" pitchFamily="34" charset="0"/>
              <a:cs typeface="Calibri" pitchFamily="34" charset="0"/>
            </a:endParaRPr>
          </a:p>
          <a:p>
            <a:pPr algn="just">
              <a:buNone/>
            </a:pPr>
            <a:endParaRPr lang="en-GB" sz="1800" dirty="0">
              <a:solidFill>
                <a:schemeClr val="tx1"/>
              </a:solidFill>
              <a:latin typeface="Calibri" pitchFamily="34" charset="0"/>
              <a:cs typeface="Calibri" pitchFamily="34" charset="0"/>
            </a:endParaRPr>
          </a:p>
          <a:p>
            <a:pPr algn="just">
              <a:buNone/>
            </a:pPr>
            <a:r>
              <a:rPr lang="vi-VN" sz="1800" dirty="0" smtClean="0">
                <a:solidFill>
                  <a:schemeClr val="tx1"/>
                </a:solidFill>
                <a:latin typeface="Calibri" pitchFamily="34" charset="0"/>
                <a:cs typeface="Calibri" pitchFamily="34" charset="0"/>
              </a:rPr>
              <a:t>Dacă</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datele sunt prelucrate în tabele şi grafice, în scopuri publice sau private, ele</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vor fi </a:t>
            </a:r>
            <a:r>
              <a:rPr lang="vi-VN" sz="1800" b="1" dirty="0" smtClean="0">
                <a:solidFill>
                  <a:schemeClr val="tx1"/>
                </a:solidFill>
                <a:latin typeface="Calibri" pitchFamily="34" charset="0"/>
                <a:cs typeface="Calibri" pitchFamily="34" charset="0"/>
              </a:rPr>
              <a:t>surse secundare de date</a:t>
            </a:r>
            <a:r>
              <a:rPr lang="vi-VN" sz="1800" dirty="0" smtClean="0">
                <a:solidFill>
                  <a:schemeClr val="tx1"/>
                </a:solidFill>
                <a:latin typeface="Calibri" pitchFamily="34" charset="0"/>
                <a:cs typeface="Calibri" pitchFamily="34" charset="0"/>
              </a:rPr>
              <a:t>. </a:t>
            </a:r>
            <a:endParaRPr lang="en-GB" sz="1800" dirty="0">
              <a:solidFill>
                <a:schemeClr val="tx1"/>
              </a:solidFill>
              <a:latin typeface="Calibri" pitchFamily="34" charset="0"/>
              <a:cs typeface="Calibri"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a:bodyPr>
          <a:lstStyle/>
          <a:p>
            <a:pPr algn="just">
              <a:buNone/>
            </a:pPr>
            <a:r>
              <a:rPr lang="vi-VN" sz="2000" b="1" dirty="0" smtClean="0">
                <a:solidFill>
                  <a:schemeClr val="tx1"/>
                </a:solidFill>
                <a:latin typeface="Calibri" pitchFamily="34" charset="0"/>
                <a:cs typeface="Calibri" pitchFamily="34" charset="0"/>
              </a:rPr>
              <a:t>Spre exemplu</a:t>
            </a:r>
            <a:r>
              <a:rPr lang="vi-VN" sz="2000" dirty="0" smtClean="0">
                <a:solidFill>
                  <a:schemeClr val="tx1"/>
                </a:solidFill>
                <a:latin typeface="Calibri" pitchFamily="34" charset="0"/>
                <a:cs typeface="Calibri" pitchFamily="34" charset="0"/>
              </a:rPr>
              <a:t>, Direcţia Generală de Statistică Regională Bucureşti a publicat, în septembrie</a:t>
            </a:r>
            <a:r>
              <a:rPr lang="en-GB" sz="2000" dirty="0" smtClean="0">
                <a:solidFill>
                  <a:schemeClr val="tx1"/>
                </a:solidFill>
                <a:latin typeface="Calibri" pitchFamily="34" charset="0"/>
                <a:cs typeface="Calibri" pitchFamily="34" charset="0"/>
              </a:rPr>
              <a:t> </a:t>
            </a:r>
            <a:r>
              <a:rPr lang="vi-VN" sz="2000" dirty="0" smtClean="0">
                <a:solidFill>
                  <a:schemeClr val="tx1"/>
                </a:solidFill>
                <a:latin typeface="Calibri" pitchFamily="34" charset="0"/>
                <a:cs typeface="Calibri" pitchFamily="34" charset="0"/>
              </a:rPr>
              <a:t>2008, în Buletinul statistic pentru trimestrul II al anului 2008, mişcarea naturală a populaţiei</a:t>
            </a:r>
            <a:r>
              <a:rPr lang="en-GB" sz="2000" dirty="0" smtClean="0">
                <a:solidFill>
                  <a:schemeClr val="tx1"/>
                </a:solidFill>
                <a:latin typeface="Calibri" pitchFamily="34" charset="0"/>
                <a:cs typeface="Calibri" pitchFamily="34" charset="0"/>
              </a:rPr>
              <a:t> </a:t>
            </a:r>
            <a:r>
              <a:rPr lang="vi-VN" sz="2000" dirty="0" smtClean="0">
                <a:solidFill>
                  <a:schemeClr val="tx1"/>
                </a:solidFill>
                <a:latin typeface="Calibri" pitchFamily="34" charset="0"/>
                <a:cs typeface="Calibri" pitchFamily="34" charset="0"/>
              </a:rPr>
              <a:t>oraşului în semestrul I al anului 2008, veniturile personalului salariat, numărul şomerilor la 30</a:t>
            </a:r>
            <a:r>
              <a:rPr lang="en-GB" sz="2000" dirty="0" smtClean="0">
                <a:solidFill>
                  <a:schemeClr val="tx1"/>
                </a:solidFill>
                <a:latin typeface="Calibri" pitchFamily="34" charset="0"/>
                <a:cs typeface="Calibri" pitchFamily="34" charset="0"/>
              </a:rPr>
              <a:t> </a:t>
            </a:r>
            <a:r>
              <a:rPr lang="vi-VN" sz="2000" dirty="0" smtClean="0">
                <a:solidFill>
                  <a:schemeClr val="tx1"/>
                </a:solidFill>
                <a:latin typeface="Calibri" pitchFamily="34" charset="0"/>
                <a:cs typeface="Calibri" pitchFamily="34" charset="0"/>
              </a:rPr>
              <a:t>iunie 2008, producţia principalelor produse industriale fabricate în Municipiul Bucureşti,</a:t>
            </a:r>
            <a:r>
              <a:rPr lang="en-GB" sz="2000" dirty="0" smtClean="0">
                <a:solidFill>
                  <a:schemeClr val="tx1"/>
                </a:solidFill>
                <a:latin typeface="Calibri" pitchFamily="34" charset="0"/>
                <a:cs typeface="Calibri" pitchFamily="34" charset="0"/>
              </a:rPr>
              <a:t> </a:t>
            </a:r>
            <a:r>
              <a:rPr lang="vi-VN" sz="2000" dirty="0" smtClean="0">
                <a:solidFill>
                  <a:schemeClr val="tx1"/>
                </a:solidFill>
                <a:latin typeface="Calibri" pitchFamily="34" charset="0"/>
                <a:cs typeface="Calibri" pitchFamily="34" charset="0"/>
              </a:rPr>
              <a:t>dinamica cifrei de afaceri pentru întreprinderile cu activitate principală de comerţ cu amănuntul şi</a:t>
            </a:r>
            <a:r>
              <a:rPr lang="en-GB" sz="2000" dirty="0" smtClean="0">
                <a:solidFill>
                  <a:schemeClr val="tx1"/>
                </a:solidFill>
                <a:latin typeface="Calibri" pitchFamily="34" charset="0"/>
                <a:cs typeface="Calibri" pitchFamily="34" charset="0"/>
              </a:rPr>
              <a:t> </a:t>
            </a:r>
            <a:r>
              <a:rPr lang="vi-VN" sz="2000" dirty="0" smtClean="0">
                <a:solidFill>
                  <a:schemeClr val="tx1"/>
                </a:solidFill>
                <a:latin typeface="Calibri" pitchFamily="34" charset="0"/>
                <a:cs typeface="Calibri" pitchFamily="34" charset="0"/>
              </a:rPr>
              <a:t>servicii de piaţă etc. </a:t>
            </a:r>
            <a:endParaRPr lang="en-US" sz="2000" dirty="0" smtClean="0">
              <a:solidFill>
                <a:schemeClr val="tx1"/>
              </a:solidFill>
              <a:latin typeface="Calibri" pitchFamily="34" charset="0"/>
              <a:cs typeface="Calibri" pitchFamily="34" charset="0"/>
            </a:endParaRPr>
          </a:p>
          <a:p>
            <a:pPr algn="just">
              <a:buNone/>
            </a:pPr>
            <a:endParaRPr lang="en-US" sz="2000" dirty="0" smtClean="0">
              <a:solidFill>
                <a:schemeClr val="tx1"/>
              </a:solidFill>
              <a:latin typeface="Calibri" pitchFamily="34" charset="0"/>
              <a:cs typeface="Calibri" pitchFamily="34" charset="0"/>
            </a:endParaRPr>
          </a:p>
          <a:p>
            <a:pPr algn="just">
              <a:buNone/>
            </a:pPr>
            <a:endParaRPr lang="en-US" sz="2000" dirty="0" smtClean="0">
              <a:solidFill>
                <a:schemeClr val="tx1"/>
              </a:solidFill>
              <a:latin typeface="Calibri" pitchFamily="34" charset="0"/>
              <a:cs typeface="Calibri" pitchFamily="34" charset="0"/>
            </a:endParaRPr>
          </a:p>
          <a:p>
            <a:pPr algn="just">
              <a:buNone/>
            </a:pPr>
            <a:r>
              <a:rPr lang="vi-VN" sz="2000" dirty="0" smtClean="0">
                <a:solidFill>
                  <a:schemeClr val="tx1"/>
                </a:solidFill>
                <a:latin typeface="Calibri" pitchFamily="34" charset="0"/>
                <a:cs typeface="Calibri" pitchFamily="34" charset="0"/>
              </a:rPr>
              <a:t>Toate aceste informaţii publicate se constituie în surse </a:t>
            </a:r>
            <a:r>
              <a:rPr lang="en-GB" sz="2000" dirty="0" smtClean="0">
                <a:solidFill>
                  <a:schemeClr val="tx1"/>
                </a:solidFill>
                <a:latin typeface="Calibri" pitchFamily="34" charset="0"/>
                <a:cs typeface="Calibri" pitchFamily="34" charset="0"/>
              </a:rPr>
              <a:t> </a:t>
            </a:r>
            <a:r>
              <a:rPr lang="vi-VN" sz="2000" dirty="0" smtClean="0">
                <a:solidFill>
                  <a:schemeClr val="tx1"/>
                </a:solidFill>
                <a:latin typeface="Calibri" pitchFamily="34" charset="0"/>
                <a:cs typeface="Calibri" pitchFamily="34" charset="0"/>
              </a:rPr>
              <a:t>secundare de date</a:t>
            </a:r>
            <a:r>
              <a:rPr lang="en-GB" sz="2000" dirty="0" smtClean="0">
                <a:solidFill>
                  <a:schemeClr val="tx1"/>
                </a:solidFill>
                <a:latin typeface="Calibri" pitchFamily="34" charset="0"/>
                <a:cs typeface="Calibri" pitchFamily="34" charset="0"/>
              </a:rPr>
              <a:t> </a:t>
            </a:r>
            <a:r>
              <a:rPr lang="vi-VN" sz="2000" dirty="0" smtClean="0">
                <a:solidFill>
                  <a:schemeClr val="tx1"/>
                </a:solidFill>
                <a:latin typeface="Calibri" pitchFamily="34" charset="0"/>
                <a:cs typeface="Calibri" pitchFamily="34" charset="0"/>
              </a:rPr>
              <a:t>statistice.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92696"/>
            <a:ext cx="8229600" cy="4625989"/>
          </a:xfrm>
        </p:spPr>
        <p:txBody>
          <a:bodyPr>
            <a:normAutofit/>
          </a:bodyPr>
          <a:lstStyle/>
          <a:p>
            <a:pPr algn="just">
              <a:buNone/>
            </a:pPr>
            <a:r>
              <a:rPr lang="vi-VN" b="1" dirty="0" smtClean="0">
                <a:solidFill>
                  <a:schemeClr val="tx1"/>
                </a:solidFill>
                <a:latin typeface="Calibri" pitchFamily="34" charset="0"/>
                <a:cs typeface="Calibri" pitchFamily="34" charset="0"/>
              </a:rPr>
              <a:t>Supraviețuirea bolnavilor de cancer: </a:t>
            </a:r>
            <a:r>
              <a:rPr lang="vi-VN" dirty="0" smtClean="0">
                <a:solidFill>
                  <a:schemeClr val="tx1"/>
                </a:solidFill>
                <a:latin typeface="Calibri" pitchFamily="34" charset="0"/>
                <a:cs typeface="Calibri" pitchFamily="34" charset="0"/>
              </a:rPr>
              <a:t>Un pacient cu cancer vrea să știe probabilitatea</a:t>
            </a:r>
            <a:r>
              <a:rPr lang="en-US" dirty="0" smtClean="0">
                <a:solidFill>
                  <a:schemeClr val="tx1"/>
                </a:solidFill>
                <a:latin typeface="Calibri" pitchFamily="34" charset="0"/>
                <a:cs typeface="Calibri" pitchFamily="34" charset="0"/>
              </a:rPr>
              <a:t> </a:t>
            </a:r>
            <a:r>
              <a:rPr lang="vi-VN" dirty="0" smtClean="0">
                <a:solidFill>
                  <a:schemeClr val="tx1"/>
                </a:solidFill>
                <a:latin typeface="Calibri" pitchFamily="34" charset="0"/>
                <a:cs typeface="Calibri" pitchFamily="34" charset="0"/>
              </a:rPr>
              <a:t>că va supraviețui cel puțin 5 ani. Colectând date despre </a:t>
            </a:r>
            <a:r>
              <a:rPr lang="en-US" dirty="0" err="1" smtClean="0">
                <a:solidFill>
                  <a:schemeClr val="tx1"/>
                </a:solidFill>
                <a:latin typeface="Calibri" pitchFamily="34" charset="0"/>
                <a:cs typeface="Calibri" pitchFamily="34" charset="0"/>
              </a:rPr>
              <a:t>ratele</a:t>
            </a:r>
            <a:r>
              <a:rPr lang="en-US" dirty="0" smtClean="0">
                <a:solidFill>
                  <a:schemeClr val="tx1"/>
                </a:solidFill>
                <a:latin typeface="Calibri" pitchFamily="34" charset="0"/>
                <a:cs typeface="Calibri" pitchFamily="34" charset="0"/>
              </a:rPr>
              <a:t> de </a:t>
            </a:r>
            <a:r>
              <a:rPr lang="vi-VN" dirty="0" smtClean="0">
                <a:solidFill>
                  <a:schemeClr val="tx1"/>
                </a:solidFill>
                <a:latin typeface="Calibri" pitchFamily="34" charset="0"/>
                <a:cs typeface="Calibri" pitchFamily="34" charset="0"/>
              </a:rPr>
              <a:t>supraviețuire</a:t>
            </a:r>
            <a:r>
              <a:rPr lang="en-US" dirty="0" smtClean="0">
                <a:solidFill>
                  <a:schemeClr val="tx1"/>
                </a:solidFill>
                <a:latin typeface="Calibri" pitchFamily="34" charset="0"/>
                <a:cs typeface="Calibri" pitchFamily="34" charset="0"/>
              </a:rPr>
              <a:t> </a:t>
            </a:r>
            <a:r>
              <a:rPr lang="vi-VN" dirty="0" smtClean="0">
                <a:solidFill>
                  <a:schemeClr val="tx1"/>
                </a:solidFill>
                <a:latin typeface="Calibri" pitchFamily="34" charset="0"/>
                <a:cs typeface="Calibri" pitchFamily="34" charset="0"/>
              </a:rPr>
              <a:t>ale persoanelor aflate într-o situație similară, este posibil</a:t>
            </a:r>
            <a:r>
              <a:rPr lang="en-US" dirty="0" smtClean="0">
                <a:solidFill>
                  <a:schemeClr val="tx1"/>
                </a:solidFill>
                <a:latin typeface="Calibri" pitchFamily="34" charset="0"/>
                <a:cs typeface="Calibri" pitchFamily="34" charset="0"/>
              </a:rPr>
              <a:t> s</a:t>
            </a:r>
            <a:r>
              <a:rPr lang="vi-VN" dirty="0" smtClean="0">
                <a:solidFill>
                  <a:schemeClr val="tx1"/>
                </a:solidFill>
                <a:latin typeface="Calibri" pitchFamily="34" charset="0"/>
                <a:cs typeface="Calibri" pitchFamily="34" charset="0"/>
              </a:rPr>
              <a:t>ă obține</a:t>
            </a:r>
            <a:r>
              <a:rPr lang="en-US" dirty="0" smtClean="0">
                <a:solidFill>
                  <a:schemeClr val="tx1"/>
                </a:solidFill>
                <a:latin typeface="Calibri" pitchFamily="34" charset="0"/>
                <a:cs typeface="Calibri" pitchFamily="34" charset="0"/>
              </a:rPr>
              <a:t>m o </a:t>
            </a:r>
            <a:r>
              <a:rPr lang="en-US" dirty="0" err="1" smtClean="0">
                <a:solidFill>
                  <a:schemeClr val="tx1"/>
                </a:solidFill>
                <a:latin typeface="Calibri" pitchFamily="34" charset="0"/>
                <a:cs typeface="Calibri" pitchFamily="34" charset="0"/>
              </a:rPr>
              <a:t>estimare</a:t>
            </a:r>
            <a:r>
              <a:rPr lang="en-US" dirty="0" smtClean="0">
                <a:solidFill>
                  <a:schemeClr val="tx1"/>
                </a:solidFill>
                <a:latin typeface="Calibri" pitchFamily="34" charset="0"/>
                <a:cs typeface="Calibri" pitchFamily="34" charset="0"/>
              </a:rPr>
              <a:t> </a:t>
            </a:r>
            <a:r>
              <a:rPr lang="vi-VN" dirty="0" smtClean="0">
                <a:solidFill>
                  <a:schemeClr val="tx1"/>
                </a:solidFill>
                <a:latin typeface="Calibri" pitchFamily="34" charset="0"/>
                <a:cs typeface="Calibri" pitchFamily="34" charset="0"/>
              </a:rPr>
              <a:t> empirică</a:t>
            </a:r>
            <a:r>
              <a:rPr lang="en-US" dirty="0" smtClean="0">
                <a:solidFill>
                  <a:schemeClr val="tx1"/>
                </a:solidFill>
                <a:latin typeface="Calibri" pitchFamily="34" charset="0"/>
                <a:cs typeface="Calibri" pitchFamily="34" charset="0"/>
              </a:rPr>
              <a:t> a </a:t>
            </a:r>
            <a:r>
              <a:rPr lang="en-US" dirty="0" err="1" smtClean="0">
                <a:solidFill>
                  <a:schemeClr val="tx1"/>
                </a:solidFill>
                <a:latin typeface="Calibri" pitchFamily="34" charset="0"/>
                <a:cs typeface="Calibri" pitchFamily="34" charset="0"/>
              </a:rPr>
              <a:t>ratelor</a:t>
            </a:r>
            <a:r>
              <a:rPr lang="en-US" dirty="0" smtClean="0">
                <a:solidFill>
                  <a:schemeClr val="tx1"/>
                </a:solidFill>
                <a:latin typeface="Calibri" pitchFamily="34" charset="0"/>
                <a:cs typeface="Calibri" pitchFamily="34" charset="0"/>
              </a:rPr>
              <a:t> de </a:t>
            </a:r>
            <a:r>
              <a:rPr lang="vi-VN" dirty="0" smtClean="0">
                <a:solidFill>
                  <a:schemeClr val="tx1"/>
                </a:solidFill>
                <a:latin typeface="Calibri" pitchFamily="34" charset="0"/>
                <a:cs typeface="Calibri" pitchFamily="34" charset="0"/>
              </a:rPr>
              <a:t>supraviețuire. </a:t>
            </a:r>
            <a:endParaRPr lang="en-US" dirty="0" smtClean="0">
              <a:solidFill>
                <a:schemeClr val="tx1"/>
              </a:solidFill>
              <a:latin typeface="Calibri" pitchFamily="34" charset="0"/>
              <a:cs typeface="Calibri" pitchFamily="34" charset="0"/>
            </a:endParaRPr>
          </a:p>
          <a:p>
            <a:pPr algn="just">
              <a:buNone/>
            </a:pPr>
            <a:r>
              <a:rPr lang="vi-VN" dirty="0" smtClean="0">
                <a:solidFill>
                  <a:schemeClr val="tx1"/>
                </a:solidFill>
                <a:latin typeface="Calibri" pitchFamily="34" charset="0"/>
                <a:cs typeface="Calibri" pitchFamily="34" charset="0"/>
              </a:rPr>
              <a:t>Nu putem ști dacă pacientul</a:t>
            </a:r>
            <a:r>
              <a:rPr lang="en-US" dirty="0" smtClean="0">
                <a:solidFill>
                  <a:schemeClr val="tx1"/>
                </a:solidFill>
                <a:latin typeface="Calibri" pitchFamily="34" charset="0"/>
                <a:cs typeface="Calibri" pitchFamily="34" charset="0"/>
              </a:rPr>
              <a:t> </a:t>
            </a:r>
            <a:r>
              <a:rPr lang="vi-VN" dirty="0" smtClean="0">
                <a:solidFill>
                  <a:schemeClr val="tx1"/>
                </a:solidFill>
                <a:latin typeface="Calibri" pitchFamily="34" charset="0"/>
                <a:cs typeface="Calibri" pitchFamily="34" charset="0"/>
              </a:rPr>
              <a:t>supraviețuiește</a:t>
            </a:r>
            <a:r>
              <a:rPr lang="en-US" dirty="0" smtClean="0">
                <a:solidFill>
                  <a:schemeClr val="tx1"/>
                </a:solidFill>
                <a:latin typeface="Calibri" pitchFamily="34" charset="0"/>
                <a:cs typeface="Calibri" pitchFamily="34" charset="0"/>
              </a:rPr>
              <a:t> </a:t>
            </a:r>
            <a:r>
              <a:rPr lang="en-US" dirty="0" err="1" smtClean="0">
                <a:solidFill>
                  <a:schemeClr val="tx1"/>
                </a:solidFill>
                <a:latin typeface="Calibri" pitchFamily="34" charset="0"/>
                <a:cs typeface="Calibri" pitchFamily="34" charset="0"/>
              </a:rPr>
              <a:t>sau</a:t>
            </a:r>
            <a:r>
              <a:rPr lang="en-US" dirty="0" smtClean="0">
                <a:solidFill>
                  <a:schemeClr val="tx1"/>
                </a:solidFill>
                <a:latin typeface="Calibri" pitchFamily="34" charset="0"/>
                <a:cs typeface="Calibri" pitchFamily="34" charset="0"/>
              </a:rPr>
              <a:t> nu, </a:t>
            </a:r>
            <a:r>
              <a:rPr lang="vi-VN" dirty="0" smtClean="0">
                <a:solidFill>
                  <a:schemeClr val="tx1"/>
                </a:solidFill>
                <a:latin typeface="Calibri" pitchFamily="34" charset="0"/>
                <a:cs typeface="Calibri" pitchFamily="34" charset="0"/>
              </a:rPr>
              <a:t> sau chiar </a:t>
            </a:r>
            <a:r>
              <a:rPr lang="en-US" dirty="0" smtClean="0">
                <a:solidFill>
                  <a:schemeClr val="tx1"/>
                </a:solidFill>
                <a:latin typeface="Calibri" pitchFamily="34" charset="0"/>
                <a:cs typeface="Calibri" pitchFamily="34" charset="0"/>
              </a:rPr>
              <a:t>s</a:t>
            </a:r>
            <a:r>
              <a:rPr lang="vi-VN" dirty="0" smtClean="0">
                <a:solidFill>
                  <a:schemeClr val="tx1"/>
                </a:solidFill>
                <a:latin typeface="Calibri" pitchFamily="34" charset="0"/>
                <a:cs typeface="Calibri" pitchFamily="34" charset="0"/>
              </a:rPr>
              <a:t>ă ști</a:t>
            </a:r>
            <a:r>
              <a:rPr lang="en-US" dirty="0" smtClean="0">
                <a:solidFill>
                  <a:schemeClr val="tx1"/>
                </a:solidFill>
                <a:latin typeface="Calibri" pitchFamily="34" charset="0"/>
                <a:cs typeface="Calibri" pitchFamily="34" charset="0"/>
              </a:rPr>
              <a:t>m</a:t>
            </a:r>
            <a:r>
              <a:rPr lang="vi-VN" dirty="0" smtClean="0">
                <a:solidFill>
                  <a:schemeClr val="tx1"/>
                </a:solidFill>
                <a:latin typeface="Calibri" pitchFamily="34" charset="0"/>
                <a:cs typeface="Calibri" pitchFamily="34" charset="0"/>
              </a:rPr>
              <a:t> exact care este probabilitatea supraviețuirii. </a:t>
            </a:r>
            <a:endParaRPr lang="en-US" dirty="0" smtClean="0">
              <a:solidFill>
                <a:schemeClr val="tx1"/>
              </a:solidFill>
              <a:latin typeface="Calibri" pitchFamily="34" charset="0"/>
              <a:cs typeface="Calibri" pitchFamily="34" charset="0"/>
            </a:endParaRPr>
          </a:p>
          <a:p>
            <a:pPr algn="just">
              <a:buNone/>
            </a:pPr>
            <a:endParaRPr lang="en-US" dirty="0" smtClean="0">
              <a:solidFill>
                <a:schemeClr val="tx1"/>
              </a:solidFill>
              <a:latin typeface="Calibri" pitchFamily="34" charset="0"/>
              <a:cs typeface="Calibri" pitchFamily="34" charset="0"/>
            </a:endParaRPr>
          </a:p>
          <a:p>
            <a:pPr algn="just">
              <a:buNone/>
            </a:pPr>
            <a:r>
              <a:rPr lang="en-US" b="1" dirty="0" smtClean="0">
                <a:solidFill>
                  <a:schemeClr val="tx1"/>
                </a:solidFill>
                <a:latin typeface="Calibri" pitchFamily="34" charset="0"/>
                <a:cs typeface="Calibri" pitchFamily="34" charset="0"/>
              </a:rPr>
              <a:t>PUTEM INS</a:t>
            </a:r>
            <a:r>
              <a:rPr lang="vi-VN" b="1" dirty="0" smtClean="0">
                <a:solidFill>
                  <a:schemeClr val="tx1"/>
                </a:solidFill>
                <a:latin typeface="Calibri" pitchFamily="34" charset="0"/>
                <a:cs typeface="Calibri" pitchFamily="34" charset="0"/>
              </a:rPr>
              <a:t>Ă</a:t>
            </a:r>
            <a:r>
              <a:rPr lang="en-US" b="1" dirty="0" smtClean="0">
                <a:solidFill>
                  <a:schemeClr val="tx1"/>
                </a:solidFill>
                <a:latin typeface="Calibri" pitchFamily="34" charset="0"/>
                <a:cs typeface="Calibri" pitchFamily="34" charset="0"/>
              </a:rPr>
              <a:t> </a:t>
            </a:r>
            <a:r>
              <a:rPr lang="en-US" dirty="0" smtClean="0">
                <a:solidFill>
                  <a:schemeClr val="tx1"/>
                </a:solidFill>
                <a:latin typeface="Calibri" pitchFamily="34" charset="0"/>
                <a:cs typeface="Calibri" pitchFamily="34" charset="0"/>
              </a:rPr>
              <a:t>- </a:t>
            </a:r>
            <a:r>
              <a:rPr lang="vi-VN" dirty="0" smtClean="0">
                <a:solidFill>
                  <a:schemeClr val="tx1"/>
                </a:solidFill>
                <a:latin typeface="Calibri" pitchFamily="34" charset="0"/>
                <a:cs typeface="Calibri" pitchFamily="34" charset="0"/>
              </a:rPr>
              <a:t>estima proporția de pacienți care supraviețuiesc </a:t>
            </a:r>
            <a:r>
              <a:rPr lang="en-US" dirty="0" smtClean="0">
                <a:solidFill>
                  <a:schemeClr val="tx1"/>
                </a:solidFill>
                <a:latin typeface="Calibri" pitchFamily="34" charset="0"/>
                <a:cs typeface="Calibri" pitchFamily="34" charset="0"/>
              </a:rPr>
              <a:t>(</a:t>
            </a:r>
            <a:r>
              <a:rPr lang="vi-VN" dirty="0" smtClean="0">
                <a:solidFill>
                  <a:schemeClr val="tx1"/>
                </a:solidFill>
                <a:latin typeface="Calibri" pitchFamily="34" charset="0"/>
                <a:cs typeface="Calibri" pitchFamily="34" charset="0"/>
              </a:rPr>
              <a:t>din date</a:t>
            </a:r>
            <a:r>
              <a:rPr lang="en-US" dirty="0" smtClean="0">
                <a:solidFill>
                  <a:schemeClr val="tx1"/>
                </a:solidFill>
                <a:latin typeface="Calibri" pitchFamily="34" charset="0"/>
                <a:cs typeface="Calibri" pitchFamily="34" charset="0"/>
              </a:rPr>
              <a:t> </a:t>
            </a:r>
            <a:r>
              <a:rPr lang="en-US" dirty="0" err="1" smtClean="0">
                <a:solidFill>
                  <a:schemeClr val="tx1"/>
                </a:solidFill>
                <a:latin typeface="Calibri" pitchFamily="34" charset="0"/>
                <a:cs typeface="Calibri" pitchFamily="34" charset="0"/>
              </a:rPr>
              <a:t>culese</a:t>
            </a:r>
            <a:r>
              <a:rPr lang="en-US" dirty="0" smtClean="0">
                <a:solidFill>
                  <a:schemeClr val="tx1"/>
                </a:solidFill>
                <a:latin typeface="Calibri" pitchFamily="34" charset="0"/>
                <a:cs typeface="Calibri" pitchFamily="34" charset="0"/>
              </a:rPr>
              <a:t>).</a:t>
            </a:r>
            <a:endParaRPr lang="ro-RO" sz="1800" dirty="0" smtClean="0">
              <a:solidFill>
                <a:schemeClr val="tx1"/>
              </a:solidFill>
              <a:latin typeface="Calibri" pitchFamily="34" charset="0"/>
              <a:cs typeface="Calibri" pitchFamily="34" charset="0"/>
            </a:endParaRPr>
          </a:p>
          <a:p>
            <a:pPr algn="just">
              <a:buNone/>
            </a:pPr>
            <a:endParaRPr lang="ro-RO" dirty="0" smtClean="0">
              <a:solidFill>
                <a:schemeClr val="tx1"/>
              </a:solidFill>
              <a:latin typeface="Calibri" pitchFamily="34" charset="0"/>
              <a:cs typeface="Calibri" pitchFamily="34" charset="0"/>
            </a:endParaRPr>
          </a:p>
          <a:p>
            <a:pPr algn="just">
              <a:buNone/>
            </a:pPr>
            <a:endParaRPr lang="ro-RO" sz="1800" dirty="0" smtClean="0">
              <a:solidFill>
                <a:schemeClr val="tx1"/>
              </a:solidFill>
              <a:latin typeface="Calibri" pitchFamily="34" charset="0"/>
              <a:cs typeface="Calibri" pitchFamily="34" charset="0"/>
            </a:endParaRPr>
          </a:p>
          <a:p>
            <a:pPr algn="just">
              <a:buNone/>
            </a:pPr>
            <a:endParaRPr lang="ro-RO" dirty="0" smtClean="0">
              <a:solidFill>
                <a:schemeClr val="tx1"/>
              </a:solidFill>
              <a:latin typeface="Calibri" pitchFamily="34" charset="0"/>
              <a:cs typeface="Calibri" pitchFamily="34" charset="0"/>
            </a:endParaRPr>
          </a:p>
          <a:p>
            <a:pPr algn="just">
              <a:buNone/>
            </a:pPr>
            <a:endParaRPr lang="ro-RO" sz="1800" dirty="0" smtClean="0">
              <a:solidFill>
                <a:schemeClr val="tx1"/>
              </a:solidFill>
              <a:latin typeface="Calibri" pitchFamily="34" charset="0"/>
              <a:cs typeface="Calibri" pitchFamily="34" charset="0"/>
            </a:endParaRPr>
          </a:p>
          <a:p>
            <a:pPr algn="just">
              <a:buNone/>
            </a:pPr>
            <a:endParaRPr lang="ro-RO" dirty="0" smtClean="0">
              <a:solidFill>
                <a:schemeClr val="tx1"/>
              </a:solidFill>
              <a:latin typeface="Calibri" pitchFamily="34" charset="0"/>
              <a:cs typeface="Calibri" pitchFamily="34" charset="0"/>
            </a:endParaRPr>
          </a:p>
          <a:p>
            <a:pPr algn="just">
              <a:buNone/>
            </a:pPr>
            <a:endParaRPr lang="ro-RO" sz="1800" dirty="0" smtClean="0">
              <a:solidFill>
                <a:schemeClr val="tx1"/>
              </a:solidFill>
              <a:latin typeface="Calibri" pitchFamily="34" charset="0"/>
              <a:cs typeface="Calibri" pitchFamily="34" charset="0"/>
            </a:endParaRPr>
          </a:p>
          <a:p>
            <a:pPr algn="just">
              <a:buNone/>
            </a:pPr>
            <a:endParaRPr lang="ro-RO" dirty="0" smtClean="0">
              <a:solidFill>
                <a:schemeClr val="tx1"/>
              </a:solidFill>
              <a:latin typeface="Calibri" pitchFamily="34" charset="0"/>
              <a:cs typeface="Calibri" pitchFamily="34" charset="0"/>
            </a:endParaRPr>
          </a:p>
          <a:p>
            <a:pPr algn="just">
              <a:buNone/>
            </a:pPr>
            <a:endParaRPr lang="ro-RO" sz="1800" dirty="0" smtClean="0">
              <a:solidFill>
                <a:schemeClr val="tx1"/>
              </a:solidFill>
              <a:latin typeface="Calibri" pitchFamily="34" charset="0"/>
              <a:cs typeface="Calibri" pitchFamily="34" charset="0"/>
            </a:endParaRPr>
          </a:p>
          <a:p>
            <a:pPr algn="just">
              <a:buNone/>
            </a:pPr>
            <a:endParaRPr lang="ro-RO" sz="1800" dirty="0">
              <a:solidFill>
                <a:schemeClr val="tx1"/>
              </a:solidFill>
              <a:latin typeface="Calibri" pitchFamily="34" charset="0"/>
              <a:cs typeface="Calibri"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285728"/>
            <a:ext cx="8572560" cy="5840435"/>
          </a:xfrm>
        </p:spPr>
        <p:txBody>
          <a:bodyPr>
            <a:normAutofit/>
          </a:bodyPr>
          <a:lstStyle/>
          <a:p>
            <a:pPr>
              <a:buNone/>
            </a:pPr>
            <a:endParaRPr lang="en-GB" sz="1800" dirty="0">
              <a:solidFill>
                <a:schemeClr val="tx1"/>
              </a:solidFill>
              <a:latin typeface="Calibri" pitchFamily="34" charset="0"/>
              <a:cs typeface="Calibri" pitchFamily="34" charset="0"/>
            </a:endParaRPr>
          </a:p>
          <a:p>
            <a:pPr>
              <a:buNone/>
            </a:pPr>
            <a:r>
              <a:rPr lang="vi-VN" sz="1800" dirty="0" smtClean="0">
                <a:solidFill>
                  <a:schemeClr val="tx1"/>
                </a:solidFill>
                <a:latin typeface="Calibri" pitchFamily="34" charset="0"/>
                <a:cs typeface="Calibri" pitchFamily="34" charset="0"/>
              </a:rPr>
              <a:t>Efectuarea unui proces de investigaţie statistică presupune </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parcurgerea a trei</a:t>
            </a:r>
            <a:r>
              <a:rPr lang="en-US"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etape distincte,</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succesive:</a:t>
            </a:r>
            <a:endParaRPr lang="en-GB" sz="1800" dirty="0" smtClean="0">
              <a:solidFill>
                <a:schemeClr val="tx1"/>
              </a:solidFill>
              <a:latin typeface="Calibri" pitchFamily="34" charset="0"/>
              <a:cs typeface="Calibri" pitchFamily="34" charset="0"/>
            </a:endParaRPr>
          </a:p>
          <a:p>
            <a:pPr>
              <a:buNone/>
            </a:pPr>
            <a:endParaRPr lang="vi-VN" sz="1800" dirty="0" smtClean="0">
              <a:solidFill>
                <a:schemeClr val="tx1"/>
              </a:solidFill>
              <a:latin typeface="Calibri" pitchFamily="34" charset="0"/>
              <a:cs typeface="Calibri" pitchFamily="34" charset="0"/>
            </a:endParaRPr>
          </a:p>
          <a:p>
            <a:r>
              <a:rPr lang="vi-VN" sz="1800" dirty="0" smtClean="0">
                <a:solidFill>
                  <a:schemeClr val="tx1"/>
                </a:solidFill>
                <a:latin typeface="Calibri" pitchFamily="34" charset="0"/>
                <a:cs typeface="Calibri" pitchFamily="34" charset="0"/>
              </a:rPr>
              <a:t>etapa de culege şi înregistrare a datelor (observarea statistică);</a:t>
            </a:r>
          </a:p>
          <a:p>
            <a:r>
              <a:rPr lang="vi-VN" sz="1800" dirty="0" smtClean="0">
                <a:solidFill>
                  <a:schemeClr val="tx1"/>
                </a:solidFill>
                <a:latin typeface="Calibri" pitchFamily="34" charset="0"/>
                <a:cs typeface="Calibri" pitchFamily="34" charset="0"/>
              </a:rPr>
              <a:t>etapa de prelucrare a datelor;</a:t>
            </a:r>
          </a:p>
          <a:p>
            <a:r>
              <a:rPr lang="vi-VN" sz="1800" dirty="0" smtClean="0">
                <a:solidFill>
                  <a:schemeClr val="tx1"/>
                </a:solidFill>
                <a:latin typeface="Calibri" pitchFamily="34" charset="0"/>
                <a:cs typeface="Calibri" pitchFamily="34" charset="0"/>
              </a:rPr>
              <a:t>etapa de analiză şi interpretare a rezultatelor. </a:t>
            </a:r>
            <a:endParaRPr lang="en-GB" sz="1800" dirty="0" smtClean="0">
              <a:solidFill>
                <a:schemeClr val="tx1"/>
              </a:solidFill>
              <a:latin typeface="Calibri" pitchFamily="34" charset="0"/>
              <a:cs typeface="Calibri" pitchFamily="34" charset="0"/>
            </a:endParaRPr>
          </a:p>
          <a:p>
            <a:endParaRPr lang="en-GB" sz="1800" dirty="0">
              <a:solidFill>
                <a:schemeClr val="tx1"/>
              </a:solidFill>
              <a:latin typeface="Calibri" pitchFamily="34" charset="0"/>
              <a:cs typeface="Calibri" pitchFamily="34" charset="0"/>
            </a:endParaRPr>
          </a:p>
          <a:p>
            <a:endParaRPr lang="en-GB" sz="1800" dirty="0" smtClean="0">
              <a:solidFill>
                <a:schemeClr val="tx1"/>
              </a:solidFill>
              <a:latin typeface="Calibri" pitchFamily="34" charset="0"/>
              <a:cs typeface="Calibri" pitchFamily="34" charset="0"/>
            </a:endParaRPr>
          </a:p>
          <a:p>
            <a:pPr>
              <a:buNone/>
            </a:pPr>
            <a:r>
              <a:rPr lang="vi-VN" sz="1800" b="1" dirty="0" smtClean="0">
                <a:solidFill>
                  <a:schemeClr val="tx1"/>
                </a:solidFill>
                <a:latin typeface="Calibri" pitchFamily="34" charset="0"/>
                <a:cs typeface="Calibri" pitchFamily="34" charset="0"/>
              </a:rPr>
              <a:t>Observarea statistică </a:t>
            </a:r>
            <a:r>
              <a:rPr lang="vi-VN" sz="1800" dirty="0" smtClean="0">
                <a:solidFill>
                  <a:schemeClr val="tx1"/>
                </a:solidFill>
                <a:latin typeface="Calibri" pitchFamily="34" charset="0"/>
                <a:cs typeface="Calibri" pitchFamily="34" charset="0"/>
              </a:rPr>
              <a:t>este prima etapă a investigaţiei statistice, care  reprezintă acţiunea de culegere de</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la unităţile statistice a informaţiilor referitoare la caracteristicile urmărite,</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după criterii riguros stabilite.</a:t>
            </a:r>
            <a:endParaRPr lang="en-GB" sz="1800" dirty="0" smtClean="0">
              <a:solidFill>
                <a:schemeClr val="tx1"/>
              </a:solidFill>
              <a:latin typeface="Calibri" pitchFamily="34" charset="0"/>
              <a:cs typeface="Calibri" pitchFamily="34" charset="0"/>
            </a:endParaRPr>
          </a:p>
          <a:p>
            <a:pPr>
              <a:buNone/>
            </a:pPr>
            <a:endParaRPr lang="en-GB" sz="1800" dirty="0">
              <a:solidFill>
                <a:schemeClr val="tx1"/>
              </a:solidFill>
              <a:latin typeface="Calibri" pitchFamily="34" charset="0"/>
              <a:cs typeface="Calibri" pitchFamily="34" charset="0"/>
            </a:endParaRPr>
          </a:p>
          <a:p>
            <a:pPr>
              <a:buNone/>
            </a:pPr>
            <a:endParaRPr lang="en-GB" sz="1800" dirty="0">
              <a:solidFill>
                <a:schemeClr val="tx1"/>
              </a:solidFill>
              <a:latin typeface="Calibri" pitchFamily="34" charset="0"/>
              <a:cs typeface="Calibri"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285728"/>
            <a:ext cx="8572560" cy="5840435"/>
          </a:xfrm>
        </p:spPr>
        <p:txBody>
          <a:bodyPr>
            <a:noAutofit/>
          </a:bodyPr>
          <a:lstStyle/>
          <a:p>
            <a:pPr>
              <a:buNone/>
            </a:pPr>
            <a:endParaRPr lang="en-GB" sz="1800" dirty="0" smtClean="0">
              <a:solidFill>
                <a:schemeClr val="tx1"/>
              </a:solidFill>
              <a:latin typeface="Calibri" pitchFamily="34" charset="0"/>
              <a:cs typeface="Calibri" pitchFamily="34" charset="0"/>
            </a:endParaRPr>
          </a:p>
          <a:p>
            <a:pPr>
              <a:buNone/>
            </a:pPr>
            <a:r>
              <a:rPr lang="vi-VN" sz="1800" dirty="0" smtClean="0">
                <a:solidFill>
                  <a:schemeClr val="tx1"/>
                </a:solidFill>
                <a:latin typeface="Calibri" pitchFamily="34" charset="0"/>
                <a:cs typeface="Calibri" pitchFamily="34" charset="0"/>
              </a:rPr>
              <a:t>Observarea trebuie fie corespunzătoare sub aspect </a:t>
            </a:r>
            <a:r>
              <a:rPr lang="vi-VN" sz="1800" b="1" dirty="0" smtClean="0">
                <a:solidFill>
                  <a:schemeClr val="tx1"/>
                </a:solidFill>
                <a:latin typeface="Calibri" pitchFamily="34" charset="0"/>
                <a:cs typeface="Calibri" pitchFamily="34" charset="0"/>
              </a:rPr>
              <a:t>cantitativ şi calitativ.</a:t>
            </a:r>
            <a:endParaRPr lang="en-GB" sz="1800" b="1" dirty="0" smtClean="0">
              <a:solidFill>
                <a:schemeClr val="tx1"/>
              </a:solidFill>
              <a:latin typeface="Calibri" pitchFamily="34" charset="0"/>
              <a:cs typeface="Calibri" pitchFamily="34" charset="0"/>
            </a:endParaRPr>
          </a:p>
          <a:p>
            <a:pPr>
              <a:buNone/>
            </a:pPr>
            <a:endParaRPr lang="en-GB" sz="1800" dirty="0" smtClean="0">
              <a:solidFill>
                <a:schemeClr val="tx1"/>
              </a:solidFill>
              <a:latin typeface="Calibri" pitchFamily="34" charset="0"/>
              <a:cs typeface="Calibri" pitchFamily="34" charset="0"/>
            </a:endParaRPr>
          </a:p>
          <a:p>
            <a:pPr>
              <a:buNone/>
            </a:pPr>
            <a:r>
              <a:rPr lang="vi-VN" sz="1800" dirty="0" smtClean="0">
                <a:solidFill>
                  <a:schemeClr val="tx1"/>
                </a:solidFill>
                <a:latin typeface="Calibri" pitchFamily="34" charset="0"/>
                <a:cs typeface="Calibri" pitchFamily="34" charset="0"/>
              </a:rPr>
              <a:t>- </a:t>
            </a:r>
            <a:r>
              <a:rPr lang="vi-VN" sz="1800" b="1" dirty="0" smtClean="0">
                <a:solidFill>
                  <a:schemeClr val="tx1"/>
                </a:solidFill>
                <a:latin typeface="Calibri" pitchFamily="34" charset="0"/>
                <a:cs typeface="Calibri" pitchFamily="34" charset="0"/>
              </a:rPr>
              <a:t>îndeplinirea condiţiei de cantitate </a:t>
            </a:r>
            <a:r>
              <a:rPr lang="vi-VN" sz="1800" dirty="0" smtClean="0">
                <a:solidFill>
                  <a:schemeClr val="tx1"/>
                </a:solidFill>
                <a:latin typeface="Calibri" pitchFamily="34" charset="0"/>
                <a:cs typeface="Calibri" pitchFamily="34" charset="0"/>
              </a:rPr>
              <a:t>(de volum) înseamnă obţinerea în timpul prestabilit</a:t>
            </a:r>
          </a:p>
          <a:p>
            <a:pPr>
              <a:buNone/>
            </a:pPr>
            <a:r>
              <a:rPr lang="vi-VN" sz="1800" dirty="0" smtClean="0">
                <a:solidFill>
                  <a:schemeClr val="tx1"/>
                </a:solidFill>
                <a:latin typeface="Calibri" pitchFamily="34" charset="0"/>
                <a:cs typeface="Calibri" pitchFamily="34" charset="0"/>
              </a:rPr>
              <a:t>a întregului volum de date necesar pentru atingerea tuturor obiectivelor investigaţiei</a:t>
            </a:r>
          </a:p>
          <a:p>
            <a:pPr>
              <a:buNone/>
            </a:pPr>
            <a:r>
              <a:rPr lang="vi-VN" sz="1800" dirty="0" smtClean="0">
                <a:solidFill>
                  <a:schemeClr val="tx1"/>
                </a:solidFill>
                <a:latin typeface="Calibri" pitchFamily="34" charset="0"/>
                <a:cs typeface="Calibri" pitchFamily="34" charset="0"/>
              </a:rPr>
              <a:t>statistice;</a:t>
            </a:r>
            <a:endParaRPr lang="en-GB" sz="1800" dirty="0" smtClean="0">
              <a:solidFill>
                <a:schemeClr val="tx1"/>
              </a:solidFill>
              <a:latin typeface="Calibri" pitchFamily="34" charset="0"/>
              <a:cs typeface="Calibri" pitchFamily="34" charset="0"/>
            </a:endParaRPr>
          </a:p>
          <a:p>
            <a:pPr>
              <a:buNone/>
            </a:pPr>
            <a:endParaRPr lang="vi-VN" sz="1800" dirty="0" smtClean="0">
              <a:solidFill>
                <a:schemeClr val="tx1"/>
              </a:solidFill>
              <a:latin typeface="Calibri" pitchFamily="34" charset="0"/>
              <a:cs typeface="Calibri" pitchFamily="34" charset="0"/>
            </a:endParaRPr>
          </a:p>
          <a:p>
            <a:pPr>
              <a:buNone/>
            </a:pPr>
            <a:r>
              <a:rPr lang="vi-VN" sz="1800" dirty="0" smtClean="0">
                <a:solidFill>
                  <a:schemeClr val="tx1"/>
                </a:solidFill>
                <a:latin typeface="Calibri" pitchFamily="34" charset="0"/>
                <a:cs typeface="Calibri" pitchFamily="34" charset="0"/>
              </a:rPr>
              <a:t>- </a:t>
            </a:r>
            <a:r>
              <a:rPr lang="vi-VN" sz="1800" b="1" dirty="0" smtClean="0">
                <a:solidFill>
                  <a:schemeClr val="tx1"/>
                </a:solidFill>
                <a:latin typeface="Calibri" pitchFamily="34" charset="0"/>
                <a:cs typeface="Calibri" pitchFamily="34" charset="0"/>
              </a:rPr>
              <a:t>îndeplinirea condiţiei de calitate </a:t>
            </a:r>
            <a:r>
              <a:rPr lang="vi-VN" sz="1800" dirty="0" smtClean="0">
                <a:solidFill>
                  <a:schemeClr val="tx1"/>
                </a:solidFill>
                <a:latin typeface="Calibri" pitchFamily="34" charset="0"/>
                <a:cs typeface="Calibri" pitchFamily="34" charset="0"/>
              </a:rPr>
              <a:t>presupune asigurarea autenticităţii, a caracterului real</a:t>
            </a:r>
          </a:p>
          <a:p>
            <a:pPr>
              <a:buNone/>
            </a:pPr>
            <a:r>
              <a:rPr lang="vi-VN" sz="1800" dirty="0" smtClean="0">
                <a:solidFill>
                  <a:schemeClr val="tx1"/>
                </a:solidFill>
                <a:latin typeface="Calibri" pitchFamily="34" charset="0"/>
                <a:cs typeface="Calibri" pitchFamily="34" charset="0"/>
              </a:rPr>
              <a:t>al datelor, astfel încât rezultatele obţinute prin prelucrarea acestor date să fie cât mai</a:t>
            </a:r>
          </a:p>
          <a:p>
            <a:pPr>
              <a:buNone/>
            </a:pPr>
            <a:r>
              <a:rPr lang="vi-VN" sz="1800" dirty="0" smtClean="0">
                <a:solidFill>
                  <a:schemeClr val="tx1"/>
                </a:solidFill>
                <a:latin typeface="Calibri" pitchFamily="34" charset="0"/>
                <a:cs typeface="Calibri" pitchFamily="34" charset="0"/>
              </a:rPr>
              <a:t>exacte şi să ducă la adoptarea unor decizii cât mai pertinente.</a:t>
            </a:r>
          </a:p>
          <a:p>
            <a:pPr>
              <a:buNone/>
            </a:pPr>
            <a:endParaRPr lang="en-GB" sz="1800" dirty="0" smtClean="0">
              <a:solidFill>
                <a:schemeClr val="tx1"/>
              </a:solidFill>
              <a:latin typeface="Calibri" pitchFamily="34" charset="0"/>
              <a:cs typeface="Calibri" pitchFamily="34" charset="0"/>
            </a:endParaRPr>
          </a:p>
          <a:p>
            <a:pPr algn="just">
              <a:buNone/>
            </a:pPr>
            <a:r>
              <a:rPr lang="vi-VN" sz="1800" dirty="0" smtClean="0">
                <a:solidFill>
                  <a:schemeClr val="tx1"/>
                </a:solidFill>
                <a:latin typeface="Calibri" pitchFamily="34" charset="0"/>
                <a:cs typeface="Calibri" pitchFamily="34" charset="0"/>
              </a:rPr>
              <a:t>În cazul în care pentru obţinerea datelor statistice este necesară organizarea unei</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investigaţii statistice, atunci ea trebuie făcută în conformitate cu un anumit plan, pentru a ne</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asigura că obţinem, cu un minim de resurse materiale şi financiare, rezultate cât mai exacte şi</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mai pertinente.</a:t>
            </a:r>
            <a:endParaRPr lang="en-GB" sz="1800" dirty="0">
              <a:solidFill>
                <a:schemeClr val="tx1"/>
              </a:solidFill>
              <a:latin typeface="Calibri" pitchFamily="34" charset="0"/>
              <a:cs typeface="Calibri" pitchFamily="34" charset="0"/>
            </a:endParaRPr>
          </a:p>
          <a:p>
            <a:pPr>
              <a:buNone/>
            </a:pPr>
            <a:endParaRPr lang="en-GB" sz="1800" dirty="0">
              <a:solidFill>
                <a:schemeClr val="tx1"/>
              </a:solidFill>
              <a:latin typeface="Calibri" pitchFamily="34" charset="0"/>
              <a:cs typeface="Calibri"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285728"/>
            <a:ext cx="8572560" cy="5840435"/>
          </a:xfrm>
        </p:spPr>
        <p:txBody>
          <a:bodyPr>
            <a:noAutofit/>
          </a:bodyPr>
          <a:lstStyle/>
          <a:p>
            <a:pPr>
              <a:buNone/>
            </a:pPr>
            <a:endParaRPr lang="en-GB" sz="1800" dirty="0" smtClean="0">
              <a:solidFill>
                <a:schemeClr val="tx1"/>
              </a:solidFill>
              <a:latin typeface="Calibri" pitchFamily="34" charset="0"/>
              <a:cs typeface="Calibri" pitchFamily="34" charset="0"/>
            </a:endParaRPr>
          </a:p>
          <a:p>
            <a:pPr>
              <a:buNone/>
            </a:pPr>
            <a:r>
              <a:rPr lang="vi-VN" sz="1800" dirty="0" smtClean="0">
                <a:solidFill>
                  <a:schemeClr val="tx1"/>
                </a:solidFill>
                <a:latin typeface="Calibri" pitchFamily="34" charset="0"/>
                <a:cs typeface="Calibri" pitchFamily="34" charset="0"/>
              </a:rPr>
              <a:t>Observarea se efectuează după un plan riguros, care trebuie să</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cuprindă:</a:t>
            </a:r>
            <a:endParaRPr lang="en-GB" sz="1800" dirty="0" smtClean="0">
              <a:solidFill>
                <a:schemeClr val="tx1"/>
              </a:solidFill>
              <a:latin typeface="Calibri" pitchFamily="34" charset="0"/>
              <a:cs typeface="Calibri" pitchFamily="34" charset="0"/>
            </a:endParaRPr>
          </a:p>
          <a:p>
            <a:pPr>
              <a:buNone/>
            </a:pPr>
            <a:endParaRPr lang="vi-VN" sz="1800" dirty="0" smtClean="0">
              <a:solidFill>
                <a:schemeClr val="tx1"/>
              </a:solidFill>
              <a:latin typeface="Calibri" pitchFamily="34" charset="0"/>
              <a:cs typeface="Calibri" pitchFamily="34" charset="0"/>
            </a:endParaRPr>
          </a:p>
          <a:p>
            <a:pPr>
              <a:buNone/>
            </a:pPr>
            <a:r>
              <a:rPr lang="vi-VN" sz="1800" dirty="0" smtClean="0">
                <a:solidFill>
                  <a:schemeClr val="tx1"/>
                </a:solidFill>
                <a:latin typeface="Calibri" pitchFamily="34" charset="0"/>
                <a:cs typeface="Calibri" pitchFamily="34" charset="0"/>
              </a:rPr>
              <a:t>• scopul observării;</a:t>
            </a:r>
          </a:p>
          <a:p>
            <a:pPr>
              <a:buNone/>
            </a:pPr>
            <a:r>
              <a:rPr lang="vi-VN" sz="1800" dirty="0" smtClean="0">
                <a:solidFill>
                  <a:schemeClr val="tx1"/>
                </a:solidFill>
                <a:latin typeface="Calibri" pitchFamily="34" charset="0"/>
                <a:cs typeface="Calibri" pitchFamily="34" charset="0"/>
              </a:rPr>
              <a:t>• delimitarea colectivităţii şi unităţii de observare;</a:t>
            </a:r>
          </a:p>
          <a:p>
            <a:pPr>
              <a:buNone/>
            </a:pPr>
            <a:r>
              <a:rPr lang="vi-VN" sz="1800" dirty="0" smtClean="0">
                <a:solidFill>
                  <a:schemeClr val="tx1"/>
                </a:solidFill>
                <a:latin typeface="Calibri" pitchFamily="34" charset="0"/>
                <a:cs typeface="Calibri" pitchFamily="34" charset="0"/>
              </a:rPr>
              <a:t>• stabilirea caracteristicilor ce vor fi înregistrate;</a:t>
            </a:r>
          </a:p>
          <a:p>
            <a:pPr>
              <a:buNone/>
            </a:pPr>
            <a:r>
              <a:rPr lang="vi-VN" sz="1800" dirty="0" smtClean="0">
                <a:solidFill>
                  <a:schemeClr val="tx1"/>
                </a:solidFill>
                <a:latin typeface="Calibri" pitchFamily="34" charset="0"/>
                <a:cs typeface="Calibri" pitchFamily="34" charset="0"/>
              </a:rPr>
              <a:t>• alegerea formularelor de înregistrare;</a:t>
            </a:r>
          </a:p>
          <a:p>
            <a:pPr>
              <a:buNone/>
            </a:pPr>
            <a:r>
              <a:rPr lang="vi-VN" sz="1800" dirty="0" smtClean="0">
                <a:solidFill>
                  <a:schemeClr val="tx1"/>
                </a:solidFill>
                <a:latin typeface="Calibri" pitchFamily="34" charset="0"/>
                <a:cs typeface="Calibri" pitchFamily="34" charset="0"/>
              </a:rPr>
              <a:t>• delimitarea timpului şi locului observării;</a:t>
            </a:r>
          </a:p>
          <a:p>
            <a:pPr>
              <a:buNone/>
            </a:pPr>
            <a:r>
              <a:rPr lang="vi-VN" sz="1800" dirty="0" smtClean="0">
                <a:solidFill>
                  <a:schemeClr val="tx1"/>
                </a:solidFill>
                <a:latin typeface="Calibri" pitchFamily="34" charset="0"/>
                <a:cs typeface="Calibri" pitchFamily="34" charset="0"/>
              </a:rPr>
              <a:t>• stabilirea măsurilor organizatorice</a:t>
            </a:r>
            <a:endParaRPr lang="en-GB" sz="1800" dirty="0" smtClean="0">
              <a:solidFill>
                <a:schemeClr val="tx1"/>
              </a:solidFill>
              <a:latin typeface="Calibri" pitchFamily="34" charset="0"/>
              <a:cs typeface="Calibri" pitchFamily="34" charset="0"/>
            </a:endParaRPr>
          </a:p>
          <a:p>
            <a:pPr>
              <a:buNone/>
            </a:pPr>
            <a:endParaRPr lang="en-GB" sz="1800" dirty="0">
              <a:solidFill>
                <a:schemeClr val="tx1"/>
              </a:solidFill>
              <a:latin typeface="Calibri" pitchFamily="34" charset="0"/>
              <a:cs typeface="Calibri" pitchFamily="34" charset="0"/>
            </a:endParaRPr>
          </a:p>
          <a:p>
            <a:pPr>
              <a:buNone/>
            </a:pPr>
            <a:endParaRPr lang="en-GB" sz="1800" dirty="0" smtClean="0">
              <a:solidFill>
                <a:schemeClr val="tx1"/>
              </a:solidFill>
              <a:latin typeface="Calibri" pitchFamily="34" charset="0"/>
              <a:cs typeface="Calibri" pitchFamily="34" charset="0"/>
            </a:endParaRPr>
          </a:p>
          <a:p>
            <a:pPr algn="just">
              <a:buNone/>
            </a:pPr>
            <a:r>
              <a:rPr lang="en-GB" sz="1800" b="1" dirty="0" smtClean="0">
                <a:solidFill>
                  <a:schemeClr val="tx1"/>
                </a:solidFill>
                <a:latin typeface="Calibri" pitchFamily="34" charset="0"/>
                <a:cs typeface="Calibri" pitchFamily="34" charset="0"/>
              </a:rPr>
              <a:t>Exemplu</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De exemplu,la Recensământul populaţiei şi locuinţelor din martie 2002, momentul critic</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a fost ora 0 a zilei de 18 martie, iar perioada în care au fost înregistrate datele a fost 18-27</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martie. Unitatea de observare a fost gospodăria (unitate complexă)</a:t>
            </a:r>
            <a:r>
              <a:rPr lang="en-GB" sz="1800" dirty="0" smtClean="0">
                <a:solidFill>
                  <a:schemeClr val="tx1"/>
                </a:solidFill>
                <a:latin typeface="Calibri" pitchFamily="34" charset="0"/>
                <a:cs typeface="Calibri" pitchFamily="34" charset="0"/>
              </a:rPr>
              <a:t>.</a:t>
            </a:r>
            <a:endParaRPr lang="en-GB" sz="1800" dirty="0">
              <a:solidFill>
                <a:schemeClr val="tx1"/>
              </a:solidFill>
              <a:latin typeface="Calibri" pitchFamily="34" charset="0"/>
              <a:cs typeface="Calibri"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507288" cy="5840435"/>
          </a:xfrm>
        </p:spPr>
        <p:txBody>
          <a:bodyPr>
            <a:normAutofit lnSpcReduction="10000"/>
          </a:bodyPr>
          <a:lstStyle/>
          <a:p>
            <a:pPr>
              <a:buNone/>
            </a:pPr>
            <a:r>
              <a:rPr lang="vi-VN" sz="2000" b="1" dirty="0" smtClean="0">
                <a:solidFill>
                  <a:schemeClr val="tx1"/>
                </a:solidFill>
                <a:latin typeface="Calibri" pitchFamily="34" charset="0"/>
                <a:cs typeface="Calibri" pitchFamily="34" charset="0"/>
              </a:rPr>
              <a:t> Metode</a:t>
            </a:r>
            <a:r>
              <a:rPr lang="en-GB" sz="2000" b="1" dirty="0" smtClean="0">
                <a:solidFill>
                  <a:schemeClr val="tx1"/>
                </a:solidFill>
                <a:latin typeface="Calibri" pitchFamily="34" charset="0"/>
                <a:cs typeface="Calibri" pitchFamily="34" charset="0"/>
              </a:rPr>
              <a:t>le</a:t>
            </a:r>
            <a:r>
              <a:rPr lang="vi-VN" sz="2000" b="1" dirty="0" smtClean="0">
                <a:solidFill>
                  <a:schemeClr val="tx1"/>
                </a:solidFill>
                <a:latin typeface="Calibri" pitchFamily="34" charset="0"/>
                <a:cs typeface="Calibri" pitchFamily="34" charset="0"/>
              </a:rPr>
              <a:t> de observare statistică </a:t>
            </a:r>
            <a:r>
              <a:rPr lang="vi-VN" sz="2000" dirty="0" smtClean="0">
                <a:solidFill>
                  <a:schemeClr val="tx1"/>
                </a:solidFill>
                <a:latin typeface="Calibri" pitchFamily="34" charset="0"/>
                <a:cs typeface="Calibri" pitchFamily="34" charset="0"/>
              </a:rPr>
              <a:t>se clasifică după următoarele criterii: </a:t>
            </a:r>
            <a:endParaRPr lang="en-GB" sz="2000" dirty="0" smtClean="0">
              <a:solidFill>
                <a:schemeClr val="tx1"/>
              </a:solidFill>
              <a:latin typeface="Calibri" pitchFamily="34" charset="0"/>
              <a:cs typeface="Calibri" pitchFamily="34" charset="0"/>
            </a:endParaRPr>
          </a:p>
          <a:p>
            <a:pPr>
              <a:buNone/>
            </a:pPr>
            <a:r>
              <a:rPr lang="vi-VN" sz="2000" dirty="0" smtClean="0">
                <a:solidFill>
                  <a:schemeClr val="tx1"/>
                </a:solidFill>
                <a:latin typeface="Calibri" pitchFamily="34" charset="0"/>
                <a:cs typeface="Calibri" pitchFamily="34" charset="0"/>
              </a:rPr>
              <a:t>I. după frecvenţa înregistrării în timp a datelor despre fenomenele şi procesele economico-sociale, putem avea</a:t>
            </a:r>
            <a:r>
              <a:rPr lang="en-GB" sz="2000" dirty="0" smtClean="0">
                <a:solidFill>
                  <a:schemeClr val="tx1"/>
                </a:solidFill>
                <a:latin typeface="Calibri" pitchFamily="34" charset="0"/>
                <a:cs typeface="Calibri" pitchFamily="34" charset="0"/>
              </a:rPr>
              <a:t>:</a:t>
            </a:r>
            <a:endParaRPr lang="en-GB" sz="2000" b="1" dirty="0">
              <a:solidFill>
                <a:schemeClr val="tx1"/>
              </a:solidFill>
              <a:latin typeface="Calibri" pitchFamily="34" charset="0"/>
              <a:cs typeface="Calibri" pitchFamily="34" charset="0"/>
            </a:endParaRPr>
          </a:p>
          <a:p>
            <a:pPr>
              <a:buNone/>
            </a:pPr>
            <a:endParaRPr lang="en-GB" sz="2000" b="1" dirty="0" smtClean="0">
              <a:solidFill>
                <a:schemeClr val="tx1"/>
              </a:solidFill>
              <a:latin typeface="Calibri" pitchFamily="34" charset="0"/>
              <a:cs typeface="Calibri" pitchFamily="34" charset="0"/>
            </a:endParaRPr>
          </a:p>
          <a:p>
            <a:pPr marL="857250" lvl="1" indent="-457200" algn="just">
              <a:buFont typeface="+mj-lt"/>
              <a:buAutoNum type="alphaLcPeriod"/>
            </a:pPr>
            <a:r>
              <a:rPr lang="vi-VN" sz="1600" b="1" dirty="0" smtClean="0">
                <a:solidFill>
                  <a:schemeClr val="tx1"/>
                </a:solidFill>
                <a:latin typeface="Calibri" pitchFamily="34" charset="0"/>
                <a:cs typeface="Calibri" pitchFamily="34" charset="0"/>
              </a:rPr>
              <a:t>observări curente</a:t>
            </a:r>
            <a:r>
              <a:rPr lang="vi-VN" sz="1600" dirty="0" smtClean="0">
                <a:solidFill>
                  <a:schemeClr val="tx1"/>
                </a:solidFill>
                <a:latin typeface="Calibri" pitchFamily="34" charset="0"/>
                <a:cs typeface="Calibri" pitchFamily="34" charset="0"/>
              </a:rPr>
              <a:t>, atunci când fenomenele şi procesele sunt urmăriate în mod continuu, iar datele ce le caracterizează sunt înregistrate permanent (de exemplu: fenomenele demografice: natalitatea, mortalitatea, nupţialitatea, divorţialitatea care se regăsesc în „statistica stării civile”; rezultatele obţinute de agenţii economici etc.); </a:t>
            </a:r>
            <a:endParaRPr lang="en-GB" sz="1600" dirty="0" smtClean="0">
              <a:solidFill>
                <a:schemeClr val="tx1"/>
              </a:solidFill>
              <a:latin typeface="Calibri" pitchFamily="34" charset="0"/>
              <a:cs typeface="Calibri" pitchFamily="34" charset="0"/>
            </a:endParaRPr>
          </a:p>
          <a:p>
            <a:pPr marL="857250" lvl="1" indent="-457200" algn="just">
              <a:buFont typeface="+mj-lt"/>
              <a:buAutoNum type="alphaLcPeriod"/>
            </a:pPr>
            <a:endParaRPr lang="en-GB" sz="1600" dirty="0" smtClean="0">
              <a:solidFill>
                <a:schemeClr val="tx1"/>
              </a:solidFill>
              <a:latin typeface="Calibri" pitchFamily="34" charset="0"/>
              <a:cs typeface="Calibri" pitchFamily="34" charset="0"/>
            </a:endParaRPr>
          </a:p>
          <a:p>
            <a:pPr marL="857250" lvl="1" indent="-457200" algn="just">
              <a:buFont typeface="+mj-lt"/>
              <a:buAutoNum type="alphaLcPeriod"/>
            </a:pPr>
            <a:r>
              <a:rPr lang="vi-VN" sz="1600" b="1" dirty="0" smtClean="0">
                <a:solidFill>
                  <a:schemeClr val="tx1"/>
                </a:solidFill>
                <a:latin typeface="Calibri" pitchFamily="34" charset="0"/>
                <a:cs typeface="Calibri" pitchFamily="34" charset="0"/>
              </a:rPr>
              <a:t>observări periodice, </a:t>
            </a:r>
            <a:r>
              <a:rPr lang="vi-VN" sz="1600" dirty="0" smtClean="0">
                <a:solidFill>
                  <a:schemeClr val="tx1"/>
                </a:solidFill>
                <a:latin typeface="Calibri" pitchFamily="34" charset="0"/>
                <a:cs typeface="Calibri" pitchFamily="34" charset="0"/>
              </a:rPr>
              <a:t>atunci când datele referitoare la fenomene sau procese economico-sociale se înregistrează cu o frecvenţă aproximativ regulată, la intervale egale de timp (de exemplu: recensăminte ale populaţiei, recensăminte agricole etc.); </a:t>
            </a:r>
            <a:endParaRPr lang="en-GB" sz="1600" dirty="0" smtClean="0">
              <a:solidFill>
                <a:schemeClr val="tx1"/>
              </a:solidFill>
              <a:latin typeface="Calibri" pitchFamily="34" charset="0"/>
              <a:cs typeface="Calibri" pitchFamily="34" charset="0"/>
            </a:endParaRPr>
          </a:p>
          <a:p>
            <a:pPr marL="857250" lvl="1" indent="-457200" algn="just">
              <a:buFont typeface="+mj-lt"/>
              <a:buAutoNum type="alphaLcPeriod"/>
            </a:pPr>
            <a:endParaRPr lang="en-GB" sz="1600" dirty="0" smtClean="0">
              <a:solidFill>
                <a:schemeClr val="tx1"/>
              </a:solidFill>
              <a:latin typeface="Calibri" pitchFamily="34" charset="0"/>
              <a:cs typeface="Calibri" pitchFamily="34" charset="0"/>
            </a:endParaRPr>
          </a:p>
          <a:p>
            <a:pPr marL="857250" lvl="1" indent="-457200" algn="just">
              <a:buFont typeface="+mj-lt"/>
              <a:buAutoNum type="alphaLcPeriod"/>
            </a:pPr>
            <a:r>
              <a:rPr lang="vi-VN" sz="1600" b="1" dirty="0" smtClean="0">
                <a:solidFill>
                  <a:schemeClr val="tx1"/>
                </a:solidFill>
                <a:latin typeface="Calibri" pitchFamily="34" charset="0"/>
                <a:cs typeface="Calibri" pitchFamily="34" charset="0"/>
              </a:rPr>
              <a:t>observări ocazionale</a:t>
            </a:r>
            <a:r>
              <a:rPr lang="vi-VN" sz="1600" dirty="0" smtClean="0">
                <a:solidFill>
                  <a:schemeClr val="tx1"/>
                </a:solidFill>
                <a:latin typeface="Calibri" pitchFamily="34" charset="0"/>
                <a:cs typeface="Calibri" pitchFamily="34" charset="0"/>
              </a:rPr>
              <a:t>, atunci când datele referitoare la fenomenele sau procesele economico-sociale se înregistrează discontinuu, ocazional, cu un prilej sau scop special, în mod unic, motiv pentru care se mai numesc „special organizate” (de exemplu: o anchetă de opinie privind atitudinea cetăţenilor referitoare la un nou act normativ recent intrat în vigoare; o anchetă de opinie privind preferinţele participanţilor la o expoziţie de modă etc.). </a:t>
            </a:r>
            <a:endParaRPr lang="en-GB" sz="1600" b="1" dirty="0">
              <a:solidFill>
                <a:schemeClr val="tx1"/>
              </a:solidFill>
              <a:latin typeface="Calibri" pitchFamily="34" charset="0"/>
              <a:cs typeface="Calibri"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Autofit/>
          </a:bodyPr>
          <a:lstStyle/>
          <a:p>
            <a:pPr>
              <a:buNone/>
            </a:pPr>
            <a:r>
              <a:rPr lang="vi-VN" sz="1800" dirty="0" smtClean="0">
                <a:solidFill>
                  <a:schemeClr val="tx1"/>
                </a:solidFill>
                <a:latin typeface="Calibri" pitchFamily="34" charset="0"/>
                <a:cs typeface="Calibri" pitchFamily="34" charset="0"/>
              </a:rPr>
              <a:t>II. </a:t>
            </a:r>
            <a:r>
              <a:rPr lang="vi-VN" sz="1800" b="1" dirty="0" smtClean="0">
                <a:solidFill>
                  <a:schemeClr val="tx1"/>
                </a:solidFill>
                <a:latin typeface="Calibri" pitchFamily="34" charset="0"/>
                <a:cs typeface="Calibri" pitchFamily="34" charset="0"/>
              </a:rPr>
              <a:t>după gradul de cuprindere a populaţiei de observare delimitate</a:t>
            </a:r>
            <a:r>
              <a:rPr lang="vi-VN" sz="1800" dirty="0" smtClean="0">
                <a:solidFill>
                  <a:schemeClr val="tx1"/>
                </a:solidFill>
                <a:latin typeface="Calibri" pitchFamily="34" charset="0"/>
                <a:cs typeface="Calibri" pitchFamily="34" charset="0"/>
              </a:rPr>
              <a:t>, întâlnim: </a:t>
            </a:r>
            <a:endParaRPr lang="en-GB" sz="1800" dirty="0" smtClean="0">
              <a:solidFill>
                <a:schemeClr val="tx1"/>
              </a:solidFill>
              <a:latin typeface="Calibri" pitchFamily="34" charset="0"/>
              <a:cs typeface="Calibri" pitchFamily="34" charset="0"/>
            </a:endParaRPr>
          </a:p>
          <a:p>
            <a:pPr marL="800100" lvl="1" indent="-342900">
              <a:buAutoNum type="alphaLcPeriod"/>
            </a:pPr>
            <a:r>
              <a:rPr lang="vi-VN" sz="1800" b="1" dirty="0" smtClean="0">
                <a:solidFill>
                  <a:schemeClr val="tx1"/>
                </a:solidFill>
                <a:latin typeface="Calibri" pitchFamily="34" charset="0"/>
                <a:cs typeface="Calibri" pitchFamily="34" charset="0"/>
              </a:rPr>
              <a:t>observări totale</a:t>
            </a:r>
            <a:r>
              <a:rPr lang="vi-VN" sz="1800" dirty="0" smtClean="0">
                <a:solidFill>
                  <a:schemeClr val="tx1"/>
                </a:solidFill>
                <a:latin typeface="Calibri" pitchFamily="34" charset="0"/>
                <a:cs typeface="Calibri" pitchFamily="34" charset="0"/>
              </a:rPr>
              <a:t>, atunci când vor fi supuse observării toate unităţile populaţiei statistice (de exemplu: recensământul populaţiei şi locuinţelor); </a:t>
            </a:r>
            <a:endParaRPr lang="en-GB" sz="1800" dirty="0" smtClean="0">
              <a:solidFill>
                <a:schemeClr val="tx1"/>
              </a:solidFill>
              <a:latin typeface="Calibri" pitchFamily="34" charset="0"/>
              <a:cs typeface="Calibri" pitchFamily="34" charset="0"/>
            </a:endParaRPr>
          </a:p>
          <a:p>
            <a:pPr marL="800100" lvl="1" indent="-342900">
              <a:buAutoNum type="alphaLcPeriod"/>
            </a:pPr>
            <a:r>
              <a:rPr lang="vi-VN" sz="1800" b="1" dirty="0" smtClean="0">
                <a:solidFill>
                  <a:schemeClr val="tx1"/>
                </a:solidFill>
                <a:latin typeface="Calibri" pitchFamily="34" charset="0"/>
                <a:cs typeface="Calibri" pitchFamily="34" charset="0"/>
              </a:rPr>
              <a:t>observări parţiale </a:t>
            </a:r>
            <a:r>
              <a:rPr lang="vi-VN" sz="1800" dirty="0" smtClean="0">
                <a:solidFill>
                  <a:schemeClr val="tx1"/>
                </a:solidFill>
                <a:latin typeface="Calibri" pitchFamily="34" charset="0"/>
                <a:cs typeface="Calibri" pitchFamily="34" charset="0"/>
              </a:rPr>
              <a:t>– atunci când vor fi supuse observării doar o parte a unităţilor populaţiei statistice (de exemplu: anchete, sondaje statistice); </a:t>
            </a:r>
            <a:endParaRPr lang="en-GB" sz="1800" dirty="0" smtClean="0">
              <a:solidFill>
                <a:schemeClr val="tx1"/>
              </a:solidFill>
              <a:latin typeface="Calibri" pitchFamily="34" charset="0"/>
              <a:cs typeface="Calibri" pitchFamily="34" charset="0"/>
            </a:endParaRPr>
          </a:p>
          <a:p>
            <a:pPr marL="800100" lvl="1" indent="-342900">
              <a:buAutoNum type="alphaLcPeriod"/>
            </a:pPr>
            <a:endParaRPr lang="en-GB" sz="1800" dirty="0">
              <a:solidFill>
                <a:schemeClr val="tx1"/>
              </a:solidFill>
              <a:latin typeface="Calibri" pitchFamily="34" charset="0"/>
              <a:cs typeface="Calibri" pitchFamily="34" charset="0"/>
            </a:endParaRPr>
          </a:p>
          <a:p>
            <a:pPr marL="400050">
              <a:buNone/>
            </a:pPr>
            <a:r>
              <a:rPr lang="vi-VN" sz="1800" dirty="0" smtClean="0">
                <a:solidFill>
                  <a:schemeClr val="tx1"/>
                </a:solidFill>
                <a:latin typeface="Calibri" pitchFamily="34" charset="0"/>
                <a:cs typeface="Calibri" pitchFamily="34" charset="0"/>
              </a:rPr>
              <a:t>III. </a:t>
            </a:r>
            <a:r>
              <a:rPr lang="vi-VN" sz="1800" b="1" dirty="0" smtClean="0">
                <a:solidFill>
                  <a:schemeClr val="tx1"/>
                </a:solidFill>
                <a:latin typeface="Calibri" pitchFamily="34" charset="0"/>
                <a:cs typeface="Calibri" pitchFamily="34" charset="0"/>
              </a:rPr>
              <a:t>după modul de obţinere a datelor</a:t>
            </a:r>
            <a:r>
              <a:rPr lang="vi-VN" sz="1800" dirty="0" smtClean="0">
                <a:solidFill>
                  <a:schemeClr val="tx1"/>
                </a:solidFill>
                <a:latin typeface="Calibri" pitchFamily="34" charset="0"/>
                <a:cs typeface="Calibri" pitchFamily="34" charset="0"/>
              </a:rPr>
              <a:t>, avem: </a:t>
            </a:r>
            <a:endParaRPr lang="en-GB" sz="1800" dirty="0" smtClean="0">
              <a:solidFill>
                <a:schemeClr val="tx1"/>
              </a:solidFill>
              <a:latin typeface="Calibri" pitchFamily="34" charset="0"/>
              <a:cs typeface="Calibri" pitchFamily="34" charset="0"/>
            </a:endParaRPr>
          </a:p>
          <a:p>
            <a:pPr marL="857250" lvl="1" indent="-342900">
              <a:buAutoNum type="alphaLcPeriod"/>
            </a:pPr>
            <a:r>
              <a:rPr lang="vi-VN" sz="1800" b="1" dirty="0" smtClean="0">
                <a:solidFill>
                  <a:schemeClr val="tx1"/>
                </a:solidFill>
                <a:latin typeface="Calibri" pitchFamily="34" charset="0"/>
                <a:cs typeface="Calibri" pitchFamily="34" charset="0"/>
              </a:rPr>
              <a:t>observări primare (directe), </a:t>
            </a:r>
            <a:r>
              <a:rPr lang="vi-VN" sz="1800" dirty="0" smtClean="0">
                <a:solidFill>
                  <a:schemeClr val="tx1"/>
                </a:solidFill>
                <a:latin typeface="Calibri" pitchFamily="34" charset="0"/>
                <a:cs typeface="Calibri" pitchFamily="34" charset="0"/>
              </a:rPr>
              <a:t>în care datele se obţin prin culegerea, înregistrarea lor direct de la unităţile statistice (de exemplu: recensământul populaţiei, o anchetă de opinie); </a:t>
            </a:r>
            <a:endParaRPr lang="en-GB" sz="1800" dirty="0" smtClean="0">
              <a:solidFill>
                <a:schemeClr val="tx1"/>
              </a:solidFill>
              <a:latin typeface="Calibri" pitchFamily="34" charset="0"/>
              <a:cs typeface="Calibri" pitchFamily="34" charset="0"/>
            </a:endParaRPr>
          </a:p>
          <a:p>
            <a:pPr marL="857250" lvl="1" indent="-342900">
              <a:buAutoNum type="alphaLcPeriod"/>
            </a:pPr>
            <a:r>
              <a:rPr lang="vi-VN" sz="1800" b="1" dirty="0" smtClean="0">
                <a:solidFill>
                  <a:schemeClr val="tx1"/>
                </a:solidFill>
                <a:latin typeface="Calibri" pitchFamily="34" charset="0"/>
                <a:cs typeface="Calibri" pitchFamily="34" charset="0"/>
              </a:rPr>
              <a:t>observări secundare (indirecte) </a:t>
            </a:r>
            <a:r>
              <a:rPr lang="vi-VN" sz="1800" dirty="0" smtClean="0">
                <a:solidFill>
                  <a:schemeClr val="tx1"/>
                </a:solidFill>
                <a:latin typeface="Calibri" pitchFamily="34" charset="0"/>
                <a:cs typeface="Calibri" pitchFamily="34" charset="0"/>
              </a:rPr>
              <a:t>– în care se obţin datele secundare, care se preiau din documentele existente (de exemplu: datele preluate din evidenţele contabile).</a:t>
            </a:r>
            <a:endParaRPr lang="en-GB" sz="1800" dirty="0" smtClean="0">
              <a:solidFill>
                <a:schemeClr val="tx1"/>
              </a:solidFill>
              <a:latin typeface="Calibri" pitchFamily="34" charset="0"/>
              <a:cs typeface="Calibri"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Autofit/>
          </a:bodyPr>
          <a:lstStyle/>
          <a:p>
            <a:pPr algn="just">
              <a:buNone/>
            </a:pPr>
            <a:r>
              <a:rPr lang="vi-VN" sz="1800" b="1" dirty="0" smtClean="0">
                <a:solidFill>
                  <a:schemeClr val="tx1"/>
                </a:solidFill>
                <a:latin typeface="Calibri" pitchFamily="34" charset="0"/>
                <a:cs typeface="Calibri" pitchFamily="34" charset="0"/>
              </a:rPr>
              <a:t>Sondajul sau selecţia statistică </a:t>
            </a:r>
            <a:r>
              <a:rPr lang="vi-VN" sz="1800" dirty="0" smtClean="0">
                <a:solidFill>
                  <a:schemeClr val="tx1"/>
                </a:solidFill>
                <a:latin typeface="Calibri" pitchFamily="34" charset="0"/>
                <a:cs typeface="Calibri" pitchFamily="34" charset="0"/>
              </a:rPr>
              <a:t>este o metodă parţială de observare</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statistică, din ce în ce mai larg utilizată în cercetările statistice moderne</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Sondajul se foloseşte pentru a înlocui o observare totală, de mare amploare,</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mai dificil de realizat, care presupune angajarea unor cheltuieli ridicate de</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resurse materiale, financiare şi umane. </a:t>
            </a:r>
            <a:endParaRPr lang="en-GB" sz="1800" dirty="0" smtClean="0">
              <a:solidFill>
                <a:schemeClr val="tx1"/>
              </a:solidFill>
              <a:latin typeface="Calibri" pitchFamily="34" charset="0"/>
              <a:cs typeface="Calibri" pitchFamily="34" charset="0"/>
            </a:endParaRPr>
          </a:p>
          <a:p>
            <a:pPr algn="just">
              <a:buNone/>
            </a:pPr>
            <a:endParaRPr lang="en-GB" sz="1800" dirty="0">
              <a:solidFill>
                <a:schemeClr val="tx1"/>
              </a:solidFill>
              <a:latin typeface="Calibri" pitchFamily="34" charset="0"/>
              <a:cs typeface="Calibri" pitchFamily="34" charset="0"/>
            </a:endParaRPr>
          </a:p>
          <a:p>
            <a:pPr algn="just">
              <a:buNone/>
            </a:pPr>
            <a:r>
              <a:rPr lang="vi-VN" sz="1800" dirty="0" smtClean="0">
                <a:solidFill>
                  <a:schemeClr val="tx1"/>
                </a:solidFill>
                <a:latin typeface="Calibri" pitchFamily="34" charset="0"/>
                <a:cs typeface="Calibri" pitchFamily="34" charset="0"/>
              </a:rPr>
              <a:t>Există două categorii esenţiale de sondaj: </a:t>
            </a:r>
            <a:r>
              <a:rPr lang="vi-VN" sz="1800" b="1" dirty="0" smtClean="0">
                <a:solidFill>
                  <a:schemeClr val="tx1"/>
                </a:solidFill>
                <a:latin typeface="Calibri" pitchFamily="34" charset="0"/>
                <a:cs typeface="Calibri" pitchFamily="34" charset="0"/>
              </a:rPr>
              <a:t>sondaj aleator (probabilist)</a:t>
            </a:r>
            <a:r>
              <a:rPr lang="en-GB" sz="1800" b="1" dirty="0" smtClean="0">
                <a:solidFill>
                  <a:schemeClr val="tx1"/>
                </a:solidFill>
                <a:latin typeface="Calibri" pitchFamily="34" charset="0"/>
                <a:cs typeface="Calibri" pitchFamily="34" charset="0"/>
              </a:rPr>
              <a:t> </a:t>
            </a:r>
            <a:r>
              <a:rPr lang="vi-VN" sz="1800" b="1" dirty="0" smtClean="0">
                <a:solidFill>
                  <a:schemeClr val="tx1"/>
                </a:solidFill>
                <a:latin typeface="Calibri" pitchFamily="34" charset="0"/>
                <a:cs typeface="Calibri" pitchFamily="34" charset="0"/>
              </a:rPr>
              <a:t>şi sondaj nealeator. </a:t>
            </a:r>
            <a:endParaRPr lang="en-GB" sz="1800" b="1" dirty="0" smtClean="0">
              <a:solidFill>
                <a:schemeClr val="tx1"/>
              </a:solidFill>
              <a:latin typeface="Calibri" pitchFamily="34" charset="0"/>
              <a:cs typeface="Calibri" pitchFamily="34" charset="0"/>
            </a:endParaRPr>
          </a:p>
          <a:p>
            <a:pPr algn="just">
              <a:buNone/>
            </a:pPr>
            <a:endParaRPr lang="en-GB" sz="1800" dirty="0" smtClean="0">
              <a:solidFill>
                <a:schemeClr val="tx1"/>
              </a:solidFill>
              <a:latin typeface="Calibri" pitchFamily="34" charset="0"/>
              <a:cs typeface="Calibri" pitchFamily="34" charset="0"/>
            </a:endParaRPr>
          </a:p>
          <a:p>
            <a:pPr algn="just">
              <a:buNone/>
            </a:pPr>
            <a:r>
              <a:rPr lang="vi-VN" sz="1800" b="1" dirty="0" smtClean="0">
                <a:solidFill>
                  <a:schemeClr val="tx1"/>
                </a:solidFill>
                <a:latin typeface="Calibri" pitchFamily="34" charset="0"/>
                <a:cs typeface="Calibri" pitchFamily="34" charset="0"/>
              </a:rPr>
              <a:t>Selectarea aleatoare </a:t>
            </a:r>
            <a:r>
              <a:rPr lang="vi-VN" sz="1800" dirty="0" smtClean="0">
                <a:solidFill>
                  <a:schemeClr val="tx1"/>
                </a:solidFill>
                <a:latin typeface="Calibri" pitchFamily="34" charset="0"/>
                <a:cs typeface="Calibri" pitchFamily="34" charset="0"/>
              </a:rPr>
              <a:t>a unităţilor în eşantion presupune că fiecare unitate statistică are</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o şansă determinabilă (calculabilă), egală şi nenulă de a fi inclusă în eşantion, că nu există</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deci nici o unitate care să nu poată fi supusă procedeului de selecţie şi că nici o unitate nu</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poate fi aleasă preferenţial. Eşantioanele alese aleator sunt reprezentative pentru întreaga</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populaţie, adică întrunesc aceleaşi trăsături esenţiale ca şi populaţia totală</a:t>
            </a:r>
            <a:endParaRPr lang="en-GB" sz="1800" dirty="0">
              <a:solidFill>
                <a:schemeClr val="tx1"/>
              </a:solidFill>
              <a:latin typeface="Calibri" pitchFamily="34" charset="0"/>
              <a:cs typeface="Calibri"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Autofit/>
          </a:bodyPr>
          <a:lstStyle/>
          <a:p>
            <a:pPr algn="just">
              <a:buNone/>
            </a:pPr>
            <a:r>
              <a:rPr lang="vi-VN" sz="1800" b="1" dirty="0" smtClean="0">
                <a:solidFill>
                  <a:schemeClr val="tx1"/>
                </a:solidFill>
                <a:latin typeface="Calibri" pitchFamily="34" charset="0"/>
                <a:cs typeface="Calibri" pitchFamily="34" charset="0"/>
              </a:rPr>
              <a:t>Selectarea non-aleatoare (dirijată) </a:t>
            </a:r>
            <a:r>
              <a:rPr lang="vi-VN" sz="1800" dirty="0" smtClean="0">
                <a:solidFill>
                  <a:schemeClr val="tx1"/>
                </a:solidFill>
                <a:latin typeface="Calibri" pitchFamily="34" charset="0"/>
                <a:cs typeface="Calibri" pitchFamily="34" charset="0"/>
              </a:rPr>
              <a:t>se referă la orice metodă de alegere, pe baza unui</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criteriu preferenţial, a unităţilor statistice în eşantion. O dată format eşantionul, se</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înregistrează nivelurile tuturor caracteristicilor incluse în programul observării, de la toate</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unităţile acestuia, se prelucrează şi se obţin indicatori statistici la nivelul eşantionului (etapa</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descriptivă), pentru ca apoi să se extindă, cu o anumită probabilitate, rezultatele de la nivelul</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eşantionului pentru întreaga colectivitate (etapa inferenţială). </a:t>
            </a:r>
            <a:endParaRPr lang="en-GB" sz="1800" dirty="0" smtClean="0">
              <a:solidFill>
                <a:schemeClr val="tx1"/>
              </a:solidFill>
              <a:latin typeface="Calibri" pitchFamily="34" charset="0"/>
              <a:cs typeface="Calibri" pitchFamily="34" charset="0"/>
            </a:endParaRPr>
          </a:p>
          <a:p>
            <a:pPr algn="just">
              <a:buNone/>
            </a:pPr>
            <a:endParaRPr lang="en-GB" sz="1800" dirty="0">
              <a:solidFill>
                <a:schemeClr val="tx1"/>
              </a:solidFill>
              <a:latin typeface="Calibri" pitchFamily="34" charset="0"/>
              <a:cs typeface="Calibri" pitchFamily="34" charset="0"/>
            </a:endParaRPr>
          </a:p>
          <a:p>
            <a:pPr algn="just">
              <a:buNone/>
            </a:pPr>
            <a:endParaRPr lang="en-GB" sz="1800" dirty="0" smtClean="0">
              <a:solidFill>
                <a:schemeClr val="tx1"/>
              </a:solidFill>
              <a:latin typeface="Calibri" pitchFamily="34" charset="0"/>
              <a:cs typeface="Calibri" pitchFamily="34" charset="0"/>
            </a:endParaRPr>
          </a:p>
          <a:p>
            <a:pPr algn="just">
              <a:buNone/>
            </a:pPr>
            <a:r>
              <a:rPr lang="vi-VN" sz="1800" dirty="0" smtClean="0">
                <a:solidFill>
                  <a:schemeClr val="tx1"/>
                </a:solidFill>
                <a:latin typeface="Calibri" pitchFamily="34" charset="0"/>
                <a:cs typeface="Calibri" pitchFamily="34" charset="0"/>
              </a:rPr>
              <a:t>Diferenţa între nivelul estimat la</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indicatorului în urma sondajului şi nivelul real (</a:t>
            </a:r>
            <a:r>
              <a:rPr lang="vi-VN" sz="1800" i="1" dirty="0" smtClean="0">
                <a:solidFill>
                  <a:schemeClr val="tx1"/>
                </a:solidFill>
                <a:latin typeface="Calibri" pitchFamily="34" charset="0"/>
                <a:cs typeface="Calibri" pitchFamily="34" charset="0"/>
              </a:rPr>
              <a:t>eroarea de sondaj</a:t>
            </a:r>
            <a:r>
              <a:rPr lang="vi-VN" sz="1800" dirty="0" smtClean="0">
                <a:solidFill>
                  <a:schemeClr val="tx1"/>
                </a:solidFill>
                <a:latin typeface="Calibri" pitchFamily="34" charset="0"/>
                <a:cs typeface="Calibri" pitchFamily="34" charset="0"/>
              </a:rPr>
              <a:t>) va fi cu atât mai mică cu</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cât eşantionul este mai reprezentativ, iar reprezentativitatea, la rândul ei, va fi asigurată dacă</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se respectă principiile selecţiei aleatoare în formarea eşantionului.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Autofit/>
          </a:bodyPr>
          <a:lstStyle/>
          <a:p>
            <a:pPr algn="just">
              <a:buNone/>
            </a:pPr>
            <a:r>
              <a:rPr lang="vi-VN" sz="1800" dirty="0" smtClean="0">
                <a:solidFill>
                  <a:schemeClr val="tx1"/>
                </a:solidFill>
                <a:latin typeface="Calibri" pitchFamily="34" charset="0"/>
                <a:cs typeface="Calibri" pitchFamily="34" charset="0"/>
              </a:rPr>
              <a:t>Sondajele pot fi repetate sau nerepetate, după cum există</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posibilitatea revenirii unei aceleaşi unităţi în cadrul aceluiaşi eşantion.</a:t>
            </a:r>
            <a:endParaRPr lang="en-GB" sz="1800" dirty="0" smtClean="0">
              <a:solidFill>
                <a:schemeClr val="tx1"/>
              </a:solidFill>
              <a:latin typeface="Calibri" pitchFamily="34" charset="0"/>
              <a:cs typeface="Calibri" pitchFamily="34" charset="0"/>
            </a:endParaRPr>
          </a:p>
          <a:p>
            <a:pPr algn="just">
              <a:buNone/>
            </a:pPr>
            <a:endParaRPr lang="vi-VN" sz="1800" dirty="0" smtClean="0">
              <a:solidFill>
                <a:schemeClr val="tx1"/>
              </a:solidFill>
              <a:latin typeface="Calibri" pitchFamily="34" charset="0"/>
              <a:cs typeface="Calibri" pitchFamily="34" charset="0"/>
            </a:endParaRPr>
          </a:p>
          <a:p>
            <a:pPr algn="just">
              <a:buNone/>
            </a:pPr>
            <a:r>
              <a:rPr lang="vi-VN" sz="1800" dirty="0" smtClean="0">
                <a:solidFill>
                  <a:schemeClr val="tx1"/>
                </a:solidFill>
                <a:latin typeface="Calibri" pitchFamily="34" charset="0"/>
                <a:cs typeface="Calibri" pitchFamily="34" charset="0"/>
              </a:rPr>
              <a:t>În prima situaţie, a </a:t>
            </a:r>
            <a:r>
              <a:rPr lang="vi-VN" sz="1800" b="1" dirty="0" smtClean="0">
                <a:solidFill>
                  <a:schemeClr val="tx1"/>
                </a:solidFill>
                <a:latin typeface="Calibri" pitchFamily="34" charset="0"/>
                <a:cs typeface="Calibri" pitchFamily="34" charset="0"/>
              </a:rPr>
              <a:t>sondajului repetat (cu revenire),</a:t>
            </a:r>
            <a:r>
              <a:rPr lang="vi-VN" sz="1800" dirty="0" smtClean="0">
                <a:solidFill>
                  <a:schemeClr val="tx1"/>
                </a:solidFill>
                <a:latin typeface="Calibri" pitchFamily="34" charset="0"/>
                <a:cs typeface="Calibri" pitchFamily="34" charset="0"/>
              </a:rPr>
              <a:t> fiecare unitate</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statistică extrasă din colectivitatea generală este reintrodusă în baza de</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sondaj, după ce a fost citită şi caracteristicile au fost înregistrate.</a:t>
            </a:r>
            <a:endParaRPr lang="en-GB" sz="1800" dirty="0" smtClean="0">
              <a:solidFill>
                <a:schemeClr val="tx1"/>
              </a:solidFill>
              <a:latin typeface="Calibri" pitchFamily="34" charset="0"/>
              <a:cs typeface="Calibri" pitchFamily="34" charset="0"/>
            </a:endParaRPr>
          </a:p>
          <a:p>
            <a:pPr algn="just">
              <a:buNone/>
            </a:pPr>
            <a:endParaRPr lang="en-GB" sz="1800" dirty="0">
              <a:solidFill>
                <a:schemeClr val="tx1"/>
              </a:solidFill>
              <a:latin typeface="Calibri" pitchFamily="34" charset="0"/>
              <a:cs typeface="Calibri" pitchFamily="34" charset="0"/>
            </a:endParaRPr>
          </a:p>
          <a:p>
            <a:pPr algn="just">
              <a:buNone/>
            </a:pPr>
            <a:endParaRPr lang="vi-VN" sz="1800" dirty="0" smtClean="0">
              <a:solidFill>
                <a:schemeClr val="tx1"/>
              </a:solidFill>
              <a:latin typeface="Calibri" pitchFamily="34" charset="0"/>
              <a:cs typeface="Calibri" pitchFamily="34" charset="0"/>
            </a:endParaRPr>
          </a:p>
          <a:p>
            <a:pPr algn="just">
              <a:buNone/>
            </a:pPr>
            <a:r>
              <a:rPr lang="vi-VN" sz="1800" dirty="0" smtClean="0">
                <a:solidFill>
                  <a:schemeClr val="tx1"/>
                </a:solidFill>
                <a:latin typeface="Calibri" pitchFamily="34" charset="0"/>
                <a:cs typeface="Calibri" pitchFamily="34" charset="0"/>
              </a:rPr>
              <a:t>În varianta </a:t>
            </a:r>
            <a:r>
              <a:rPr lang="vi-VN" sz="1800" b="1" dirty="0" smtClean="0">
                <a:solidFill>
                  <a:schemeClr val="tx1"/>
                </a:solidFill>
                <a:latin typeface="Calibri" pitchFamily="34" charset="0"/>
                <a:cs typeface="Calibri" pitchFamily="34" charset="0"/>
              </a:rPr>
              <a:t>sondajului nerepetat (fără revenire)</a:t>
            </a:r>
            <a:r>
              <a:rPr lang="vi-VN" sz="1800" dirty="0" smtClean="0">
                <a:solidFill>
                  <a:schemeClr val="tx1"/>
                </a:solidFill>
                <a:latin typeface="Calibri" pitchFamily="34" charset="0"/>
                <a:cs typeface="Calibri" pitchFamily="34" charset="0"/>
              </a:rPr>
              <a:t>, unităţile sunt</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extrase din colectivitatea generală, iar după înregistrarea caracteristicilor lor,</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ele nu mai sunt reintroduse în colectivitatea de bază; selecţia se face după</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modelul urnei din care se fac extrageri succesive fără a pune bila extrasă</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înapoi, iar o unitate nu poate să apară în şirul succesiv al probelor decât o</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singură dată. </a:t>
            </a:r>
            <a:endParaRPr lang="en-GB" sz="1800" dirty="0" smtClean="0">
              <a:solidFill>
                <a:schemeClr val="tx1"/>
              </a:solidFill>
              <a:latin typeface="Calibri" pitchFamily="34" charset="0"/>
              <a:cs typeface="Calibri"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85728"/>
            <a:ext cx="8572560" cy="5840435"/>
          </a:xfrm>
        </p:spPr>
        <p:txBody>
          <a:bodyPr>
            <a:normAutofit/>
          </a:bodyPr>
          <a:lstStyle/>
          <a:p>
            <a:pPr>
              <a:buNone/>
            </a:pPr>
            <a:endParaRPr lang="en-GB" sz="1800" dirty="0" smtClean="0">
              <a:solidFill>
                <a:schemeClr val="tx1"/>
              </a:solidFill>
              <a:latin typeface="Calibri" pitchFamily="34" charset="0"/>
              <a:cs typeface="Calibri" pitchFamily="34" charset="0"/>
            </a:endParaRPr>
          </a:p>
          <a:p>
            <a:pPr>
              <a:buNone/>
            </a:pPr>
            <a:endParaRPr lang="en-GB" sz="1800" dirty="0">
              <a:solidFill>
                <a:schemeClr val="tx1"/>
              </a:solidFill>
              <a:latin typeface="Calibri" pitchFamily="34" charset="0"/>
              <a:cs typeface="Calibri" pitchFamily="34" charset="0"/>
            </a:endParaRPr>
          </a:p>
          <a:p>
            <a:pPr>
              <a:buNone/>
            </a:pPr>
            <a:r>
              <a:rPr lang="vi-VN" sz="1800" dirty="0" smtClean="0">
                <a:solidFill>
                  <a:schemeClr val="tx1"/>
                </a:solidFill>
                <a:latin typeface="Calibri" pitchFamily="34" charset="0"/>
                <a:cs typeface="Calibri" pitchFamily="34" charset="0"/>
              </a:rPr>
              <a:t>Prin </a:t>
            </a:r>
            <a:r>
              <a:rPr lang="vi-VN" sz="1800" b="1" dirty="0" smtClean="0">
                <a:solidFill>
                  <a:schemeClr val="tx1"/>
                </a:solidFill>
                <a:latin typeface="Calibri" pitchFamily="34" charset="0"/>
                <a:cs typeface="Calibri" pitchFamily="34" charset="0"/>
              </a:rPr>
              <a:t>eroare statistică </a:t>
            </a:r>
            <a:r>
              <a:rPr lang="vi-VN" sz="1800" dirty="0" smtClean="0">
                <a:solidFill>
                  <a:schemeClr val="tx1"/>
                </a:solidFill>
                <a:latin typeface="Calibri" pitchFamily="34" charset="0"/>
                <a:cs typeface="Calibri" pitchFamily="34" charset="0"/>
              </a:rPr>
              <a:t>înţelegem, în sens larg, diferenţa</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dintre nivelul real al unui indicator şi cel rezultat din investigaţia statistică. </a:t>
            </a:r>
            <a:endParaRPr lang="en-GB" sz="1800" dirty="0" smtClean="0">
              <a:solidFill>
                <a:schemeClr val="tx1"/>
              </a:solidFill>
              <a:latin typeface="Calibri" pitchFamily="34" charset="0"/>
              <a:cs typeface="Calibri" pitchFamily="34" charset="0"/>
            </a:endParaRPr>
          </a:p>
          <a:p>
            <a:pPr>
              <a:buNone/>
            </a:pPr>
            <a:endParaRPr lang="en-GB" sz="1800" dirty="0">
              <a:solidFill>
                <a:schemeClr val="tx1"/>
              </a:solidFill>
              <a:latin typeface="Calibri" pitchFamily="34" charset="0"/>
              <a:cs typeface="Calibri" pitchFamily="34" charset="0"/>
            </a:endParaRPr>
          </a:p>
          <a:p>
            <a:pPr>
              <a:buNone/>
            </a:pPr>
            <a:r>
              <a:rPr lang="vi-VN" sz="1800" dirty="0" smtClean="0">
                <a:solidFill>
                  <a:schemeClr val="tx1"/>
                </a:solidFill>
                <a:latin typeface="Calibri" pitchFamily="34" charset="0"/>
                <a:cs typeface="Calibri" pitchFamily="34" charset="0"/>
              </a:rPr>
              <a:t>Erorile de observare (înregistrare) se întâlnesc în procesul de</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culegere a datelor statistice şi se pot datora obiectului observării,</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anchetatorului, mijloacelor de înregistrare, metodei de culegere a datelor sau</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condiţiilor externe. Aceste erori pot fi de două feluri: întâmplătoare şi</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sistematice. Erorile de observare pot fi înlăturate prin controlul statistic. </a:t>
            </a:r>
            <a:endParaRPr lang="en-GB" sz="1800" dirty="0" smtClean="0">
              <a:solidFill>
                <a:schemeClr val="tx1"/>
              </a:solidFill>
              <a:latin typeface="Calibri" pitchFamily="34" charset="0"/>
              <a:cs typeface="Calibri" pitchFamily="34" charset="0"/>
            </a:endParaRPr>
          </a:p>
          <a:p>
            <a:pPr>
              <a:buNone/>
            </a:pPr>
            <a:endParaRPr lang="en-GB" sz="1800" dirty="0">
              <a:solidFill>
                <a:schemeClr val="tx1"/>
              </a:solidFill>
              <a:latin typeface="Calibri" pitchFamily="34" charset="0"/>
              <a:cs typeface="Calibri" pitchFamily="34" charset="0"/>
            </a:endParaRPr>
          </a:p>
          <a:p>
            <a:pPr>
              <a:buNone/>
            </a:pPr>
            <a:r>
              <a:rPr lang="vi-VN" sz="1800" b="1" dirty="0" smtClean="0">
                <a:solidFill>
                  <a:schemeClr val="tx1"/>
                </a:solidFill>
                <a:latin typeface="Calibri" pitchFamily="34" charset="0"/>
                <a:cs typeface="Calibri" pitchFamily="34" charset="0"/>
              </a:rPr>
              <a:t>Controlul datelor statistice </a:t>
            </a:r>
            <a:r>
              <a:rPr lang="vi-VN" sz="1800" dirty="0" smtClean="0">
                <a:solidFill>
                  <a:schemeClr val="tx1"/>
                </a:solidFill>
                <a:latin typeface="Calibri" pitchFamily="34" charset="0"/>
                <a:cs typeface="Calibri" pitchFamily="34" charset="0"/>
              </a:rPr>
              <a:t>este o operaţie intermediară,</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prin care se trece de la observarea de masă la prelucrarea datelor statistice. </a:t>
            </a:r>
            <a:endParaRPr lang="en-GB" sz="1800" dirty="0" smtClean="0">
              <a:solidFill>
                <a:schemeClr val="tx1"/>
              </a:solidFill>
              <a:latin typeface="Calibri" pitchFamily="34" charset="0"/>
              <a:cs typeface="Calibri" pitchFamily="34" charset="0"/>
            </a:endParaRPr>
          </a:p>
          <a:p>
            <a:pPr>
              <a:buNone/>
            </a:pPr>
            <a:endParaRPr lang="en-GB" sz="1800" dirty="0">
              <a:solidFill>
                <a:schemeClr val="tx1"/>
              </a:solidFill>
              <a:latin typeface="Calibri" pitchFamily="34" charset="0"/>
              <a:cs typeface="Calibri" pitchFamily="34" charset="0"/>
            </a:endParaRPr>
          </a:p>
          <a:p>
            <a:pPr>
              <a:buNone/>
            </a:pPr>
            <a:endParaRPr lang="vi-VN" sz="1800" dirty="0" smtClean="0">
              <a:solidFill>
                <a:schemeClr val="tx1"/>
              </a:solidFill>
              <a:latin typeface="Calibri" pitchFamily="34" charset="0"/>
              <a:cs typeface="Calibri" pitchFamily="34" charset="0"/>
            </a:endParaRPr>
          </a:p>
          <a:p>
            <a:pPr>
              <a:buNone/>
            </a:pPr>
            <a:endParaRPr lang="en-GB" sz="1800" dirty="0">
              <a:solidFill>
                <a:schemeClr val="tx1"/>
              </a:solidFill>
              <a:latin typeface="Calibri" pitchFamily="34" charset="0"/>
              <a:cs typeface="Calibri"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85728"/>
            <a:ext cx="8572560" cy="5840435"/>
          </a:xfrm>
        </p:spPr>
        <p:txBody>
          <a:bodyPr>
            <a:normAutofit/>
          </a:bodyPr>
          <a:lstStyle/>
          <a:p>
            <a:pPr>
              <a:buNone/>
            </a:pPr>
            <a:r>
              <a:rPr lang="vi-VN" sz="1800" b="1" dirty="0" smtClean="0">
                <a:solidFill>
                  <a:schemeClr val="tx1"/>
                </a:solidFill>
                <a:latin typeface="Calibri" pitchFamily="34" charset="0"/>
                <a:cs typeface="Calibri" pitchFamily="34" charset="0"/>
              </a:rPr>
              <a:t>Controlul datelor </a:t>
            </a:r>
            <a:r>
              <a:rPr lang="vi-VN" sz="1800" dirty="0" smtClean="0">
                <a:solidFill>
                  <a:schemeClr val="tx1"/>
                </a:solidFill>
                <a:latin typeface="Calibri" pitchFamily="34" charset="0"/>
                <a:cs typeface="Calibri" pitchFamily="34" charset="0"/>
              </a:rPr>
              <a:t>în etapa observării poate fi:</a:t>
            </a:r>
          </a:p>
          <a:p>
            <a:pPr lvl="1">
              <a:buNone/>
            </a:pPr>
            <a:r>
              <a:rPr lang="vi-VN" sz="1800" dirty="0" smtClean="0">
                <a:solidFill>
                  <a:schemeClr val="tx1"/>
                </a:solidFill>
                <a:latin typeface="Calibri" pitchFamily="34" charset="0"/>
                <a:cs typeface="Calibri" pitchFamily="34" charset="0"/>
              </a:rPr>
              <a:t>— cantitativ;</a:t>
            </a:r>
          </a:p>
          <a:p>
            <a:pPr lvl="1">
              <a:buNone/>
            </a:pPr>
            <a:r>
              <a:rPr lang="vi-VN" sz="1800" dirty="0" smtClean="0">
                <a:solidFill>
                  <a:schemeClr val="tx1"/>
                </a:solidFill>
                <a:latin typeface="Calibri" pitchFamily="34" charset="0"/>
                <a:cs typeface="Calibri" pitchFamily="34" charset="0"/>
              </a:rPr>
              <a:t>— calitativ</a:t>
            </a:r>
            <a:endParaRPr lang="en-GB" sz="1800" dirty="0" smtClean="0">
              <a:solidFill>
                <a:schemeClr val="tx1"/>
              </a:solidFill>
              <a:latin typeface="Calibri" pitchFamily="34" charset="0"/>
              <a:cs typeface="Calibri" pitchFamily="34" charset="0"/>
            </a:endParaRPr>
          </a:p>
          <a:p>
            <a:pPr>
              <a:buNone/>
            </a:pPr>
            <a:endParaRPr lang="en-GB" sz="1800" dirty="0">
              <a:solidFill>
                <a:schemeClr val="tx1"/>
              </a:solidFill>
              <a:latin typeface="Calibri" pitchFamily="34" charset="0"/>
              <a:cs typeface="Calibri" pitchFamily="34" charset="0"/>
            </a:endParaRPr>
          </a:p>
          <a:p>
            <a:pPr>
              <a:buNone/>
            </a:pPr>
            <a:r>
              <a:rPr lang="vi-VN" sz="1800" b="1" dirty="0" smtClean="0">
                <a:solidFill>
                  <a:schemeClr val="tx1"/>
                </a:solidFill>
                <a:latin typeface="Calibri" pitchFamily="34" charset="0"/>
                <a:cs typeface="Calibri" pitchFamily="34" charset="0"/>
              </a:rPr>
              <a:t>Controlul cantitativ </a:t>
            </a:r>
            <a:r>
              <a:rPr lang="vi-VN" sz="1800" dirty="0" smtClean="0">
                <a:solidFill>
                  <a:schemeClr val="tx1"/>
                </a:solidFill>
                <a:latin typeface="Calibri" pitchFamily="34" charset="0"/>
                <a:cs typeface="Calibri" pitchFamily="34" charset="0"/>
              </a:rPr>
              <a:t>este un control de volum al datelor, prin care</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se verifică completitudinea acestora. Acest control presupune:</a:t>
            </a:r>
            <a:endParaRPr lang="en-GB" sz="1800" dirty="0" smtClean="0">
              <a:solidFill>
                <a:schemeClr val="tx1"/>
              </a:solidFill>
              <a:latin typeface="Calibri" pitchFamily="34" charset="0"/>
              <a:cs typeface="Calibri" pitchFamily="34" charset="0"/>
            </a:endParaRPr>
          </a:p>
          <a:p>
            <a:pPr lvl="1">
              <a:buNone/>
            </a:pPr>
            <a:r>
              <a:rPr lang="vi-VN" sz="1800" dirty="0" smtClean="0">
                <a:solidFill>
                  <a:schemeClr val="tx1"/>
                </a:solidFill>
                <a:latin typeface="Calibri" pitchFamily="34" charset="0"/>
                <a:cs typeface="Calibri" pitchFamily="34" charset="0"/>
              </a:rPr>
              <a:t>— verificarea primirii tuturor formularelor la centrul de prelucrare;</a:t>
            </a:r>
          </a:p>
          <a:p>
            <a:pPr lvl="1">
              <a:buNone/>
            </a:pPr>
            <a:r>
              <a:rPr lang="vi-VN" sz="1800" dirty="0" smtClean="0">
                <a:solidFill>
                  <a:schemeClr val="tx1"/>
                </a:solidFill>
                <a:latin typeface="Calibri" pitchFamily="34" charset="0"/>
                <a:cs typeface="Calibri" pitchFamily="34" charset="0"/>
              </a:rPr>
              <a:t>— verificarea completării rubricilor.</a:t>
            </a:r>
            <a:endParaRPr lang="en-GB" sz="1800" dirty="0" smtClean="0">
              <a:solidFill>
                <a:schemeClr val="tx1"/>
              </a:solidFill>
              <a:latin typeface="Calibri" pitchFamily="34" charset="0"/>
              <a:cs typeface="Calibri" pitchFamily="34" charset="0"/>
            </a:endParaRPr>
          </a:p>
          <a:p>
            <a:pPr>
              <a:buNone/>
            </a:pPr>
            <a:endParaRPr lang="en-GB" sz="1800" dirty="0">
              <a:solidFill>
                <a:schemeClr val="tx1"/>
              </a:solidFill>
              <a:latin typeface="Calibri" pitchFamily="34" charset="0"/>
              <a:cs typeface="Calibri" pitchFamily="34" charset="0"/>
            </a:endParaRPr>
          </a:p>
          <a:p>
            <a:pPr>
              <a:buNone/>
            </a:pPr>
            <a:endParaRPr lang="vi-VN" sz="1800" dirty="0" smtClean="0">
              <a:solidFill>
                <a:schemeClr val="tx1"/>
              </a:solidFill>
              <a:latin typeface="Calibri" pitchFamily="34" charset="0"/>
              <a:cs typeface="Calibri" pitchFamily="34" charset="0"/>
            </a:endParaRPr>
          </a:p>
          <a:p>
            <a:pPr>
              <a:buNone/>
            </a:pPr>
            <a:r>
              <a:rPr lang="vi-VN" sz="1800" b="1" dirty="0" smtClean="0">
                <a:solidFill>
                  <a:schemeClr val="tx1"/>
                </a:solidFill>
                <a:latin typeface="Calibri" pitchFamily="34" charset="0"/>
                <a:cs typeface="Calibri" pitchFamily="34" charset="0"/>
              </a:rPr>
              <a:t>Controlul calitativ </a:t>
            </a:r>
            <a:r>
              <a:rPr lang="vi-VN" sz="1800" dirty="0" smtClean="0">
                <a:solidFill>
                  <a:schemeClr val="tx1"/>
                </a:solidFill>
                <a:latin typeface="Calibri" pitchFamily="34" charset="0"/>
                <a:cs typeface="Calibri" pitchFamily="34" charset="0"/>
              </a:rPr>
              <a:t>presupune verificarea naturii calitative a datelor</a:t>
            </a:r>
            <a:r>
              <a:rPr lang="en-US"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culese. Acesta poate fi:</a:t>
            </a:r>
          </a:p>
          <a:p>
            <a:pPr lvl="1">
              <a:buNone/>
            </a:pPr>
            <a:r>
              <a:rPr lang="vi-VN" sz="1800" dirty="0" smtClean="0">
                <a:solidFill>
                  <a:schemeClr val="tx1"/>
                </a:solidFill>
                <a:latin typeface="Calibri" pitchFamily="34" charset="0"/>
                <a:cs typeface="Calibri" pitchFamily="34" charset="0"/>
              </a:rPr>
              <a:t>— control aritmetic;</a:t>
            </a:r>
          </a:p>
          <a:p>
            <a:pPr lvl="1">
              <a:buNone/>
            </a:pPr>
            <a:r>
              <a:rPr lang="vi-VN" sz="1800" dirty="0" smtClean="0">
                <a:solidFill>
                  <a:schemeClr val="tx1"/>
                </a:solidFill>
                <a:latin typeface="Calibri" pitchFamily="34" charset="0"/>
                <a:cs typeface="Calibri" pitchFamily="34" charset="0"/>
              </a:rPr>
              <a:t>— control logic. </a:t>
            </a:r>
            <a:endParaRPr lang="en-GB" sz="1800" dirty="0">
              <a:solidFill>
                <a:schemeClr val="tx1"/>
              </a:solidFill>
              <a:latin typeface="Calibri" pitchFamily="34" charset="0"/>
              <a:cs typeface="Calibri" pitchFamily="34" charset="0"/>
            </a:endParaRPr>
          </a:p>
          <a:p>
            <a:pPr>
              <a:buNone/>
            </a:pPr>
            <a:endParaRPr lang="vi-VN" sz="1800" dirty="0" smtClean="0">
              <a:solidFill>
                <a:schemeClr val="tx1"/>
              </a:solidFill>
              <a:latin typeface="Calibri" pitchFamily="34" charset="0"/>
              <a:cs typeface="Calibri" pitchFamily="34" charset="0"/>
            </a:endParaRPr>
          </a:p>
          <a:p>
            <a:pPr>
              <a:buNone/>
            </a:pPr>
            <a:endParaRPr lang="en-GB" sz="1800" dirty="0">
              <a:solidFill>
                <a:schemeClr val="tx1"/>
              </a:solidFill>
              <a:latin typeface="Calibri" pitchFamily="34" charset="0"/>
              <a:cs typeface="Calibri"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92696"/>
            <a:ext cx="8229600" cy="4625989"/>
          </a:xfrm>
        </p:spPr>
        <p:txBody>
          <a:bodyPr>
            <a:normAutofit/>
          </a:bodyPr>
          <a:lstStyle/>
          <a:p>
            <a:pPr algn="just">
              <a:buNone/>
            </a:pPr>
            <a:r>
              <a:rPr lang="ro-RO" b="1" dirty="0" smtClean="0">
                <a:solidFill>
                  <a:schemeClr val="tx1"/>
                </a:solidFill>
              </a:rPr>
              <a:t>Întreținerea mașinii</a:t>
            </a:r>
            <a:r>
              <a:rPr lang="ro-RO" dirty="0" smtClean="0">
                <a:solidFill>
                  <a:schemeClr val="tx1"/>
                </a:solidFill>
              </a:rPr>
              <a:t>: atunci când cumpărați o anumită mașină nouă, ar fi util să știți cât va costa </a:t>
            </a:r>
            <a:r>
              <a:rPr lang="ro-RO" dirty="0" err="1" smtClean="0">
                <a:solidFill>
                  <a:schemeClr val="tx1"/>
                </a:solidFill>
              </a:rPr>
              <a:t>mentenanț</a:t>
            </a:r>
            <a:r>
              <a:rPr lang="en-US" dirty="0" smtClean="0">
                <a:solidFill>
                  <a:schemeClr val="tx1"/>
                </a:solidFill>
              </a:rPr>
              <a:t>a</a:t>
            </a:r>
            <a:r>
              <a:rPr lang="ro-RO" dirty="0" smtClean="0">
                <a:solidFill>
                  <a:schemeClr val="tx1"/>
                </a:solidFill>
              </a:rPr>
              <a:t> în primii trei ani de folosire. </a:t>
            </a:r>
          </a:p>
          <a:p>
            <a:pPr algn="just">
              <a:buNone/>
            </a:pPr>
            <a:r>
              <a:rPr lang="ro-RO" dirty="0" smtClean="0">
                <a:solidFill>
                  <a:schemeClr val="tx1"/>
                </a:solidFill>
              </a:rPr>
              <a:t>Desigur, nu putem prezice exact care vor fi </a:t>
            </a:r>
            <a:r>
              <a:rPr lang="ro-RO" dirty="0" err="1" smtClean="0">
                <a:solidFill>
                  <a:schemeClr val="tx1"/>
                </a:solidFill>
              </a:rPr>
              <a:t>costurile-</a:t>
            </a:r>
            <a:r>
              <a:rPr lang="ro-RO" dirty="0" smtClean="0">
                <a:solidFill>
                  <a:schemeClr val="tx1"/>
                </a:solidFill>
              </a:rPr>
              <a:t> vor varia de la mașină la mașină. Totuși, colectarea datelor de la persoane care au cumpărat mașini similare vor da o idee despre distribuția costurilor în populația cumpărătorilor de mașini, care la rândul lor vor oferi informații despre </a:t>
            </a:r>
            <a:r>
              <a:rPr lang="ro-RO" b="1" dirty="0" smtClean="0">
                <a:solidFill>
                  <a:schemeClr val="tx1"/>
                </a:solidFill>
              </a:rPr>
              <a:t>costurile probabile </a:t>
            </a:r>
            <a:r>
              <a:rPr lang="ro-RO" dirty="0" smtClean="0">
                <a:solidFill>
                  <a:schemeClr val="tx1"/>
                </a:solidFill>
              </a:rPr>
              <a:t>de </a:t>
            </a:r>
            <a:r>
              <a:rPr lang="en-US" dirty="0" smtClean="0">
                <a:solidFill>
                  <a:schemeClr val="tx1"/>
                </a:solidFill>
              </a:rPr>
              <a:t>m</a:t>
            </a:r>
            <a:r>
              <a:rPr lang="ro-RO" dirty="0" err="1" smtClean="0">
                <a:solidFill>
                  <a:schemeClr val="tx1"/>
                </a:solidFill>
              </a:rPr>
              <a:t>entenanță</a:t>
            </a:r>
            <a:r>
              <a:rPr lang="ro-RO" dirty="0" smtClean="0">
                <a:solidFill>
                  <a:schemeClr val="tx1"/>
                </a:solidFill>
              </a:rPr>
              <a:t>.</a:t>
            </a:r>
            <a:endParaRPr lang="ro-RO" dirty="0" smtClean="0">
              <a:solidFill>
                <a:schemeClr val="tx1"/>
              </a:solidFill>
              <a:latin typeface="Calibri" pitchFamily="34" charset="0"/>
              <a:cs typeface="Calibri" pitchFamily="34" charset="0"/>
            </a:endParaRPr>
          </a:p>
          <a:p>
            <a:pPr algn="just">
              <a:buNone/>
            </a:pPr>
            <a:endParaRPr lang="ro-RO" dirty="0" smtClean="0">
              <a:solidFill>
                <a:schemeClr val="tx1"/>
              </a:solidFill>
              <a:latin typeface="Calibri" pitchFamily="34" charset="0"/>
              <a:cs typeface="Calibri" pitchFamily="34" charset="0"/>
            </a:endParaRPr>
          </a:p>
          <a:p>
            <a:pPr algn="just">
              <a:buNone/>
            </a:pPr>
            <a:endParaRPr lang="ro-RO" sz="1800" dirty="0" smtClean="0">
              <a:solidFill>
                <a:schemeClr val="tx1"/>
              </a:solidFill>
              <a:latin typeface="Calibri" pitchFamily="34" charset="0"/>
              <a:cs typeface="Calibri" pitchFamily="34" charset="0"/>
            </a:endParaRPr>
          </a:p>
          <a:p>
            <a:pPr algn="just">
              <a:buNone/>
            </a:pPr>
            <a:endParaRPr lang="ro-RO" dirty="0" smtClean="0">
              <a:solidFill>
                <a:schemeClr val="tx1"/>
              </a:solidFill>
              <a:latin typeface="Calibri" pitchFamily="34" charset="0"/>
              <a:cs typeface="Calibri" pitchFamily="34" charset="0"/>
            </a:endParaRPr>
          </a:p>
          <a:p>
            <a:pPr algn="just">
              <a:buNone/>
            </a:pPr>
            <a:endParaRPr lang="ro-RO" sz="1800" dirty="0" smtClean="0">
              <a:solidFill>
                <a:schemeClr val="tx1"/>
              </a:solidFill>
              <a:latin typeface="Calibri" pitchFamily="34" charset="0"/>
              <a:cs typeface="Calibri" pitchFamily="34" charset="0"/>
            </a:endParaRPr>
          </a:p>
          <a:p>
            <a:pPr algn="just">
              <a:buNone/>
            </a:pPr>
            <a:endParaRPr lang="ro-RO" dirty="0" smtClean="0">
              <a:solidFill>
                <a:schemeClr val="tx1"/>
              </a:solidFill>
              <a:latin typeface="Calibri" pitchFamily="34" charset="0"/>
              <a:cs typeface="Calibri" pitchFamily="34" charset="0"/>
            </a:endParaRPr>
          </a:p>
          <a:p>
            <a:pPr algn="just">
              <a:buNone/>
            </a:pPr>
            <a:endParaRPr lang="ro-RO" sz="1800" dirty="0" smtClean="0">
              <a:solidFill>
                <a:schemeClr val="tx1"/>
              </a:solidFill>
              <a:latin typeface="Calibri" pitchFamily="34" charset="0"/>
              <a:cs typeface="Calibri" pitchFamily="34" charset="0"/>
            </a:endParaRPr>
          </a:p>
          <a:p>
            <a:pPr algn="just">
              <a:buNone/>
            </a:pPr>
            <a:endParaRPr lang="ro-RO" dirty="0" smtClean="0">
              <a:solidFill>
                <a:schemeClr val="tx1"/>
              </a:solidFill>
              <a:latin typeface="Calibri" pitchFamily="34" charset="0"/>
              <a:cs typeface="Calibri" pitchFamily="34" charset="0"/>
            </a:endParaRPr>
          </a:p>
          <a:p>
            <a:pPr algn="just">
              <a:buNone/>
            </a:pPr>
            <a:endParaRPr lang="ro-RO" sz="1800" dirty="0" smtClean="0">
              <a:solidFill>
                <a:schemeClr val="tx1"/>
              </a:solidFill>
              <a:latin typeface="Calibri" pitchFamily="34" charset="0"/>
              <a:cs typeface="Calibri" pitchFamily="34" charset="0"/>
            </a:endParaRPr>
          </a:p>
          <a:p>
            <a:pPr algn="just">
              <a:buNone/>
            </a:pPr>
            <a:endParaRPr lang="ro-RO" sz="1800" dirty="0">
              <a:solidFill>
                <a:schemeClr val="tx1"/>
              </a:solidFill>
              <a:latin typeface="Calibri" pitchFamily="34" charset="0"/>
              <a:cs typeface="Calibri"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85728"/>
            <a:ext cx="8572560" cy="5840435"/>
          </a:xfrm>
        </p:spPr>
        <p:txBody>
          <a:bodyPr>
            <a:normAutofit/>
          </a:bodyPr>
          <a:lstStyle/>
          <a:p>
            <a:pPr>
              <a:buNone/>
            </a:pPr>
            <a:r>
              <a:rPr lang="vi-VN" sz="1800" b="1" dirty="0" smtClean="0">
                <a:solidFill>
                  <a:schemeClr val="tx1"/>
                </a:solidFill>
                <a:latin typeface="Calibri" pitchFamily="34" charset="0"/>
                <a:cs typeface="Calibri" pitchFamily="34" charset="0"/>
              </a:rPr>
              <a:t>Eroarea statistică </a:t>
            </a:r>
            <a:r>
              <a:rPr lang="vi-VN" sz="1800" dirty="0" smtClean="0">
                <a:solidFill>
                  <a:schemeClr val="tx1"/>
                </a:solidFill>
                <a:latin typeface="Calibri" pitchFamily="34" charset="0"/>
                <a:cs typeface="Calibri" pitchFamily="34" charset="0"/>
              </a:rPr>
              <a:t>se poate determina în expresie absolută sau relativă.</a:t>
            </a:r>
          </a:p>
          <a:p>
            <a:pPr>
              <a:buNone/>
            </a:pPr>
            <a:r>
              <a:rPr lang="vi-VN" sz="1800" dirty="0" smtClean="0">
                <a:solidFill>
                  <a:schemeClr val="tx1"/>
                </a:solidFill>
                <a:latin typeface="Calibri" pitchFamily="34" charset="0"/>
                <a:cs typeface="Calibri" pitchFamily="34" charset="0"/>
              </a:rPr>
              <a:t> </a:t>
            </a:r>
            <a:endParaRPr lang="en-GB" sz="1800" dirty="0" smtClean="0">
              <a:solidFill>
                <a:schemeClr val="tx1"/>
              </a:solidFill>
              <a:latin typeface="Calibri" pitchFamily="34" charset="0"/>
              <a:cs typeface="Calibri" pitchFamily="34" charset="0"/>
            </a:endParaRPr>
          </a:p>
          <a:p>
            <a:pPr marL="800100" lvl="1" indent="-342900">
              <a:buAutoNum type="alphaLcParenR"/>
            </a:pPr>
            <a:r>
              <a:rPr lang="vi-VN" sz="1800" dirty="0" smtClean="0">
                <a:solidFill>
                  <a:schemeClr val="tx1"/>
                </a:solidFill>
                <a:latin typeface="Calibri" pitchFamily="34" charset="0"/>
                <a:cs typeface="Calibri" pitchFamily="34" charset="0"/>
              </a:rPr>
              <a:t>Eroarea în expresie absolută se determină în sensul definit mai sus, conform</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relaţiei:</a:t>
            </a:r>
            <a:endParaRPr lang="en-GB" sz="1800" dirty="0" smtClean="0">
              <a:solidFill>
                <a:schemeClr val="tx1"/>
              </a:solidFill>
              <a:latin typeface="Calibri" pitchFamily="34" charset="0"/>
              <a:cs typeface="Calibri" pitchFamily="34" charset="0"/>
            </a:endParaRPr>
          </a:p>
          <a:p>
            <a:pPr marL="800100" lvl="1" indent="-342900">
              <a:buAutoNum type="alphaLcParenR"/>
            </a:pPr>
            <a:endParaRPr lang="en-GB" sz="1800" dirty="0">
              <a:solidFill>
                <a:schemeClr val="tx1"/>
              </a:solidFill>
              <a:latin typeface="Calibri" pitchFamily="34" charset="0"/>
              <a:cs typeface="Calibri" pitchFamily="34" charset="0"/>
            </a:endParaRPr>
          </a:p>
          <a:p>
            <a:pPr marL="800100" lvl="1" indent="-342900">
              <a:buAutoNum type="alphaLcParenR"/>
            </a:pPr>
            <a:endParaRPr lang="en-GB" sz="1800" dirty="0" smtClean="0">
              <a:solidFill>
                <a:schemeClr val="tx1"/>
              </a:solidFill>
              <a:latin typeface="Calibri" pitchFamily="34" charset="0"/>
              <a:cs typeface="Calibri" pitchFamily="34" charset="0"/>
            </a:endParaRPr>
          </a:p>
          <a:p>
            <a:pPr marL="800100" lvl="1" indent="-342900">
              <a:buAutoNum type="alphaLcParenR"/>
            </a:pPr>
            <a:endParaRPr lang="en-GB" sz="1800" dirty="0">
              <a:solidFill>
                <a:schemeClr val="tx1"/>
              </a:solidFill>
              <a:latin typeface="Calibri" pitchFamily="34" charset="0"/>
              <a:cs typeface="Calibri" pitchFamily="34" charset="0"/>
            </a:endParaRPr>
          </a:p>
          <a:p>
            <a:pPr marL="400050">
              <a:buNone/>
            </a:pPr>
            <a:r>
              <a:rPr lang="vi-VN" sz="1800" dirty="0" smtClean="0">
                <a:solidFill>
                  <a:schemeClr val="tx1"/>
                </a:solidFill>
                <a:latin typeface="Calibri" pitchFamily="34" charset="0"/>
                <a:cs typeface="Calibri" pitchFamily="34" charset="0"/>
              </a:rPr>
              <a:t>De cele mai multe ori, însă, nivelul real al indicatorului nu este cunoscut, deci nu se</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poate calcula eroarea absolută. Ea se poate interpreta, însă, cu ajutorul teoriei probabilităţilor.  </a:t>
            </a:r>
            <a:endParaRPr lang="en-GB" sz="1800" dirty="0" smtClean="0">
              <a:solidFill>
                <a:schemeClr val="tx1"/>
              </a:solidFill>
              <a:latin typeface="Calibri" pitchFamily="34" charset="0"/>
              <a:cs typeface="Calibri" pitchFamily="34" charset="0"/>
            </a:endParaRPr>
          </a:p>
          <a:p>
            <a:pPr marL="800100" lvl="1" indent="-342900">
              <a:buNone/>
            </a:pPr>
            <a:endParaRPr lang="en-GB" sz="1800" dirty="0" smtClean="0">
              <a:solidFill>
                <a:schemeClr val="tx1"/>
              </a:solidFill>
              <a:latin typeface="Calibri" pitchFamily="34" charset="0"/>
              <a:cs typeface="Calibri" pitchFamily="34" charset="0"/>
            </a:endParaRPr>
          </a:p>
          <a:p>
            <a:pPr marL="400050">
              <a:buNone/>
            </a:pPr>
            <a:r>
              <a:rPr lang="vi-VN" sz="1800" dirty="0" smtClean="0">
                <a:solidFill>
                  <a:schemeClr val="tx1"/>
                </a:solidFill>
                <a:latin typeface="Calibri" pitchFamily="34" charset="0"/>
                <a:cs typeface="Calibri" pitchFamily="34" charset="0"/>
              </a:rPr>
              <a:t>Eroarea în expresie relativă se determină ca raport între eroarea absolută şi nivelul</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real al indicatorului şi se măsoară în procente</a:t>
            </a:r>
            <a:r>
              <a:rPr lang="en-GB" sz="1800" dirty="0" smtClean="0">
                <a:solidFill>
                  <a:schemeClr val="tx1"/>
                </a:solidFill>
                <a:latin typeface="Calibri" pitchFamily="34" charset="0"/>
                <a:cs typeface="Calibri" pitchFamily="34" charset="0"/>
              </a:rPr>
              <a:t>.</a:t>
            </a:r>
            <a:endParaRPr lang="en-GB" sz="1800" dirty="0">
              <a:solidFill>
                <a:schemeClr val="tx1"/>
              </a:solidFill>
              <a:latin typeface="Calibri" pitchFamily="34" charset="0"/>
              <a:cs typeface="Calibri" pitchFamily="34" charset="0"/>
            </a:endParaRPr>
          </a:p>
          <a:p>
            <a:pPr marL="800100" lvl="1" indent="-342900">
              <a:buNone/>
            </a:pPr>
            <a:endParaRPr lang="en-GB" sz="1800" dirty="0" smtClean="0">
              <a:solidFill>
                <a:schemeClr val="tx1"/>
              </a:solidFill>
              <a:latin typeface="Calibri" pitchFamily="34" charset="0"/>
              <a:cs typeface="Calibri" pitchFamily="34" charset="0"/>
            </a:endParaRPr>
          </a:p>
          <a:p>
            <a:pPr marL="800100" lvl="1" indent="-342900">
              <a:buNone/>
            </a:pPr>
            <a:endParaRPr lang="en-GB" sz="1800" dirty="0" smtClean="0">
              <a:solidFill>
                <a:schemeClr val="tx1"/>
              </a:solidFill>
              <a:latin typeface="Calibri" pitchFamily="34" charset="0"/>
              <a:cs typeface="Calibri" pitchFamily="34" charset="0"/>
            </a:endParaRPr>
          </a:p>
          <a:p>
            <a:pPr marL="800100" lvl="1" indent="-342900">
              <a:buNone/>
            </a:pPr>
            <a:endParaRPr lang="en-GB" sz="1800" dirty="0">
              <a:solidFill>
                <a:schemeClr val="tx1"/>
              </a:solidFill>
              <a:latin typeface="Calibri" pitchFamily="34" charset="0"/>
              <a:cs typeface="Calibri" pitchFamily="34" charset="0"/>
            </a:endParaRPr>
          </a:p>
          <a:p>
            <a:pPr marL="800100" lvl="1" indent="-342900">
              <a:buNone/>
            </a:pPr>
            <a:endParaRPr lang="en-GB" sz="1800" dirty="0" smtClean="0">
              <a:solidFill>
                <a:schemeClr val="tx1"/>
              </a:solidFill>
              <a:latin typeface="Calibri" pitchFamily="34" charset="0"/>
              <a:cs typeface="Calibri" pitchFamily="34" charset="0"/>
            </a:endParaRPr>
          </a:p>
          <a:p>
            <a:pPr marL="800100" lvl="1" indent="-342900">
              <a:buNone/>
            </a:pPr>
            <a:endParaRPr lang="vi-VN" sz="1800" dirty="0" smtClean="0">
              <a:solidFill>
                <a:schemeClr val="tx1"/>
              </a:solidFill>
              <a:latin typeface="Calibri" pitchFamily="34" charset="0"/>
              <a:cs typeface="Calibri" pitchFamily="34" charset="0"/>
            </a:endParaRPr>
          </a:p>
          <a:p>
            <a:pPr>
              <a:buNone/>
            </a:pPr>
            <a:endParaRPr lang="en-GB" sz="1800" dirty="0">
              <a:solidFill>
                <a:schemeClr val="tx1"/>
              </a:solidFill>
              <a:latin typeface="Calibri" pitchFamily="34" charset="0"/>
              <a:cs typeface="Calibri" pitchFamily="34" charset="0"/>
            </a:endParaRPr>
          </a:p>
        </p:txBody>
      </p:sp>
      <p:pic>
        <p:nvPicPr>
          <p:cNvPr id="80898" name="Picture 2"/>
          <p:cNvPicPr>
            <a:picLocks noChangeAspect="1" noChangeArrowheads="1"/>
          </p:cNvPicPr>
          <p:nvPr/>
        </p:nvPicPr>
        <p:blipFill>
          <a:blip r:embed="rId2" cstate="print"/>
          <a:srcRect/>
          <a:stretch>
            <a:fillRect/>
          </a:stretch>
        </p:blipFill>
        <p:spPr bwMode="auto">
          <a:xfrm>
            <a:off x="3214678" y="1428736"/>
            <a:ext cx="933450" cy="323850"/>
          </a:xfrm>
          <a:prstGeom prst="rect">
            <a:avLst/>
          </a:prstGeom>
          <a:noFill/>
          <a:ln w="9525">
            <a:noFill/>
            <a:miter lim="800000"/>
            <a:headEnd/>
            <a:tailEnd/>
          </a:ln>
          <a:effectLst/>
        </p:spPr>
      </p:pic>
      <p:pic>
        <p:nvPicPr>
          <p:cNvPr id="80899" name="Picture 3"/>
          <p:cNvPicPr>
            <a:picLocks noChangeAspect="1" noChangeArrowheads="1"/>
          </p:cNvPicPr>
          <p:nvPr/>
        </p:nvPicPr>
        <p:blipFill>
          <a:blip r:embed="rId3" cstate="print"/>
          <a:srcRect/>
          <a:stretch>
            <a:fillRect/>
          </a:stretch>
        </p:blipFill>
        <p:spPr bwMode="auto">
          <a:xfrm>
            <a:off x="1000100" y="1857364"/>
            <a:ext cx="5667375" cy="876300"/>
          </a:xfrm>
          <a:prstGeom prst="rect">
            <a:avLst/>
          </a:prstGeom>
          <a:noFill/>
          <a:ln w="9525">
            <a:noFill/>
            <a:miter lim="800000"/>
            <a:headEnd/>
            <a:tailEnd/>
          </a:ln>
          <a:effectLst/>
        </p:spPr>
      </p:pic>
      <p:pic>
        <p:nvPicPr>
          <p:cNvPr id="80900" name="Picture 4"/>
          <p:cNvPicPr>
            <a:picLocks noChangeAspect="1" noChangeArrowheads="1"/>
          </p:cNvPicPr>
          <p:nvPr/>
        </p:nvPicPr>
        <p:blipFill>
          <a:blip r:embed="rId4" cstate="print"/>
          <a:srcRect/>
          <a:stretch>
            <a:fillRect/>
          </a:stretch>
        </p:blipFill>
        <p:spPr bwMode="auto">
          <a:xfrm>
            <a:off x="2987824" y="5157192"/>
            <a:ext cx="1619248" cy="501967"/>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normAutofit/>
          </a:bodyPr>
          <a:lstStyle/>
          <a:p>
            <a:pPr>
              <a:buNone/>
            </a:pPr>
            <a:r>
              <a:rPr lang="vi-VN" sz="1800" b="1" dirty="0" smtClean="0">
                <a:solidFill>
                  <a:schemeClr val="tx1"/>
                </a:solidFill>
                <a:latin typeface="Calibri" pitchFamily="34" charset="0"/>
                <a:cs typeface="Calibri" pitchFamily="34" charset="0"/>
              </a:rPr>
              <a:t>Erori de observare </a:t>
            </a:r>
            <a:r>
              <a:rPr lang="vi-VN" sz="1800" dirty="0" smtClean="0">
                <a:solidFill>
                  <a:schemeClr val="tx1"/>
                </a:solidFill>
                <a:latin typeface="Calibri" pitchFamily="34" charset="0"/>
                <a:cs typeface="Calibri" pitchFamily="34" charset="0"/>
              </a:rPr>
              <a:t>(sau de înregistrare).</a:t>
            </a:r>
            <a:endParaRPr lang="en-GB" sz="1800" dirty="0" smtClean="0">
              <a:solidFill>
                <a:schemeClr val="tx1"/>
              </a:solidFill>
              <a:latin typeface="Calibri" pitchFamily="34" charset="0"/>
              <a:cs typeface="Calibri" pitchFamily="34" charset="0"/>
            </a:endParaRPr>
          </a:p>
          <a:p>
            <a:pPr>
              <a:buNone/>
            </a:pPr>
            <a:endParaRPr lang="en-GB" sz="1800" dirty="0">
              <a:solidFill>
                <a:schemeClr val="tx1"/>
              </a:solidFill>
              <a:latin typeface="Calibri" pitchFamily="34" charset="0"/>
              <a:cs typeface="Calibri" pitchFamily="34" charset="0"/>
            </a:endParaRPr>
          </a:p>
          <a:p>
            <a:pPr>
              <a:buNone/>
            </a:pPr>
            <a:r>
              <a:rPr lang="vi-VN" sz="1800" dirty="0" smtClean="0">
                <a:solidFill>
                  <a:schemeClr val="tx1"/>
                </a:solidFill>
                <a:latin typeface="Calibri" pitchFamily="34" charset="0"/>
                <a:cs typeface="Calibri" pitchFamily="34" charset="0"/>
              </a:rPr>
              <a:t>Apar în etapa de observare statistică şi sunt definite ca diferenţele care apar între</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valorile reale ale caracteristicilor urmărite (studiate) şi cele înregistrate (culese). Erorile de</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observare sunt de două tipuri: </a:t>
            </a:r>
            <a:endParaRPr lang="en-GB" sz="1800" dirty="0" smtClean="0">
              <a:solidFill>
                <a:schemeClr val="tx1"/>
              </a:solidFill>
              <a:latin typeface="Calibri" pitchFamily="34" charset="0"/>
              <a:cs typeface="Calibri" pitchFamily="34" charset="0"/>
            </a:endParaRPr>
          </a:p>
          <a:p>
            <a:pPr>
              <a:buNone/>
            </a:pPr>
            <a:endParaRPr lang="en-GB" sz="1800" dirty="0">
              <a:solidFill>
                <a:schemeClr val="tx1"/>
              </a:solidFill>
              <a:latin typeface="Calibri" pitchFamily="34" charset="0"/>
              <a:cs typeface="Calibri" pitchFamily="34" charset="0"/>
            </a:endParaRPr>
          </a:p>
          <a:p>
            <a:pPr lvl="1" algn="just"/>
            <a:r>
              <a:rPr lang="vi-VN" sz="1800" b="1" dirty="0" smtClean="0">
                <a:solidFill>
                  <a:schemeClr val="tx1"/>
                </a:solidFill>
                <a:latin typeface="Calibri" pitchFamily="34" charset="0"/>
                <a:cs typeface="Calibri" pitchFamily="34" charset="0"/>
              </a:rPr>
              <a:t>erori întâmplătoare </a:t>
            </a:r>
            <a:r>
              <a:rPr lang="vi-VN" sz="1800" dirty="0" smtClean="0">
                <a:solidFill>
                  <a:schemeClr val="tx1"/>
                </a:solidFill>
                <a:latin typeface="Calibri" pitchFamily="34" charset="0"/>
                <a:cs typeface="Calibri" pitchFamily="34" charset="0"/>
              </a:rPr>
              <a:t>– sunt, în general, erorile produse din neatenţie, sau din alte cauze accidentale, independent de voinţa anchetatorului sau a respondentului. Ele determină, de regulă, abateri în ambele în ambele sensuri faţă de valorile reale ale fenomenului şi se pot compensa reciproc. </a:t>
            </a:r>
            <a:endParaRPr lang="en-GB" sz="1800" dirty="0" smtClean="0">
              <a:solidFill>
                <a:schemeClr val="tx1"/>
              </a:solidFill>
              <a:latin typeface="Calibri" pitchFamily="34" charset="0"/>
              <a:cs typeface="Calibri" pitchFamily="34" charset="0"/>
            </a:endParaRPr>
          </a:p>
          <a:p>
            <a:pPr lvl="1" algn="just"/>
            <a:r>
              <a:rPr lang="vi-VN" sz="1800" b="1" dirty="0" smtClean="0">
                <a:solidFill>
                  <a:schemeClr val="tx1"/>
                </a:solidFill>
                <a:latin typeface="Calibri" pitchFamily="34" charset="0"/>
                <a:cs typeface="Calibri" pitchFamily="34" charset="0"/>
              </a:rPr>
              <a:t>erori sistematice </a:t>
            </a:r>
            <a:r>
              <a:rPr lang="vi-VN" sz="1800" dirty="0" smtClean="0">
                <a:solidFill>
                  <a:schemeClr val="tx1"/>
                </a:solidFill>
                <a:latin typeface="Calibri" pitchFamily="34" charset="0"/>
                <a:cs typeface="Calibri" pitchFamily="34" charset="0"/>
              </a:rPr>
              <a:t>- au caracter premeditat, se realizează, de regulă, cu bună ştiinţă, uneori chiar cu voinţa anchetatorului sau a respondentului. Provoacă devieri faţă de valorile reale într-un singur sens. </a:t>
            </a:r>
            <a:endParaRPr lang="en-GB" sz="1800" dirty="0" smtClean="0">
              <a:solidFill>
                <a:schemeClr val="tx1"/>
              </a:solidFill>
              <a:latin typeface="Calibri" pitchFamily="34" charset="0"/>
              <a:cs typeface="Calibri" pitchFamily="34" charset="0"/>
            </a:endParaRPr>
          </a:p>
          <a:p>
            <a:pPr>
              <a:buNone/>
            </a:pPr>
            <a:endParaRPr lang="en-GB" sz="1800" dirty="0">
              <a:solidFill>
                <a:schemeClr val="tx1"/>
              </a:solidFill>
              <a:latin typeface="Calibri" pitchFamily="34" charset="0"/>
              <a:cs typeface="Calibri" pitchFamily="34" charset="0"/>
            </a:endParaRPr>
          </a:p>
          <a:p>
            <a:pPr>
              <a:buNone/>
            </a:pPr>
            <a:endParaRPr lang="en-GB" sz="1800" dirty="0" smtClean="0">
              <a:solidFill>
                <a:schemeClr val="tx1"/>
              </a:solidFill>
              <a:latin typeface="Calibri" pitchFamily="34" charset="0"/>
              <a:cs typeface="Calibri" pitchFamily="34" charset="0"/>
            </a:endParaRPr>
          </a:p>
          <a:p>
            <a:pPr>
              <a:buNone/>
            </a:pPr>
            <a:endParaRPr lang="vi-VN" sz="1800" dirty="0" smtClean="0">
              <a:solidFill>
                <a:schemeClr val="tx1"/>
              </a:solidFill>
              <a:latin typeface="Calibri" pitchFamily="34" charset="0"/>
              <a:cs typeface="Calibri"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normAutofit/>
          </a:bodyPr>
          <a:lstStyle/>
          <a:p>
            <a:pPr>
              <a:buNone/>
            </a:pPr>
            <a:r>
              <a:rPr lang="vi-VN" sz="1800" b="1" dirty="0" smtClean="0">
                <a:solidFill>
                  <a:schemeClr val="tx1"/>
                </a:solidFill>
                <a:latin typeface="Calibri" pitchFamily="34" charset="0"/>
                <a:cs typeface="Calibri" pitchFamily="34" charset="0"/>
              </a:rPr>
              <a:t>Erori de prelucrare</a:t>
            </a:r>
            <a:r>
              <a:rPr lang="en-GB" sz="1800" b="1" dirty="0" smtClean="0">
                <a:solidFill>
                  <a:schemeClr val="tx1"/>
                </a:solidFill>
                <a:latin typeface="Calibri" pitchFamily="34" charset="0"/>
                <a:cs typeface="Calibri" pitchFamily="34" charset="0"/>
              </a:rPr>
              <a:t> </a:t>
            </a:r>
            <a:r>
              <a:rPr lang="en-GB" sz="1800" dirty="0" smtClean="0">
                <a:solidFill>
                  <a:schemeClr val="tx1"/>
                </a:solidFill>
                <a:latin typeface="Calibri" pitchFamily="34" charset="0"/>
                <a:cs typeface="Calibri" pitchFamily="34" charset="0"/>
              </a:rPr>
              <a:t>a</a:t>
            </a:r>
            <a:r>
              <a:rPr lang="vi-VN" sz="1800" dirty="0" smtClean="0">
                <a:solidFill>
                  <a:schemeClr val="tx1"/>
                </a:solidFill>
                <a:latin typeface="Calibri" pitchFamily="34" charset="0"/>
                <a:cs typeface="Calibri" pitchFamily="34" charset="0"/>
              </a:rPr>
              <a:t>par în etapa de prelucrare a datelor statistice, datorită utilizării greşite a unor</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metodolgii -erori metodologice, (de exemplu: reprezentarea datelor statistice cu ajutorul unor</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tipuri neadecvate de grafice, gruparea sau clasificarea greşită, utilizarea unor formule de</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calcul nepotrivite, care vor duce la obţinerea unor rezultate eronate etc.), utilizarea greşită a</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unor modele statistice (erori de modelare – apar în procesul de elaborare, de alegerea greşită a</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modelelor).</a:t>
            </a:r>
            <a:endParaRPr lang="en-GB" sz="1800" dirty="0" smtClean="0">
              <a:solidFill>
                <a:schemeClr val="tx1"/>
              </a:solidFill>
              <a:latin typeface="Calibri" pitchFamily="34" charset="0"/>
              <a:cs typeface="Calibri" pitchFamily="34" charset="0"/>
            </a:endParaRPr>
          </a:p>
          <a:p>
            <a:pPr>
              <a:buNone/>
            </a:pPr>
            <a:endParaRPr lang="en-GB" sz="1800" dirty="0" smtClean="0">
              <a:solidFill>
                <a:schemeClr val="tx1"/>
              </a:solidFill>
              <a:latin typeface="Calibri" pitchFamily="34" charset="0"/>
              <a:cs typeface="Calibri" pitchFamily="34" charset="0"/>
            </a:endParaRPr>
          </a:p>
          <a:p>
            <a:pPr>
              <a:buNone/>
            </a:pPr>
            <a:endParaRPr lang="en-GB" sz="1800" dirty="0" smtClean="0">
              <a:solidFill>
                <a:schemeClr val="tx1"/>
              </a:solidFill>
              <a:latin typeface="Calibri" pitchFamily="34" charset="0"/>
              <a:cs typeface="Calibri" pitchFamily="34" charset="0"/>
            </a:endParaRPr>
          </a:p>
          <a:p>
            <a:pPr>
              <a:buNone/>
            </a:pPr>
            <a:r>
              <a:rPr lang="vi-VN" sz="1800" dirty="0" smtClean="0">
                <a:solidFill>
                  <a:schemeClr val="tx1"/>
                </a:solidFill>
                <a:latin typeface="Calibri" pitchFamily="34" charset="0"/>
                <a:cs typeface="Calibri" pitchFamily="34" charset="0"/>
              </a:rPr>
              <a:t>Pentru obţinerea unor rezultate corecte ale cercetării, este bine ca după fiecare etapă a</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investigaţiei statistice, datele statistice să fie supuse unor operaţii de control, în vederea</a:t>
            </a:r>
            <a:r>
              <a:rPr lang="en-GB" sz="1800" dirty="0" smtClean="0">
                <a:solidFill>
                  <a:schemeClr val="tx1"/>
                </a:solidFill>
                <a:latin typeface="Calibri" pitchFamily="34" charset="0"/>
                <a:cs typeface="Calibri" pitchFamily="34" charset="0"/>
              </a:rPr>
              <a:t> </a:t>
            </a:r>
            <a:r>
              <a:rPr lang="vi-VN" sz="1800" dirty="0" smtClean="0">
                <a:solidFill>
                  <a:schemeClr val="tx1"/>
                </a:solidFill>
                <a:latin typeface="Calibri" pitchFamily="34" charset="0"/>
                <a:cs typeface="Calibri" pitchFamily="34" charset="0"/>
              </a:rPr>
              <a:t>identificării şi eliminării (sau măcar a minimizării) unor eventuale erori. </a:t>
            </a:r>
            <a:endParaRPr lang="en-GB" sz="1800" dirty="0">
              <a:solidFill>
                <a:schemeClr val="tx1"/>
              </a:solidFill>
              <a:latin typeface="Calibri" pitchFamily="34" charset="0"/>
              <a:cs typeface="Calibri" pitchFamily="34" charset="0"/>
            </a:endParaRPr>
          </a:p>
          <a:p>
            <a:pPr>
              <a:buNone/>
            </a:pPr>
            <a:endParaRPr lang="en-GB" sz="1800" dirty="0" smtClean="0">
              <a:solidFill>
                <a:schemeClr val="tx1"/>
              </a:solidFill>
              <a:latin typeface="Calibri" pitchFamily="34" charset="0"/>
              <a:cs typeface="Calibri" pitchFamily="34" charset="0"/>
            </a:endParaRPr>
          </a:p>
          <a:p>
            <a:pPr>
              <a:buNone/>
            </a:pPr>
            <a:endParaRPr lang="vi-VN" sz="1800" dirty="0" smtClean="0">
              <a:solidFill>
                <a:schemeClr val="tx1"/>
              </a:solidFill>
              <a:latin typeface="Calibri" pitchFamily="34" charset="0"/>
              <a:cs typeface="Calibri"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971600" y="620688"/>
            <a:ext cx="5534025" cy="5086350"/>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827584" y="404664"/>
            <a:ext cx="5724525" cy="3314700"/>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539552" y="260648"/>
            <a:ext cx="5295900" cy="401955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395536" y="4221088"/>
            <a:ext cx="5543550" cy="1114425"/>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827584" y="548680"/>
            <a:ext cx="4349899" cy="4482561"/>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899592" y="4869160"/>
            <a:ext cx="4079007" cy="1361985"/>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Bibliografie</a:t>
            </a:r>
            <a:endParaRPr lang="en-GB" dirty="0"/>
          </a:p>
        </p:txBody>
      </p:sp>
      <p:sp>
        <p:nvSpPr>
          <p:cNvPr id="3" name="Content Placeholder 2"/>
          <p:cNvSpPr>
            <a:spLocks noGrp="1"/>
          </p:cNvSpPr>
          <p:nvPr>
            <p:ph idx="1"/>
          </p:nvPr>
        </p:nvSpPr>
        <p:spPr>
          <a:xfrm>
            <a:off x="508001" y="2160590"/>
            <a:ext cx="8312471" cy="3880773"/>
          </a:xfrm>
        </p:spPr>
        <p:txBody>
          <a:bodyPr>
            <a:normAutofit/>
          </a:bodyPr>
          <a:lstStyle/>
          <a:p>
            <a:r>
              <a:rPr lang="en-GB" sz="1800" dirty="0" smtClean="0">
                <a:hlinkClick r:id="rId2"/>
              </a:rPr>
              <a:t>http://www.ase.ro/upcpr/profesori/1825/UI2-Notiuni%20introductive.pdf</a:t>
            </a:r>
            <a:endParaRPr lang="en-GB" sz="1800" dirty="0" smtClean="0"/>
          </a:p>
          <a:p>
            <a:endParaRPr lang="en-GB" sz="1800" dirty="0"/>
          </a:p>
          <a:p>
            <a:r>
              <a:rPr lang="en-GB" sz="1800" dirty="0" smtClean="0">
                <a:hlinkClick r:id="rId3"/>
              </a:rPr>
              <a:t>http://www.biblioteca-digitala.ase.ro/biblioteca/pagina2.asp?id=cap1</a:t>
            </a:r>
            <a:endParaRPr lang="en-GB" sz="1800" dirty="0" smtClean="0"/>
          </a:p>
          <a:p>
            <a:endParaRPr lang="en-GB" sz="1800" dirty="0"/>
          </a:p>
          <a:p>
            <a:r>
              <a:rPr lang="en-GB" sz="1800" dirty="0" smtClean="0">
                <a:hlinkClick r:id="rId4"/>
              </a:rPr>
              <a:t>http://www.ase.ro/upcpr/profesori/1825/UI3-Colectarea%20datelor.pdf</a:t>
            </a:r>
            <a:endParaRPr lang="en-GB" sz="1800" dirty="0" smtClean="0"/>
          </a:p>
          <a:p>
            <a:endParaRPr lang="en-GB"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92696"/>
            <a:ext cx="8229600" cy="5184576"/>
          </a:xfrm>
        </p:spPr>
        <p:txBody>
          <a:bodyPr>
            <a:normAutofit/>
          </a:bodyPr>
          <a:lstStyle/>
          <a:p>
            <a:pPr algn="just">
              <a:buNone/>
            </a:pPr>
            <a:r>
              <a:rPr lang="vi-VN" b="1" dirty="0" smtClean="0">
                <a:solidFill>
                  <a:schemeClr val="tx1"/>
                </a:solidFill>
              </a:rPr>
              <a:t>Populația și eșantionul </a:t>
            </a:r>
            <a:r>
              <a:rPr lang="vi-VN" dirty="0" smtClean="0">
                <a:solidFill>
                  <a:schemeClr val="tx1"/>
                </a:solidFill>
              </a:rPr>
              <a:t>sunt două concepte de bază ale </a:t>
            </a:r>
            <a:r>
              <a:rPr lang="en-US" dirty="0" smtClean="0">
                <a:solidFill>
                  <a:schemeClr val="tx1"/>
                </a:solidFill>
              </a:rPr>
              <a:t>S</a:t>
            </a:r>
            <a:r>
              <a:rPr lang="vi-VN" dirty="0" smtClean="0">
                <a:solidFill>
                  <a:schemeClr val="tx1"/>
                </a:solidFill>
              </a:rPr>
              <a:t>tatistici</a:t>
            </a:r>
            <a:r>
              <a:rPr lang="en-US" dirty="0" err="1" smtClean="0">
                <a:solidFill>
                  <a:schemeClr val="tx1"/>
                </a:solidFill>
              </a:rPr>
              <a:t>i</a:t>
            </a:r>
            <a:r>
              <a:rPr lang="ro-RO" dirty="0" smtClean="0">
                <a:solidFill>
                  <a:schemeClr val="tx1"/>
                </a:solidFill>
              </a:rPr>
              <a:t>.</a:t>
            </a:r>
            <a:endParaRPr lang="en-US" dirty="0" smtClean="0">
              <a:solidFill>
                <a:schemeClr val="tx1"/>
              </a:solidFill>
            </a:endParaRPr>
          </a:p>
          <a:p>
            <a:pPr algn="just">
              <a:buNone/>
            </a:pPr>
            <a:r>
              <a:rPr lang="ro-RO" b="1" dirty="0" smtClean="0">
                <a:solidFill>
                  <a:schemeClr val="tx1"/>
                </a:solidFill>
              </a:rPr>
              <a:t>Definiția 1.</a:t>
            </a:r>
            <a:r>
              <a:rPr lang="en-US" b="1" dirty="0" smtClean="0">
                <a:solidFill>
                  <a:schemeClr val="tx1"/>
                </a:solidFill>
              </a:rPr>
              <a:t>1</a:t>
            </a:r>
            <a:r>
              <a:rPr lang="ro-RO" b="1" dirty="0" smtClean="0">
                <a:solidFill>
                  <a:schemeClr val="tx1"/>
                </a:solidFill>
              </a:rPr>
              <a:t> (Populați</a:t>
            </a:r>
            <a:r>
              <a:rPr lang="en-US" b="1" dirty="0" smtClean="0">
                <a:solidFill>
                  <a:schemeClr val="tx1"/>
                </a:solidFill>
              </a:rPr>
              <a:t>a</a:t>
            </a:r>
            <a:r>
              <a:rPr lang="ro-RO" b="1" dirty="0" smtClean="0">
                <a:solidFill>
                  <a:schemeClr val="tx1"/>
                </a:solidFill>
              </a:rPr>
              <a:t>). </a:t>
            </a:r>
            <a:r>
              <a:rPr lang="ro-RO" dirty="0" smtClean="0">
                <a:solidFill>
                  <a:schemeClr val="tx1"/>
                </a:solidFill>
              </a:rPr>
              <a:t>Populația reprezintă colecția tuturor indivizilor sau elemente luate în considerare într-un studiu statistic. (Weiss, 1999)</a:t>
            </a:r>
            <a:endParaRPr lang="en-US" dirty="0" smtClean="0">
              <a:solidFill>
                <a:schemeClr val="tx1"/>
              </a:solidFill>
            </a:endParaRPr>
          </a:p>
          <a:p>
            <a:pPr algn="just">
              <a:buNone/>
            </a:pPr>
            <a:r>
              <a:rPr lang="ro-RO" dirty="0" smtClean="0">
                <a:solidFill>
                  <a:schemeClr val="tx1"/>
                </a:solidFill>
              </a:rPr>
              <a:t> </a:t>
            </a:r>
            <a:r>
              <a:rPr lang="ro-RO" b="1" dirty="0" smtClean="0">
                <a:solidFill>
                  <a:schemeClr val="tx1"/>
                </a:solidFill>
              </a:rPr>
              <a:t>Definiția 1.</a:t>
            </a:r>
            <a:r>
              <a:rPr lang="en-US" b="1" dirty="0" smtClean="0">
                <a:solidFill>
                  <a:schemeClr val="tx1"/>
                </a:solidFill>
              </a:rPr>
              <a:t>2</a:t>
            </a:r>
            <a:r>
              <a:rPr lang="ro-RO" b="1" dirty="0" smtClean="0">
                <a:solidFill>
                  <a:schemeClr val="tx1"/>
                </a:solidFill>
              </a:rPr>
              <a:t> (Eșantion</a:t>
            </a:r>
            <a:r>
              <a:rPr lang="en-US" b="1" dirty="0" err="1" smtClean="0">
                <a:solidFill>
                  <a:schemeClr val="tx1"/>
                </a:solidFill>
              </a:rPr>
              <a:t>ul</a:t>
            </a:r>
            <a:r>
              <a:rPr lang="ro-RO" b="1" dirty="0" smtClean="0">
                <a:solidFill>
                  <a:schemeClr val="tx1"/>
                </a:solidFill>
              </a:rPr>
              <a:t>). </a:t>
            </a:r>
            <a:r>
              <a:rPr lang="ro-RO" dirty="0" smtClean="0">
                <a:solidFill>
                  <a:schemeClr val="tx1"/>
                </a:solidFill>
              </a:rPr>
              <a:t>Eșantion</a:t>
            </a:r>
            <a:r>
              <a:rPr lang="en-US" dirty="0" err="1" smtClean="0">
                <a:solidFill>
                  <a:schemeClr val="tx1"/>
                </a:solidFill>
              </a:rPr>
              <a:t>ul</a:t>
            </a:r>
            <a:r>
              <a:rPr lang="ro-RO" dirty="0" smtClean="0">
                <a:solidFill>
                  <a:schemeClr val="tx1"/>
                </a:solidFill>
              </a:rPr>
              <a:t> este acea parte a populației din care informațiile sunt colectate. (Weiss, 1999)</a:t>
            </a:r>
            <a:endParaRPr lang="en-US" dirty="0" smtClean="0">
              <a:solidFill>
                <a:schemeClr val="tx1"/>
              </a:solidFill>
            </a:endParaRPr>
          </a:p>
          <a:p>
            <a:pPr algn="just">
              <a:buNone/>
            </a:pPr>
            <a:endParaRPr lang="en-US" dirty="0" smtClean="0">
              <a:solidFill>
                <a:schemeClr val="tx1"/>
              </a:solidFill>
              <a:latin typeface="Calibri" pitchFamily="34" charset="0"/>
              <a:cs typeface="Calibri" pitchFamily="34" charset="0"/>
            </a:endParaRPr>
          </a:p>
          <a:p>
            <a:pPr algn="just">
              <a:buNone/>
            </a:pPr>
            <a:endParaRPr lang="en-US" dirty="0" smtClean="0">
              <a:solidFill>
                <a:schemeClr val="tx1"/>
              </a:solidFill>
              <a:latin typeface="Calibri" pitchFamily="34" charset="0"/>
              <a:cs typeface="Calibri" pitchFamily="34" charset="0"/>
            </a:endParaRPr>
          </a:p>
          <a:p>
            <a:pPr algn="just">
              <a:buNone/>
            </a:pPr>
            <a:endParaRPr lang="en-US" dirty="0" smtClean="0">
              <a:solidFill>
                <a:schemeClr val="tx1"/>
              </a:solidFill>
              <a:latin typeface="Calibri" pitchFamily="34" charset="0"/>
              <a:cs typeface="Calibri" pitchFamily="34" charset="0"/>
            </a:endParaRPr>
          </a:p>
          <a:p>
            <a:pPr algn="just">
              <a:buNone/>
            </a:pPr>
            <a:endParaRPr lang="en-US" dirty="0" smtClean="0">
              <a:solidFill>
                <a:schemeClr val="tx1"/>
              </a:solidFill>
              <a:latin typeface="Calibri" pitchFamily="34" charset="0"/>
              <a:cs typeface="Calibri" pitchFamily="34" charset="0"/>
            </a:endParaRPr>
          </a:p>
          <a:p>
            <a:pPr algn="just">
              <a:buNone/>
            </a:pPr>
            <a:endParaRPr lang="en-US" dirty="0" smtClean="0">
              <a:solidFill>
                <a:schemeClr val="tx1"/>
              </a:solidFill>
              <a:latin typeface="Calibri" pitchFamily="34" charset="0"/>
              <a:cs typeface="Calibri" pitchFamily="34" charset="0"/>
            </a:endParaRPr>
          </a:p>
          <a:p>
            <a:pPr algn="just">
              <a:buNone/>
            </a:pPr>
            <a:endParaRPr lang="en-US" dirty="0" smtClean="0">
              <a:solidFill>
                <a:schemeClr val="tx1"/>
              </a:solidFill>
            </a:endParaRPr>
          </a:p>
          <a:p>
            <a:pPr algn="just">
              <a:buNone/>
            </a:pPr>
            <a:r>
              <a:rPr lang="vi-VN" dirty="0" smtClean="0">
                <a:solidFill>
                  <a:schemeClr val="tx1"/>
                </a:solidFill>
              </a:rPr>
              <a:t>Populația reprezintă întotdeauna ținta unei investigații. Învățăm despre populație prin eșantionare din colecția tuturor indivizilor</a:t>
            </a:r>
            <a:r>
              <a:rPr lang="en-US" dirty="0" smtClean="0">
                <a:solidFill>
                  <a:schemeClr val="tx1"/>
                </a:solidFill>
              </a:rPr>
              <a:t>.</a:t>
            </a:r>
            <a:r>
              <a:rPr lang="vi-VN" dirty="0" smtClean="0">
                <a:solidFill>
                  <a:schemeClr val="tx1"/>
                </a:solidFill>
              </a:rPr>
              <a:t> </a:t>
            </a:r>
            <a:r>
              <a:rPr lang="en-US" dirty="0" smtClean="0">
                <a:solidFill>
                  <a:schemeClr val="tx1"/>
                </a:solidFill>
              </a:rPr>
              <a:t> </a:t>
            </a:r>
            <a:endParaRPr lang="ro-RO" dirty="0" smtClean="0">
              <a:solidFill>
                <a:schemeClr val="tx1"/>
              </a:solidFill>
              <a:latin typeface="Calibri" pitchFamily="34" charset="0"/>
              <a:cs typeface="Calibri" pitchFamily="34" charset="0"/>
            </a:endParaRPr>
          </a:p>
          <a:p>
            <a:pPr algn="just">
              <a:buNone/>
            </a:pPr>
            <a:endParaRPr lang="ro-RO" dirty="0" smtClean="0">
              <a:solidFill>
                <a:schemeClr val="tx1"/>
              </a:solidFill>
              <a:latin typeface="Calibri" pitchFamily="34" charset="0"/>
              <a:cs typeface="Calibri" pitchFamily="34" charset="0"/>
            </a:endParaRPr>
          </a:p>
          <a:p>
            <a:pPr algn="just">
              <a:buNone/>
            </a:pPr>
            <a:endParaRPr lang="ro-RO" sz="1800" dirty="0" smtClean="0">
              <a:solidFill>
                <a:schemeClr val="tx1"/>
              </a:solidFill>
              <a:latin typeface="Calibri" pitchFamily="34" charset="0"/>
              <a:cs typeface="Calibri" pitchFamily="34" charset="0"/>
            </a:endParaRPr>
          </a:p>
          <a:p>
            <a:pPr algn="just">
              <a:buNone/>
            </a:pPr>
            <a:endParaRPr lang="ro-RO" dirty="0" smtClean="0">
              <a:solidFill>
                <a:schemeClr val="tx1"/>
              </a:solidFill>
              <a:latin typeface="Calibri" pitchFamily="34" charset="0"/>
              <a:cs typeface="Calibri" pitchFamily="34" charset="0"/>
            </a:endParaRPr>
          </a:p>
          <a:p>
            <a:pPr algn="just">
              <a:buNone/>
            </a:pPr>
            <a:endParaRPr lang="ro-RO" sz="1800" dirty="0" smtClean="0">
              <a:solidFill>
                <a:schemeClr val="tx1"/>
              </a:solidFill>
              <a:latin typeface="Calibri" pitchFamily="34" charset="0"/>
              <a:cs typeface="Calibri" pitchFamily="34" charset="0"/>
            </a:endParaRPr>
          </a:p>
          <a:p>
            <a:pPr algn="just">
              <a:buNone/>
            </a:pPr>
            <a:endParaRPr lang="ro-RO" dirty="0" smtClean="0">
              <a:solidFill>
                <a:schemeClr val="tx1"/>
              </a:solidFill>
              <a:latin typeface="Calibri" pitchFamily="34" charset="0"/>
              <a:cs typeface="Calibri" pitchFamily="34" charset="0"/>
            </a:endParaRPr>
          </a:p>
          <a:p>
            <a:pPr algn="just">
              <a:buNone/>
            </a:pPr>
            <a:endParaRPr lang="ro-RO" sz="1800" dirty="0" smtClean="0">
              <a:solidFill>
                <a:schemeClr val="tx1"/>
              </a:solidFill>
              <a:latin typeface="Calibri" pitchFamily="34" charset="0"/>
              <a:cs typeface="Calibri" pitchFamily="34" charset="0"/>
            </a:endParaRPr>
          </a:p>
          <a:p>
            <a:pPr algn="just">
              <a:buNone/>
            </a:pPr>
            <a:endParaRPr lang="ro-RO" dirty="0" smtClean="0">
              <a:solidFill>
                <a:schemeClr val="tx1"/>
              </a:solidFill>
              <a:latin typeface="Calibri" pitchFamily="34" charset="0"/>
              <a:cs typeface="Calibri" pitchFamily="34" charset="0"/>
            </a:endParaRPr>
          </a:p>
          <a:p>
            <a:pPr algn="just">
              <a:buNone/>
            </a:pPr>
            <a:endParaRPr lang="ro-RO" sz="1800" dirty="0" smtClean="0">
              <a:solidFill>
                <a:schemeClr val="tx1"/>
              </a:solidFill>
              <a:latin typeface="Calibri" pitchFamily="34" charset="0"/>
              <a:cs typeface="Calibri" pitchFamily="34" charset="0"/>
            </a:endParaRPr>
          </a:p>
          <a:p>
            <a:pPr algn="just">
              <a:buNone/>
            </a:pPr>
            <a:endParaRPr lang="ro-RO" sz="1800" dirty="0">
              <a:solidFill>
                <a:schemeClr val="tx1"/>
              </a:solidFill>
              <a:latin typeface="Calibri" pitchFamily="34" charset="0"/>
              <a:cs typeface="Calibri"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3203848" y="2420888"/>
            <a:ext cx="2305050" cy="20002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92696"/>
            <a:ext cx="8229600" cy="5184576"/>
          </a:xfrm>
        </p:spPr>
        <p:txBody>
          <a:bodyPr>
            <a:normAutofit/>
          </a:bodyPr>
          <a:lstStyle/>
          <a:p>
            <a:pPr algn="just">
              <a:buNone/>
            </a:pPr>
            <a:r>
              <a:rPr lang="ro-RO" b="1" dirty="0" smtClean="0">
                <a:solidFill>
                  <a:schemeClr val="tx1"/>
                </a:solidFill>
                <a:latin typeface="Calibri" pitchFamily="34" charset="0"/>
                <a:cs typeface="Calibri" pitchFamily="34" charset="0"/>
              </a:rPr>
              <a:t>EXEMPLE</a:t>
            </a:r>
            <a:endParaRPr lang="en-US" dirty="0" smtClean="0">
              <a:solidFill>
                <a:schemeClr val="tx1"/>
              </a:solidFill>
              <a:latin typeface="Calibri" pitchFamily="34" charset="0"/>
              <a:cs typeface="Calibri" pitchFamily="34" charset="0"/>
            </a:endParaRPr>
          </a:p>
          <a:p>
            <a:pPr algn="just">
              <a:buNone/>
            </a:pPr>
            <a:endParaRPr lang="ro-RO" dirty="0" smtClean="0">
              <a:solidFill>
                <a:schemeClr val="tx1"/>
              </a:solidFill>
              <a:latin typeface="Calibri" pitchFamily="34" charset="0"/>
              <a:cs typeface="Calibri" pitchFamily="34" charset="0"/>
            </a:endParaRPr>
          </a:p>
          <a:p>
            <a:pPr algn="just">
              <a:buNone/>
            </a:pPr>
            <a:r>
              <a:rPr lang="ro-RO" dirty="0" smtClean="0">
                <a:solidFill>
                  <a:schemeClr val="tx1"/>
                </a:solidFill>
                <a:latin typeface="Calibri" pitchFamily="34" charset="0"/>
                <a:cs typeface="Calibri" pitchFamily="34" charset="0"/>
              </a:rPr>
              <a:t>Studenții Universității din București</a:t>
            </a:r>
          </a:p>
          <a:p>
            <a:pPr algn="just">
              <a:buNone/>
            </a:pPr>
            <a:r>
              <a:rPr lang="ro-RO" dirty="0" smtClean="0">
                <a:solidFill>
                  <a:schemeClr val="tx1"/>
                </a:solidFill>
                <a:latin typeface="Calibri" pitchFamily="34" charset="0"/>
                <a:cs typeface="Calibri" pitchFamily="34" charset="0"/>
              </a:rPr>
              <a:t>Cărțile din Librăria Mihai Eminescu</a:t>
            </a:r>
          </a:p>
          <a:p>
            <a:pPr algn="just">
              <a:buNone/>
            </a:pPr>
            <a:r>
              <a:rPr lang="ro-RO" dirty="0" smtClean="0">
                <a:solidFill>
                  <a:schemeClr val="tx1"/>
                </a:solidFill>
                <a:latin typeface="Calibri" pitchFamily="34" charset="0"/>
                <a:cs typeface="Calibri" pitchFamily="34" charset="0"/>
              </a:rPr>
              <a:t>Toți cetățenii cu drept de vot</a:t>
            </a:r>
          </a:p>
          <a:p>
            <a:pPr algn="just">
              <a:buNone/>
            </a:pPr>
            <a:r>
              <a:rPr lang="ro-RO" dirty="0" smtClean="0">
                <a:solidFill>
                  <a:schemeClr val="tx1"/>
                </a:solidFill>
                <a:latin typeface="Calibri" pitchFamily="34" charset="0"/>
                <a:cs typeface="Calibri" pitchFamily="34" charset="0"/>
              </a:rPr>
              <a:t>Toți pacienții tratați la Spitalul Universitar anul trecut</a:t>
            </a:r>
          </a:p>
          <a:p>
            <a:pPr algn="just">
              <a:buNone/>
            </a:pPr>
            <a:endParaRPr lang="ro-RO" dirty="0" smtClean="0">
              <a:solidFill>
                <a:schemeClr val="tx1"/>
              </a:solidFill>
              <a:latin typeface="Calibri" pitchFamily="34" charset="0"/>
              <a:cs typeface="Calibri" pitchFamily="34" charset="0"/>
            </a:endParaRPr>
          </a:p>
          <a:p>
            <a:pPr algn="just">
              <a:buNone/>
            </a:pPr>
            <a:endParaRPr lang="ro-RO" dirty="0" smtClean="0">
              <a:solidFill>
                <a:schemeClr val="tx1"/>
              </a:solidFill>
              <a:latin typeface="Calibri" pitchFamily="34" charset="0"/>
              <a:cs typeface="Calibri" pitchFamily="34" charset="0"/>
            </a:endParaRPr>
          </a:p>
          <a:p>
            <a:pPr algn="just">
              <a:buNone/>
            </a:pPr>
            <a:r>
              <a:rPr lang="ro-RO" dirty="0" smtClean="0">
                <a:solidFill>
                  <a:schemeClr val="tx1"/>
                </a:solidFill>
                <a:latin typeface="Calibri" pitchFamily="34" charset="0"/>
                <a:cs typeface="Calibri" pitchFamily="34" charset="0"/>
              </a:rPr>
              <a:t>Procentul de votanți care intenționează sa voteze la următoarele alegeri</a:t>
            </a:r>
          </a:p>
          <a:p>
            <a:pPr algn="just">
              <a:buNone/>
            </a:pPr>
            <a:r>
              <a:rPr lang="ro-RO" dirty="0" smtClean="0">
                <a:solidFill>
                  <a:schemeClr val="tx1"/>
                </a:solidFill>
                <a:latin typeface="Calibri" pitchFamily="34" charset="0"/>
                <a:cs typeface="Calibri" pitchFamily="34" charset="0"/>
              </a:rPr>
              <a:t>Procentul pacienților satisfăcuți de actul medical</a:t>
            </a:r>
          </a:p>
          <a:p>
            <a:pPr algn="just">
              <a:buNone/>
            </a:pPr>
            <a:r>
              <a:rPr lang="ro-RO" dirty="0" smtClean="0">
                <a:solidFill>
                  <a:schemeClr val="tx1"/>
                </a:solidFill>
                <a:latin typeface="Calibri" pitchFamily="34" charset="0"/>
                <a:cs typeface="Calibri" pitchFamily="34" charset="0"/>
              </a:rPr>
              <a:t>100 de cărți de matematica din Librăria Mihai Eminescu</a:t>
            </a:r>
          </a:p>
          <a:p>
            <a:pPr algn="just">
              <a:buNone/>
            </a:pPr>
            <a:endParaRPr lang="ro-RO" dirty="0" smtClean="0">
              <a:solidFill>
                <a:schemeClr val="tx1"/>
              </a:solidFill>
              <a:latin typeface="Calibri" pitchFamily="34" charset="0"/>
              <a:cs typeface="Calibri" pitchFamily="34" charset="0"/>
            </a:endParaRPr>
          </a:p>
          <a:p>
            <a:pPr algn="just">
              <a:buNone/>
            </a:pPr>
            <a:r>
              <a:rPr lang="ro-RO" dirty="0" smtClean="0">
                <a:solidFill>
                  <a:schemeClr val="tx1"/>
                </a:solidFill>
                <a:latin typeface="Calibri" pitchFamily="34" charset="0"/>
                <a:cs typeface="Calibri" pitchFamily="34" charset="0"/>
              </a:rPr>
              <a:t>  </a:t>
            </a:r>
          </a:p>
          <a:p>
            <a:pPr algn="just">
              <a:buNone/>
            </a:pPr>
            <a:endParaRPr lang="ro-RO" dirty="0" smtClean="0">
              <a:solidFill>
                <a:schemeClr val="tx1"/>
              </a:solidFill>
              <a:latin typeface="Calibri" pitchFamily="34" charset="0"/>
              <a:cs typeface="Calibri" pitchFamily="34" charset="0"/>
            </a:endParaRPr>
          </a:p>
          <a:p>
            <a:pPr algn="just">
              <a:buNone/>
            </a:pPr>
            <a:endParaRPr lang="ro-RO" sz="1800" dirty="0" smtClean="0">
              <a:solidFill>
                <a:schemeClr val="tx1"/>
              </a:solidFill>
              <a:latin typeface="Calibri" pitchFamily="34" charset="0"/>
              <a:cs typeface="Calibri" pitchFamily="34" charset="0"/>
            </a:endParaRPr>
          </a:p>
          <a:p>
            <a:pPr algn="just">
              <a:buNone/>
            </a:pPr>
            <a:endParaRPr lang="ro-RO" dirty="0" smtClean="0">
              <a:solidFill>
                <a:schemeClr val="tx1"/>
              </a:solidFill>
              <a:latin typeface="Calibri" pitchFamily="34" charset="0"/>
              <a:cs typeface="Calibri" pitchFamily="34" charset="0"/>
            </a:endParaRPr>
          </a:p>
          <a:p>
            <a:pPr algn="just">
              <a:buNone/>
            </a:pPr>
            <a:endParaRPr lang="ro-RO" sz="1800" dirty="0" smtClean="0">
              <a:solidFill>
                <a:schemeClr val="tx1"/>
              </a:solidFill>
              <a:latin typeface="Calibri" pitchFamily="34" charset="0"/>
              <a:cs typeface="Calibri" pitchFamily="34" charset="0"/>
            </a:endParaRPr>
          </a:p>
          <a:p>
            <a:pPr algn="just">
              <a:buNone/>
            </a:pPr>
            <a:endParaRPr lang="ro-RO" dirty="0" smtClean="0">
              <a:solidFill>
                <a:schemeClr val="tx1"/>
              </a:solidFill>
              <a:latin typeface="Calibri" pitchFamily="34" charset="0"/>
              <a:cs typeface="Calibri" pitchFamily="34" charset="0"/>
            </a:endParaRPr>
          </a:p>
          <a:p>
            <a:pPr algn="just">
              <a:buNone/>
            </a:pPr>
            <a:endParaRPr lang="ro-RO" sz="1800" dirty="0" smtClean="0">
              <a:solidFill>
                <a:schemeClr val="tx1"/>
              </a:solidFill>
              <a:latin typeface="Calibri" pitchFamily="34" charset="0"/>
              <a:cs typeface="Calibri" pitchFamily="34" charset="0"/>
            </a:endParaRPr>
          </a:p>
          <a:p>
            <a:pPr algn="just">
              <a:buNone/>
            </a:pPr>
            <a:endParaRPr lang="ro-RO" dirty="0" smtClean="0">
              <a:solidFill>
                <a:schemeClr val="tx1"/>
              </a:solidFill>
              <a:latin typeface="Calibri" pitchFamily="34" charset="0"/>
              <a:cs typeface="Calibri" pitchFamily="34" charset="0"/>
            </a:endParaRPr>
          </a:p>
          <a:p>
            <a:pPr algn="just">
              <a:buNone/>
            </a:pPr>
            <a:endParaRPr lang="ro-RO" sz="1800" dirty="0" smtClean="0">
              <a:solidFill>
                <a:schemeClr val="tx1"/>
              </a:solidFill>
              <a:latin typeface="Calibri" pitchFamily="34" charset="0"/>
              <a:cs typeface="Calibri" pitchFamily="34" charset="0"/>
            </a:endParaRPr>
          </a:p>
          <a:p>
            <a:pPr algn="just">
              <a:buNone/>
            </a:pPr>
            <a:endParaRPr lang="ro-RO" sz="1800" dirty="0">
              <a:solidFill>
                <a:schemeClr val="tx1"/>
              </a:solidFill>
              <a:latin typeface="Calibri" pitchFamily="34" charset="0"/>
              <a:cs typeface="Calibr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92696"/>
            <a:ext cx="8229600" cy="5184576"/>
          </a:xfrm>
        </p:spPr>
        <p:txBody>
          <a:bodyPr>
            <a:normAutofit/>
          </a:bodyPr>
          <a:lstStyle/>
          <a:p>
            <a:pPr algn="just">
              <a:buNone/>
            </a:pPr>
            <a:r>
              <a:rPr lang="ro-RO" dirty="0" smtClean="0">
                <a:solidFill>
                  <a:schemeClr val="tx1"/>
                </a:solidFill>
              </a:rPr>
              <a:t>Un singur membru al unui eșantion se numește </a:t>
            </a:r>
            <a:r>
              <a:rPr lang="ro-RO" b="1" dirty="0" smtClean="0">
                <a:solidFill>
                  <a:schemeClr val="tx1"/>
                </a:solidFill>
              </a:rPr>
              <a:t>observație</a:t>
            </a:r>
            <a:r>
              <a:rPr lang="en-US" b="1" dirty="0" smtClean="0">
                <a:solidFill>
                  <a:schemeClr val="tx1"/>
                </a:solidFill>
              </a:rPr>
              <a:t>.</a:t>
            </a:r>
            <a:endParaRPr lang="ro-RO" b="1" dirty="0" smtClean="0">
              <a:solidFill>
                <a:schemeClr val="tx1"/>
              </a:solidFill>
              <a:latin typeface="Calibri" pitchFamily="34" charset="0"/>
              <a:cs typeface="Calibri" pitchFamily="34" charset="0"/>
            </a:endParaRPr>
          </a:p>
          <a:p>
            <a:pPr algn="just">
              <a:buNone/>
            </a:pPr>
            <a:r>
              <a:rPr lang="ro-RO" dirty="0" smtClean="0">
                <a:solidFill>
                  <a:schemeClr val="tx1"/>
                </a:solidFill>
                <a:latin typeface="Calibri" pitchFamily="34" charset="0"/>
                <a:cs typeface="Calibri" pitchFamily="34" charset="0"/>
              </a:rPr>
              <a:t>  </a:t>
            </a:r>
          </a:p>
          <a:p>
            <a:pPr algn="just">
              <a:buNone/>
            </a:pPr>
            <a:r>
              <a:rPr lang="pt-BR" dirty="0" smtClean="0">
                <a:solidFill>
                  <a:schemeClr val="tx1"/>
                </a:solidFill>
              </a:rPr>
              <a:t>Luăm </a:t>
            </a:r>
            <a:r>
              <a:rPr lang="ro-RO" dirty="0" err="1" smtClean="0">
                <a:solidFill>
                  <a:schemeClr val="tx1"/>
                </a:solidFill>
              </a:rPr>
              <a:t>eșantio</a:t>
            </a:r>
            <a:r>
              <a:rPr lang="en-US" dirty="0" err="1" smtClean="0">
                <a:solidFill>
                  <a:schemeClr val="tx1"/>
                </a:solidFill>
              </a:rPr>
              <a:t>ane</a:t>
            </a:r>
            <a:r>
              <a:rPr lang="pt-BR" dirty="0" smtClean="0">
                <a:solidFill>
                  <a:schemeClr val="tx1"/>
                </a:solidFill>
              </a:rPr>
              <a:t>, deoarece întreaga populație de interes nu este de obicei disponibilă pentru noi.</a:t>
            </a:r>
            <a:endParaRPr lang="ro-RO" dirty="0" smtClean="0">
              <a:solidFill>
                <a:schemeClr val="tx1"/>
              </a:solidFill>
              <a:latin typeface="Calibri" pitchFamily="34" charset="0"/>
              <a:cs typeface="Calibri" pitchFamily="34" charset="0"/>
            </a:endParaRPr>
          </a:p>
          <a:p>
            <a:pPr algn="just">
              <a:buNone/>
            </a:pPr>
            <a:endParaRPr lang="en-US" dirty="0" smtClean="0">
              <a:solidFill>
                <a:schemeClr val="tx1"/>
              </a:solidFill>
            </a:endParaRPr>
          </a:p>
          <a:p>
            <a:pPr algn="just">
              <a:buNone/>
            </a:pPr>
            <a:r>
              <a:rPr lang="vi-VN" dirty="0" smtClean="0">
                <a:solidFill>
                  <a:schemeClr val="tx1"/>
                </a:solidFill>
              </a:rPr>
              <a:t>În rare cazuri, măsurătorile sunt obținute de la fiecare membru al unei populații, </a:t>
            </a:r>
            <a:r>
              <a:rPr lang="en-US" dirty="0" err="1" smtClean="0">
                <a:solidFill>
                  <a:schemeClr val="tx1"/>
                </a:solidFill>
              </a:rPr>
              <a:t>si</a:t>
            </a:r>
            <a:r>
              <a:rPr lang="en-US" dirty="0" smtClean="0">
                <a:solidFill>
                  <a:schemeClr val="tx1"/>
                </a:solidFill>
              </a:rPr>
              <a:t> </a:t>
            </a:r>
            <a:r>
              <a:rPr lang="vi-VN" dirty="0" smtClean="0">
                <a:solidFill>
                  <a:schemeClr val="tx1"/>
                </a:solidFill>
              </a:rPr>
              <a:t>atunci spunem că avem un</a:t>
            </a:r>
            <a:r>
              <a:rPr lang="vi-VN" b="1" dirty="0" smtClean="0">
                <a:solidFill>
                  <a:schemeClr val="tx1"/>
                </a:solidFill>
              </a:rPr>
              <a:t> recensământ</a:t>
            </a:r>
            <a:endParaRPr lang="ro-RO" sz="1800" b="1" dirty="0" smtClean="0">
              <a:solidFill>
                <a:schemeClr val="tx1"/>
              </a:solidFill>
              <a:latin typeface="Calibri" pitchFamily="34" charset="0"/>
              <a:cs typeface="Calibri" pitchFamily="34" charset="0"/>
            </a:endParaRPr>
          </a:p>
          <a:p>
            <a:pPr algn="just">
              <a:buNone/>
            </a:pPr>
            <a:endParaRPr lang="ro-RO" dirty="0" smtClean="0">
              <a:solidFill>
                <a:schemeClr val="tx1"/>
              </a:solidFill>
              <a:latin typeface="Calibri" pitchFamily="34" charset="0"/>
              <a:cs typeface="Calibri" pitchFamily="34" charset="0"/>
            </a:endParaRPr>
          </a:p>
          <a:p>
            <a:pPr algn="just">
              <a:buNone/>
            </a:pPr>
            <a:endParaRPr lang="ro-RO" sz="1800" dirty="0" smtClean="0">
              <a:solidFill>
                <a:schemeClr val="tx1"/>
              </a:solidFill>
              <a:latin typeface="Calibri" pitchFamily="34" charset="0"/>
              <a:cs typeface="Calibri" pitchFamily="34" charset="0"/>
            </a:endParaRPr>
          </a:p>
          <a:p>
            <a:pPr algn="just">
              <a:buNone/>
            </a:pPr>
            <a:endParaRPr lang="ro-RO" dirty="0" smtClean="0">
              <a:solidFill>
                <a:schemeClr val="tx1"/>
              </a:solidFill>
              <a:latin typeface="Calibri" pitchFamily="34" charset="0"/>
              <a:cs typeface="Calibri" pitchFamily="34" charset="0"/>
            </a:endParaRPr>
          </a:p>
          <a:p>
            <a:pPr algn="just">
              <a:buNone/>
            </a:pPr>
            <a:endParaRPr lang="ro-RO" sz="1800" dirty="0" smtClean="0">
              <a:solidFill>
                <a:schemeClr val="tx1"/>
              </a:solidFill>
              <a:latin typeface="Calibri" pitchFamily="34" charset="0"/>
              <a:cs typeface="Calibri" pitchFamily="34" charset="0"/>
            </a:endParaRPr>
          </a:p>
          <a:p>
            <a:pPr algn="just">
              <a:buNone/>
            </a:pPr>
            <a:endParaRPr lang="ro-RO" dirty="0" smtClean="0">
              <a:solidFill>
                <a:schemeClr val="tx1"/>
              </a:solidFill>
              <a:latin typeface="Calibri" pitchFamily="34" charset="0"/>
              <a:cs typeface="Calibri" pitchFamily="34" charset="0"/>
            </a:endParaRPr>
          </a:p>
          <a:p>
            <a:pPr algn="just">
              <a:buNone/>
            </a:pPr>
            <a:endParaRPr lang="ro-RO" sz="1800" dirty="0" smtClean="0">
              <a:solidFill>
                <a:schemeClr val="tx1"/>
              </a:solidFill>
              <a:latin typeface="Calibri" pitchFamily="34" charset="0"/>
              <a:cs typeface="Calibri" pitchFamily="34" charset="0"/>
            </a:endParaRPr>
          </a:p>
          <a:p>
            <a:pPr algn="just">
              <a:buNone/>
            </a:pPr>
            <a:endParaRPr lang="ro-RO" sz="1800" dirty="0">
              <a:solidFill>
                <a:schemeClr val="tx1"/>
              </a:solidFill>
              <a:latin typeface="Calibri" pitchFamily="34" charset="0"/>
              <a:cs typeface="Calibri"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92696"/>
            <a:ext cx="8229600" cy="5184576"/>
          </a:xfrm>
        </p:spPr>
        <p:txBody>
          <a:bodyPr>
            <a:normAutofit/>
          </a:bodyPr>
          <a:lstStyle/>
          <a:p>
            <a:pPr algn="just">
              <a:buNone/>
            </a:pPr>
            <a:r>
              <a:rPr lang="ro-RO" dirty="0" smtClean="0">
                <a:solidFill>
                  <a:schemeClr val="tx1"/>
                </a:solidFill>
                <a:latin typeface="Calibri" pitchFamily="34" charset="0"/>
                <a:cs typeface="Calibri" pitchFamily="34" charset="0"/>
              </a:rPr>
              <a:t>Există, în linii mari, două domenii majore ale statistici: descriptivă și inferențială. </a:t>
            </a:r>
          </a:p>
          <a:p>
            <a:pPr algn="just">
              <a:buNone/>
            </a:pPr>
            <a:r>
              <a:rPr lang="ro-RO" dirty="0" smtClean="0">
                <a:solidFill>
                  <a:schemeClr val="tx1"/>
                </a:solidFill>
                <a:latin typeface="Calibri" pitchFamily="34" charset="0"/>
                <a:cs typeface="Calibri" pitchFamily="34" charset="0"/>
              </a:rPr>
              <a:t> </a:t>
            </a:r>
            <a:r>
              <a:rPr lang="ro-RO" b="1" dirty="0" smtClean="0">
                <a:solidFill>
                  <a:schemeClr val="tx1"/>
                </a:solidFill>
                <a:latin typeface="Calibri" pitchFamily="34" charset="0"/>
                <a:cs typeface="Calibri" pitchFamily="34" charset="0"/>
              </a:rPr>
              <a:t>Statistica descriptivă </a:t>
            </a:r>
            <a:r>
              <a:rPr lang="ro-RO" dirty="0" smtClean="0">
                <a:solidFill>
                  <a:schemeClr val="tx1"/>
                </a:solidFill>
                <a:latin typeface="Calibri" pitchFamily="34" charset="0"/>
                <a:cs typeface="Calibri" pitchFamily="34" charset="0"/>
              </a:rPr>
              <a:t>implică descrierea unui set de date: am putea face un grafic al acestuia sau vă putem spune media și cât de răspândită este. Am putea să spunem orice caracteristici interesante despre aceasta.</a:t>
            </a:r>
          </a:p>
          <a:p>
            <a:pPr algn="just">
              <a:buNone/>
            </a:pPr>
            <a:r>
              <a:rPr lang="ro-RO" b="1" dirty="0" smtClean="0">
                <a:solidFill>
                  <a:schemeClr val="tx1"/>
                </a:solidFill>
                <a:latin typeface="Calibri" pitchFamily="34" charset="0"/>
                <a:cs typeface="Calibri" pitchFamily="34" charset="0"/>
              </a:rPr>
              <a:t>Observație: </a:t>
            </a:r>
            <a:r>
              <a:rPr lang="ro-RO" dirty="0" smtClean="0">
                <a:solidFill>
                  <a:schemeClr val="tx1"/>
                </a:solidFill>
                <a:latin typeface="Calibri" pitchFamily="34" charset="0"/>
                <a:cs typeface="Calibri" pitchFamily="34" charset="0"/>
              </a:rPr>
              <a:t>In </a:t>
            </a:r>
            <a:r>
              <a:rPr lang="ro-RO" b="1" dirty="0" smtClean="0">
                <a:solidFill>
                  <a:schemeClr val="tx1"/>
                </a:solidFill>
                <a:latin typeface="Calibri" pitchFamily="34" charset="0"/>
                <a:cs typeface="Calibri" pitchFamily="34" charset="0"/>
              </a:rPr>
              <a:t>statistica descriptivă</a:t>
            </a:r>
            <a:r>
              <a:rPr lang="ro-RO" dirty="0" smtClean="0">
                <a:solidFill>
                  <a:schemeClr val="tx1"/>
                </a:solidFill>
                <a:latin typeface="Calibri" pitchFamily="34" charset="0"/>
                <a:cs typeface="Calibri" pitchFamily="34" charset="0"/>
              </a:rPr>
              <a:t>, ne limitam doar la descrierea datelor in sine, nu generalizam despre eșantionul de date la populație. </a:t>
            </a:r>
          </a:p>
          <a:p>
            <a:pPr algn="just">
              <a:buNone/>
            </a:pPr>
            <a:r>
              <a:rPr lang="ro-RO" dirty="0" smtClean="0">
                <a:solidFill>
                  <a:schemeClr val="tx1"/>
                </a:solidFill>
                <a:latin typeface="Calibri" pitchFamily="34" charset="0"/>
                <a:cs typeface="Calibri" pitchFamily="34" charset="0"/>
              </a:rPr>
              <a:t>Dacă generalizăm de la un eșantion la o populație, efectuăm o </a:t>
            </a:r>
            <a:r>
              <a:rPr lang="ro-RO" b="1" dirty="0" smtClean="0">
                <a:solidFill>
                  <a:schemeClr val="tx1"/>
                </a:solidFill>
                <a:latin typeface="Calibri" pitchFamily="34" charset="0"/>
                <a:cs typeface="Calibri" pitchFamily="34" charset="0"/>
              </a:rPr>
              <a:t>inferență statistică</a:t>
            </a:r>
            <a:r>
              <a:rPr lang="ro-RO" dirty="0" smtClean="0">
                <a:solidFill>
                  <a:schemeClr val="tx1"/>
                </a:solidFill>
                <a:latin typeface="Calibri" pitchFamily="34" charset="0"/>
                <a:cs typeface="Calibri" pitchFamily="34" charset="0"/>
              </a:rPr>
              <a:t>. </a:t>
            </a:r>
          </a:p>
          <a:p>
            <a:pPr algn="just">
              <a:buNone/>
            </a:pPr>
            <a:r>
              <a:rPr lang="ro-RO" dirty="0" smtClean="0">
                <a:solidFill>
                  <a:schemeClr val="tx1"/>
                </a:solidFill>
                <a:latin typeface="Calibri" pitchFamily="34" charset="0"/>
                <a:cs typeface="Calibri" pitchFamily="34" charset="0"/>
              </a:rPr>
              <a:t> Acest gen de generalizări se numesc inferențe și se spune că analistul „atrage atenția/face o inferență” cu privire la populație, folosind eșantionul.</a:t>
            </a:r>
          </a:p>
          <a:p>
            <a:pPr algn="just">
              <a:buNone/>
            </a:pPr>
            <a:endParaRPr lang="en-US" dirty="0" smtClean="0">
              <a:solidFill>
                <a:schemeClr val="tx1"/>
              </a:solidFill>
              <a:latin typeface="Calibri" pitchFamily="34" charset="0"/>
              <a:cs typeface="Calibri" pitchFamily="34" charset="0"/>
            </a:endParaRPr>
          </a:p>
          <a:p>
            <a:pPr algn="just">
              <a:buNone/>
            </a:pPr>
            <a:r>
              <a:rPr lang="ro-RO" b="1" dirty="0" smtClean="0">
                <a:solidFill>
                  <a:schemeClr val="tx1"/>
                </a:solidFill>
                <a:latin typeface="Calibri" pitchFamily="34" charset="0"/>
                <a:cs typeface="Calibri" pitchFamily="34" charset="0"/>
              </a:rPr>
              <a:t>Exemplu</a:t>
            </a:r>
            <a:r>
              <a:rPr lang="ro-RO" dirty="0" smtClean="0">
                <a:solidFill>
                  <a:schemeClr val="tx1"/>
                </a:solidFill>
                <a:latin typeface="Calibri" pitchFamily="34" charset="0"/>
                <a:cs typeface="Calibri" pitchFamily="34" charset="0"/>
              </a:rPr>
              <a:t>: putem lua un eșantion de 100 de femei și să le folosim înălțimea medie pentru a face o inferență despre înălțimea medie pentru întreaga țară.</a:t>
            </a:r>
          </a:p>
          <a:p>
            <a:pPr algn="just">
              <a:buNone/>
            </a:pPr>
            <a:r>
              <a:rPr lang="ro-RO" sz="1800" dirty="0" smtClean="0">
                <a:solidFill>
                  <a:schemeClr val="tx1"/>
                </a:solidFill>
                <a:latin typeface="Calibri" pitchFamily="34" charset="0"/>
                <a:cs typeface="Calibri" pitchFamily="34" charset="0"/>
              </a:rPr>
              <a:t>Inferențele statistice conțin întotdeauna incertitudine….estimarea pentru înălțimea medie poate fi greșit</a:t>
            </a:r>
            <a:r>
              <a:rPr lang="ro-RO" dirty="0" smtClean="0">
                <a:solidFill>
                  <a:schemeClr val="tx1"/>
                </a:solidFill>
                <a:latin typeface="Calibri" pitchFamily="34" charset="0"/>
                <a:cs typeface="Calibri" pitchFamily="34" charset="0"/>
              </a:rPr>
              <a:t>ă</a:t>
            </a:r>
            <a:r>
              <a:rPr lang="ro-RO" sz="1800" dirty="0" smtClean="0">
                <a:solidFill>
                  <a:schemeClr val="tx1"/>
                </a:solidFill>
                <a:latin typeface="Calibri" pitchFamily="34" charset="0"/>
                <a:cs typeface="Calibri" pitchFamily="34" charset="0"/>
              </a:rPr>
              <a:t>! </a:t>
            </a:r>
          </a:p>
          <a:p>
            <a:pPr algn="just">
              <a:buNone/>
            </a:pPr>
            <a:endParaRPr lang="ro-RO" dirty="0" smtClean="0">
              <a:solidFill>
                <a:schemeClr val="tx1"/>
              </a:solidFill>
              <a:latin typeface="Calibri" pitchFamily="34" charset="0"/>
              <a:cs typeface="Calibri" pitchFamily="34" charset="0"/>
            </a:endParaRPr>
          </a:p>
          <a:p>
            <a:pPr algn="just">
              <a:buNone/>
            </a:pPr>
            <a:endParaRPr lang="ro-RO" sz="1800" dirty="0" smtClean="0">
              <a:solidFill>
                <a:schemeClr val="tx1"/>
              </a:solidFill>
              <a:latin typeface="Calibri" pitchFamily="34" charset="0"/>
              <a:cs typeface="Calibri" pitchFamily="34" charset="0"/>
            </a:endParaRPr>
          </a:p>
          <a:p>
            <a:pPr algn="just">
              <a:buNone/>
            </a:pPr>
            <a:endParaRPr lang="ro-RO" dirty="0" smtClean="0">
              <a:solidFill>
                <a:schemeClr val="tx1"/>
              </a:solidFill>
              <a:latin typeface="Calibri" pitchFamily="34" charset="0"/>
              <a:cs typeface="Calibri" pitchFamily="34" charset="0"/>
            </a:endParaRPr>
          </a:p>
          <a:p>
            <a:pPr algn="just">
              <a:buNone/>
            </a:pPr>
            <a:endParaRPr lang="ro-RO" sz="1800" dirty="0" smtClean="0">
              <a:solidFill>
                <a:schemeClr val="tx1"/>
              </a:solidFill>
              <a:latin typeface="Calibri" pitchFamily="34" charset="0"/>
              <a:cs typeface="Calibri" pitchFamily="34" charset="0"/>
            </a:endParaRPr>
          </a:p>
          <a:p>
            <a:pPr algn="just">
              <a:buNone/>
            </a:pPr>
            <a:endParaRPr lang="ro-RO" sz="1800" dirty="0">
              <a:solidFill>
                <a:schemeClr val="tx1"/>
              </a:solidFill>
              <a:latin typeface="Calibri" pitchFamily="34" charset="0"/>
              <a:cs typeface="Calibri" pitchFamily="34"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TF00001240</Template>
  <TotalTime>5330</TotalTime>
  <Words>5644</Words>
  <Application>Microsoft Office PowerPoint</Application>
  <PresentationFormat>On-screen Show (4:3)</PresentationFormat>
  <Paragraphs>479</Paragraphs>
  <Slides>57</Slides>
  <Notes>1</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Facet</vt:lpstr>
      <vt:lpstr>BAZELE STATISTICII ECONOMICE</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VARIABILE ALEATOARE</vt:lpstr>
      <vt:lpstr>Slide 15</vt:lpstr>
      <vt:lpstr>Slide 16</vt:lpstr>
      <vt:lpstr>Slide 17</vt:lpstr>
      <vt:lpstr>Slide 18</vt:lpstr>
      <vt:lpstr>Slide 19</vt:lpstr>
      <vt:lpstr>Slide 20</vt:lpstr>
      <vt:lpstr>Slide 21</vt:lpstr>
      <vt:lpstr>Slide 22</vt:lpstr>
      <vt:lpstr>Slide 23</vt:lpstr>
      <vt:lpstr>Slide 24</vt:lpstr>
      <vt:lpstr>Slide 25</vt:lpstr>
      <vt:lpstr> </vt:lpstr>
      <vt:lpstr>Slide 27</vt:lpstr>
      <vt:lpstr>Slide 28</vt:lpstr>
      <vt:lpstr>Slide 29</vt:lpstr>
      <vt:lpstr>Slide 30</vt:lpstr>
      <vt:lpstr>Slide 31</vt:lpstr>
      <vt:lpstr>Slide 32</vt:lpstr>
      <vt:lpstr>Slide 33</vt:lpstr>
      <vt:lpstr>Slide 34</vt:lpstr>
      <vt:lpstr>Slide 35</vt:lpstr>
      <vt:lpstr>Slide 36</vt:lpstr>
      <vt:lpstr>Slide 37</vt:lpstr>
      <vt:lpstr>Surse de date statistice </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Bibliografie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Mihaela PAUN</dc:creator>
  <cp:lastModifiedBy>Mihaela Paun</cp:lastModifiedBy>
  <cp:revision>127</cp:revision>
  <dcterms:created xsi:type="dcterms:W3CDTF">2018-07-30T11:48:10Z</dcterms:created>
  <dcterms:modified xsi:type="dcterms:W3CDTF">2019-09-30T06:06:16Z</dcterms:modified>
</cp:coreProperties>
</file>