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7"/>
  </p:notesMasterIdLst>
  <p:sldIdLst>
    <p:sldId id="265" r:id="rId2"/>
    <p:sldId id="266" r:id="rId3"/>
    <p:sldId id="273" r:id="rId4"/>
    <p:sldId id="270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92" d="100"/>
          <a:sy n="92" d="100"/>
        </p:scale>
        <p:origin x="119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33BFE-A963-495E-A413-F12533C2018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E7372A-EF2A-4FA6-8730-34B1711BD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dirty="0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5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5533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D6174E-A518-4A48-8258-EAA8999D78E9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5533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5533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B5744C9-C21B-4788-A4D8-78130117D096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5342" name="Group 14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55331" name="Rectangle 3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2" name="Rectangle 4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4" name="Rectangle 6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341" name="Rectangle 13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F7841-0350-4ADD-97B2-45BE3FA29B2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10B30-434F-4B12-9323-1101ABB57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fld id="{220ECA36-7514-4536-BF58-74B06CACE25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6E0A3EC6-7738-4FFF-B396-1E8D7BD63ADE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4329" name="Group 25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4" name="Rectangle 10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5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Sample Statistics from Titanic Study</a:t>
            </a:r>
          </a:p>
        </p:txBody>
      </p:sp>
      <p:pic>
        <p:nvPicPr>
          <p:cNvPr id="4" name="5.work ethic">
            <a:hlinkClick r:id="" action="ppaction://media"/>
            <a:extLst>
              <a:ext uri="{FF2B5EF4-FFF2-40B4-BE49-F238E27FC236}">
                <a16:creationId xmlns:a16="http://schemas.microsoft.com/office/drawing/2014/main" id="{727AFFA3-84E7-7352-78A1-67016B9E2F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10600" y="6400800"/>
            <a:ext cx="244475" cy="244475"/>
          </a:xfrm>
          <a:prstGeom prst="rect">
            <a:avLst/>
          </a:prstGeom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3D70B7E1-0B91-4F1C-859C-BF99022E60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600200" y="2064067"/>
            <a:ext cx="5486400" cy="33461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95A52-DC29-4F2B-4774-F17D8512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697F-3E96-4552-89B4-67077F2FA95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BF3D-569C-F594-D9FB-7C7D445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0B30-434F-4B12-9323-1101ABB5744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F898F-B8FF-DBC9-AF0C-7F84C84A1160}"/>
              </a:ext>
            </a:extLst>
          </p:cNvPr>
          <p:cNvSpPr txBox="1"/>
          <p:nvPr/>
        </p:nvSpPr>
        <p:spPr>
          <a:xfrm>
            <a:off x="2057400" y="5410200"/>
            <a:ext cx="5181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Outcome – survival (yes=1 or no=0,)</a:t>
            </a:r>
          </a:p>
          <a:p>
            <a:r>
              <a:rPr lang="en-US" sz="1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SibSp</a:t>
            </a:r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  </a:t>
            </a:r>
            <a:r>
              <a:rPr lang="en-US" sz="130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siblings or spouse a passenger had</a:t>
            </a:r>
          </a:p>
          <a:p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Parch - Number of parents/children/nanny aboard the Titanic</a:t>
            </a:r>
          </a:p>
        </p:txBody>
      </p:sp>
    </p:spTree>
    <p:extLst>
      <p:ext uri="{BB962C8B-B14F-4D97-AF65-F5344CB8AC3E}">
        <p14:creationId xmlns:p14="http://schemas.microsoft.com/office/powerpoint/2010/main" val="16556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3600" dirty="0"/>
              <a:t>Machine Learning Tools - Titanic Study</a:t>
            </a:r>
          </a:p>
        </p:txBody>
      </p:sp>
      <p:pic>
        <p:nvPicPr>
          <p:cNvPr id="4" name="5.work ethic">
            <a:hlinkClick r:id="" action="ppaction://media"/>
            <a:extLst>
              <a:ext uri="{FF2B5EF4-FFF2-40B4-BE49-F238E27FC236}">
                <a16:creationId xmlns:a16="http://schemas.microsoft.com/office/drawing/2014/main" id="{727AFFA3-84E7-7352-78A1-67016B9E2F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10600" y="6400800"/>
            <a:ext cx="244475" cy="244475"/>
          </a:xfrm>
          <a:prstGeom prst="rect">
            <a:avLst/>
          </a:prstGeom>
        </p:spPr>
      </p:pic>
      <p:pic>
        <p:nvPicPr>
          <p:cNvPr id="3" name="Picture">
            <a:extLst>
              <a:ext uri="{FF2B5EF4-FFF2-40B4-BE49-F238E27FC236}">
                <a16:creationId xmlns:a16="http://schemas.microsoft.com/office/drawing/2014/main" id="{DFB70CC3-88A8-7954-70B7-F2181763CEC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799403" y="1981200"/>
            <a:ext cx="3276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E655113E-A30B-FF68-5F84-64214D43E90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419600" y="1905000"/>
            <a:ext cx="3962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25433-DF1B-A543-9FA2-07AFCA8CF322}"/>
              </a:ext>
            </a:extLst>
          </p:cNvPr>
          <p:cNvSpPr txBox="1"/>
          <p:nvPr/>
        </p:nvSpPr>
        <p:spPr>
          <a:xfrm flipH="1">
            <a:off x="609600" y="54864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SibSp</a:t>
            </a:r>
            <a:r>
              <a:rPr lang="en-US" sz="1400" b="1" dirty="0"/>
              <a:t> -  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how many siblings and spouses a passenger had</a:t>
            </a:r>
          </a:p>
          <a:p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Cabin – cabin number</a:t>
            </a:r>
          </a:p>
          <a:p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From – Machine Learning with the Titanic Dataset by Benedikt </a:t>
            </a:r>
            <a:r>
              <a:rPr lang="en-US" sz="1400" b="1" dirty="0" err="1">
                <a:solidFill>
                  <a:srgbClr val="444444"/>
                </a:solidFill>
                <a:latin typeface="Roboto" panose="02000000000000000000" pitchFamily="2" charset="0"/>
              </a:rPr>
              <a:t>Droste</a:t>
            </a:r>
            <a:r>
              <a:rPr lang="en-US" sz="1400" b="1" dirty="0">
                <a:solidFill>
                  <a:srgbClr val="444444"/>
                </a:solidFill>
                <a:latin typeface="Roboto" panose="02000000000000000000" pitchFamily="2" charset="0"/>
              </a:rPr>
              <a:t> - Towards Data Science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D605A-7DB2-53D6-0C33-23F5BD97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5F92-5CDB-442C-9EFD-9635C99CCD40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21FC15-1E40-8AB8-F982-E55D4014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0B30-434F-4B12-9323-1101ABB574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3400" b="1" dirty="0"/>
              <a:t>ROC Curve – from Rosner </a:t>
            </a:r>
            <a:br>
              <a:rPr lang="en-US" sz="3400" b="1" dirty="0"/>
            </a:br>
            <a:r>
              <a:rPr lang="en-US" sz="3400" b="1" dirty="0"/>
              <a:t>  Fundamentals of Biostatistics, 5</a:t>
            </a:r>
            <a:r>
              <a:rPr lang="en-US" sz="3400" b="1" baseline="30000" dirty="0"/>
              <a:t>th</a:t>
            </a:r>
            <a:r>
              <a:rPr lang="en-US" sz="3400" b="1" dirty="0"/>
              <a:t> edition</a:t>
            </a:r>
          </a:p>
        </p:txBody>
      </p:sp>
      <p:pic>
        <p:nvPicPr>
          <p:cNvPr id="4" name="5.work ethic">
            <a:hlinkClick r:id="" action="ppaction://media"/>
            <a:extLst>
              <a:ext uri="{FF2B5EF4-FFF2-40B4-BE49-F238E27FC236}">
                <a16:creationId xmlns:a16="http://schemas.microsoft.com/office/drawing/2014/main" id="{727AFFA3-84E7-7352-78A1-67016B9E2F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10600" y="6400800"/>
            <a:ext cx="244475" cy="24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7163C-7D19-4329-A106-01E7FBCDA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88" y="2133188"/>
            <a:ext cx="4800601" cy="1745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EC581-0E53-ECF7-3981-AA368AAA8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046360"/>
            <a:ext cx="5029200" cy="19163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61FCF-E8EA-A15F-8B53-63CF57A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22E9-304E-447D-9C27-DEFC510AB214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3955-5CAD-C761-1AC0-68744778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0B30-434F-4B12-9323-1101ABB574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68B4-7503-6E58-0732-B58E6014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Computing Sensitivity and Specificity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7F133-E2A9-E959-5D9B-D5512F11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05100"/>
            <a:ext cx="4572000" cy="13573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BA3C7-9C4A-7C01-D43B-6713E79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A4AF-4B02-4DDA-B5C4-E1C10B11430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6091-2AF7-D244-05AA-DF988455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0B30-434F-4B12-9323-1101ABB574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07E15-146F-9747-A6F8-39016AB1E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1" y="4343400"/>
            <a:ext cx="8201718" cy="175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3AA5C-8E5F-C6BC-BADC-F2A639B66D0D}"/>
              </a:ext>
            </a:extLst>
          </p:cNvPr>
          <p:cNvSpPr txBox="1"/>
          <p:nvPr/>
        </p:nvSpPr>
        <p:spPr>
          <a:xfrm>
            <a:off x="685800" y="208788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Roc curve is a plot of the sensitivity versus one minus specificity of a screening test.</a:t>
            </a:r>
          </a:p>
          <a:p>
            <a:r>
              <a:rPr lang="en-US" sz="1800" dirty="0"/>
              <a:t>Curve points correspond to cutoff points used to designate test positive.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3926-91B7-36C5-0D8B-3ED09F8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E0DA-7F79-FD4E-CF87-4952FD8CE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03828"/>
            <a:ext cx="6112299" cy="40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07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Office Theme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1860</TotalTime>
  <Words>132</Words>
  <Application>Microsoft Office PowerPoint</Application>
  <PresentationFormat>On-screen Show (4:3)</PresentationFormat>
  <Paragraphs>21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Times New Roman</vt:lpstr>
      <vt:lpstr>Wingdings</vt:lpstr>
      <vt:lpstr>Quadrant</vt:lpstr>
      <vt:lpstr>Sample Statistics from Titanic Study</vt:lpstr>
      <vt:lpstr>  Machine Learning Tools - Titanic Study</vt:lpstr>
      <vt:lpstr>  ROC Curve – from Rosner    Fundamentals of Biostatistics, 5th edition</vt:lpstr>
      <vt:lpstr>Computing Sensitivity and Specificity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</dc:creator>
  <cp:lastModifiedBy>Mary A. Marion</cp:lastModifiedBy>
  <cp:revision>89</cp:revision>
  <cp:lastPrinted>2023-09-18T22:57:18Z</cp:lastPrinted>
  <dcterms:created xsi:type="dcterms:W3CDTF">2008-03-12T16:46:12Z</dcterms:created>
  <dcterms:modified xsi:type="dcterms:W3CDTF">2023-09-25T15:01:24Z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