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2" r:id="rId3"/>
    <p:sldId id="264" r:id="rId4"/>
    <p:sldId id="283" r:id="rId5"/>
    <p:sldId id="265" r:id="rId6"/>
    <p:sldId id="266" r:id="rId7"/>
    <p:sldId id="267" r:id="rId8"/>
    <p:sldId id="276" r:id="rId9"/>
    <p:sldId id="268" r:id="rId10"/>
    <p:sldId id="257" r:id="rId11"/>
    <p:sldId id="261" r:id="rId12"/>
    <p:sldId id="260" r:id="rId13"/>
    <p:sldId id="263" r:id="rId14"/>
    <p:sldId id="277" r:id="rId15"/>
    <p:sldId id="278" r:id="rId16"/>
    <p:sldId id="280" r:id="rId17"/>
    <p:sldId id="279" r:id="rId18"/>
    <p:sldId id="284" r:id="rId19"/>
    <p:sldId id="285" r:id="rId20"/>
    <p:sldId id="273" r:id="rId21"/>
    <p:sldId id="274" r:id="rId22"/>
    <p:sldId id="272" r:id="rId23"/>
    <p:sldId id="275" r:id="rId24"/>
    <p:sldId id="293" r:id="rId25"/>
    <p:sldId id="288" r:id="rId26"/>
    <p:sldId id="295" r:id="rId27"/>
    <p:sldId id="289" r:id="rId28"/>
    <p:sldId id="290" r:id="rId29"/>
    <p:sldId id="294" r:id="rId30"/>
    <p:sldId id="296" r:id="rId31"/>
    <p:sldId id="291" r:id="rId32"/>
    <p:sldId id="292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400" b="1" kern="1200">
        <a:solidFill>
          <a:schemeClr val="tx2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400" b="1" kern="1200">
        <a:solidFill>
          <a:schemeClr val="tx2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400" b="1" kern="1200">
        <a:solidFill>
          <a:schemeClr val="tx2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400" b="1" kern="1200">
        <a:solidFill>
          <a:schemeClr val="tx2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400" b="1" kern="1200">
        <a:solidFill>
          <a:schemeClr val="tx2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5400" b="1" kern="1200">
        <a:solidFill>
          <a:schemeClr val="tx2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5400" b="1" kern="1200">
        <a:solidFill>
          <a:schemeClr val="tx2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5400" b="1" kern="1200">
        <a:solidFill>
          <a:schemeClr val="tx2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5400" b="1" kern="1200">
        <a:solidFill>
          <a:schemeClr val="tx2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92" d="100"/>
          <a:sy n="92" d="100"/>
        </p:scale>
        <p:origin x="119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DC5DAA7-D15B-F2B7-0B4D-5DAA4A0EAE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93584F0-8928-492D-763A-2019B85A31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7DA7997C-3C89-E332-80E1-ECBF6833D36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423066F8-647A-F368-93C2-DB6CB923DA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7B3C6E3-2139-433A-8C66-BB4B36ABF6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97F386B-5616-CFDC-7869-A209F97C52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F3C8EFB-2ED6-CACF-CE87-6013DB99D8F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2F23BC5-66CE-E066-BD8B-E3D3A0B0D2E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36AC2D90-C21F-1F7F-20E1-357068E651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95462F1D-FDEE-F6B1-80E6-D775A59C17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C955849E-D7D8-1078-C106-30AA84EAA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EF75990-7C11-4F2D-8BE0-615E08B248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08E6C8-B31D-8304-8202-3C3D009523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7AA4F1-CB83-5E2A-E7A7-B636FCA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6F09AB-4996-36F1-9644-EAFF34187A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F72A9-16A6-4F7F-8B2D-037028D4AF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4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E53F2-0CA8-A101-8EC5-D591230387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E62ED8-759A-954A-7A99-0BD3D42D3D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4A09EE-9A61-75CE-C54C-4EF395A3DE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12469-3E45-45DC-BC18-CDE55EBFE5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3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2A3DEF-7470-A650-3381-173768288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BE69B5-0BE9-0942-811D-E2968B3BBF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1CB10C-0791-6D35-7D54-8A51C64290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D529A-D9ED-45A3-8433-A2310601DF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731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505927-57E5-A86E-9BE6-77C3B17F51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1BAE68-6851-CC0A-CE86-1BC29F2B5B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1963BC-3D1A-D003-403F-A847997E01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1AED9-5B79-453D-B94D-0732B1E938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762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94596-FC85-2E53-58E3-776B41246A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93ED5-009B-7010-4200-F6609BD6FF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2BB94-76D9-38DB-030C-C14052B9A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44C71-6C3B-4B4B-B6AD-B5B385E84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341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A1D2D8E-D0C7-6314-9BAC-7698B3B22D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88A2943-B5F9-CEF9-A930-C7A725A726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8D9E818-0EA8-A7B9-7F08-DB7A67FAB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DA70F-7DBB-4794-8344-B71FBB5EA5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34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A197C9-D1F0-742C-C9B3-A7D756EB68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5B1D6F-395C-69C8-E998-1D277B17B8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A58D7B-6F72-DE52-CAB6-BD4AB68AA0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10C14-4032-436C-98E7-89032F853C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15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E3F1B6-EF0D-E8F2-5DE6-7AFA394F21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0EF4B7-A114-AD1B-9BCB-E957BC57A1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431F7-49AB-F954-BAB8-644BA03F5C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D8837-ECCB-4055-A18F-4DBC2F375F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40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BE734-CFBE-3BE5-248C-F1BD4A4C5E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09708-C318-A526-EC4C-5CF4BCC73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BC402A-9733-3E6A-81AA-B1D586066F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6B2C2-E2A5-4A8E-9A2F-5BAEA9A75E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2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D93C00B-5176-340E-AECF-B635F47213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6A7CAF8-356D-2D7F-ED21-D5BCB19FA6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054B4A6-1C37-D2C0-7F71-0103FBAAE1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8BA9B-2BED-44E4-8028-A3548D7D8E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94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A8B865C-F0E9-F532-4745-30081E880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E19EFD-376C-6001-FF00-8F6BEDE792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2470F8-88AD-3AA5-5294-2845FD97FB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B926F-E6DA-4D07-AA3F-148FCA037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05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FB4D55A-F495-EA7A-2745-B95B0EB34F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37151D-8FD2-FFB7-F04D-E5C4042A46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31411C1-7E26-F888-86E4-05F05031D7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79163-B759-46C0-B54E-EB49ECB61C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45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53279-45A2-576E-C167-6225651DF8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3B89C-01F5-481F-6915-AE6D611694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8FFD0-0ABA-A49F-6705-74F66D3807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C1375-F131-4A49-8899-3BC7DE9C1D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08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81610-2544-E9DB-8100-F1DFD7CF6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B0677-FDED-45E2-31C6-23C437BF7F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11AE7-4206-D14B-407C-02D77788C6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F00BC-8E94-4779-AAFE-8B81D3D48E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70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FC066DF-5656-36F1-5EEA-D829AB2A1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206B38-2549-4E8D-A777-D250EEF63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228C6C-549B-EDB3-A699-1BA6EBF8B4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B931A93-E08F-79FA-E397-6320F0020C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7F269C7-49C2-31C4-58A0-4178F46EC0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FF6ADEF-5EAA-4FAD-AE33-13CA51873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60323D5-C62E-938A-DAE5-00ECA4F5B1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772400" cy="1219200"/>
          </a:xfrm>
        </p:spPr>
        <p:txBody>
          <a:bodyPr anchor="ctr"/>
          <a:lstStyle/>
          <a:p>
            <a:pPr eaLnBrk="1" hangingPunct="1"/>
            <a:r>
              <a:rPr lang="en-US" altLang="en-US" sz="5400" b="1">
                <a:latin typeface="Courier New" panose="02070309020205020404" pitchFamily="49" charset="0"/>
              </a:rPr>
              <a:t>FIELLER’S THEOREM</a:t>
            </a:r>
            <a:r>
              <a:rPr lang="en-US" altLang="en-US" sz="5400"/>
              <a:t>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C3FF4EF-16A6-8861-E155-C9DF61748CE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2538" y="3287713"/>
            <a:ext cx="6400800" cy="1143000"/>
          </a:xfrm>
        </p:spPr>
        <p:txBody>
          <a:bodyPr/>
          <a:lstStyle/>
          <a:p>
            <a:pPr eaLnBrk="1" hangingPunct="1"/>
            <a:r>
              <a:rPr lang="en-US" altLang="en-US" sz="2800" b="1">
                <a:latin typeface="Courier New" panose="02070309020205020404" pitchFamily="49" charset="0"/>
              </a:rPr>
              <a:t>by</a:t>
            </a:r>
          </a:p>
          <a:p>
            <a:pPr eaLnBrk="1" hangingPunct="1"/>
            <a:r>
              <a:rPr lang="en-US" altLang="en-US" sz="2800" b="1">
                <a:latin typeface="Courier New" panose="02070309020205020404" pitchFamily="49" charset="0"/>
              </a:rPr>
              <a:t>Mary A. Marion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58A5306F-8BB7-1C7D-D390-BA3EC82EC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953000"/>
            <a:ext cx="6172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/>
              <a:t>Email:         mmstat7@gmail.com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/>
              <a:t>Web page:   https://mmstat.github.io/MMSTAT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653D7FF9-5665-4649-BCD8-57C1356C6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362200"/>
            <a:ext cx="65405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800">
                <a:solidFill>
                  <a:schemeClr val="tx2"/>
                </a:solidFill>
                <a:latin typeface="Courier New" panose="02070309020205020404" pitchFamily="49" charset="0"/>
              </a:rPr>
              <a:t>Theory and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>
            <a:extLst>
              <a:ext uri="{FF2B5EF4-FFF2-40B4-BE49-F238E27FC236}">
                <a16:creationId xmlns:a16="http://schemas.microsoft.com/office/drawing/2014/main" id="{FC537A1C-FEF0-91E8-97F5-7286E1723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EXISTENCE OF SOLUTIONS</a:t>
            </a:r>
            <a:r>
              <a:rPr lang="en-US" altLang="en-US" b="1"/>
              <a:t>	</a:t>
            </a:r>
          </a:p>
        </p:txBody>
      </p:sp>
      <p:graphicFrame>
        <p:nvGraphicFramePr>
          <p:cNvPr id="13315" name="Object 12">
            <a:extLst>
              <a:ext uri="{FF2B5EF4-FFF2-40B4-BE49-F238E27FC236}">
                <a16:creationId xmlns:a16="http://schemas.microsoft.com/office/drawing/2014/main" id="{58C4F441-5510-93A0-E55C-E6E5F93E3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00200"/>
          <a:ext cx="6908800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08800" imgH="5384800" progId="Equation.DSMT4">
                  <p:embed/>
                </p:oleObj>
              </mc:Choice>
              <mc:Fallback>
                <p:oleObj name="Equation" r:id="rId2" imgW="6908800" imgH="5384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6908800" cy="456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CC39115-7B9A-E0C4-C741-8DDF0800D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Case 1b.   A &gt; 0,  B</a:t>
            </a:r>
            <a:r>
              <a:rPr lang="en-US" altLang="en-US" sz="3600" baseline="30000"/>
              <a:t>2</a:t>
            </a:r>
            <a:r>
              <a:rPr lang="en-US" altLang="en-US" sz="3600"/>
              <a:t> - 4 A  C = 0</a:t>
            </a:r>
          </a:p>
        </p:txBody>
      </p:sp>
      <p:pic>
        <p:nvPicPr>
          <p:cNvPr id="14339" name="Picture 8">
            <a:extLst>
              <a:ext uri="{FF2B5EF4-FFF2-40B4-BE49-F238E27FC236}">
                <a16:creationId xmlns:a16="http://schemas.microsoft.com/office/drawing/2014/main" id="{E6A6EB4C-CC98-432A-10BA-F73BBF5167F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743200"/>
            <a:ext cx="5562600" cy="2671763"/>
          </a:xfrm>
          <a:noFill/>
        </p:spPr>
      </p:pic>
      <p:sp>
        <p:nvSpPr>
          <p:cNvPr id="14340" name="Text Box 10">
            <a:extLst>
              <a:ext uri="{FF2B5EF4-FFF2-40B4-BE49-F238E27FC236}">
                <a16:creationId xmlns:a16="http://schemas.microsoft.com/office/drawing/2014/main" id="{8687C198-F35D-A358-0A77-25BD47768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00200"/>
            <a:ext cx="695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0"/>
              <a:t>         Single solution (a single point) exists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688DBDF-2172-148C-4E5A-0308CFFDA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3200"/>
              <a:t>Case 1a.   A &gt; 0,  B</a:t>
            </a:r>
            <a:r>
              <a:rPr lang="en-US" altLang="en-US" sz="3200" baseline="30000"/>
              <a:t>2</a:t>
            </a:r>
            <a:r>
              <a:rPr lang="en-US" altLang="en-US" sz="3200"/>
              <a:t> - 4 A  C &gt; 0</a:t>
            </a:r>
            <a:br>
              <a:rPr lang="en-US" altLang="en-US" sz="2800"/>
            </a:br>
            <a:r>
              <a:rPr lang="en-US" altLang="en-US" sz="2800"/>
              <a:t>Two distinct solutions exist</a:t>
            </a:r>
          </a:p>
        </p:txBody>
      </p:sp>
      <p:pic>
        <p:nvPicPr>
          <p:cNvPr id="15363" name="Picture 13">
            <a:extLst>
              <a:ext uri="{FF2B5EF4-FFF2-40B4-BE49-F238E27FC236}">
                <a16:creationId xmlns:a16="http://schemas.microsoft.com/office/drawing/2014/main" id="{3E1D052D-8F73-61B3-060D-F11E079E6AF0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600200"/>
            <a:ext cx="3200400" cy="1685925"/>
          </a:xfrm>
          <a:noFill/>
        </p:spPr>
      </p:pic>
      <p:sp>
        <p:nvSpPr>
          <p:cNvPr id="15364" name="Rectangle 6">
            <a:extLst>
              <a:ext uri="{FF2B5EF4-FFF2-40B4-BE49-F238E27FC236}">
                <a16:creationId xmlns:a16="http://schemas.microsoft.com/office/drawing/2014/main" id="{F4F03BBB-CEF0-F976-70DD-0AD42182A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352800"/>
            <a:ext cx="6324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2"/>
                </a:solidFill>
              </a:rPr>
              <a:t>  Case 3.   A &lt; 0,  B</a:t>
            </a:r>
            <a:r>
              <a:rPr lang="en-US" altLang="en-US" b="0" baseline="30000">
                <a:solidFill>
                  <a:schemeClr val="tx2"/>
                </a:solidFill>
              </a:rPr>
              <a:t>2  </a:t>
            </a:r>
            <a:r>
              <a:rPr lang="en-US" altLang="en-US" b="0">
                <a:solidFill>
                  <a:schemeClr val="tx2"/>
                </a:solidFill>
              </a:rPr>
              <a:t>- 4 A  C &gt;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0">
                <a:solidFill>
                  <a:schemeClr val="tx2"/>
                </a:solidFill>
              </a:rPr>
              <a:t>          No useful confidence region</a:t>
            </a:r>
          </a:p>
        </p:txBody>
      </p:sp>
      <p:pic>
        <p:nvPicPr>
          <p:cNvPr id="15365" name="Picture 16">
            <a:extLst>
              <a:ext uri="{FF2B5EF4-FFF2-40B4-BE49-F238E27FC236}">
                <a16:creationId xmlns:a16="http://schemas.microsoft.com/office/drawing/2014/main" id="{0E4D75CA-0ED2-060A-A78E-99188BA560C7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4572000"/>
            <a:ext cx="3581400" cy="1685925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CB2EEFC-2087-9855-90D2-677B7A3D9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 eaLnBrk="1" hangingPunct="1"/>
            <a:br>
              <a:rPr lang="en-US" altLang="en-US" sz="2800"/>
            </a:br>
            <a:r>
              <a:rPr lang="en-US" altLang="en-US" sz="2800"/>
              <a:t>Case 2.   A &gt; 0,  B</a:t>
            </a:r>
            <a:r>
              <a:rPr lang="en-US" altLang="en-US" sz="2800" baseline="30000"/>
              <a:t>2</a:t>
            </a:r>
            <a:r>
              <a:rPr lang="en-US" altLang="en-US" sz="2800"/>
              <a:t> - 4 A  C &lt; 0</a:t>
            </a:r>
          </a:p>
        </p:txBody>
      </p:sp>
      <p:pic>
        <p:nvPicPr>
          <p:cNvPr id="16387" name="Picture 7">
            <a:extLst>
              <a:ext uri="{FF2B5EF4-FFF2-40B4-BE49-F238E27FC236}">
                <a16:creationId xmlns:a16="http://schemas.microsoft.com/office/drawing/2014/main" id="{51A5C658-A83E-813D-F673-4F0B4A8D29F3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828800"/>
            <a:ext cx="3505200" cy="1685925"/>
          </a:xfrm>
          <a:noFill/>
        </p:spPr>
      </p:pic>
      <p:sp>
        <p:nvSpPr>
          <p:cNvPr id="16388" name="Rectangle 4">
            <a:extLst>
              <a:ext uri="{FF2B5EF4-FFF2-40B4-BE49-F238E27FC236}">
                <a16:creationId xmlns:a16="http://schemas.microsoft.com/office/drawing/2014/main" id="{C964C161-789E-2EFE-F807-7141B2983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92463"/>
            <a:ext cx="632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b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2"/>
                </a:solidFill>
              </a:rPr>
              <a:t>  </a:t>
            </a:r>
            <a:r>
              <a:rPr lang="en-US" altLang="en-US" sz="2800" b="0">
                <a:solidFill>
                  <a:schemeClr val="tx2"/>
                </a:solidFill>
              </a:rPr>
              <a:t>Case 4.   A &lt; 0,  B</a:t>
            </a:r>
            <a:r>
              <a:rPr lang="en-US" altLang="en-US" sz="2800" b="0" baseline="30000">
                <a:solidFill>
                  <a:schemeClr val="tx2"/>
                </a:solidFill>
              </a:rPr>
              <a:t>2</a:t>
            </a:r>
            <a:r>
              <a:rPr lang="en-US" altLang="en-US" sz="2800" b="0">
                <a:solidFill>
                  <a:schemeClr val="tx2"/>
                </a:solidFill>
              </a:rPr>
              <a:t>-  4 A  C &lt; 0</a:t>
            </a:r>
          </a:p>
        </p:txBody>
      </p:sp>
      <p:pic>
        <p:nvPicPr>
          <p:cNvPr id="16389" name="Picture 13">
            <a:extLst>
              <a:ext uri="{FF2B5EF4-FFF2-40B4-BE49-F238E27FC236}">
                <a16:creationId xmlns:a16="http://schemas.microsoft.com/office/drawing/2014/main" id="{5438C3BE-2033-04F4-C276-B9DAAEAF4E40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419600"/>
            <a:ext cx="3657600" cy="1685925"/>
          </a:xfrm>
          <a:noFill/>
        </p:spPr>
      </p:pic>
      <p:sp>
        <p:nvSpPr>
          <p:cNvPr id="16390" name="Text Box 15">
            <a:extLst>
              <a:ext uri="{FF2B5EF4-FFF2-40B4-BE49-F238E27FC236}">
                <a16:creationId xmlns:a16="http://schemas.microsoft.com/office/drawing/2014/main" id="{BA7A8615-1CCB-B1DA-8905-2C834CECA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9600"/>
            <a:ext cx="927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CONFIDENCE INTERVAL DOES NOT EXIST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B8FCFC7-2408-BD83-59AE-AD648550B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Fiducial Limits -Milliken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3863A54E-3C8E-BE5F-EE64-ACC489B6391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81000" y="2514600"/>
          <a:ext cx="822642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86300" imgH="876300" progId="Equation.DSMT4">
                  <p:embed/>
                </p:oleObj>
              </mc:Choice>
              <mc:Fallback>
                <p:oleObj name="Equation" r:id="rId2" imgW="4686300" imgH="876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14600"/>
                        <a:ext cx="822642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8F76ACD-A0F4-667B-E1AA-BE4BE7EE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Fiducial Limits -Finney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35FE8BEB-8C47-5D5B-8B13-1C093B8CE25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33400" y="2514600"/>
          <a:ext cx="82264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72100" imgH="927100" progId="Equation.DSMT4">
                  <p:embed/>
                </p:oleObj>
              </mc:Choice>
              <mc:Fallback>
                <p:oleObj name="Equation" r:id="rId2" imgW="5372100" imgH="927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822642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FC0CAA7-F103-3672-EA06-9F73B899D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TEST MODEL ASSUMPTIONS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08CBBA9F-F713-A0AC-EB12-9153E9896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57400"/>
          <a:ext cx="7769225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337800" imgH="3530600" progId="Equation.DSMT4">
                  <p:embed/>
                </p:oleObj>
              </mc:Choice>
              <mc:Fallback>
                <p:oleObj name="Equation" r:id="rId2" imgW="10337800" imgH="3530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7769225" cy="265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D045F23-99FD-5AA5-9C82-F91903512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Minimum Observed Significance Level Which Will Yield an Appropriate Interval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7E0670AC-A8A6-8372-E46D-AF69A589492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28800" y="2590800"/>
          <a:ext cx="5484813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749300" progId="Equation.DSMT4">
                  <p:embed/>
                </p:oleObj>
              </mc:Choice>
              <mc:Fallback>
                <p:oleObj name="Equation" r:id="rId2" imgW="1244600" imgH="749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5484813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C4DB371-0DD6-4431-D031-2CB443B91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Fieller Approach &amp; Calibration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0F2D01C-F239-A83C-AAF0-2855B674B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543800" cy="4114800"/>
          </a:xfrm>
        </p:spPr>
        <p:txBody>
          <a:bodyPr/>
          <a:lstStyle/>
          <a:p>
            <a:pPr eaLnBrk="1" hangingPunct="1"/>
            <a:r>
              <a:rPr lang="en-US" altLang="en-US" sz="3600"/>
              <a:t>Unknown is x</a:t>
            </a:r>
          </a:p>
          <a:p>
            <a:pPr eaLnBrk="1" hangingPunct="1"/>
            <a:r>
              <a:rPr lang="en-US" altLang="en-US" sz="3600"/>
              <a:t>y is given by the experimenter</a:t>
            </a:r>
          </a:p>
          <a:p>
            <a:pPr eaLnBrk="1" hangingPunct="1"/>
            <a:r>
              <a:rPr lang="en-US" altLang="en-US" sz="3600"/>
              <a:t>Using the simple linear regression  model,  x is computed for various values of 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93E41D0-B7A4-3807-BAA8-0D817E415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3 STEP PROCEDURE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955F109-1B6A-180B-F490-3DFA0A8BA1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en-US"/>
              <a:t>Find  joint  pdf  of 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Compute c.i. for ratio </a:t>
            </a:r>
          </a:p>
          <a:p>
            <a:pPr eaLnBrk="1" hangingPunct="1">
              <a:buFontTx/>
              <a:buNone/>
            </a:pPr>
            <a:r>
              <a:rPr lang="en-US" altLang="en-US"/>
              <a:t>using matrix operations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Apply Fieller’s Theorem with 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1BB30C8F-1588-FBFA-4790-44B5A4836D33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4495800" y="1676400"/>
          <a:ext cx="26416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228600" progId="Equation.DSMT4">
                  <p:embed/>
                </p:oleObj>
              </mc:Choice>
              <mc:Fallback>
                <p:oleObj name="Equation" r:id="rId2" imgW="825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26416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6">
            <a:extLst>
              <a:ext uri="{FF2B5EF4-FFF2-40B4-BE49-F238E27FC236}">
                <a16:creationId xmlns:a16="http://schemas.microsoft.com/office/drawing/2014/main" id="{B02EA5EE-A9D1-C250-838E-2E8113AB5922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876800" y="2819400"/>
          <a:ext cx="21383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309" imgH="393529" progId="Equation.DSMT4">
                  <p:embed/>
                </p:oleObj>
              </mc:Choice>
              <mc:Fallback>
                <p:oleObj name="Equation" r:id="rId4" imgW="901309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819400"/>
                        <a:ext cx="213836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8">
            <a:extLst>
              <a:ext uri="{FF2B5EF4-FFF2-40B4-BE49-F238E27FC236}">
                <a16:creationId xmlns:a16="http://schemas.microsoft.com/office/drawing/2014/main" id="{AF29BCBC-02B4-AFCB-33F4-46C6422C4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34000"/>
          <a:ext cx="731361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0" imgH="584200" progId="Equation.DSMT4">
                  <p:embed/>
                </p:oleObj>
              </mc:Choice>
              <mc:Fallback>
                <p:oleObj name="Equation" r:id="rId6" imgW="4191000" imgH="584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7313613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37B65E7-578E-9B62-0A68-955E62F91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C.I. FOR A PARAMETER  (p=</a:t>
            </a:r>
            <a:r>
              <a:rPr lang="el-GR" altLang="en-US" sz="3600" b="1">
                <a:cs typeface="Times New Roman" panose="02020603050405020304" pitchFamily="18" charset="0"/>
              </a:rPr>
              <a:t>α</a:t>
            </a:r>
            <a:r>
              <a:rPr lang="en-US" altLang="en-US" sz="3600" b="1">
                <a:cs typeface="Times New Roman" panose="02020603050405020304" pitchFamily="18" charset="0"/>
              </a:rPr>
              <a:t> / </a:t>
            </a:r>
            <a:r>
              <a:rPr lang="el-GR" altLang="en-US" sz="3600" b="1">
                <a:cs typeface="Times New Roman" panose="02020603050405020304" pitchFamily="18" charset="0"/>
              </a:rPr>
              <a:t>β</a:t>
            </a:r>
            <a:r>
              <a:rPr lang="en-US" altLang="en-US" sz="3600" b="1">
                <a:cs typeface="Times New Roman" panose="02020603050405020304" pitchFamily="18" charset="0"/>
              </a:rPr>
              <a:t>)</a:t>
            </a:r>
            <a:r>
              <a:rPr lang="en-US" altLang="en-US" sz="3600"/>
              <a:t> </a:t>
            </a:r>
            <a:r>
              <a:rPr lang="en-US" altLang="en-US" sz="3600" b="1"/>
              <a:t>ESTIMATED BY A RATIO (m=a/b)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34063D8-F848-69E5-7D32-D44F8E248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 Specify Basic Equation</a:t>
            </a:r>
          </a:p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 Make Distributional Assumptions</a:t>
            </a:r>
          </a:p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 Formation of t statistic containing p</a:t>
            </a:r>
          </a:p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 Solve quadratic equation for p</a:t>
            </a:r>
          </a:p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Test Model Assumptions for efficient     computations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6BD32BA8-31AE-D37E-5009-87E99CD8E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APPLICATION</a:t>
            </a:r>
          </a:p>
        </p:txBody>
      </p:sp>
      <p:graphicFrame>
        <p:nvGraphicFramePr>
          <p:cNvPr id="23555" name="Object 6">
            <a:extLst>
              <a:ext uri="{FF2B5EF4-FFF2-40B4-BE49-F238E27FC236}">
                <a16:creationId xmlns:a16="http://schemas.microsoft.com/office/drawing/2014/main" id="{3700FEFA-F79D-6D7F-E306-C30EA98018F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33400" y="2590800"/>
          <a:ext cx="8226425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500" imgH="736600" progId="Equation.DSMT4">
                  <p:embed/>
                </p:oleObj>
              </mc:Choice>
              <mc:Fallback>
                <p:oleObj name="Equation" r:id="rId2" imgW="31115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8226425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F856E73-3004-1B2D-70FF-21BB6D154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Construct a C.I. for the Ratio </a:t>
            </a:r>
            <a:br>
              <a:rPr lang="en-US" altLang="en-US" sz="4000" b="1"/>
            </a:br>
            <a:r>
              <a:rPr lang="en-US" altLang="en-US" sz="4000" b="1"/>
              <a:t>Using Matrix Operations</a:t>
            </a:r>
          </a:p>
        </p:txBody>
      </p:sp>
      <p:graphicFrame>
        <p:nvGraphicFramePr>
          <p:cNvPr id="24579" name="Object 6">
            <a:extLst>
              <a:ext uri="{FF2B5EF4-FFF2-40B4-BE49-F238E27FC236}">
                <a16:creationId xmlns:a16="http://schemas.microsoft.com/office/drawing/2014/main" id="{2E98D16B-7B16-5A25-31E2-3224997CAA3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00200" y="2590800"/>
          <a:ext cx="5410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393529" progId="Equation.DSMT4">
                  <p:embed/>
                </p:oleObj>
              </mc:Choice>
              <mc:Fallback>
                <p:oleObj name="Equation" r:id="rId2" imgW="901309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5410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F2407143-12E9-8CA6-A22E-2E96873FF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APPLY FIELLER’S THEOREM</a:t>
            </a:r>
          </a:p>
        </p:txBody>
      </p:sp>
      <p:graphicFrame>
        <p:nvGraphicFramePr>
          <p:cNvPr id="25603" name="Object 5">
            <a:extLst>
              <a:ext uri="{FF2B5EF4-FFF2-40B4-BE49-F238E27FC236}">
                <a16:creationId xmlns:a16="http://schemas.microsoft.com/office/drawing/2014/main" id="{505737B9-E012-1F5C-E397-1FF938D262E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09600" y="2057400"/>
          <a:ext cx="7769225" cy="338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0" imgH="1993900" progId="Equation.DSMT4">
                  <p:embed/>
                </p:oleObj>
              </mc:Choice>
              <mc:Fallback>
                <p:oleObj name="Equation" r:id="rId2" imgW="4572000" imgH="1993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7769225" cy="338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651B6BF9-EC3D-985E-9294-B6581C47C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FORMULAS</a:t>
            </a:r>
          </a:p>
        </p:txBody>
      </p:sp>
      <p:graphicFrame>
        <p:nvGraphicFramePr>
          <p:cNvPr id="26627" name="Object 7">
            <a:extLst>
              <a:ext uri="{FF2B5EF4-FFF2-40B4-BE49-F238E27FC236}">
                <a16:creationId xmlns:a16="http://schemas.microsoft.com/office/drawing/2014/main" id="{B4D12946-52B1-67BC-CC25-B1E9B1DD097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524000" y="1752600"/>
          <a:ext cx="5942013" cy="440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700" imgH="1422400" progId="Equation.DSMT4">
                  <p:embed/>
                </p:oleObj>
              </mc:Choice>
              <mc:Fallback>
                <p:oleObj name="Equation" r:id="rId2" imgW="1917700" imgH="142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2600"/>
                        <a:ext cx="5942013" cy="440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4CF22E89-5928-4366-155A-B658E9066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en-US" sz="4000"/>
              <a:t>Graybill (1976) Data Set</a:t>
            </a:r>
          </a:p>
        </p:txBody>
      </p:sp>
      <p:graphicFrame>
        <p:nvGraphicFramePr>
          <p:cNvPr id="93441" name="Group 257">
            <a:extLst>
              <a:ext uri="{FF2B5EF4-FFF2-40B4-BE49-F238E27FC236}">
                <a16:creationId xmlns:a16="http://schemas.microsoft.com/office/drawing/2014/main" id="{617010BF-6459-912A-2CB8-BED6C951FEF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981200" y="1447800"/>
          <a:ext cx="3810000" cy="48768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     .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-2.56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-2.56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-2.96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4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-1.04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-4.64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13B1301-3354-8170-FC65-C8C7E87661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b="1"/>
              <a:t>ANOVA  TABLE</a:t>
            </a:r>
          </a:p>
        </p:txBody>
      </p:sp>
      <p:graphicFrame>
        <p:nvGraphicFramePr>
          <p:cNvPr id="28675" name="Object 8">
            <a:extLst>
              <a:ext uri="{FF2B5EF4-FFF2-40B4-BE49-F238E27FC236}">
                <a16:creationId xmlns:a16="http://schemas.microsoft.com/office/drawing/2014/main" id="{4A424C2C-0B40-1249-7E68-E44B45940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514600"/>
          <a:ext cx="12341225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381750" imgH="1457325" progId="WP10Doc">
                  <p:embed/>
                </p:oleObj>
              </mc:Choice>
              <mc:Fallback>
                <p:oleObj name="Document" r:id="rId2" imgW="6381750" imgH="1457325" progId="WP10Doc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12341225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0ACE228-EE3C-7D99-BC27-2EE449A29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PARAMETER  ESTIMATES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A4135BA1-46E6-0D5A-EDD2-B4FCFAAAC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1981200"/>
            <a:ext cx="89471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Parameter       Standard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Courier New" panose="02070309020205020404" pitchFamily="49" charset="0"/>
              </a:rPr>
              <a:t>Variable     DF       Estimate          Error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Courier New" panose="02070309020205020404" pitchFamily="49" charset="0"/>
              </a:rPr>
              <a:t>Intercept     1        6.99091        0.63288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Courier New" panose="02070309020205020404" pitchFamily="49" charset="0"/>
              </a:rPr>
              <a:t>x             1       -2.40546        0.23228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2A66E2A-1B84-0F59-05A0-8A2F94CCD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COVARIANCE  MATRIX</a:t>
            </a:r>
            <a:br>
              <a:rPr lang="en-US" altLang="en-US" sz="4000" b="1"/>
            </a:br>
            <a:r>
              <a:rPr lang="en-US" altLang="en-US" sz="4000" b="1"/>
              <a:t>  OF  ESTIMATES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DC0E356-EF36-5D92-8976-B9BB34BCB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610600" cy="20574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              Intercept             x  </a:t>
            </a:r>
          </a:p>
          <a:p>
            <a:pPr eaLnBrk="1" hangingPunct="1"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Intercept   0.4005369955  -0.135180861</a:t>
            </a:r>
          </a:p>
          <a:p>
            <a:pPr eaLnBrk="1" hangingPunct="1"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x          -0.135180861    0.053952450</a:t>
            </a:r>
          </a:p>
          <a:p>
            <a:pPr eaLnBrk="1" hangingPunct="1">
              <a:buFontTx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63C90262-62B7-8266-A91E-CA2C050B7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74713"/>
            <a:ext cx="8001000" cy="954087"/>
          </a:xfrm>
        </p:spPr>
        <p:txBody>
          <a:bodyPr/>
          <a:lstStyle/>
          <a:p>
            <a:pPr eaLnBrk="1" hangingPunct="1"/>
            <a:r>
              <a:rPr lang="en-US" altLang="en-US" sz="4000" b="1"/>
              <a:t>COVARIANCE  COMPUTATION</a:t>
            </a:r>
          </a:p>
        </p:txBody>
      </p:sp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1EAF2926-5D66-3F53-FD67-644A20D9FCF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8600" y="2209800"/>
          <a:ext cx="8683625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60800" imgH="1955800" progId="Equation.DSMT4">
                  <p:embed/>
                </p:oleObj>
              </mc:Choice>
              <mc:Fallback>
                <p:oleObj name="Equation" r:id="rId2" imgW="3860800" imgH="195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9800"/>
                        <a:ext cx="8683625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AA8703D-655A-6415-5CBA-80B3B7978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/>
              <a:t>FiellerM  &amp;  FiellerF  Inputs</a:t>
            </a:r>
          </a:p>
        </p:txBody>
      </p:sp>
      <p:graphicFrame>
        <p:nvGraphicFramePr>
          <p:cNvPr id="32771" name="Object 4">
            <a:extLst>
              <a:ext uri="{FF2B5EF4-FFF2-40B4-BE49-F238E27FC236}">
                <a16:creationId xmlns:a16="http://schemas.microsoft.com/office/drawing/2014/main" id="{8B4EEB66-F82B-2822-69B0-3B51AB75925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457200" y="1828800"/>
          <a:ext cx="8885238" cy="456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381750" imgH="3286125" progId="WP10Doc">
                  <p:embed/>
                </p:oleObj>
              </mc:Choice>
              <mc:Fallback>
                <p:oleObj name="Document" r:id="rId2" imgW="6381750" imgH="3286125" progId="WP10Doc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8885238" cy="456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F8B46898-1259-723D-58DE-65CEB206FF45}"/>
              </a:ext>
            </a:extLst>
          </p:cNvPr>
          <p:cNvGraphicFramePr>
            <a:graphicFrameLocks noChangeAspect="1"/>
          </p:cNvGraphicFramePr>
          <p:nvPr>
            <p:ph type="title"/>
          </p:nvPr>
        </p:nvGraphicFramePr>
        <p:xfrm>
          <a:off x="685800" y="1219200"/>
          <a:ext cx="7772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800" imgH="190500" progId="Equation.DSMT4">
                  <p:embed/>
                </p:oleObj>
              </mc:Choice>
              <mc:Fallback>
                <p:oleObj name="Equation" r:id="rId2" imgW="2209800" imgH="19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77724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1">
            <a:extLst>
              <a:ext uri="{FF2B5EF4-FFF2-40B4-BE49-F238E27FC236}">
                <a16:creationId xmlns:a16="http://schemas.microsoft.com/office/drawing/2014/main" id="{CB6338DA-9685-2B0E-1133-07F66979A45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05000" y="2362200"/>
          <a:ext cx="5484813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5200" imgH="1320800" progId="Equation.DSMT4">
                  <p:embed/>
                </p:oleObj>
              </mc:Choice>
              <mc:Fallback>
                <p:oleObj name="Equation" r:id="rId4" imgW="2235200" imgH="13208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5484813" cy="324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6165043D-E61D-7C7A-2895-DC316FA9B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SAMPLE  INPUT</a:t>
            </a:r>
          </a:p>
        </p:txBody>
      </p:sp>
      <p:graphicFrame>
        <p:nvGraphicFramePr>
          <p:cNvPr id="33795" name="Object 5">
            <a:extLst>
              <a:ext uri="{FF2B5EF4-FFF2-40B4-BE49-F238E27FC236}">
                <a16:creationId xmlns:a16="http://schemas.microsoft.com/office/drawing/2014/main" id="{C41FDC3E-8105-0ED7-7B7A-E0D1A642A50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914400" y="2057400"/>
          <a:ext cx="8226425" cy="416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381750" imgH="3238500" progId="WP10Doc">
                  <p:embed/>
                </p:oleObj>
              </mc:Choice>
              <mc:Fallback>
                <p:oleObj name="Document" r:id="rId2" imgW="6381750" imgH="3238500" progId="WP10Doc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226425" cy="416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C0F2CEA3-27D0-62F0-F47D-81358CA87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5245100" cy="787400"/>
          </a:xfrm>
          <a:noFill/>
        </p:spPr>
        <p:txBody>
          <a:bodyPr/>
          <a:lstStyle/>
          <a:p>
            <a:pPr eaLnBrk="1" hangingPunct="1"/>
            <a:r>
              <a:rPr lang="en-US" altLang="en-US" b="1"/>
              <a:t>FiellerM</a:t>
            </a:r>
          </a:p>
        </p:txBody>
      </p:sp>
      <p:pic>
        <p:nvPicPr>
          <p:cNvPr id="34819" name="Picture 12">
            <a:extLst>
              <a:ext uri="{FF2B5EF4-FFF2-40B4-BE49-F238E27FC236}">
                <a16:creationId xmlns:a16="http://schemas.microsoft.com/office/drawing/2014/main" id="{12D07238-8467-6E38-1CCF-2843F750DB7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057400"/>
            <a:ext cx="8226425" cy="3598863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9D2ACE28-8C1C-4BF4-5F10-EEA7C2D6C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FiellerF</a:t>
            </a:r>
          </a:p>
        </p:txBody>
      </p:sp>
      <p:graphicFrame>
        <p:nvGraphicFramePr>
          <p:cNvPr id="35843" name="Object 12">
            <a:extLst>
              <a:ext uri="{FF2B5EF4-FFF2-40B4-BE49-F238E27FC236}">
                <a16:creationId xmlns:a16="http://schemas.microsoft.com/office/drawing/2014/main" id="{A0193F1E-44BD-892A-C166-A6C6CB2391C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8600" y="2286000"/>
          <a:ext cx="9950450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381750" imgH="1781175" progId="WP10Doc">
                  <p:embed/>
                </p:oleObj>
              </mc:Choice>
              <mc:Fallback>
                <p:oleObj name="Document" r:id="rId2" imgW="6381750" imgH="1781175" progId="WP10Doc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9950450" cy="276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FF79EDA-4037-6A67-A648-1167D33B9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86BC721-E410-5BF8-6CD6-B8B6DDEE7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Draper and Smith (1998), Applied Regression Analysis -Third Edition,  John Wiley &amp; Sons, page 85 (3.28)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Finney, David J. (1978), Statistical Method in Biological Assay -Third Edition, Charles Griffin Company LTD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Graybill, Franklin A.(1976), Theory and Application of the Linear Model, Wadsworth &amp; Brooks/Cole, Pacific Grove, California, Confidence Interval Formula is given on page 335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7AA92539-FC0E-A532-B446-18963D8E2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sz="4000"/>
            </a:br>
            <a:r>
              <a:rPr lang="en-US" altLang="en-US" sz="4000" b="1"/>
              <a:t>MMSTAT</a:t>
            </a:r>
          </a:p>
        </p:txBody>
      </p:sp>
      <p:graphicFrame>
        <p:nvGraphicFramePr>
          <p:cNvPr id="37891" name="Object 5">
            <a:extLst>
              <a:ext uri="{FF2B5EF4-FFF2-40B4-BE49-F238E27FC236}">
                <a16:creationId xmlns:a16="http://schemas.microsoft.com/office/drawing/2014/main" id="{7C260500-F3D0-E222-6254-931B01A1F0C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810000" y="2667000"/>
          <a:ext cx="38100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15000" imgH="1219200" progId="WP10Doc">
                  <p:embed/>
                </p:oleObj>
              </mc:Choice>
              <mc:Fallback>
                <p:oleObj name="Document" r:id="rId2" imgW="5715000" imgH="1219200" progId="WP10Doc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38100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F6279258-2692-F059-E6A7-6A75467E8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Equations</a:t>
            </a: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1A644A62-5273-7B3B-D5F3-5EB561CD0B3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09600" y="2362200"/>
          <a:ext cx="7769225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5000" imgH="1104900" progId="Equation.DSMT4">
                  <p:embed/>
                </p:oleObj>
              </mc:Choice>
              <mc:Fallback>
                <p:oleObj name="Equation" r:id="rId2" imgW="3175000" imgH="1104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7769225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DE0F2F3E-3327-8875-6B8A-CDD9C8C6D53A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09600" y="2438400"/>
          <a:ext cx="7769225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927100" progId="Equation.DSMT4">
                  <p:embed/>
                </p:oleObj>
              </mc:Choice>
              <mc:Fallback>
                <p:oleObj name="Equation" r:id="rId2" imgW="3352800" imgH="927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7769225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5">
            <a:extLst>
              <a:ext uri="{FF2B5EF4-FFF2-40B4-BE49-F238E27FC236}">
                <a16:creationId xmlns:a16="http://schemas.microsoft.com/office/drawing/2014/main" id="{C0679EC9-1A91-15A9-49F4-591105CF6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873125"/>
            <a:ext cx="71739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>
                <a:solidFill>
                  <a:schemeClr val="tx2"/>
                </a:solidFill>
                <a:latin typeface="Courier New" panose="02070309020205020404" pitchFamily="49" charset="0"/>
              </a:rPr>
              <a:t>Distribution of 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0A7E5F4D-97DD-479D-A828-5B737FE9E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T-Statistic</a:t>
            </a:r>
          </a:p>
        </p:txBody>
      </p:sp>
      <p:graphicFrame>
        <p:nvGraphicFramePr>
          <p:cNvPr id="9219" name="Object 9">
            <a:extLst>
              <a:ext uri="{FF2B5EF4-FFF2-40B4-BE49-F238E27FC236}">
                <a16:creationId xmlns:a16="http://schemas.microsoft.com/office/drawing/2014/main" id="{4874528A-710B-D4F8-85D7-E5C15C02278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295400" y="2362200"/>
          <a:ext cx="6313488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5200" imgH="863600" progId="Equation.DSMT4">
                  <p:embed/>
                </p:oleObj>
              </mc:Choice>
              <mc:Fallback>
                <p:oleObj name="Equation" r:id="rId2" imgW="2235200" imgH="863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6313488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4BC2F53-E3D5-74F4-1E87-A9734C8E8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(1-</a:t>
            </a:r>
            <a:r>
              <a:rPr lang="el-GR" altLang="en-US" sz="4000" b="1">
                <a:cs typeface="Times New Roman" panose="02020603050405020304" pitchFamily="18" charset="0"/>
              </a:rPr>
              <a:t>α</a:t>
            </a:r>
            <a:r>
              <a:rPr lang="en-US" altLang="en-US" sz="4000" b="1"/>
              <a:t>)% Confidence Interval about  p</a:t>
            </a:r>
          </a:p>
        </p:txBody>
      </p:sp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id="{6031E968-2248-9C37-F4BE-FC8839817A0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990600" y="2743200"/>
          <a:ext cx="7313613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500" imgH="711200" progId="Equation.DSMT4">
                  <p:embed/>
                </p:oleObj>
              </mc:Choice>
              <mc:Fallback>
                <p:oleObj name="Equation" r:id="rId2" imgW="24765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7313613" cy="210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05C62433-8F01-9547-01CC-602555ADC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 TO SOLVE</a:t>
            </a:r>
          </a:p>
        </p:txBody>
      </p:sp>
      <p:graphicFrame>
        <p:nvGraphicFramePr>
          <p:cNvPr id="11267" name="Object 5">
            <a:extLst>
              <a:ext uri="{FF2B5EF4-FFF2-40B4-BE49-F238E27FC236}">
                <a16:creationId xmlns:a16="http://schemas.microsoft.com/office/drawing/2014/main" id="{7CB82D0F-9A1F-456C-7EE5-AA34EF2C310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38200" y="2286000"/>
          <a:ext cx="7769225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889000" progId="Equation.DSMT4">
                  <p:embed/>
                </p:oleObj>
              </mc:Choice>
              <mc:Fallback>
                <p:oleObj name="Equation" r:id="rId2" imgW="22733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7769225" cy="303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99D459AE-8300-3C0D-2BBA-D06E8CC58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SOLVE QUADRATIC EQUATION</a:t>
            </a:r>
          </a:p>
        </p:txBody>
      </p:sp>
      <p:graphicFrame>
        <p:nvGraphicFramePr>
          <p:cNvPr id="12291" name="Object 5">
            <a:extLst>
              <a:ext uri="{FF2B5EF4-FFF2-40B4-BE49-F238E27FC236}">
                <a16:creationId xmlns:a16="http://schemas.microsoft.com/office/drawing/2014/main" id="{4A922A37-1D21-5A9E-4B86-4B628F557D4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05000" y="1981200"/>
          <a:ext cx="5484813" cy="378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990600" progId="Equation.DSMT4">
                  <p:embed/>
                </p:oleObj>
              </mc:Choice>
              <mc:Fallback>
                <p:oleObj name="Equation" r:id="rId2" imgW="1435100" imgH="990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81200"/>
                        <a:ext cx="5484813" cy="378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5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anose="020703090202050204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5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anose="02070309020205020404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470</Words>
  <Application>Microsoft Office PowerPoint</Application>
  <PresentationFormat>On-screen Show (4:3)</PresentationFormat>
  <Paragraphs>111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Courier New</vt:lpstr>
      <vt:lpstr>Arial</vt:lpstr>
      <vt:lpstr>Times New Roman</vt:lpstr>
      <vt:lpstr>Default Design</vt:lpstr>
      <vt:lpstr>MathType 4.0 Equation</vt:lpstr>
      <vt:lpstr>WordPerfect 10 Document</vt:lpstr>
      <vt:lpstr>FIELLER’S THEOREM </vt:lpstr>
      <vt:lpstr>C.I. FOR A PARAMETER  (p=α / β) ESTIMATED BY A RATIO (m=a/b)</vt:lpstr>
      <vt:lpstr>PowerPoint Presentation</vt:lpstr>
      <vt:lpstr>Basic Equations</vt:lpstr>
      <vt:lpstr>PowerPoint Presentation</vt:lpstr>
      <vt:lpstr>T-Statistic</vt:lpstr>
      <vt:lpstr>(1-α)% Confidence Interval about  p</vt:lpstr>
      <vt:lpstr>NEED TO SOLVE</vt:lpstr>
      <vt:lpstr>SOLVE QUADRATIC EQUATION</vt:lpstr>
      <vt:lpstr>EXISTENCE OF SOLUTIONS </vt:lpstr>
      <vt:lpstr>Case 1b.   A &gt; 0,  B2 - 4 A  C = 0</vt:lpstr>
      <vt:lpstr>Case 1a.   A &gt; 0,  B2 - 4 A  C &gt; 0 Two distinct solutions exist</vt:lpstr>
      <vt:lpstr> Case 2.   A &gt; 0,  B2 - 4 A  C &lt; 0</vt:lpstr>
      <vt:lpstr>Fiducial Limits -Milliken</vt:lpstr>
      <vt:lpstr>Fiducial Limits -Finney</vt:lpstr>
      <vt:lpstr>TEST MODEL ASSUMPTIONS</vt:lpstr>
      <vt:lpstr>Minimum Observed Significance Level Which Will Yield an Appropriate Interval</vt:lpstr>
      <vt:lpstr>Fieller Approach &amp; Calibration</vt:lpstr>
      <vt:lpstr>3 STEP PROCEDURE</vt:lpstr>
      <vt:lpstr>APPLICATION</vt:lpstr>
      <vt:lpstr>Construct a C.I. for the Ratio  Using Matrix Operations</vt:lpstr>
      <vt:lpstr>APPLY FIELLER’S THEOREM</vt:lpstr>
      <vt:lpstr>FORMULAS</vt:lpstr>
      <vt:lpstr>Graybill (1976) Data Set</vt:lpstr>
      <vt:lpstr>ANOVA  TABLE</vt:lpstr>
      <vt:lpstr>PARAMETER  ESTIMATES</vt:lpstr>
      <vt:lpstr>COVARIANCE  MATRIX   OF  ESTIMATES</vt:lpstr>
      <vt:lpstr>COVARIANCE  COMPUTATION</vt:lpstr>
      <vt:lpstr>FiellerM  &amp;  FiellerF  Inputs</vt:lpstr>
      <vt:lpstr>SAMPLE  INPUT</vt:lpstr>
      <vt:lpstr>FiellerM</vt:lpstr>
      <vt:lpstr>FiellerF</vt:lpstr>
      <vt:lpstr>REFERENCES</vt:lpstr>
      <vt:lpstr> MMSTAT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A. Marion</dc:creator>
  <cp:lastModifiedBy>Mary A. Marion</cp:lastModifiedBy>
  <cp:revision>97</cp:revision>
  <dcterms:created xsi:type="dcterms:W3CDTF">1601-01-01T00:00:00Z</dcterms:created>
  <dcterms:modified xsi:type="dcterms:W3CDTF">2023-08-01T00:14:14Z</dcterms:modified>
</cp:coreProperties>
</file>