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61" r:id="rId5"/>
    <p:sldId id="274" r:id="rId6"/>
    <p:sldId id="271" r:id="rId7"/>
    <p:sldId id="272" r:id="rId8"/>
    <p:sldId id="263" r:id="rId9"/>
    <p:sldId id="264" r:id="rId10"/>
    <p:sldId id="266" r:id="rId11"/>
    <p:sldId id="265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3" autoAdjust="0"/>
    <p:restoredTop sz="90929"/>
  </p:normalViewPr>
  <p:slideViewPr>
    <p:cSldViewPr>
      <p:cViewPr varScale="1">
        <p:scale>
          <a:sx n="80" d="100"/>
          <a:sy n="80" d="100"/>
        </p:scale>
        <p:origin x="264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6B13789-65B8-8926-5215-350E79563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3AEB061-74EF-9452-521D-3A62464C42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8D6A269-EE03-0CE6-AC65-712CA18E085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D4566FF-FCDF-536B-4B83-BBF85B8C9F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4A0428A-9367-47FF-975D-7B897189C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064311-6902-9C6E-1066-FE650988BE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D671BF-B5DD-8518-9DAB-C919C68361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67C674A-3F5A-47CF-7C23-B6BBD5550D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6080C8F-1FCA-85CE-0688-B5A9701C09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1BA3E63-1EC1-253D-04A7-7FB0854C55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87D0526-C68E-3B0E-1C49-4EFF53D2E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E4B260-E3CC-434F-8C99-F306AC666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DB45703-F131-C487-AEE4-382B52C20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5FD5C7-DE28-4924-A048-181FEB5D544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243" name="Rectangle 4098">
            <a:extLst>
              <a:ext uri="{FF2B5EF4-FFF2-40B4-BE49-F238E27FC236}">
                <a16:creationId xmlns:a16="http://schemas.microsoft.com/office/drawing/2014/main" id="{2FAD435B-5C56-3199-D665-AB7B1632A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4099">
            <a:extLst>
              <a:ext uri="{FF2B5EF4-FFF2-40B4-BE49-F238E27FC236}">
                <a16:creationId xmlns:a16="http://schemas.microsoft.com/office/drawing/2014/main" id="{E9421C63-0891-E5F7-1004-5E1CF0BAB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This scoring function is a conditional probability.  It is to be interpreted, as if X  had the distribution 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2E28AA3-9E44-C5F5-86B5-A8C3D0268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CEEA72-0AA7-4B93-9925-0B52BDE1A69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D7C5549-AAC0-5B3D-8B9F-2D8146D8D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20B460B-CE47-A0AD-C992-507B5B00C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Note that Yi is a count of the number of units with a time on study of ti or more.</a:t>
            </a:r>
          </a:p>
          <a:p>
            <a:r>
              <a:rPr lang="en-US" altLang="en-US"/>
              <a:t>                                                                                                     -------------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519D61-7BC8-EBC2-93F5-36E97CE69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440531-D74D-0B2D-0264-B4A6B577B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6F45F-122D-16F3-3D29-C784ADBFE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3B796-CE78-4009-83A3-ADA83D725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3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3D6CCA-4992-04EA-2E77-7AFF8F0EF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82374-701E-D387-7F2C-E075BB48A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D9B6AE-DE22-ACCD-16BC-57C7EDBFB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069E9-2C9B-45B1-9A5B-C423E4E55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7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E42482-4DD0-A14A-4F64-F7804FF16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F4F50E-6D63-DBD6-6B3A-1097087F2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138CB3-8D8F-C7B1-9177-32D6F1BEC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F051-5003-4474-B9D3-B90F89C7F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E7AF9A-0270-FF7F-E222-1CAC28279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31D9F2-D931-B70B-DF4A-783236DE4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85DDA-BFCC-68FF-0CB6-CBA11F06F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B6C71-903A-4E08-96FB-B2C5BE43F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8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CA7BAF-A3C1-A026-F3B5-98E321107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B26D1-8AA3-85F3-F691-833DC591E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15E2E-E638-404D-3E55-FFB3004DC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3DF9-3B1F-4C94-94EC-D5766A3BD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DD184F-3672-5920-88EB-EE13A5DC4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758080-A95C-C56A-085A-0DA30B55E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50761F-C4D3-9D42-B6D7-ACC9B73534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9ECC-E5D9-43EE-A0E7-21130BA05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9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B1A23-EA5C-28EF-76B3-4BBFB8501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DD552-608C-1ADC-4571-5965BEE5E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29982-A5B2-B64F-FA63-83B9E7958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F68F-33E2-42F6-B9C1-B464B4F62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3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13CE84-96FE-B144-16EC-04C70826E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017562-0CEF-F335-C165-3B21C66B6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651772-B7A5-ACB1-EE18-CE5237B63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25B8-088A-4B18-9A94-B3DEC684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36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40762B-6587-0FFB-55EE-6577CF335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E5D0E7-424C-297F-561A-39CE9324C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CD806A-EDB0-F602-C0F4-88CDCF55A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B1281-93DF-4B7A-A1C9-84A5584CA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C9B226-24CB-DA1F-48CF-0707E89BE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9D4CC8-E181-CA66-CC56-921C6FD02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07BE53-C478-9F1F-9DE6-946A419C0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28456-927D-4B97-89A3-4A4E6DDA5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0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246A4-49CC-4A37-05CF-C876B080C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369D0-31EB-F69A-B94F-28EAFDBB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15BC-5EE0-C14E-DC95-835866A77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7BC0-9D4B-420F-A6C9-CDD31D9D9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505DE-2B5D-1C04-041B-9CB8F2224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0E2A2-B5ED-2472-0DEC-10BE7AC61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F885B-8C8D-B076-492E-B5BFD8EF5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87B01-990E-405D-AC01-84E7583763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0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06509D-347F-ED48-C863-51BCD4F2D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6305F9-8F70-6A22-318C-36DFD5669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676D78-35FA-2B8A-5893-8594197460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3AACBD-C7C3-D2FF-A31E-358AFE0532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AC07A7-696D-13AF-3944-0E1A7F093C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DBE5CF4-7FDC-4E10-B8D0-DC89674CE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988972EF-4A43-6CA6-DCE6-2903A7F01B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91000"/>
            <a:ext cx="6400800" cy="304800"/>
          </a:xfrm>
        </p:spPr>
        <p:txBody>
          <a:bodyPr/>
          <a:lstStyle/>
          <a:p>
            <a:pPr eaLnBrk="1" hangingPunct="1"/>
            <a:r>
              <a:rPr lang="en-US" altLang="en-US" sz="2000"/>
              <a:t>Mary A. Marion</a:t>
            </a:r>
            <a:r>
              <a:rPr lang="en-US" altLang="en-US"/>
              <a:t>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E457C45-1E41-F9B7-488D-60EC78327F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A Confidence Interval for the Median Survival Time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C1BC4D9B-E2B1-EA29-50FA-68520ED1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43200"/>
            <a:ext cx="6057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By Ron Brookmeyer and John Crowley (1982), </a:t>
            </a:r>
          </a:p>
          <a:p>
            <a:pPr eaLnBrk="1" hangingPunct="1"/>
            <a:r>
              <a:rPr lang="en-US" altLang="en-US"/>
              <a:t>             Biometrics 38, pages 29-41</a:t>
            </a:r>
          </a:p>
          <a:p>
            <a:pPr eaLnBrk="1" hangingPunct="1"/>
            <a:endParaRPr lang="en-US" altLang="en-US"/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C485170C-1B5E-6BB1-F3F8-8BF40F9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838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/>
              <a:t>5 December, 2000                                              STAT 818 Presentation                              MedianSurvivalTime.pptx</a:t>
            </a:r>
          </a:p>
          <a:p>
            <a:pPr eaLnBrk="1" hangingPunct="1"/>
            <a:endParaRPr lang="en-US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33DF878C-6198-C247-F7C7-3A3B259FFDA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533400" y="2057400"/>
          <a:ext cx="777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03900" imgH="1409700" progId="Equation.DSMT4">
                  <p:embed/>
                </p:oleObj>
              </mc:Choice>
              <mc:Fallback>
                <p:oleObj name="Equation" r:id="rId2" imgW="5803900" imgH="140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7772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>
            <a:extLst>
              <a:ext uri="{FF2B5EF4-FFF2-40B4-BE49-F238E27FC236}">
                <a16:creationId xmlns:a16="http://schemas.microsoft.com/office/drawing/2014/main" id="{52C00346-32E1-1752-03A5-9F398E75B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RULE</a:t>
            </a:r>
          </a:p>
        </p:txBody>
      </p:sp>
      <p:sp>
        <p:nvSpPr>
          <p:cNvPr id="15364" name="Text Box 7">
            <a:extLst>
              <a:ext uri="{FF2B5EF4-FFF2-40B4-BE49-F238E27FC236}">
                <a16:creationId xmlns:a16="http://schemas.microsoft.com/office/drawing/2014/main" id="{44CCF232-5CEF-FF70-2085-401EF21E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646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REJECT Ho WHEN CHI-SQUARE COMPUTED </a:t>
            </a:r>
          </a:p>
        </p:txBody>
      </p:sp>
      <p:graphicFrame>
        <p:nvGraphicFramePr>
          <p:cNvPr id="15365" name="Object 8">
            <a:extLst>
              <a:ext uri="{FF2B5EF4-FFF2-40B4-BE49-F238E27FC236}">
                <a16:creationId xmlns:a16="http://schemas.microsoft.com/office/drawing/2014/main" id="{C6EF64D4-02B6-9B7F-F3D6-90B25B653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698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0" imgH="508000" progId="Equation.DSMT4">
                  <p:embed/>
                </p:oleObj>
              </mc:Choice>
              <mc:Fallback>
                <p:oleObj name="Equation" r:id="rId4" imgW="69850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6985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404D59-EA44-6602-3CEE-099C9CE59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CONFIDENCE INTERVAL FOR THE MEDIAN</a:t>
            </a:r>
          </a:p>
        </p:txBody>
      </p:sp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D9BA4C03-1589-C2CC-E2E9-8414C67C4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" y="2324100"/>
          <a:ext cx="8356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56600" imgH="2362200" progId="Equation.DSMT4">
                  <p:embed/>
                </p:oleObj>
              </mc:Choice>
              <mc:Fallback>
                <p:oleObj name="Equation" r:id="rId2" imgW="8356600" imgH="2362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324100"/>
                        <a:ext cx="8356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5">
            <a:extLst>
              <a:ext uri="{FF2B5EF4-FFF2-40B4-BE49-F238E27FC236}">
                <a16:creationId xmlns:a16="http://schemas.microsoft.com/office/drawing/2014/main" id="{F6D8C0A7-B6CA-AF1D-7AD1-B3C42238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7253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Note: Can replace ½ with any desired quantile such as .25</a:t>
            </a:r>
          </a:p>
          <a:p>
            <a:pPr eaLnBrk="1" hangingPunct="1"/>
            <a:r>
              <a:rPr lang="en-US" altLang="en-US"/>
              <a:t> in  the second equation  and compute a c.i. for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917394-805F-1D7E-61BA-B0084E455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ARTICLE RELEVANCE</a:t>
            </a:r>
            <a:r>
              <a:rPr lang="en-US" altLang="en-US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85EA97-964A-EE07-6455-9F62E2EB1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/>
              <a:t>Very pertinent to our course of study in that SAS  references this work in proc lifetest.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C4CDBC3-C3E3-8512-394E-7F3A4629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891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600" b="1"/>
              <a:t>OVERALL RATING OF THE ARTICLE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49AA9FF1-DBBF-7AFD-C651-EAC09B8E7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76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5000" imgH="133350" progId="WP9Doc">
                  <p:embed/>
                </p:oleObj>
              </mc:Choice>
              <mc:Fallback>
                <p:oleObj name="Document" r:id="rId2" imgW="5715000" imgH="133350" progId="WP9Doc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0E989F34-4128-935A-298D-526036FE3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876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15000" imgH="133350" progId="WP9Doc">
                  <p:embed/>
                </p:oleObj>
              </mc:Choice>
              <mc:Fallback>
                <p:oleObj name="Document" r:id="rId4" imgW="5715000" imgH="133350" progId="WP9Doc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6A5320DF-8393-829F-3E04-4FD77CFBC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876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715000" imgH="133350" progId="WP9Doc">
                  <p:embed/>
                </p:oleObj>
              </mc:Choice>
              <mc:Fallback>
                <p:oleObj name="Document" r:id="rId5" imgW="5715000" imgH="133350" progId="WP9Doc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F380A0-8122-9D1D-9B14-A4176B120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C934761-8236-14E2-AEA5-894E4E151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Brookmeyer, Ron and Crowley, John (1982), A Confidence Interval for the Median Survival Time, Biometrics 38: 29-41.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SAS STAT Users Manual Volume 2 –Version 8,  SAS Institute, Cary, North Carolina, pages 1818-1819.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D44121-C610-1F3E-5CE0-037F321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b="1" u="sng"/>
              <a:t>MEDIAN</a:t>
            </a: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16C6EBF9-DF86-9360-2A4C-26829B4D5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0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72400" imgH="1968500" progId="Equation.DSMT4">
                  <p:embed/>
                </p:oleObj>
              </mc:Choice>
              <mc:Fallback>
                <p:oleObj name="Equation" r:id="rId2" imgW="7772400" imgH="196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77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>
            <a:extLst>
              <a:ext uri="{FF2B5EF4-FFF2-40B4-BE49-F238E27FC236}">
                <a16:creationId xmlns:a16="http://schemas.microsoft.com/office/drawing/2014/main" id="{436BB103-0A77-BB17-D99B-15CC5BA9D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643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SAS/STAT Manual, page 1819.</a:t>
            </a:r>
            <a:endParaRPr lang="en-US" altLang="en-US"/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ABF921F3-7202-3656-786A-9C9A1916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81295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Klein and Moeschenberger Survival Analysis</a:t>
            </a:r>
            <a:r>
              <a:rPr lang="en-US" altLang="en-US"/>
              <a:t> </a:t>
            </a:r>
            <a:r>
              <a:rPr lang="en-US" altLang="en-US" b="1"/>
              <a:t>( page 112).</a:t>
            </a:r>
          </a:p>
          <a:p>
            <a:pPr eaLnBrk="1" hangingPunct="1"/>
            <a:r>
              <a:rPr lang="en-US" altLang="en-US"/>
              <a:t> Pth quantile of a random variable X with survival function S(x)</a:t>
            </a:r>
          </a:p>
          <a:p>
            <a:pPr eaLnBrk="1" hangingPunct="1"/>
            <a:r>
              <a:rPr lang="en-US" altLang="en-US"/>
              <a:t> is defined by X</a:t>
            </a:r>
            <a:r>
              <a:rPr lang="en-US" altLang="en-US" baseline="-25000"/>
              <a:t>p</a:t>
            </a:r>
            <a:r>
              <a:rPr lang="en-US" altLang="en-US"/>
              <a:t>=inf{x:S(x)</a:t>
            </a:r>
            <a:r>
              <a:rPr lang="en-US" altLang="en-US">
                <a:sym typeface="Math1" pitchFamily="2" charset="2"/>
              </a:rPr>
              <a:t>1-p} that is </a:t>
            </a:r>
            <a:r>
              <a:rPr lang="en-US" altLang="en-US"/>
              <a:t>X</a:t>
            </a:r>
            <a:r>
              <a:rPr lang="en-US" altLang="en-US" baseline="-25000"/>
              <a:t>p</a:t>
            </a:r>
            <a:r>
              <a:rPr lang="en-US" altLang="en-US"/>
              <a:t> is the smallest time</a:t>
            </a:r>
          </a:p>
          <a:p>
            <a:pPr eaLnBrk="1" hangingPunct="1"/>
            <a:r>
              <a:rPr lang="en-US" altLang="en-US"/>
              <a:t> at which survival function </a:t>
            </a:r>
            <a:r>
              <a:rPr lang="en-US" altLang="en-US">
                <a:sym typeface="Math1" pitchFamily="2" charset="2"/>
              </a:rPr>
              <a:t> 1-p.</a:t>
            </a:r>
          </a:p>
          <a:p>
            <a:pPr eaLnBrk="1" hangingPunct="1"/>
            <a:endParaRPr lang="en-US" altLang="en-US">
              <a:sym typeface="Math1" pitchFamily="2" charset="2"/>
            </a:endParaRPr>
          </a:p>
          <a:p>
            <a:pPr eaLnBrk="1" hangingPunct="1"/>
            <a:r>
              <a:rPr lang="en-US" altLang="en-US">
                <a:sym typeface="Math1" pitchFamily="2" charset="2"/>
              </a:rPr>
              <a:t>Note: Two definitions are equivalent.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8C2C92-6A0C-3404-8221-0588BAC97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INFERENCE  ABOUT  THE MEDIAN  USING  SIGN TEST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B1AD64-E565-78CB-52F8-506F903A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7724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/>
              <a:t>S = number of observations exceeding  hypothesized median 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72A3B66E-8DCE-48D5-A554-CE24DEB4A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4114800"/>
          <a:ext cx="645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37200" imgH="1092200" progId="Equation.DSMT4">
                  <p:embed/>
                </p:oleObj>
              </mc:Choice>
              <mc:Fallback>
                <p:oleObj name="Equation" r:id="rId2" imgW="5537200" imgH="1092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114800"/>
                        <a:ext cx="6451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49BBD4ED-660B-C437-4242-BCF0460FB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9337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495085" progId="Equation.DSMT4">
                  <p:embed/>
                </p:oleObj>
              </mc:Choice>
              <mc:Fallback>
                <p:oleObj name="Equation" r:id="rId4" imgW="380835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33700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40">
            <a:extLst>
              <a:ext uri="{FF2B5EF4-FFF2-40B4-BE49-F238E27FC236}">
                <a16:creationId xmlns:a16="http://schemas.microsoft.com/office/drawing/2014/main" id="{8C2AD703-82BF-1B3A-9E3B-4EC21736F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P-VALUE</a:t>
            </a:r>
          </a:p>
        </p:txBody>
      </p:sp>
      <p:graphicFrame>
        <p:nvGraphicFramePr>
          <p:cNvPr id="7171" name="Object 1042">
            <a:extLst>
              <a:ext uri="{FF2B5EF4-FFF2-40B4-BE49-F238E27FC236}">
                <a16:creationId xmlns:a16="http://schemas.microsoft.com/office/drawing/2014/main" id="{31D85C38-17A7-E7CC-A626-F19DD79E3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209800"/>
          <a:ext cx="9144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243" imgH="719218" progId="Equation.DSMT4">
                  <p:embed/>
                </p:oleObj>
              </mc:Choice>
              <mc:Fallback>
                <p:oleObj name="Equation" r:id="rId2" imgW="454243" imgH="719218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9144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43">
            <a:extLst>
              <a:ext uri="{FF2B5EF4-FFF2-40B4-BE49-F238E27FC236}">
                <a16:creationId xmlns:a16="http://schemas.microsoft.com/office/drawing/2014/main" id="{530553B7-3D5A-2290-1027-24026F26C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8763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38900" imgH="1943100" progId="Equation.DSMT4">
                  <p:embed/>
                </p:oleObj>
              </mc:Choice>
              <mc:Fallback>
                <p:oleObj name="Equation" r:id="rId4" imgW="6438900" imgH="194310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8763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044">
            <a:extLst>
              <a:ext uri="{FF2B5EF4-FFF2-40B4-BE49-F238E27FC236}">
                <a16:creationId xmlns:a16="http://schemas.microsoft.com/office/drawing/2014/main" id="{6F005BDC-74A5-1A86-656A-5F7024E3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575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Can also use the normal approximation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16624DE-CA65-15E4-4B95-E90BD04D9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DeMoivre-LaPlace Approximation to the Binomial </a:t>
            </a:r>
          </a:p>
        </p:txBody>
      </p:sp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E0BCA269-9B21-D85E-A708-D3A9B9CC3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67135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600" imgH="876300" progId="Equation.DSMT4">
                  <p:embed/>
                </p:oleObj>
              </mc:Choice>
              <mc:Fallback>
                <p:oleObj name="Equation" r:id="rId2" imgW="40386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67135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>
            <a:extLst>
              <a:ext uri="{FF2B5EF4-FFF2-40B4-BE49-F238E27FC236}">
                <a16:creationId xmlns:a16="http://schemas.microsoft.com/office/drawing/2014/main" id="{1EF734DA-05BD-0F39-BBEA-1FD975C52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95800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711200" progId="Equation.DSMT4">
                  <p:embed/>
                </p:oleObj>
              </mc:Choice>
              <mc:Fallback>
                <p:oleObj name="Equation" r:id="rId4" imgW="24003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678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8E6137-3B22-54EE-A5D9-7A7F48F3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SIGN TEST - CENSORED DATA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BFC3AA63-9CD1-85A6-D574-D8DCFB55827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765300" y="2209800"/>
          <a:ext cx="57658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290300" imgH="6858000" progId="Equation.DSMT4">
                  <p:embed/>
                </p:oleObj>
              </mc:Choice>
              <mc:Fallback>
                <p:oleObj name="Equation" r:id="rId3" imgW="11290300" imgH="685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209800"/>
                        <a:ext cx="57658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40E3CB-DC84-7A7E-F617-D590141BE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KAPLAN-MEIER PRODUCT-LIMIT ESTIMATOR OF SURVIVAL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B53EA319-CC7B-09D1-39AC-92BE69D41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209800"/>
          <a:ext cx="5422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22900" imgH="1638300" progId="Equation.DSMT4">
                  <p:embed/>
                </p:oleObj>
              </mc:Choice>
              <mc:Fallback>
                <p:oleObj name="Equation" r:id="rId2" imgW="5422900" imgH="163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9800"/>
                        <a:ext cx="54229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CCBF66BF-5AF5-30FA-92DC-7256B5AE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736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    ASYMPTOTIC DISTRIBUTION OF K-M ESTIMATE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C6E4A2C5-3984-17DD-C792-D69E52A62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00600"/>
          <a:ext cx="74707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56600" imgH="1244600" progId="Equation.DSMT4">
                  <p:embed/>
                </p:oleObj>
              </mc:Choice>
              <mc:Fallback>
                <p:oleObj name="Equation" r:id="rId4" imgW="8356600" imgH="1244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4707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8D8B2D3-2783-4D40-2B18-8A1EC0A2B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GREENWOOD’S  FORMULA </a:t>
            </a:r>
            <a:br>
              <a:rPr lang="en-US" altLang="en-US" sz="3600"/>
            </a:br>
            <a:r>
              <a:rPr lang="en-US" altLang="en-US" sz="3600"/>
              <a:t>for VARIANCE of    </a:t>
            </a:r>
          </a:p>
        </p:txBody>
      </p:sp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271CD93E-4A3F-642B-7279-38738A026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286000"/>
          <a:ext cx="72009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00900" imgH="4457700" progId="Equation.DSMT4">
                  <p:embed/>
                </p:oleObj>
              </mc:Choice>
              <mc:Fallback>
                <p:oleObj name="Equation" r:id="rId3" imgW="7200900" imgH="445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286000"/>
                        <a:ext cx="72009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>
            <a:extLst>
              <a:ext uri="{FF2B5EF4-FFF2-40B4-BE49-F238E27FC236}">
                <a16:creationId xmlns:a16="http://schemas.microsoft.com/office/drawing/2014/main" id="{A30A1877-656D-433C-BA15-3FA9DBA74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3" y="1044575"/>
          <a:ext cx="138588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469" imgH="203024" progId="Equation.DSMT4">
                  <p:embed/>
                </p:oleObj>
              </mc:Choice>
              <mc:Fallback>
                <p:oleObj name="Equation" r:id="rId5" imgW="266469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044575"/>
                        <a:ext cx="138588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4F3172E6-CB9A-F882-88D7-3EE04F09E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85800"/>
          <a:ext cx="5476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5000" imgH="1371600" progId="WP9Doc">
                  <p:embed/>
                </p:oleObj>
              </mc:Choice>
              <mc:Fallback>
                <p:oleObj name="Document" r:id="rId2" imgW="5715000" imgH="1371600" progId="WP9Doc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5476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>
            <a:extLst>
              <a:ext uri="{FF2B5EF4-FFF2-40B4-BE49-F238E27FC236}">
                <a16:creationId xmlns:a16="http://schemas.microsoft.com/office/drawing/2014/main" id="{CDCE2FF0-FA20-6CE7-1AFE-B16C380E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716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  </a:t>
            </a:r>
          </a:p>
        </p:txBody>
      </p:sp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D02709B6-8E21-252A-A5CF-56DBE6415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7373938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700" imgH="2628900" progId="Equation.DSMT4">
                  <p:embed/>
                </p:oleObj>
              </mc:Choice>
              <mc:Fallback>
                <p:oleObj name="Equation" r:id="rId4" imgW="5219700" imgH="2628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373938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9">
            <a:extLst>
              <a:ext uri="{FF2B5EF4-FFF2-40B4-BE49-F238E27FC236}">
                <a16:creationId xmlns:a16="http://schemas.microsoft.com/office/drawing/2014/main" id="{74EA6A3D-F025-4BEE-C073-BC0B4756AC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685800"/>
            <a:ext cx="65532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CHI-SQUARE STATISTIC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317</Words>
  <Application>Microsoft Office PowerPoint</Application>
  <PresentationFormat>On-screen Show (4:3)</PresentationFormat>
  <Paragraphs>41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Default Design</vt:lpstr>
      <vt:lpstr>Equation</vt:lpstr>
      <vt:lpstr>Document</vt:lpstr>
      <vt:lpstr>A Confidence Interval for the Median Survival Time</vt:lpstr>
      <vt:lpstr>MEDIAN</vt:lpstr>
      <vt:lpstr>INFERENCE  ABOUT  THE MEDIAN  USING  SIGN TEST</vt:lpstr>
      <vt:lpstr>P-VALUE</vt:lpstr>
      <vt:lpstr>DeMoivre-LaPlace Approximation to the Binomial </vt:lpstr>
      <vt:lpstr>SIGN TEST - CENSORED DATA</vt:lpstr>
      <vt:lpstr>KAPLAN-MEIER PRODUCT-LIMIT ESTIMATOR OF SURVIVAL</vt:lpstr>
      <vt:lpstr>GREENWOOD’S  FORMULA  for VARIANCE of    </vt:lpstr>
      <vt:lpstr>CHI-SQUARE STATISTIC</vt:lpstr>
      <vt:lpstr>DECISION RULE</vt:lpstr>
      <vt:lpstr>CONFIDENCE INTERVAL FOR THE MEDIAN</vt:lpstr>
      <vt:lpstr>ARTICLE RELEVANCE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A. Marion</dc:creator>
  <cp:lastModifiedBy>Mary A. Marion</cp:lastModifiedBy>
  <cp:revision>101</cp:revision>
  <cp:lastPrinted>2023-08-12T01:15:20Z</cp:lastPrinted>
  <dcterms:created xsi:type="dcterms:W3CDTF">1601-01-01T00:00:00Z</dcterms:created>
  <dcterms:modified xsi:type="dcterms:W3CDTF">2023-08-12T01:16:34Z</dcterms:modified>
</cp:coreProperties>
</file>