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98" r:id="rId3"/>
    <p:sldId id="315" r:id="rId4"/>
    <p:sldId id="319" r:id="rId5"/>
    <p:sldId id="301" r:id="rId6"/>
    <p:sldId id="302" r:id="rId7"/>
    <p:sldId id="316" r:id="rId8"/>
    <p:sldId id="303" r:id="rId9"/>
    <p:sldId id="305" r:id="rId10"/>
    <p:sldId id="306" r:id="rId11"/>
    <p:sldId id="318" r:id="rId12"/>
    <p:sldId id="320" r:id="rId13"/>
    <p:sldId id="32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203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2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3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5A93-7D3A-46D7-9DBA-F3409B0A94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1095-947D-49C7-BB28-B798D0B1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7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09825" y="3458394"/>
            <a:ext cx="737235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3130" y="6429905"/>
            <a:ext cx="782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Verdana" panose="020B0604030504040204" pitchFamily="34" charset="0"/>
              </a:rPr>
              <a:t>Methods of Engineering Research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07" y="21848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93" y="218485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07" y="221807"/>
            <a:ext cx="916186" cy="914400"/>
          </a:xfrm>
          <a:prstGeom prst="rect">
            <a:avLst/>
          </a:prstGeom>
        </p:spPr>
      </p:pic>
      <p:sp>
        <p:nvSpPr>
          <p:cNvPr id="20" name="Text Placeholder 2"/>
          <p:cNvSpPr txBox="1"/>
          <p:nvPr/>
        </p:nvSpPr>
        <p:spPr>
          <a:xfrm>
            <a:off x="1535503" y="1423686"/>
            <a:ext cx="9120996" cy="17414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1" compatLnSpc="1">
            <a:normAutofit fontScale="92500" lnSpcReduction="10000"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PH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EFFECTIVENESS OF ULTRAVIOLET LIGHTS IN DISINFECTING </a:t>
            </a:r>
          </a:p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PH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 AN AUTOMATIC DISINFECTION BOX </a:t>
            </a:r>
          </a:p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PH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IMPLEMENTED WITH ARDUINO</a:t>
            </a:r>
            <a:endParaRPr lang="en-PH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 Placeholder 2"/>
          <p:cNvSpPr txBox="1"/>
          <p:nvPr/>
        </p:nvSpPr>
        <p:spPr>
          <a:xfrm>
            <a:off x="2659773" y="3794282"/>
            <a:ext cx="6918743" cy="24358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1" compatLnSpc="1">
            <a:normAutofit/>
          </a:bodyPr>
          <a:lstStyle/>
          <a:p>
            <a:pPr lvl="0" algn="ctr" defTabSz="756117">
              <a:lnSpc>
                <a:spcPct val="90000"/>
              </a:lnSpc>
              <a:spcBef>
                <a:spcPts val="990"/>
              </a:spcBef>
              <a:spcAft>
                <a:spcPts val="165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Bagas</a:t>
            </a:r>
            <a:r>
              <a:rPr lang="en-PH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John Christopher B. </a:t>
            </a:r>
            <a:endParaRPr lang="en-PH" sz="1400" dirty="0">
              <a:solidFill>
                <a:srgbClr val="000000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lvl="0" algn="ctr" defTabSz="756117">
              <a:lnSpc>
                <a:spcPct val="90000"/>
              </a:lnSpc>
              <a:spcBef>
                <a:spcPts val="990"/>
              </a:spcBef>
              <a:spcAft>
                <a:spcPts val="165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dirty="0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Guerrero, Charles Adriane S.</a:t>
            </a:r>
          </a:p>
          <a:p>
            <a:pPr lvl="0" algn="ctr" defTabSz="756117">
              <a:lnSpc>
                <a:spcPct val="90000"/>
              </a:lnSpc>
              <a:spcBef>
                <a:spcPts val="990"/>
              </a:spcBef>
              <a:spcAft>
                <a:spcPts val="165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dirty="0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Saralde, Marcus M. </a:t>
            </a:r>
          </a:p>
          <a:p>
            <a:pPr lvl="0" algn="ctr" defTabSz="756117">
              <a:lnSpc>
                <a:spcPct val="90000"/>
              </a:lnSpc>
              <a:spcBef>
                <a:spcPts val="990"/>
              </a:spcBef>
              <a:spcAft>
                <a:spcPts val="165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Pabanil</a:t>
            </a:r>
            <a:r>
              <a:rPr lang="en-PH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Michael John P.</a:t>
            </a:r>
          </a:p>
          <a:p>
            <a:pPr lvl="0" algn="ctr" defTabSz="756117">
              <a:lnSpc>
                <a:spcPct val="90000"/>
              </a:lnSpc>
              <a:spcBef>
                <a:spcPts val="990"/>
              </a:spcBef>
              <a:spcAft>
                <a:spcPts val="165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PH" sz="1400" dirty="0">
              <a:solidFill>
                <a:srgbClr val="000000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756117" rtl="0" fontAlgn="auto" hangingPunct="1">
              <a:lnSpc>
                <a:spcPct val="9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Engr. </a:t>
            </a:r>
            <a:r>
              <a:rPr lang="en-PH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Pedrito</a:t>
            </a:r>
            <a:r>
              <a:rPr lang="en-PH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Tenerife Jr.</a:t>
            </a:r>
          </a:p>
        </p:txBody>
      </p:sp>
    </p:spTree>
    <p:extLst>
      <p:ext uri="{BB962C8B-B14F-4D97-AF65-F5344CB8AC3E}">
        <p14:creationId xmlns:p14="http://schemas.microsoft.com/office/powerpoint/2010/main" val="166066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485257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Diagrams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171450" y="1254036"/>
            <a:ext cx="1043559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810956" y="6495221"/>
            <a:ext cx="4652246" cy="231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marL="0" marR="0" lvl="0" indent="0" algn="r" defTabSz="756117" rtl="0" fontAlgn="auto" hangingPunct="1">
              <a:lnSpc>
                <a:spcPct val="7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POLYTECHNIC UNIVERSITY OF THE PHILIPPINES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71450" y="6389753"/>
            <a:ext cx="2611901" cy="369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75611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-41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3609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35" y="6302725"/>
            <a:ext cx="457200" cy="456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DEC2D4-AFA6-4104-A256-B0972CA7B54D}"/>
              </a:ext>
            </a:extLst>
          </p:cNvPr>
          <p:cNvSpPr txBox="1"/>
          <p:nvPr/>
        </p:nvSpPr>
        <p:spPr>
          <a:xfrm>
            <a:off x="4509729" y="5011499"/>
            <a:ext cx="245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Block diagram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57AAD-A2A4-40B0-98FC-AC72A63E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07" y="1902018"/>
            <a:ext cx="42576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8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485257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Diagrams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171450" y="1254036"/>
            <a:ext cx="1043559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810956" y="6495221"/>
            <a:ext cx="4652246" cy="231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marL="0" marR="0" lvl="0" indent="0" algn="r" defTabSz="756117" rtl="0" fontAlgn="auto" hangingPunct="1">
              <a:lnSpc>
                <a:spcPct val="7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POLYTECHNIC UNIVERSITY OF THE PHILIPPINES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71450" y="6389753"/>
            <a:ext cx="2611901" cy="369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75611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-41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3609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35" y="6302725"/>
            <a:ext cx="457200" cy="456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DB2A56-014A-43C3-AE6C-B3B959CB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898" y="1575375"/>
            <a:ext cx="5858693" cy="4477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DEC2D4-AFA6-4104-A256-B0972CA7B54D}"/>
              </a:ext>
            </a:extLst>
          </p:cNvPr>
          <p:cNvSpPr txBox="1"/>
          <p:nvPr/>
        </p:nvSpPr>
        <p:spPr>
          <a:xfrm>
            <a:off x="4055064" y="5970691"/>
            <a:ext cx="266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Prototype Design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324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5206-94A3-4FAA-A5D4-AAF46F199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of materials 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03F34-897E-4A09-958E-B75630CE7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111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C9B-60E5-4A0F-8EF7-FCAC9A515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ng circuit 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16D4-9293-4547-B5E4-5830C528C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58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485257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171450" y="1254036"/>
            <a:ext cx="1043559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810956" y="6495221"/>
            <a:ext cx="4652246" cy="231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marL="0" marR="0" lvl="0" indent="0" algn="r" defTabSz="756117" rtl="0" fontAlgn="auto" hangingPunct="1">
              <a:lnSpc>
                <a:spcPct val="7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POLYTECHNIC UNIVERSITY OF THE PHILIPPINES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71450" y="6389753"/>
            <a:ext cx="2611901" cy="369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75611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-41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3609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35" y="6302725"/>
            <a:ext cx="457200" cy="456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13282-06EC-489B-AFBB-E231E47BAB88}"/>
              </a:ext>
            </a:extLst>
          </p:cNvPr>
          <p:cNvSpPr txBox="1"/>
          <p:nvPr/>
        </p:nvSpPr>
        <p:spPr>
          <a:xfrm>
            <a:off x="342900" y="2008414"/>
            <a:ext cx="1149858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Problem: Pandemic, demand in disinfecting materials.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Propose solution: The effectiveness of ultraviolet lights in disinfecting using an automatic disinfection box Implemented with Arduino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5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485257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171450" y="1254036"/>
            <a:ext cx="1043559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810956" y="6495221"/>
            <a:ext cx="4652246" cy="231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marL="0" marR="0" lvl="0" indent="0" algn="r" defTabSz="756117" rtl="0" fontAlgn="auto" hangingPunct="1">
              <a:lnSpc>
                <a:spcPct val="7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POLYTECHNIC UNIVERSITY OF THE PHILIPPINES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71450" y="6389753"/>
            <a:ext cx="2611901" cy="369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75611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-41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3609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35" y="6302725"/>
            <a:ext cx="457200" cy="45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5C7B43-8BB1-4416-AF79-C6A62D2D3A0D}"/>
              </a:ext>
            </a:extLst>
          </p:cNvPr>
          <p:cNvSpPr txBox="1"/>
          <p:nvPr/>
        </p:nvSpPr>
        <p:spPr>
          <a:xfrm>
            <a:off x="342900" y="2008414"/>
            <a:ext cx="1149858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What is the significant difference between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uv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-based disinfectant and alcohol-based disinfectant in terms of their effectiveness?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2. Is there a significant effect among the different factors listed below in terms of its effectiveness?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Intensity of ultraviolet to be used </a:t>
            </a:r>
            <a:endParaRPr lang="en-US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lphaLcPeriod"/>
            </a:pP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Duration time to ultraviolet light exposure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3. How efficient the automatic disinfection box in terms of:</a:t>
            </a:r>
          </a:p>
          <a:p>
            <a:pPr marL="457200" indent="-457200">
              <a:lnSpc>
                <a:spcPct val="150000"/>
              </a:lnSpc>
              <a:buAutoNum type="alphaLcPeriod"/>
            </a:pP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Production cost</a:t>
            </a:r>
          </a:p>
          <a:p>
            <a:pPr marL="457200" indent="-457200">
              <a:lnSpc>
                <a:spcPct val="150000"/>
              </a:lnSpc>
              <a:buAutoNum type="alphaLcPeriod"/>
            </a:pP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Conveniency</a:t>
            </a:r>
          </a:p>
        </p:txBody>
      </p:sp>
    </p:spTree>
    <p:extLst>
      <p:ext uri="{BB962C8B-B14F-4D97-AF65-F5344CB8AC3E}">
        <p14:creationId xmlns:p14="http://schemas.microsoft.com/office/powerpoint/2010/main" val="32615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485257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Research Paradigm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171450" y="1254036"/>
            <a:ext cx="1043559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810956" y="6495221"/>
            <a:ext cx="4652246" cy="231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marL="0" marR="0" lvl="0" indent="0" algn="r" defTabSz="756117" rtl="0" fontAlgn="auto" hangingPunct="1">
              <a:lnSpc>
                <a:spcPct val="7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POLYTECHNIC UNIVERSITY OF THE PHILIPPINES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71450" y="6389753"/>
            <a:ext cx="2611901" cy="369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75611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-41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3609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35" y="6302725"/>
            <a:ext cx="457200" cy="456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9F8DAA-D704-4471-BC8A-8AA843DA9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" t="6079" r="4045" b="9921"/>
          <a:stretch/>
        </p:blipFill>
        <p:spPr>
          <a:xfrm>
            <a:off x="1273834" y="1426993"/>
            <a:ext cx="8272732" cy="48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485257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Significance of the Study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171450" y="1254036"/>
            <a:ext cx="1043559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810956" y="6495221"/>
            <a:ext cx="4652246" cy="231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marL="0" marR="0" lvl="0" indent="0" algn="r" defTabSz="756117" rtl="0" fontAlgn="auto" hangingPunct="1">
              <a:lnSpc>
                <a:spcPct val="7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POLYTECHNIC UNIVERSITY OF THE PHILIPPINES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71450" y="6389753"/>
            <a:ext cx="2611901" cy="369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75611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-41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3609	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35" y="6302725"/>
            <a:ext cx="457200" cy="4563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DAAB06-BFC7-4EE7-A2C1-301258CACC61}"/>
              </a:ext>
            </a:extLst>
          </p:cNvPr>
          <p:cNvSpPr txBox="1"/>
          <p:nvPr/>
        </p:nvSpPr>
        <p:spPr>
          <a:xfrm>
            <a:off x="581025" y="1969264"/>
            <a:ext cx="1114425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To health and safety officers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Automated disinfection promotes contactless, safe and good social distancing practice.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To the user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Contactless disinfection.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To the environment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Less plastic waste residue. reusable.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To the future researchers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Serves as good foundation of contactless. automatic and innovative method of disinfection. 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4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485257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Scope and Limitations</a:t>
            </a:r>
            <a:endParaRPr lang="en-US" sz="4000" b="1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171450" y="1254036"/>
            <a:ext cx="1043559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6710" y="2008414"/>
            <a:ext cx="11498580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130L, 100W, 154H cm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Determining significant difference between ultraviolet-based and alcohol based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(70% alcohol content, isopropyl)</a:t>
            </a: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disinfection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Determining significant effect in effectiveness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the amount of ultraviolet to be used (222nm, 254nm UVC), time of ultraviolet exposure.</a:t>
            </a:r>
            <a:endParaRPr lang="en-US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Determining efficiency of the automatic disinfection box implemented with Arduino in terms of production cost and conveniency.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810956" y="6495221"/>
            <a:ext cx="4652246" cy="231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marL="0" marR="0" lvl="0" indent="0" algn="r" defTabSz="756117" rtl="0" fontAlgn="auto" hangingPunct="1">
              <a:lnSpc>
                <a:spcPct val="7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POLYTECHNIC UNIVERSITY OF THE PHILIPPINES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71450" y="6389753"/>
            <a:ext cx="2611901" cy="369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75611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-41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3609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35" y="6302725"/>
            <a:ext cx="457200" cy="4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485257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Scope and Limitations</a:t>
            </a:r>
            <a:endParaRPr lang="en-US" sz="4000" b="1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171450" y="1254036"/>
            <a:ext cx="1043559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6710" y="2008414"/>
            <a:ext cx="11498580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Determining the significant difference of </a:t>
            </a:r>
            <a:r>
              <a:rPr lang="en-US" sz="2000" dirty="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uv</a:t>
            </a:r>
            <a:r>
              <a:rPr lang="en-US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-based disinfection and specific brands of alcohol.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810956" y="6495221"/>
            <a:ext cx="4652246" cy="231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marL="0" marR="0" lvl="0" indent="0" algn="r" defTabSz="756117" rtl="0" fontAlgn="auto" hangingPunct="1">
              <a:lnSpc>
                <a:spcPct val="7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POLYTECHNIC UNIVERSITY OF THE PHILIPPINES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71450" y="6389753"/>
            <a:ext cx="2611901" cy="369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75611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-41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3609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35" y="6302725"/>
            <a:ext cx="457200" cy="4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485257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Synthesis of Related Literature and Studies </a:t>
            </a:r>
            <a:endParaRPr lang="en-US" sz="3600" b="1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171450" y="1254036"/>
            <a:ext cx="1043559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2008414"/>
            <a:ext cx="1149858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adea"/>
                <a:cs typeface="Arial" panose="020B0604020202020204" pitchFamily="34" charset="0"/>
              </a:rPr>
              <a:t>The related literature and studies show the germicidal and disinfecting ability of 222nm UV-C lamps.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adea"/>
                <a:cs typeface="Arial" panose="020B0604020202020204" pitchFamily="34" charset="0"/>
              </a:rPr>
              <a:t>The disinfection units are manually operated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adea"/>
                <a:cs typeface="Arial" panose="020B0604020202020204" pitchFamily="34" charset="0"/>
              </a:rPr>
              <a:t>Automatic conveyor ultraviolet disinfection with tunnel allowing objects up to 55 cm wide.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Caladea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810956" y="6495221"/>
            <a:ext cx="4652246" cy="231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marL="0" marR="0" lvl="0" indent="0" algn="r" defTabSz="756117" rtl="0" fontAlgn="auto" hangingPunct="1">
              <a:lnSpc>
                <a:spcPct val="7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POLYTECHNIC UNIVERSITY OF THE PHILIPPINES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71450" y="6389753"/>
            <a:ext cx="2611901" cy="369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75611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-41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3609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35" y="6302725"/>
            <a:ext cx="457200" cy="4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485257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Research Design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171450" y="1254036"/>
            <a:ext cx="10435590" cy="45719"/>
          </a:xfrm>
          <a:prstGeom prst="rect">
            <a:avLst/>
          </a:prstGeom>
          <a:solidFill>
            <a:srgbClr val="F87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450" y="1434639"/>
            <a:ext cx="114985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Quantitative experimental research design: for SOP 1-3a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sz="20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Qualitative research design: for SOP 3b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sz="20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Method of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PH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T-test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PH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One sample t-test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PH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ANOVA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PH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Likert scale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Tools and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0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284285"/>
            <a:ext cx="12192000" cy="210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419169"/>
            <a:ext cx="12192000" cy="438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810956" y="6495221"/>
            <a:ext cx="4652246" cy="2315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marL="0" marR="0" lvl="0" indent="0" algn="r" defTabSz="756117" rtl="0" fontAlgn="auto" hangingPunct="1">
              <a:lnSpc>
                <a:spcPct val="70000"/>
              </a:lnSpc>
              <a:spcBef>
                <a:spcPts val="990"/>
              </a:spcBef>
              <a:spcAft>
                <a:spcPts val="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0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POLYTECHNIC UNIVERSITY OF THE PHILIPPINES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71450" y="6389753"/>
            <a:ext cx="2611901" cy="369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75611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PH" sz="1400" b="0" i="0" u="none" strike="noStrike" kern="1200" cap="none" spc="-41" baseline="0" dirty="0">
                <a:solidFill>
                  <a:srgbClr val="FFFFFF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3609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35" y="6302725"/>
            <a:ext cx="457200" cy="4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8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</TotalTime>
  <Words>450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Malgun Gothic</vt:lpstr>
      <vt:lpstr>Arial</vt:lpstr>
      <vt:lpstr>Calibri</vt:lpstr>
      <vt:lpstr>Calibri Light</vt:lpstr>
      <vt:lpstr>Cambria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materials </vt:lpstr>
      <vt:lpstr>Video ng circuit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Ieriz Nicolle</dc:creator>
  <cp:lastModifiedBy>Marcus Saralde</cp:lastModifiedBy>
  <cp:revision>45</cp:revision>
  <dcterms:created xsi:type="dcterms:W3CDTF">2018-09-14T07:26:17Z</dcterms:created>
  <dcterms:modified xsi:type="dcterms:W3CDTF">2022-03-08T05:31:45Z</dcterms:modified>
</cp:coreProperties>
</file>