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  <a:srgbClr val="5257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7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981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123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32361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4318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219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4776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13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5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4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9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4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6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44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40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623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DB19ED7-E53B-8D47-BCC4-92CE35354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21" y="1468842"/>
            <a:ext cx="10340359" cy="3329581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inherit"/>
              </a:rPr>
              <a:t>S</a:t>
            </a:r>
            <a:r>
              <a:rPr lang="en-US" dirty="0">
                <a:solidFill>
                  <a:srgbClr val="FFC000"/>
                </a:solidFill>
                <a:latin typeface="inherit"/>
              </a:rPr>
              <a:t>p</a:t>
            </a:r>
            <a:r>
              <a:rPr lang="en-US" dirty="0">
                <a:solidFill>
                  <a:srgbClr val="FFFF00"/>
                </a:solidFill>
                <a:latin typeface="inherit"/>
              </a:rPr>
              <a:t>r</a:t>
            </a:r>
            <a:r>
              <a:rPr lang="en-US" dirty="0">
                <a:solidFill>
                  <a:srgbClr val="92D050"/>
                </a:solidFill>
                <a:latin typeface="inherit"/>
              </a:rPr>
              <a:t>i</a:t>
            </a:r>
            <a:r>
              <a:rPr lang="en-US" dirty="0">
                <a:solidFill>
                  <a:srgbClr val="00B0F0"/>
                </a:solidFill>
                <a:latin typeface="inherit"/>
              </a:rPr>
              <a:t>n</a:t>
            </a:r>
            <a:r>
              <a:rPr lang="en-US" dirty="0">
                <a:solidFill>
                  <a:srgbClr val="7030A0"/>
                </a:solidFill>
                <a:latin typeface="inherit"/>
              </a:rPr>
              <a:t>t</a:t>
            </a:r>
            <a:r>
              <a:rPr lang="en-US" dirty="0">
                <a:solidFill>
                  <a:schemeClr val="tx1"/>
                </a:solidFill>
                <a:latin typeface="inherit"/>
              </a:rPr>
              <a:t>-</a:t>
            </a:r>
            <a:r>
              <a:rPr lang="en-US" dirty="0">
                <a:solidFill>
                  <a:srgbClr val="C00000"/>
                </a:solidFill>
                <a:latin typeface="inherit"/>
              </a:rPr>
              <a:t>8</a:t>
            </a:r>
            <a:r>
              <a:rPr lang="en-US" dirty="0">
                <a:solidFill>
                  <a:srgbClr val="FFC000"/>
                </a:solidFill>
                <a:latin typeface="inherit"/>
              </a:rPr>
              <a:t>t</a:t>
            </a:r>
            <a:r>
              <a:rPr lang="en-US" dirty="0">
                <a:solidFill>
                  <a:srgbClr val="FFFF00"/>
                </a:solidFill>
                <a:latin typeface="inherit"/>
              </a:rPr>
              <a:t>h</a:t>
            </a:r>
            <a:r>
              <a:rPr lang="en-US" dirty="0">
                <a:solidFill>
                  <a:srgbClr val="92D050"/>
                </a:solidFill>
                <a:latin typeface="inherit"/>
              </a:rPr>
              <a:t>G</a:t>
            </a:r>
            <a:r>
              <a:rPr lang="en-US" dirty="0">
                <a:solidFill>
                  <a:srgbClr val="00B0F0"/>
                </a:solidFill>
                <a:latin typeface="inherit"/>
              </a:rPr>
              <a:t>r</a:t>
            </a:r>
            <a:r>
              <a:rPr lang="en-US" dirty="0">
                <a:solidFill>
                  <a:srgbClr val="7030A0"/>
                </a:solidFill>
                <a:latin typeface="inherit"/>
              </a:rPr>
              <a:t>a</a:t>
            </a:r>
            <a:r>
              <a:rPr lang="en-US" dirty="0">
                <a:solidFill>
                  <a:srgbClr val="C00000"/>
                </a:solidFill>
                <a:latin typeface="inherit"/>
              </a:rPr>
              <a:t>d</a:t>
            </a:r>
            <a:r>
              <a:rPr lang="en-US" dirty="0">
                <a:solidFill>
                  <a:srgbClr val="FFC000"/>
                </a:solidFill>
                <a:latin typeface="inherit"/>
              </a:rPr>
              <a:t>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inherit"/>
              </a:rPr>
              <a:t>-</a:t>
            </a:r>
            <a:r>
              <a:rPr lang="en-US" dirty="0">
                <a:solidFill>
                  <a:srgbClr val="FFFF00"/>
                </a:solidFill>
                <a:latin typeface="inherit"/>
              </a:rPr>
              <a:t>R</a:t>
            </a:r>
            <a:r>
              <a:rPr lang="en-US" dirty="0">
                <a:solidFill>
                  <a:srgbClr val="92D050"/>
                </a:solidFill>
                <a:latin typeface="inherit"/>
              </a:rPr>
              <a:t>o</a:t>
            </a:r>
            <a:r>
              <a:rPr lang="en-US" dirty="0">
                <a:solidFill>
                  <a:srgbClr val="00B0F0"/>
                </a:solidFill>
                <a:latin typeface="inherit"/>
              </a:rPr>
              <a:t>b</a:t>
            </a:r>
            <a:r>
              <a:rPr lang="en-US" dirty="0">
                <a:solidFill>
                  <a:srgbClr val="7030A0"/>
                </a:solidFill>
                <a:latin typeface="inherit"/>
              </a:rPr>
              <a:t>o</a:t>
            </a:r>
            <a:r>
              <a:rPr lang="en-US" dirty="0">
                <a:solidFill>
                  <a:srgbClr val="C00000"/>
                </a:solidFill>
                <a:latin typeface="inherit"/>
              </a:rPr>
              <a:t>t</a:t>
            </a:r>
            <a:r>
              <a:rPr lang="en-US" dirty="0">
                <a:solidFill>
                  <a:srgbClr val="FFC000"/>
                </a:solidFill>
                <a:latin typeface="inherit"/>
              </a:rPr>
              <a:t>i</a:t>
            </a:r>
            <a:r>
              <a:rPr lang="en-US" dirty="0">
                <a:solidFill>
                  <a:srgbClr val="FFFF00"/>
                </a:solidFill>
                <a:latin typeface="inherit"/>
              </a:rPr>
              <a:t>c</a:t>
            </a:r>
            <a:r>
              <a:rPr lang="en-US" dirty="0">
                <a:solidFill>
                  <a:srgbClr val="92D050"/>
                </a:solidFill>
                <a:latin typeface="inherit"/>
              </a:rPr>
              <a:t>s</a:t>
            </a:r>
            <a:br>
              <a:rPr lang="en-US" b="0" i="0" dirty="0">
                <a:solidFill>
                  <a:srgbClr val="000000"/>
                </a:solidFill>
                <a:effectLst/>
                <a:latin typeface="inherit"/>
              </a:rPr>
            </a:br>
            <a:endParaRPr lang="en-US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5AC625FB-55D6-A5FB-23FA-3AB25FF18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4497" y="3764259"/>
            <a:ext cx="2087169" cy="861420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tx1"/>
                </a:solidFill>
              </a:rPr>
              <a:t>The bots</a:t>
            </a:r>
          </a:p>
        </p:txBody>
      </p:sp>
    </p:spTree>
    <p:extLst>
      <p:ext uri="{BB962C8B-B14F-4D97-AF65-F5344CB8AC3E}">
        <p14:creationId xmlns:p14="http://schemas.microsoft.com/office/powerpoint/2010/main" val="353892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F7947F5-C9E1-3EB1-2A17-0C44B47E9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882" y="510918"/>
            <a:ext cx="3793062" cy="717847"/>
          </a:xfrm>
        </p:spPr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AEA07F2-CF0E-FD79-DABF-74D28423AF8D}"/>
              </a:ext>
            </a:extLst>
          </p:cNvPr>
          <p:cNvSpPr/>
          <p:nvPr/>
        </p:nvSpPr>
        <p:spPr>
          <a:xfrm>
            <a:off x="1399020" y="1811708"/>
            <a:ext cx="1489459" cy="1508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114238F6-18D0-16DC-05F8-A9321540278C}"/>
              </a:ext>
            </a:extLst>
          </p:cNvPr>
          <p:cNvSpPr/>
          <p:nvPr/>
        </p:nvSpPr>
        <p:spPr>
          <a:xfrm>
            <a:off x="7802311" y="1811708"/>
            <a:ext cx="1489459" cy="1508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9D47B47-0530-AFC3-C06B-C39EFDC04978}"/>
              </a:ext>
            </a:extLst>
          </p:cNvPr>
          <p:cNvSpPr/>
          <p:nvPr/>
        </p:nvSpPr>
        <p:spPr>
          <a:xfrm>
            <a:off x="4713364" y="4331293"/>
            <a:ext cx="1489459" cy="1508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FC69D4E5-CF06-E2DD-438E-CCFC051723C3}"/>
              </a:ext>
            </a:extLst>
          </p:cNvPr>
          <p:cNvSpPr/>
          <p:nvPr/>
        </p:nvSpPr>
        <p:spPr>
          <a:xfrm>
            <a:off x="1768357" y="2201610"/>
            <a:ext cx="750784" cy="728528"/>
          </a:xfrm>
          <a:prstGeom prst="ellipse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B41FB992-5D00-6FE9-92BF-709C6A4C119D}"/>
              </a:ext>
            </a:extLst>
          </p:cNvPr>
          <p:cNvSpPr/>
          <p:nvPr/>
        </p:nvSpPr>
        <p:spPr>
          <a:xfrm>
            <a:off x="8171648" y="2201610"/>
            <a:ext cx="750784" cy="728528"/>
          </a:xfrm>
          <a:prstGeom prst="ellipse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0560B88D-83FB-1618-A506-D2243DD6950C}"/>
              </a:ext>
            </a:extLst>
          </p:cNvPr>
          <p:cNvSpPr/>
          <p:nvPr/>
        </p:nvSpPr>
        <p:spPr>
          <a:xfrm>
            <a:off x="5082701" y="4721195"/>
            <a:ext cx="750784" cy="728528"/>
          </a:xfrm>
          <a:prstGeom prst="ellipse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5C3AEEDA-88F0-4C3E-A237-0AB10C179CEB}"/>
              </a:ext>
            </a:extLst>
          </p:cNvPr>
          <p:cNvSpPr txBox="1"/>
          <p:nvPr/>
        </p:nvSpPr>
        <p:spPr>
          <a:xfrm>
            <a:off x="1951468" y="2273486"/>
            <a:ext cx="384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>
                <a:solidFill>
                  <a:srgbClr val="FF0000"/>
                </a:solidFill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9" name="Текстово поле 18">
            <a:extLst>
              <a:ext uri="{FF2B5EF4-FFF2-40B4-BE49-F238E27FC236}">
                <a16:creationId xmlns:a16="http://schemas.microsoft.com/office/drawing/2014/main" id="{5C4DCA86-AF49-5813-E55D-5233DC0A9020}"/>
              </a:ext>
            </a:extLst>
          </p:cNvPr>
          <p:cNvSpPr txBox="1"/>
          <p:nvPr/>
        </p:nvSpPr>
        <p:spPr>
          <a:xfrm>
            <a:off x="8316303" y="2273486"/>
            <a:ext cx="461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>
                <a:solidFill>
                  <a:srgbClr val="FF0000"/>
                </a:solidFill>
              </a:rPr>
              <a:t>2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0CBC03E5-5D1A-A5E3-DD88-45C16D1FA170}"/>
              </a:ext>
            </a:extLst>
          </p:cNvPr>
          <p:cNvSpPr txBox="1"/>
          <p:nvPr/>
        </p:nvSpPr>
        <p:spPr>
          <a:xfrm>
            <a:off x="5282904" y="4793071"/>
            <a:ext cx="350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>
                <a:solidFill>
                  <a:srgbClr val="FF0000"/>
                </a:solidFill>
              </a:rPr>
              <a:t>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A2806C05-2179-90C5-D83F-4828E3FFBAD9}"/>
              </a:ext>
            </a:extLst>
          </p:cNvPr>
          <p:cNvSpPr txBox="1"/>
          <p:nvPr/>
        </p:nvSpPr>
        <p:spPr>
          <a:xfrm>
            <a:off x="3008120" y="2381207"/>
            <a:ext cx="227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Нашият отбор</a:t>
            </a:r>
            <a:endParaRPr lang="en-US" dirty="0"/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0AA3A8EA-37DA-3394-43DA-CDF212E6DEBF}"/>
              </a:ext>
            </a:extLst>
          </p:cNvPr>
          <p:cNvSpPr txBox="1"/>
          <p:nvPr/>
        </p:nvSpPr>
        <p:spPr>
          <a:xfrm>
            <a:off x="9437227" y="2381207"/>
            <a:ext cx="160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Идея</a:t>
            </a:r>
            <a:endParaRPr lang="en-US" dirty="0"/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CBB74A8E-84BD-1282-9B87-FBC67DC55898}"/>
              </a:ext>
            </a:extLst>
          </p:cNvPr>
          <p:cNvSpPr txBox="1"/>
          <p:nvPr/>
        </p:nvSpPr>
        <p:spPr>
          <a:xfrm>
            <a:off x="6264068" y="4900792"/>
            <a:ext cx="307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Развитие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7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298CA182-B803-903B-9032-B558D18C792C}"/>
              </a:ext>
            </a:extLst>
          </p:cNvPr>
          <p:cNvSpPr/>
          <p:nvPr/>
        </p:nvSpPr>
        <p:spPr>
          <a:xfrm>
            <a:off x="709301" y="1224182"/>
            <a:ext cx="2008262" cy="3384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5B2335C4-0C1F-1E26-3CA0-968EE7368C52}"/>
              </a:ext>
            </a:extLst>
          </p:cNvPr>
          <p:cNvSpPr/>
          <p:nvPr/>
        </p:nvSpPr>
        <p:spPr>
          <a:xfrm>
            <a:off x="3721694" y="1224183"/>
            <a:ext cx="2008262" cy="3384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Правоъгълник 8">
            <a:extLst>
              <a:ext uri="{FF2B5EF4-FFF2-40B4-BE49-F238E27FC236}">
                <a16:creationId xmlns:a16="http://schemas.microsoft.com/office/drawing/2014/main" id="{0EAA76D1-91EC-CD73-2CF4-8F53E90FD4CC}"/>
              </a:ext>
            </a:extLst>
          </p:cNvPr>
          <p:cNvSpPr/>
          <p:nvPr/>
        </p:nvSpPr>
        <p:spPr>
          <a:xfrm>
            <a:off x="6734087" y="1224180"/>
            <a:ext cx="2008262" cy="3384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авоъгълник 9">
            <a:extLst>
              <a:ext uri="{FF2B5EF4-FFF2-40B4-BE49-F238E27FC236}">
                <a16:creationId xmlns:a16="http://schemas.microsoft.com/office/drawing/2014/main" id="{E3710DD3-1F43-D988-ED10-B6D4C35F0007}"/>
              </a:ext>
            </a:extLst>
          </p:cNvPr>
          <p:cNvSpPr/>
          <p:nvPr/>
        </p:nvSpPr>
        <p:spPr>
          <a:xfrm>
            <a:off x="9746480" y="1224180"/>
            <a:ext cx="2008262" cy="3384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A53F6E3-56D6-B0FE-DB78-72A2F823A17E}"/>
              </a:ext>
            </a:extLst>
          </p:cNvPr>
          <p:cNvSpPr txBox="1"/>
          <p:nvPr/>
        </p:nvSpPr>
        <p:spPr>
          <a:xfrm>
            <a:off x="3721694" y="188007"/>
            <a:ext cx="4482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/>
              <a:t>1. Нашият отбор</a:t>
            </a:r>
            <a:endParaRPr lang="en-US" sz="3200" dirty="0"/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9B67EBA1-AC77-F75F-8DC4-4003D09D7C97}"/>
              </a:ext>
            </a:extLst>
          </p:cNvPr>
          <p:cNvSpPr txBox="1"/>
          <p:nvPr/>
        </p:nvSpPr>
        <p:spPr>
          <a:xfrm>
            <a:off x="1101827" y="4689061"/>
            <a:ext cx="1615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Велизар</a:t>
            </a:r>
          </a:p>
          <a:p>
            <a:r>
              <a:rPr lang="bg-BG" dirty="0"/>
              <a:t>Николаев</a:t>
            </a:r>
            <a:br>
              <a:rPr lang="bg-BG" dirty="0"/>
            </a:br>
            <a:r>
              <a:rPr lang="bg-BG" dirty="0"/>
              <a:t>Михайлов</a:t>
            </a:r>
          </a:p>
          <a:p>
            <a:r>
              <a:rPr lang="bg-BG" dirty="0"/>
              <a:t>8“А“ клас</a:t>
            </a:r>
          </a:p>
          <a:p>
            <a:r>
              <a:rPr lang="en-US" dirty="0"/>
              <a:t>Designer</a:t>
            </a: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EB032643-9E11-282D-9163-32A9D21F33BF}"/>
              </a:ext>
            </a:extLst>
          </p:cNvPr>
          <p:cNvSpPr txBox="1"/>
          <p:nvPr/>
        </p:nvSpPr>
        <p:spPr>
          <a:xfrm>
            <a:off x="4121396" y="4608315"/>
            <a:ext cx="2008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Калоян</a:t>
            </a:r>
            <a:br>
              <a:rPr lang="bg-BG" dirty="0"/>
            </a:br>
            <a:r>
              <a:rPr lang="bg-BG" dirty="0"/>
              <a:t>Калинов	</a:t>
            </a:r>
          </a:p>
          <a:p>
            <a:r>
              <a:rPr lang="bg-BG" dirty="0"/>
              <a:t>Иванов</a:t>
            </a:r>
          </a:p>
          <a:p>
            <a:r>
              <a:rPr lang="bg-BG" dirty="0"/>
              <a:t>8“Б“ клас</a:t>
            </a:r>
          </a:p>
          <a:p>
            <a:r>
              <a:rPr lang="en-US" dirty="0"/>
              <a:t>Front-end developer</a:t>
            </a: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A920383A-3516-D5BD-1209-3EF5ED1F8D69}"/>
              </a:ext>
            </a:extLst>
          </p:cNvPr>
          <p:cNvSpPr txBox="1"/>
          <p:nvPr/>
        </p:nvSpPr>
        <p:spPr>
          <a:xfrm>
            <a:off x="7106949" y="4689061"/>
            <a:ext cx="2008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Даниел</a:t>
            </a:r>
          </a:p>
          <a:p>
            <a:r>
              <a:rPr lang="bg-BG" dirty="0"/>
              <a:t>Красимиров</a:t>
            </a:r>
          </a:p>
          <a:p>
            <a:r>
              <a:rPr lang="bg-BG" dirty="0"/>
              <a:t>Костадинов</a:t>
            </a:r>
          </a:p>
          <a:p>
            <a:r>
              <a:rPr lang="bg-BG" dirty="0"/>
              <a:t>8“В“ клас</a:t>
            </a:r>
          </a:p>
          <a:p>
            <a:r>
              <a:rPr lang="en-US" dirty="0"/>
              <a:t>Front-end developer</a:t>
            </a:r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6D295547-5D46-4D5F-A4F6-CA1908F6F198}"/>
              </a:ext>
            </a:extLst>
          </p:cNvPr>
          <p:cNvSpPr txBox="1"/>
          <p:nvPr/>
        </p:nvSpPr>
        <p:spPr>
          <a:xfrm>
            <a:off x="10183738" y="4689061"/>
            <a:ext cx="20082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Мартин</a:t>
            </a:r>
          </a:p>
          <a:p>
            <a:r>
              <a:rPr lang="bg-BG" dirty="0"/>
              <a:t>Матев</a:t>
            </a:r>
          </a:p>
          <a:p>
            <a:r>
              <a:rPr lang="bg-BG" dirty="0" err="1"/>
              <a:t>Шавов</a:t>
            </a:r>
            <a:endParaRPr lang="bg-BG" dirty="0"/>
          </a:p>
          <a:p>
            <a:r>
              <a:rPr lang="bg-BG" dirty="0"/>
              <a:t>8“Г“ клас</a:t>
            </a:r>
          </a:p>
          <a:p>
            <a:r>
              <a:rPr lang="en-US" dirty="0"/>
              <a:t>Scrum trainer</a:t>
            </a:r>
          </a:p>
        </p:txBody>
      </p:sp>
    </p:spTree>
    <p:extLst>
      <p:ext uri="{BB962C8B-B14F-4D97-AF65-F5344CB8AC3E}">
        <p14:creationId xmlns:p14="http://schemas.microsoft.com/office/powerpoint/2010/main" val="384668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6296A7E7-24AC-FE68-26FE-FC5175D2BB66}"/>
              </a:ext>
            </a:extLst>
          </p:cNvPr>
          <p:cNvSpPr txBox="1"/>
          <p:nvPr/>
        </p:nvSpPr>
        <p:spPr>
          <a:xfrm>
            <a:off x="4687409" y="133165"/>
            <a:ext cx="5237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  <a:r>
              <a:rPr lang="bg-BG" sz="3200" dirty="0"/>
              <a:t>.</a:t>
            </a:r>
            <a:r>
              <a:rPr lang="en-US" sz="3200" dirty="0"/>
              <a:t> </a:t>
            </a:r>
            <a:r>
              <a:rPr lang="bg-BG" sz="3200" dirty="0"/>
              <a:t>Идея</a:t>
            </a:r>
            <a:endParaRPr lang="en-US" sz="3200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020B7E4C-EF1A-944B-1901-726E0906A580}"/>
              </a:ext>
            </a:extLst>
          </p:cNvPr>
          <p:cNvSpPr txBox="1"/>
          <p:nvPr/>
        </p:nvSpPr>
        <p:spPr>
          <a:xfrm>
            <a:off x="852256" y="2912186"/>
            <a:ext cx="4740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/>
              <a:t>Идеята на проекта беше да създадем сайт, свързан с роботиката.</a:t>
            </a:r>
          </a:p>
        </p:txBody>
      </p:sp>
      <p:pic>
        <p:nvPicPr>
          <p:cNvPr id="1026" name="Picture 2" descr="DCU Exoskeleton Programme | Dublin City University | Exoskeleton">
            <a:extLst>
              <a:ext uri="{FF2B5EF4-FFF2-40B4-BE49-F238E27FC236}">
                <a16:creationId xmlns:a16="http://schemas.microsoft.com/office/drawing/2014/main" id="{E0297BB6-5922-E79A-31AF-02AEE0698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069" y="1633491"/>
            <a:ext cx="4619348" cy="486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54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D4A96AD6-15A6-948C-B993-175B3309FF3A}"/>
              </a:ext>
            </a:extLst>
          </p:cNvPr>
          <p:cNvSpPr txBox="1"/>
          <p:nvPr/>
        </p:nvSpPr>
        <p:spPr>
          <a:xfrm>
            <a:off x="4181382" y="213064"/>
            <a:ext cx="295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3. </a:t>
            </a:r>
            <a:r>
              <a:rPr lang="bg-BG" sz="3200" dirty="0"/>
              <a:t>Развитие</a:t>
            </a:r>
            <a:endParaRPr lang="en-US" sz="3200" dirty="0"/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25229B87-0628-4F11-6C2C-EE469A865C1B}"/>
              </a:ext>
            </a:extLst>
          </p:cNvPr>
          <p:cNvSpPr txBox="1"/>
          <p:nvPr/>
        </p:nvSpPr>
        <p:spPr>
          <a:xfrm>
            <a:off x="168675" y="1233997"/>
            <a:ext cx="981870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/>
              <a:t>1.</a:t>
            </a:r>
            <a:r>
              <a:rPr lang="ru-RU" sz="3200" b="0" i="0" dirty="0">
                <a:solidFill>
                  <a:srgbClr val="DBDEE1"/>
                </a:solidFill>
                <a:effectLst/>
                <a:latin typeface="inherit"/>
              </a:rPr>
              <a:t> </a:t>
            </a:r>
            <a:r>
              <a:rPr lang="ru-RU" sz="3200" b="0" i="0" dirty="0" err="1">
                <a:solidFill>
                  <a:srgbClr val="DBDEE1"/>
                </a:solidFill>
                <a:effectLst/>
                <a:latin typeface="inherit"/>
              </a:rPr>
              <a:t>Формиране</a:t>
            </a:r>
            <a:r>
              <a:rPr lang="ru-RU" sz="3200" b="0" i="0" dirty="0">
                <a:solidFill>
                  <a:srgbClr val="DBDEE1"/>
                </a:solidFill>
                <a:effectLst/>
                <a:latin typeface="inherit"/>
              </a:rPr>
              <a:t> на отбор, </a:t>
            </a:r>
            <a:r>
              <a:rPr lang="ru-RU" sz="3200" b="0" i="0" dirty="0" err="1">
                <a:solidFill>
                  <a:srgbClr val="DBDEE1"/>
                </a:solidFill>
                <a:effectLst/>
                <a:latin typeface="inherit"/>
              </a:rPr>
              <a:t>създаване</a:t>
            </a:r>
            <a:r>
              <a:rPr lang="ru-RU" sz="3200" b="0" i="0" dirty="0">
                <a:solidFill>
                  <a:srgbClr val="DBDEE1"/>
                </a:solidFill>
                <a:effectLst/>
                <a:latin typeface="inherit"/>
              </a:rPr>
              <a:t> на </a:t>
            </a:r>
            <a:r>
              <a:rPr lang="ru-RU" sz="3200" b="0" i="0" dirty="0" err="1">
                <a:solidFill>
                  <a:srgbClr val="DBDEE1"/>
                </a:solidFill>
                <a:effectLst/>
                <a:latin typeface="inherit"/>
              </a:rPr>
              <a:t>репо</a:t>
            </a:r>
            <a:r>
              <a:rPr lang="ru-RU" sz="3200" b="0" i="0" dirty="0">
                <a:solidFill>
                  <a:srgbClr val="DBDEE1"/>
                </a:solidFill>
                <a:effectLst/>
                <a:latin typeface="inherit"/>
              </a:rPr>
              <a:t>, </a:t>
            </a:r>
            <a:r>
              <a:rPr lang="ru-RU" sz="3200" b="0" i="0" dirty="0" err="1">
                <a:solidFill>
                  <a:srgbClr val="DBDEE1"/>
                </a:solidFill>
                <a:effectLst/>
                <a:latin typeface="inherit"/>
              </a:rPr>
              <a:t>обсъждане</a:t>
            </a:r>
            <a:r>
              <a:rPr lang="ru-RU" sz="3200" b="0" i="0" dirty="0">
                <a:solidFill>
                  <a:srgbClr val="DBDEE1"/>
                </a:solidFill>
                <a:effectLst/>
                <a:latin typeface="inherit"/>
              </a:rPr>
              <a:t> на </a:t>
            </a:r>
            <a:r>
              <a:rPr lang="ru-RU" sz="3200" b="0" i="0" dirty="0" err="1">
                <a:solidFill>
                  <a:srgbClr val="DBDEE1"/>
                </a:solidFill>
                <a:effectLst/>
                <a:latin typeface="inherit"/>
              </a:rPr>
              <a:t>възможни</a:t>
            </a:r>
            <a:r>
              <a:rPr lang="ru-RU" sz="3200" b="0" i="0" dirty="0">
                <a:solidFill>
                  <a:srgbClr val="DBDEE1"/>
                </a:solidFill>
                <a:effectLst/>
                <a:latin typeface="inherit"/>
              </a:rPr>
              <a:t> идеи, </a:t>
            </a:r>
            <a:r>
              <a:rPr lang="ru-RU" sz="3200" b="0" i="0" dirty="0" err="1">
                <a:solidFill>
                  <a:srgbClr val="DBDEE1"/>
                </a:solidFill>
                <a:effectLst/>
                <a:latin typeface="inherit"/>
              </a:rPr>
              <a:t>започване</a:t>
            </a:r>
            <a:r>
              <a:rPr lang="ru-RU" sz="3200" b="0" i="0" dirty="0">
                <a:solidFill>
                  <a:srgbClr val="DBDEE1"/>
                </a:solidFill>
                <a:effectLst/>
                <a:latin typeface="inherit"/>
              </a:rPr>
              <a:t> на сайта.</a:t>
            </a:r>
          </a:p>
          <a:p>
            <a:endParaRPr lang="bg-BG" sz="3200" dirty="0"/>
          </a:p>
          <a:p>
            <a:r>
              <a:rPr lang="bg-BG" sz="3200" dirty="0"/>
              <a:t>2. </a:t>
            </a:r>
            <a:r>
              <a:rPr lang="ru-RU" sz="3200" b="0" i="0" dirty="0" err="1">
                <a:solidFill>
                  <a:srgbClr val="DBDEE1"/>
                </a:solidFill>
                <a:effectLst/>
                <a:latin typeface="inherit"/>
              </a:rPr>
              <a:t>Довършване</a:t>
            </a:r>
            <a:r>
              <a:rPr lang="ru-RU" sz="3200" b="0" i="0" dirty="0">
                <a:solidFill>
                  <a:srgbClr val="DBDEE1"/>
                </a:solidFill>
                <a:effectLst/>
                <a:latin typeface="inherit"/>
              </a:rPr>
              <a:t> на сайта, </a:t>
            </a:r>
            <a:r>
              <a:rPr lang="ru-RU" sz="3200" b="0" i="0" dirty="0" err="1">
                <a:solidFill>
                  <a:srgbClr val="DBDEE1"/>
                </a:solidFill>
                <a:effectLst/>
                <a:latin typeface="inherit"/>
              </a:rPr>
              <a:t>започване</a:t>
            </a:r>
            <a:r>
              <a:rPr lang="ru-RU" sz="3200" b="0" i="0" dirty="0">
                <a:solidFill>
                  <a:srgbClr val="DBDEE1"/>
                </a:solidFill>
                <a:effectLst/>
                <a:latin typeface="inherit"/>
              </a:rPr>
              <a:t> на документация и презентация.</a:t>
            </a:r>
          </a:p>
          <a:p>
            <a:endParaRPr lang="bg-BG" sz="3200" dirty="0"/>
          </a:p>
          <a:p>
            <a:r>
              <a:rPr lang="bg-BG" sz="3200" dirty="0"/>
              <a:t>3.</a:t>
            </a:r>
            <a:r>
              <a:rPr lang="ru-RU" sz="3200" b="0" i="0" dirty="0">
                <a:solidFill>
                  <a:srgbClr val="DBDEE1"/>
                </a:solidFill>
                <a:effectLst/>
                <a:latin typeface="inherit"/>
              </a:rPr>
              <a:t> </a:t>
            </a:r>
            <a:r>
              <a:rPr lang="ru-RU" sz="3200" b="0" i="0" dirty="0" err="1">
                <a:solidFill>
                  <a:srgbClr val="DBDEE1"/>
                </a:solidFill>
                <a:effectLst/>
                <a:latin typeface="inherit"/>
              </a:rPr>
              <a:t>Завършване</a:t>
            </a:r>
            <a:r>
              <a:rPr lang="ru-RU" sz="3200" b="0" i="0" dirty="0">
                <a:solidFill>
                  <a:srgbClr val="DBDEE1"/>
                </a:solidFill>
                <a:effectLst/>
                <a:latin typeface="inherit"/>
              </a:rPr>
              <a:t> на </a:t>
            </a:r>
            <a:r>
              <a:rPr lang="ru-RU" sz="3200" b="0" i="0" dirty="0" err="1">
                <a:solidFill>
                  <a:srgbClr val="DBDEE1"/>
                </a:solidFill>
                <a:effectLst/>
                <a:latin typeface="inherit"/>
              </a:rPr>
              <a:t>документацията</a:t>
            </a:r>
            <a:r>
              <a:rPr lang="ru-RU" sz="3200" b="0" i="0" dirty="0">
                <a:solidFill>
                  <a:srgbClr val="DBDEE1"/>
                </a:solidFill>
                <a:effectLst/>
                <a:latin typeface="inherit"/>
              </a:rPr>
              <a:t> и </a:t>
            </a:r>
            <a:r>
              <a:rPr lang="ru-RU" sz="3200" b="0" i="0" dirty="0" err="1">
                <a:solidFill>
                  <a:srgbClr val="DBDEE1"/>
                </a:solidFill>
                <a:effectLst/>
                <a:latin typeface="inherit"/>
              </a:rPr>
              <a:t>презентацията</a:t>
            </a:r>
            <a:r>
              <a:rPr lang="ru-RU" sz="3200" b="0" i="0" dirty="0">
                <a:solidFill>
                  <a:srgbClr val="DBDEE1"/>
                </a:solidFill>
                <a:effectLst/>
                <a:latin typeface="inherit"/>
              </a:rPr>
              <a:t>.</a:t>
            </a:r>
          </a:p>
          <a:p>
            <a:endParaRPr lang="bg-BG" sz="3200" dirty="0"/>
          </a:p>
          <a:p>
            <a:r>
              <a:rPr lang="bg-BG" sz="3200" dirty="0"/>
              <a:t>4.</a:t>
            </a:r>
            <a:r>
              <a:rPr lang="bg-BG" sz="3200" b="0" i="0" dirty="0">
                <a:solidFill>
                  <a:srgbClr val="DBDEE1"/>
                </a:solidFill>
                <a:effectLst/>
                <a:latin typeface="inherit"/>
              </a:rPr>
              <a:t> Представяне.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88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4B584187-DB37-D8E9-630A-8409D4D2F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1883" y="205381"/>
            <a:ext cx="3725663" cy="860400"/>
          </a:xfrm>
        </p:spPr>
        <p:txBody>
          <a:bodyPr/>
          <a:lstStyle/>
          <a:p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Използвани технологии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AutoShape 2" descr="GitHub - Wikipedia">
            <a:extLst>
              <a:ext uri="{FF2B5EF4-FFF2-40B4-BE49-F238E27FC236}">
                <a16:creationId xmlns:a16="http://schemas.microsoft.com/office/drawing/2014/main" id="{860FD465-FBC8-72EF-3BE6-D61C8E1D1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1D23C3B5-CDB8-0BC5-BBA1-D3C864CE5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57" y="1065780"/>
            <a:ext cx="1573567" cy="1573567"/>
          </a:xfrm>
          <a:prstGeom prst="rect">
            <a:avLst/>
          </a:prstGeom>
        </p:spPr>
      </p:pic>
      <p:pic>
        <p:nvPicPr>
          <p:cNvPr id="3088" name="Picture 16" descr="Why should we use HTML5 and CSS3 for our websites - Openweb Solutions Blog">
            <a:extLst>
              <a:ext uri="{FF2B5EF4-FFF2-40B4-BE49-F238E27FC236}">
                <a16:creationId xmlns:a16="http://schemas.microsoft.com/office/drawing/2014/main" id="{BE4F9C9E-3E99-B992-4490-AD5C8FFAF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475" y="1065781"/>
            <a:ext cx="2896774" cy="157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352CB4B1-442F-1EFB-30C0-D36E7A536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201" y="3210756"/>
            <a:ext cx="1658275" cy="1573567"/>
          </a:xfrm>
          <a:prstGeom prst="rect">
            <a:avLst/>
          </a:prstGeom>
        </p:spPr>
      </p:pic>
      <p:pic>
        <p:nvPicPr>
          <p:cNvPr id="3090" name="Picture 18" descr="Microsoft Teams – Приложения в Google Play">
            <a:extLst>
              <a:ext uri="{FF2B5EF4-FFF2-40B4-BE49-F238E27FC236}">
                <a16:creationId xmlns:a16="http://schemas.microsoft.com/office/drawing/2014/main" id="{53AEFEB3-0BF6-E361-BCEE-E3B822ED2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57" y="3355758"/>
            <a:ext cx="1428565" cy="142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Microsoft Excel: Spreadsheets – Приложения в Google Play">
            <a:extLst>
              <a:ext uri="{FF2B5EF4-FFF2-40B4-BE49-F238E27FC236}">
                <a16:creationId xmlns:a16="http://schemas.microsoft.com/office/drawing/2014/main" id="{CE2F3B89-A332-3507-E120-181C40DF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579" y="3355758"/>
            <a:ext cx="1428565" cy="142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Git (софтуер) – Уикипедия">
            <a:extLst>
              <a:ext uri="{FF2B5EF4-FFF2-40B4-BE49-F238E27FC236}">
                <a16:creationId xmlns:a16="http://schemas.microsoft.com/office/drawing/2014/main" id="{7C03470A-CBC0-CDEC-079F-0DB051B7D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138" y="1065780"/>
            <a:ext cx="2682695" cy="157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26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A051E0F8-24FB-2981-1FCF-75CD2CBE4542}"/>
              </a:ext>
            </a:extLst>
          </p:cNvPr>
          <p:cNvSpPr txBox="1"/>
          <p:nvPr/>
        </p:nvSpPr>
        <p:spPr>
          <a:xfrm>
            <a:off x="896645" y="728260"/>
            <a:ext cx="1009539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1500" dirty="0"/>
              <a:t>Нека преминем</a:t>
            </a:r>
          </a:p>
          <a:p>
            <a:pPr algn="ctr"/>
            <a:r>
              <a:rPr lang="bg-BG" sz="11500" dirty="0"/>
              <a:t>към сайта</a:t>
            </a:r>
          </a:p>
        </p:txBody>
      </p:sp>
    </p:spTree>
    <p:extLst>
      <p:ext uri="{BB962C8B-B14F-4D97-AF65-F5344CB8AC3E}">
        <p14:creationId xmlns:p14="http://schemas.microsoft.com/office/powerpoint/2010/main" val="1533346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Йон">
  <a:themeElements>
    <a:clrScheme name="Виолетово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Й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Й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125</Words>
  <Application>Microsoft Office PowerPoint</Application>
  <PresentationFormat>Широк екран</PresentationFormat>
  <Paragraphs>41</Paragraphs>
  <Slides>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inherit</vt:lpstr>
      <vt:lpstr>Wingdings 3</vt:lpstr>
      <vt:lpstr>Йон</vt:lpstr>
      <vt:lpstr>Sprint-8thGrade-Robotics </vt:lpstr>
      <vt:lpstr>Съдържание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Sprint-8thGrade-Robotics </dc:title>
  <dc:creator>Даниел Красимиров Костадинов</dc:creator>
  <cp:lastModifiedBy>Даниел Красимиров Костадинов</cp:lastModifiedBy>
  <cp:revision>1</cp:revision>
  <dcterms:created xsi:type="dcterms:W3CDTF">2023-05-25T18:05:49Z</dcterms:created>
  <dcterms:modified xsi:type="dcterms:W3CDTF">2023-05-25T19:04:41Z</dcterms:modified>
</cp:coreProperties>
</file>