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0789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17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99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62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82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159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977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04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525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5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32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1335D4-FD1B-410B-A6E8-6A4E0D25EB9D}" type="datetimeFigureOut">
              <a:rPr lang="en-MY" smtClean="0"/>
              <a:t>5/2/2017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7B1C4FA-A393-40A1-9C3A-A1F8C108F381}" type="slidenum">
              <a:rPr lang="en-MY" smtClean="0"/>
              <a:t>‹#›</a:t>
            </a:fld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856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PART B PRESENTATION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a loan dataset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7056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CREDIT SCORE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426" y="2014194"/>
            <a:ext cx="9643475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8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LENGTH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866" y="2130071"/>
            <a:ext cx="8638800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OWNERSHIP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404" y="2014194"/>
            <a:ext cx="5633261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en-MY" dirty="0"/>
          </a:p>
        </p:txBody>
      </p:sp>
      <p:pic>
        <p:nvPicPr>
          <p:cNvPr id="4" name="Content Placeholder 3" descr="C:\Users\Salamanth\Desktop\ids work\ou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99" y="1810474"/>
            <a:ext cx="7851756" cy="4332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43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CHARGED OFF LOANS</a:t>
            </a:r>
            <a:endParaRPr lang="en-MY" dirty="0"/>
          </a:p>
        </p:txBody>
      </p:sp>
      <p:pic>
        <p:nvPicPr>
          <p:cNvPr id="4" name="Content Placeholder 3" descr="C:\Users\Salamanth\Desktop\ids work\out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8129"/>
            <a:ext cx="8494450" cy="428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04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some ideas of how to differentiate between loans, a decision tree is employed</a:t>
            </a:r>
          </a:p>
          <a:p>
            <a:r>
              <a:rPr lang="en-US" dirty="0"/>
              <a:t>The attribute splits may give some ideas</a:t>
            </a:r>
          </a:p>
          <a:p>
            <a:r>
              <a:rPr lang="en-US" dirty="0"/>
              <a:t>The dataset is set up to fit the decision tree by splitting categorical labels into binary variables</a:t>
            </a:r>
          </a:p>
          <a:p>
            <a:r>
              <a:rPr lang="en-US" dirty="0"/>
              <a:t>Loan values with 999999 set to -1 to identify that as outlier</a:t>
            </a:r>
          </a:p>
          <a:p>
            <a:r>
              <a:rPr lang="en-US" dirty="0"/>
              <a:t>Decision tree is set up with a max depth of 3</a:t>
            </a:r>
          </a:p>
          <a:p>
            <a:r>
              <a:rPr lang="en-US" dirty="0"/>
              <a:t>The data is split into training set and test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2071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0" y="2112413"/>
            <a:ext cx="8930936" cy="3914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27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2741720" cy="3931920"/>
          </a:xfrm>
        </p:spPr>
        <p:txBody>
          <a:bodyPr/>
          <a:lstStyle/>
          <a:p>
            <a:r>
              <a:rPr lang="en-US" dirty="0"/>
              <a:t>Picture on right shows the feature importance determined by decision tree</a:t>
            </a:r>
          </a:p>
          <a:p>
            <a:r>
              <a:rPr lang="en-US" dirty="0"/>
              <a:t>The categorical values are not of much use to the decision tree</a:t>
            </a:r>
            <a:endParaRPr lang="en-MY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39936" y="2014194"/>
            <a:ext cx="5943600" cy="34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7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tree is scored at about 71 percent when tested with the test set</a:t>
            </a:r>
          </a:p>
          <a:p>
            <a:r>
              <a:rPr lang="en-US" dirty="0"/>
              <a:t>However, due to the loan distribution, guessing all loans to be fully paid would probably yield better accuracy.</a:t>
            </a:r>
          </a:p>
          <a:p>
            <a:r>
              <a:rPr lang="en-US" dirty="0"/>
              <a:t>Therefore, we should judge the accuracy of the tree by the charged off loans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644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95636"/>
            <a:ext cx="3966839" cy="4339404"/>
          </a:xfrm>
        </p:spPr>
        <p:txBody>
          <a:bodyPr>
            <a:normAutofit/>
          </a:bodyPr>
          <a:lstStyle/>
          <a:p>
            <a:r>
              <a:rPr lang="en-US" dirty="0"/>
              <a:t>Image to the right shows the confusion matrix.</a:t>
            </a:r>
          </a:p>
          <a:p>
            <a:r>
              <a:rPr lang="en-US" dirty="0"/>
              <a:t>1 denotes fully paid loans, while 0 denotes charged off loans</a:t>
            </a:r>
          </a:p>
          <a:p>
            <a:r>
              <a:rPr lang="en-US" dirty="0"/>
              <a:t>The accuracy of guessing charged off loans is only about 32 percent</a:t>
            </a:r>
          </a:p>
          <a:p>
            <a:r>
              <a:rPr lang="en-US" dirty="0"/>
              <a:t>This does not improve when using a tree with a deeper max depth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600" y="1524147"/>
            <a:ext cx="594360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: Exploring how the finance industry use big data analytics</a:t>
            </a:r>
          </a:p>
          <a:p>
            <a:r>
              <a:rPr lang="en-US" dirty="0"/>
              <a:t>Group Members:</a:t>
            </a:r>
          </a:p>
          <a:p>
            <a:r>
              <a:rPr lang="en-US" dirty="0"/>
              <a:t>D</a:t>
            </a:r>
            <a:r>
              <a:rPr lang="en-MY" dirty="0" err="1"/>
              <a:t>arrel</a:t>
            </a:r>
            <a:r>
              <a:rPr lang="en-MY" dirty="0"/>
              <a:t> </a:t>
            </a:r>
            <a:r>
              <a:rPr lang="en-MY" dirty="0" err="1"/>
              <a:t>Shakri</a:t>
            </a:r>
            <a:r>
              <a:rPr lang="en-MY" dirty="0"/>
              <a:t> Bin Ahmad </a:t>
            </a:r>
            <a:r>
              <a:rPr lang="en-MY" dirty="0" err="1"/>
              <a:t>Shakri</a:t>
            </a:r>
            <a:r>
              <a:rPr lang="en-MY" dirty="0"/>
              <a:t> 1141327906</a:t>
            </a:r>
          </a:p>
          <a:p>
            <a:r>
              <a:rPr lang="en-US" dirty="0"/>
              <a:t>M</a:t>
            </a:r>
            <a:r>
              <a:rPr lang="en-MY" dirty="0"/>
              <a:t>EMBER B</a:t>
            </a:r>
          </a:p>
          <a:p>
            <a:r>
              <a:rPr lang="en-US" dirty="0"/>
              <a:t>M</a:t>
            </a:r>
            <a:r>
              <a:rPr lang="en-MY" dirty="0"/>
              <a:t>EMBER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7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 AND SUGGESTIONS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tree failed to show any interesting descriptions of charged off loans</a:t>
            </a:r>
          </a:p>
          <a:p>
            <a:r>
              <a:rPr lang="en-US" dirty="0"/>
              <a:t>The categorical variables such as employment and loan purpose do not seem to be important</a:t>
            </a:r>
          </a:p>
          <a:p>
            <a:r>
              <a:rPr lang="en-US" dirty="0"/>
              <a:t>Suggestions include adding more charged off loans artificially to improve the distribution</a:t>
            </a:r>
          </a:p>
          <a:p>
            <a:r>
              <a:rPr lang="en-US" dirty="0"/>
              <a:t>Use another algorithm such as random forest for better prediction, but interpreting may be harder</a:t>
            </a:r>
          </a:p>
          <a:p>
            <a:r>
              <a:rPr lang="en-US" dirty="0"/>
              <a:t>Utilize feature engineering to obtain new features based on dataset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992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FLOW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dataset</a:t>
            </a:r>
          </a:p>
          <a:p>
            <a:r>
              <a:rPr lang="en-US" dirty="0"/>
              <a:t>Questions to be answered by exploring the dataset</a:t>
            </a:r>
          </a:p>
          <a:p>
            <a:r>
              <a:rPr lang="en-US" dirty="0"/>
              <a:t>Exploratory data analysis</a:t>
            </a:r>
            <a:endParaRPr lang="en-MY" dirty="0"/>
          </a:p>
          <a:p>
            <a:r>
              <a:rPr lang="en-US" dirty="0"/>
              <a:t>C</a:t>
            </a:r>
            <a:r>
              <a:rPr lang="en-MY" dirty="0" err="1"/>
              <a:t>reating</a:t>
            </a:r>
            <a:r>
              <a:rPr lang="en-MY" dirty="0"/>
              <a:t> a prediction model</a:t>
            </a:r>
          </a:p>
          <a:p>
            <a:r>
              <a:rPr lang="en-US" dirty="0"/>
              <a:t>A</a:t>
            </a:r>
            <a:r>
              <a:rPr lang="en-MY" dirty="0" err="1"/>
              <a:t>nalyzing</a:t>
            </a:r>
            <a:r>
              <a:rPr lang="en-MY" dirty="0"/>
              <a:t> prediction results</a:t>
            </a:r>
          </a:p>
          <a:p>
            <a:r>
              <a:rPr lang="en-US" dirty="0"/>
              <a:t>C</a:t>
            </a:r>
            <a:r>
              <a:rPr lang="en-MY" dirty="0" err="1"/>
              <a:t>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about loans granted and their final status</a:t>
            </a:r>
          </a:p>
          <a:p>
            <a:r>
              <a:rPr lang="en-US" dirty="0"/>
              <a:t>Data is created as part of a competition concluded a year ago</a:t>
            </a:r>
          </a:p>
          <a:p>
            <a:r>
              <a:rPr lang="en-US" dirty="0"/>
              <a:t>Goal was to correctly classify loans as fully paid or charged off</a:t>
            </a:r>
          </a:p>
          <a:p>
            <a:r>
              <a:rPr lang="en-US" dirty="0"/>
              <a:t>Dataset is the training set for the competition</a:t>
            </a:r>
          </a:p>
          <a:p>
            <a:r>
              <a:rPr lang="en-US" dirty="0"/>
              <a:t>Contains over 100 thousand rows, with 19 columns</a:t>
            </a:r>
          </a:p>
        </p:txBody>
      </p:sp>
    </p:spTree>
    <p:extLst>
      <p:ext uri="{BB962C8B-B14F-4D97-AF65-F5344CB8AC3E}">
        <p14:creationId xmlns:p14="http://schemas.microsoft.com/office/powerpoint/2010/main" val="378127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the ratio of fully paid loans and charged off loans?</a:t>
            </a:r>
            <a:endParaRPr lang="en-MY" dirty="0"/>
          </a:p>
          <a:p>
            <a:pPr lvl="0"/>
            <a:r>
              <a:rPr lang="en-US" dirty="0"/>
              <a:t>Does having a high credit rating lead to higher chances of a fully paid loan?</a:t>
            </a:r>
            <a:endParaRPr lang="en-MY" dirty="0"/>
          </a:p>
          <a:p>
            <a:pPr lvl="0"/>
            <a:r>
              <a:rPr lang="en-US" dirty="0"/>
              <a:t>What are the relationship between the term of the loan and the ratio of good and bad loans?</a:t>
            </a:r>
            <a:endParaRPr lang="en-MY" dirty="0"/>
          </a:p>
          <a:p>
            <a:pPr lvl="0"/>
            <a:r>
              <a:rPr lang="en-US" dirty="0"/>
              <a:t>Does the loan amount have any effect on the chances of the loan being paid back in full?</a:t>
            </a:r>
            <a:endParaRPr lang="en-MY" dirty="0"/>
          </a:p>
          <a:p>
            <a:pPr lvl="0"/>
            <a:r>
              <a:rPr lang="en-US" dirty="0"/>
              <a:t>What loan and applicant characteristics can best predict whether a loan will be paid back or not?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3262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DATASET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grouped into 3 types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type: unique identifiers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type: information regarding the granted loan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type: information regarding the loan applicant</a:t>
            </a:r>
          </a:p>
          <a:p>
            <a:r>
              <a:rPr lang="en-US" dirty="0"/>
              <a:t>Consists of categorical, and numeric variables</a:t>
            </a: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320373"/>
            <a:ext cx="115919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OBERSVATIONS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5209713" cy="3931920"/>
          </a:xfrm>
        </p:spPr>
        <p:txBody>
          <a:bodyPr/>
          <a:lstStyle/>
          <a:p>
            <a:r>
              <a:rPr lang="en-US" dirty="0"/>
              <a:t>Ratio of fully paid loans and charged off loans are skewed in </a:t>
            </a:r>
            <a:r>
              <a:rPr lang="en-US" dirty="0" err="1"/>
              <a:t>favour</a:t>
            </a:r>
            <a:r>
              <a:rPr lang="en-US" dirty="0"/>
              <a:t> of fully paid loans</a:t>
            </a:r>
          </a:p>
          <a:p>
            <a:r>
              <a:rPr lang="en-US" dirty="0"/>
              <a:t>Data is not complete; some features contains null values, or implausible values</a:t>
            </a:r>
          </a:p>
          <a:p>
            <a:r>
              <a:rPr lang="en-US" dirty="0"/>
              <a:t>Some categorical values defy possible categories detailed at the competition website.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18547" y="2014194"/>
            <a:ext cx="4920078" cy="40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STEPS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duplicated rows by examining the Loan ID for uniqueness</a:t>
            </a:r>
            <a:r>
              <a:rPr lang="en-MY" dirty="0"/>
              <a:t>.</a:t>
            </a:r>
          </a:p>
          <a:p>
            <a:r>
              <a:rPr lang="en-US" dirty="0"/>
              <a:t>All the values in the duplicated rows are exactly the same. Therefore, we remove the duplicates.</a:t>
            </a:r>
          </a:p>
          <a:p>
            <a:r>
              <a:rPr lang="en-US" dirty="0"/>
              <a:t>Rows with loan values at “</a:t>
            </a:r>
            <a:r>
              <a:rPr lang="en-US" dirty="0"/>
              <a:t>99999999</a:t>
            </a:r>
            <a:r>
              <a:rPr lang="en-US" dirty="0"/>
              <a:t>”, must be dealt with later</a:t>
            </a:r>
          </a:p>
          <a:p>
            <a:r>
              <a:rPr lang="en-US" dirty="0"/>
              <a:t>Categories contain same-meaning words spelled differently, fixed by combining the labels</a:t>
            </a:r>
          </a:p>
          <a:p>
            <a:r>
              <a:rPr lang="en-US" dirty="0"/>
              <a:t>Credit Scores contain invalid values, turns out they had 0 appended to the end.</a:t>
            </a:r>
          </a:p>
          <a:p>
            <a:r>
              <a:rPr lang="en-US" dirty="0"/>
              <a:t>Monthly Debt contains the dollar sign and the thousand separator.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9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EXPLORATION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categorical variables</a:t>
            </a:r>
          </a:p>
          <a:p>
            <a:r>
              <a:rPr lang="en-US" dirty="0"/>
              <a:t>Exploring the number variables, including a scatter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11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200</TotalTime>
  <Words>673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Garamond</vt:lpstr>
      <vt:lpstr>Savon</vt:lpstr>
      <vt:lpstr>ASSIGNMENT PART B PRESENTATION</vt:lpstr>
      <vt:lpstr>GROUP DETAILS</vt:lpstr>
      <vt:lpstr>PRESENTATION FLOW</vt:lpstr>
      <vt:lpstr>ABOUT THE DATASET</vt:lpstr>
      <vt:lpstr>QUESTIONS TO BE ANSWERED</vt:lpstr>
      <vt:lpstr>FEATURES OF THE DATASET</vt:lpstr>
      <vt:lpstr>INITIAL OBERSVATIONS</vt:lpstr>
      <vt:lpstr>PRE-PROCESSING STEPS</vt:lpstr>
      <vt:lpstr>FEATURE EXPLORATION</vt:lpstr>
      <vt:lpstr>HISTOGRAM OF CREDIT SCORE</vt:lpstr>
      <vt:lpstr>EMPLOYMENT LENGTH</vt:lpstr>
      <vt:lpstr>HOME OWNERSHIP</vt:lpstr>
      <vt:lpstr>SCATTER MATRIX</vt:lpstr>
      <vt:lpstr>CHARGED OFF LOANS</vt:lpstr>
      <vt:lpstr>PREDICTION ALGORITHM</vt:lpstr>
      <vt:lpstr>DECISION TREE</vt:lpstr>
      <vt:lpstr>FEATURE IMPORTANCE</vt:lpstr>
      <vt:lpstr>ACCURACY</vt:lpstr>
      <vt:lpstr>CONFUSION MATRIX</vt:lpstr>
      <vt:lpstr>CONCLUSIONS AND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PART B PRESENTATION</dc:title>
  <dc:creator>Salamanth</dc:creator>
  <cp:lastModifiedBy>Salamanth</cp:lastModifiedBy>
  <cp:revision>14</cp:revision>
  <dcterms:created xsi:type="dcterms:W3CDTF">2017-02-05T09:05:38Z</dcterms:created>
  <dcterms:modified xsi:type="dcterms:W3CDTF">2017-02-05T12:25:51Z</dcterms:modified>
</cp:coreProperties>
</file>