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8" r:id="rId2"/>
    <p:sldId id="257" r:id="rId3"/>
    <p:sldId id="280" r:id="rId4"/>
    <p:sldId id="281" r:id="rId5"/>
    <p:sldId id="282" r:id="rId6"/>
    <p:sldId id="283" r:id="rId7"/>
    <p:sldId id="284" r:id="rId8"/>
    <p:sldId id="285" r:id="rId9"/>
    <p:sldId id="286" r:id="rId10"/>
    <p:sldId id="287" r:id="rId11"/>
    <p:sldId id="306"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339933"/>
    <a:srgbClr val="154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28-Nov-20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1564C70-EDEE-4B39-80AF-68A0308ED41C}" type="slidenum">
              <a:rPr lang="en-US" smtClean="0"/>
              <a:t>‹#›</a:t>
            </a:fld>
            <a:endParaRPr lang="en-US"/>
          </a:p>
        </p:txBody>
      </p:sp>
    </p:spTree>
    <p:extLst>
      <p:ext uri="{BB962C8B-B14F-4D97-AF65-F5344CB8AC3E}">
        <p14:creationId xmlns:p14="http://schemas.microsoft.com/office/powerpoint/2010/main" val="360607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28-Nov-20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2036114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28-Nov-20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3112253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28-Nov-20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2515832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1DCD4DA-9D44-45D8-AD34-6A075A7D01FD}" type="datetimeFigureOut">
              <a:rPr lang="en-US" smtClean="0"/>
              <a:t>28-Nov-20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1564C70-EDEE-4B39-80AF-68A0308ED41C}" type="slidenum">
              <a:rPr lang="en-US" smtClean="0"/>
              <a:t>‹#›</a:t>
            </a:fld>
            <a:endParaRPr lang="en-US"/>
          </a:p>
        </p:txBody>
      </p:sp>
    </p:spTree>
    <p:extLst>
      <p:ext uri="{BB962C8B-B14F-4D97-AF65-F5344CB8AC3E}">
        <p14:creationId xmlns:p14="http://schemas.microsoft.com/office/powerpoint/2010/main" val="378634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DCD4DA-9D44-45D8-AD34-6A075A7D01FD}" type="datetimeFigureOut">
              <a:rPr lang="en-US" smtClean="0"/>
              <a:t>28-Nov-20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32718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DCD4DA-9D44-45D8-AD34-6A075A7D01FD}" type="datetimeFigureOut">
              <a:rPr lang="en-US" smtClean="0"/>
              <a:t>28-Nov-20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3693502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DCD4DA-9D44-45D8-AD34-6A075A7D01FD}" type="datetimeFigureOut">
              <a:rPr lang="en-US" smtClean="0"/>
              <a:t>28-Nov-20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2736565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DCD4DA-9D44-45D8-AD34-6A075A7D01FD}" type="datetimeFigureOut">
              <a:rPr lang="en-US" smtClean="0"/>
              <a:t>28-Nov-20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1457661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DCD4DA-9D44-45D8-AD34-6A075A7D01FD}" type="datetimeFigureOut">
              <a:rPr lang="en-US" smtClean="0"/>
              <a:t>28-Nov-20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8198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DCD4DA-9D44-45D8-AD34-6A075A7D01FD}" type="datetimeFigureOut">
              <a:rPr lang="en-US" smtClean="0"/>
              <a:t>28-Nov-20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905677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1DCD4DA-9D44-45D8-AD34-6A075A7D01FD}" type="datetimeFigureOut">
              <a:rPr lang="en-US" smtClean="0"/>
              <a:t>28-Nov-20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1564C70-EDEE-4B39-80AF-68A0308ED41C}" type="slidenum">
              <a:rPr lang="en-US" smtClean="0"/>
              <a:t>‹#›</a:t>
            </a:fld>
            <a:endParaRPr lang="en-US"/>
          </a:p>
        </p:txBody>
      </p:sp>
    </p:spTree>
    <p:extLst>
      <p:ext uri="{BB962C8B-B14F-4D97-AF65-F5344CB8AC3E}">
        <p14:creationId xmlns:p14="http://schemas.microsoft.com/office/powerpoint/2010/main" val="28536066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120462"/>
            <a:ext cx="10058400" cy="973514"/>
          </a:xfrm>
        </p:spPr>
        <p:txBody>
          <a:bodyPr/>
          <a:lstStyle/>
          <a:p>
            <a:r>
              <a:rPr lang="en-US" dirty="0" smtClean="0">
                <a:solidFill>
                  <a:schemeClr val="accent1">
                    <a:lumMod val="60000"/>
                    <a:lumOff val="40000"/>
                  </a:schemeClr>
                </a:solidFill>
              </a:rPr>
              <a:t>Chapter 10</a:t>
            </a:r>
            <a:endParaRPr lang="en-US" dirty="0">
              <a:solidFill>
                <a:schemeClr val="accent1">
                  <a:lumMod val="60000"/>
                  <a:lumOff val="40000"/>
                </a:schemeClr>
              </a:solidFill>
            </a:endParaRPr>
          </a:p>
        </p:txBody>
      </p:sp>
      <p:sp>
        <p:nvSpPr>
          <p:cNvPr id="3" name="Content Placeholder 2"/>
          <p:cNvSpPr>
            <a:spLocks noGrp="1"/>
          </p:cNvSpPr>
          <p:nvPr>
            <p:ph idx="1"/>
          </p:nvPr>
        </p:nvSpPr>
        <p:spPr>
          <a:xfrm>
            <a:off x="1069848" y="2730320"/>
            <a:ext cx="10058400" cy="3441879"/>
          </a:xfrm>
        </p:spPr>
        <p:txBody>
          <a:bodyPr>
            <a:normAutofit/>
          </a:bodyPr>
          <a:lstStyle/>
          <a:p>
            <a:pPr marL="0" indent="0" algn="ctr">
              <a:buNone/>
            </a:pPr>
            <a:r>
              <a:rPr lang="en-US" sz="4400" dirty="0" smtClean="0">
                <a:solidFill>
                  <a:srgbClr val="006600"/>
                </a:solidFill>
              </a:rPr>
              <a:t>Lists and Tuples</a:t>
            </a:r>
          </a:p>
        </p:txBody>
      </p:sp>
    </p:spTree>
    <p:extLst>
      <p:ext uri="{BB962C8B-B14F-4D97-AF65-F5344CB8AC3E}">
        <p14:creationId xmlns:p14="http://schemas.microsoft.com/office/powerpoint/2010/main" val="2496930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59854"/>
            <a:ext cx="10058400" cy="5422006"/>
          </a:xfrm>
        </p:spPr>
        <p:txBody>
          <a:bodyPr>
            <a:normAutofit fontScale="92500" lnSpcReduction="10000"/>
          </a:bodyPr>
          <a:lstStyle/>
          <a:p>
            <a:r>
              <a:rPr lang="en-US" dirty="0" smtClean="0"/>
              <a:t>If we chance or modify elements in ‘x’, then it will be reflected in ‘y’ </a:t>
            </a:r>
          </a:p>
          <a:p>
            <a:r>
              <a:rPr lang="en-US" dirty="0" smtClean="0"/>
              <a:t>For example</a:t>
            </a:r>
          </a:p>
          <a:p>
            <a:pPr marL="274320" lvl="1" indent="0">
              <a:buNone/>
            </a:pPr>
            <a:r>
              <a:rPr lang="en-US" dirty="0" smtClean="0"/>
              <a:t>x[1]=99</a:t>
            </a:r>
          </a:p>
          <a:p>
            <a:pPr marL="274320" lvl="1" indent="0">
              <a:buNone/>
            </a:pPr>
            <a:r>
              <a:rPr lang="en-US" dirty="0" smtClean="0"/>
              <a:t>Then, </a:t>
            </a:r>
          </a:p>
          <a:p>
            <a:pPr marL="274320" lvl="1" indent="0">
              <a:buNone/>
            </a:pPr>
            <a:endParaRPr lang="en-US" dirty="0"/>
          </a:p>
          <a:p>
            <a:pPr marL="274320" lvl="1" indent="0">
              <a:buNone/>
            </a:pPr>
            <a:endParaRPr lang="en-US" dirty="0" smtClean="0"/>
          </a:p>
          <a:p>
            <a:pPr marL="274320" lvl="1" indent="0">
              <a:buNone/>
            </a:pPr>
            <a:endParaRPr lang="en-US" dirty="0"/>
          </a:p>
          <a:p>
            <a:pPr marL="274320" lvl="1" indent="0">
              <a:buNone/>
            </a:pPr>
            <a:endParaRPr lang="en-US" dirty="0" smtClean="0"/>
          </a:p>
          <a:p>
            <a:r>
              <a:rPr lang="en-US" dirty="0"/>
              <a:t>I</a:t>
            </a:r>
            <a:r>
              <a:rPr lang="en-US" dirty="0" smtClean="0"/>
              <a:t>f </a:t>
            </a:r>
            <a:r>
              <a:rPr lang="en-US" dirty="0"/>
              <a:t>the programmer wants two independent lists, he should not go for aliasing. On the other hand, he should use cloning or copying.</a:t>
            </a:r>
          </a:p>
          <a:p>
            <a:r>
              <a:rPr lang="en-US" dirty="0"/>
              <a:t>Obtaining exact copy of an existing object (or list) is called 'cloning'. </a:t>
            </a:r>
            <a:endParaRPr lang="en-US" dirty="0" smtClean="0"/>
          </a:p>
          <a:p>
            <a:r>
              <a:rPr lang="en-US" dirty="0" smtClean="0"/>
              <a:t>To </a:t>
            </a:r>
            <a:r>
              <a:rPr lang="en-US" dirty="0"/>
              <a:t>clone a list, we can take help of the slicing operation as:</a:t>
            </a:r>
          </a:p>
          <a:p>
            <a:pPr marL="274320" lvl="1" indent="0">
              <a:buNone/>
            </a:pPr>
            <a:r>
              <a:rPr lang="en-US" dirty="0" smtClean="0"/>
              <a:t>	y </a:t>
            </a:r>
            <a:r>
              <a:rPr lang="en-US" dirty="0"/>
              <a:t>= x [ </a:t>
            </a:r>
            <a:r>
              <a:rPr lang="en-US" dirty="0" smtClean="0"/>
              <a:t>: ]</a:t>
            </a:r>
            <a:r>
              <a:rPr lang="en-US" dirty="0"/>
              <a:t>	</a:t>
            </a:r>
            <a:r>
              <a:rPr lang="en-US" dirty="0" smtClean="0"/>
              <a:t>     # </a:t>
            </a:r>
            <a:r>
              <a:rPr lang="en-US" dirty="0"/>
              <a:t>x is cloned as y</a:t>
            </a:r>
          </a:p>
          <a:p>
            <a:r>
              <a:rPr lang="en-US" dirty="0"/>
              <a:t>The same can be achieved by copying the elements of one list to another using copy() method. </a:t>
            </a:r>
            <a:endParaRPr lang="en-US" dirty="0" smtClean="0"/>
          </a:p>
          <a:p>
            <a:r>
              <a:rPr lang="en-US" dirty="0" smtClean="0"/>
              <a:t>For </a:t>
            </a:r>
            <a:r>
              <a:rPr lang="en-US" dirty="0"/>
              <a:t>example, consider the following statement:</a:t>
            </a:r>
          </a:p>
          <a:p>
            <a:pPr marL="274320" lvl="1" indent="0">
              <a:buNone/>
            </a:pPr>
            <a:r>
              <a:rPr lang="en-US" dirty="0"/>
              <a:t>y = </a:t>
            </a:r>
            <a:r>
              <a:rPr lang="en-US" dirty="0" err="1"/>
              <a:t>x.copy</a:t>
            </a:r>
            <a:r>
              <a:rPr lang="en-US" dirty="0"/>
              <a:t>()	# x is copied as y</a:t>
            </a:r>
          </a:p>
          <a:p>
            <a:pPr marL="274320" lvl="1" indent="0">
              <a:buNone/>
            </a:pPr>
            <a:endParaRPr lang="en-US" dirty="0" smtClean="0"/>
          </a:p>
          <a:p>
            <a:pPr marL="274320" lvl="1" indent="0">
              <a:buNone/>
            </a:pPr>
            <a:endParaRPr lang="en-US" dirty="0"/>
          </a:p>
        </p:txBody>
      </p:sp>
      <p:pic>
        <p:nvPicPr>
          <p:cNvPr id="4" name="Picture 3"/>
          <p:cNvPicPr>
            <a:picLocks noChangeAspect="1"/>
          </p:cNvPicPr>
          <p:nvPr/>
        </p:nvPicPr>
        <p:blipFill rotWithShape="1">
          <a:blip r:embed="rId2"/>
          <a:srcRect l="29180" t="54533" r="46173" b="37720"/>
          <a:stretch/>
        </p:blipFill>
        <p:spPr>
          <a:xfrm>
            <a:off x="1906072" y="2099258"/>
            <a:ext cx="4494728" cy="7942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61653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12542" t="26777" r="52070" b="19788"/>
          <a:stretch/>
        </p:blipFill>
        <p:spPr>
          <a:xfrm>
            <a:off x="3142444" y="1060174"/>
            <a:ext cx="5653826" cy="47997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38973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75540"/>
            <a:ext cx="10058400" cy="829013"/>
          </a:xfrm>
        </p:spPr>
        <p:txBody>
          <a:bodyPr>
            <a:normAutofit/>
          </a:bodyPr>
          <a:lstStyle/>
          <a:p>
            <a:r>
              <a:rPr lang="en-US" sz="3800" dirty="0">
                <a:solidFill>
                  <a:srgbClr val="006600"/>
                </a:solidFill>
              </a:rPr>
              <a:t>Methods to process </a:t>
            </a:r>
            <a:r>
              <a:rPr lang="en-US" sz="3800" dirty="0" smtClean="0">
                <a:solidFill>
                  <a:srgbClr val="006600"/>
                </a:solidFill>
              </a:rPr>
              <a:t>lists</a:t>
            </a:r>
            <a:endParaRPr lang="en-US" sz="3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97680544"/>
              </p:ext>
            </p:extLst>
          </p:nvPr>
        </p:nvGraphicFramePr>
        <p:xfrm>
          <a:off x="1210614" y="1025014"/>
          <a:ext cx="10135672" cy="5322601"/>
        </p:xfrm>
        <a:graphic>
          <a:graphicData uri="http://schemas.openxmlformats.org/drawingml/2006/table">
            <a:tbl>
              <a:tblPr firstRow="1" firstCol="1" bandRow="1">
                <a:tableStyleId>{5C22544A-7EE6-4342-B048-85BDC9FD1C3A}</a:tableStyleId>
              </a:tblPr>
              <a:tblGrid>
                <a:gridCol w="1507812"/>
                <a:gridCol w="2227062"/>
                <a:gridCol w="6400798"/>
              </a:tblGrid>
              <a:tr h="312011">
                <a:tc>
                  <a:txBody>
                    <a:bodyPr/>
                    <a:lstStyle/>
                    <a:p>
                      <a:pPr marL="52705" marR="0">
                        <a:spcBef>
                          <a:spcPts val="0"/>
                        </a:spcBef>
                        <a:spcAft>
                          <a:spcPts val="0"/>
                        </a:spcAft>
                      </a:pPr>
                      <a:r>
                        <a:rPr lang="en-US" sz="2200" dirty="0">
                          <a:effectLst/>
                        </a:rPr>
                        <a:t>Method</a:t>
                      </a:r>
                      <a:endParaRPr lang="en-US" sz="2200" b="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48260" marR="0">
                        <a:spcBef>
                          <a:spcPts val="0"/>
                        </a:spcBef>
                        <a:spcAft>
                          <a:spcPts val="0"/>
                        </a:spcAft>
                      </a:pPr>
                      <a:r>
                        <a:rPr lang="en-US" sz="2200" spc="50" dirty="0">
                          <a:effectLst/>
                        </a:rPr>
                        <a:t>Example</a:t>
                      </a:r>
                      <a:endParaRPr lang="en-US" sz="2200" b="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48260" marR="0">
                        <a:spcBef>
                          <a:spcPts val="0"/>
                        </a:spcBef>
                        <a:spcAft>
                          <a:spcPts val="0"/>
                        </a:spcAft>
                      </a:pPr>
                      <a:r>
                        <a:rPr lang="en-US" sz="2200" spc="50" dirty="0">
                          <a:effectLst/>
                        </a:rPr>
                        <a:t>Description</a:t>
                      </a:r>
                      <a:endParaRPr lang="en-US" sz="2200" b="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437451">
                <a:tc>
                  <a:txBody>
                    <a:bodyPr/>
                    <a:lstStyle/>
                    <a:p>
                      <a:pPr marL="52705" marR="0">
                        <a:spcBef>
                          <a:spcPts val="0"/>
                        </a:spcBef>
                        <a:spcAft>
                          <a:spcPts val="0"/>
                        </a:spcAft>
                      </a:pPr>
                      <a:r>
                        <a:rPr lang="en-US" sz="1800">
                          <a:effectLst/>
                        </a:rPr>
                        <a:t>sum()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48260" marR="0">
                        <a:spcBef>
                          <a:spcPts val="0"/>
                        </a:spcBef>
                        <a:spcAft>
                          <a:spcPts val="0"/>
                        </a:spcAft>
                      </a:pPr>
                      <a:r>
                        <a:rPr lang="en-US" sz="1800" spc="60">
                          <a:effectLst/>
                        </a:rPr>
                        <a:t>list.sum()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48260" marR="0">
                        <a:spcBef>
                          <a:spcPts val="0"/>
                        </a:spcBef>
                        <a:spcAft>
                          <a:spcPts val="0"/>
                        </a:spcAft>
                      </a:pPr>
                      <a:r>
                        <a:rPr lang="en-US" sz="1800" spc="55">
                          <a:effectLst/>
                        </a:rPr>
                        <a:t>Returns sum of all elements in the list.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418800">
                <a:tc>
                  <a:txBody>
                    <a:bodyPr/>
                    <a:lstStyle/>
                    <a:p>
                      <a:pPr marL="52705" marR="0">
                        <a:spcBef>
                          <a:spcPts val="0"/>
                        </a:spcBef>
                        <a:spcAft>
                          <a:spcPts val="0"/>
                        </a:spcAft>
                      </a:pPr>
                      <a:r>
                        <a:rPr lang="en-US" sz="1800">
                          <a:effectLst/>
                        </a:rPr>
                        <a:t>index()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48260" marR="0">
                        <a:spcBef>
                          <a:spcPts val="0"/>
                        </a:spcBef>
                        <a:spcAft>
                          <a:spcPts val="0"/>
                        </a:spcAft>
                      </a:pPr>
                      <a:r>
                        <a:rPr lang="en-US" sz="1800" spc="30">
                          <a:effectLst/>
                        </a:rPr>
                        <a:t>list.index(x)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48260" marR="0">
                        <a:spcBef>
                          <a:spcPts val="0"/>
                        </a:spcBef>
                        <a:spcAft>
                          <a:spcPts val="0"/>
                        </a:spcAft>
                      </a:pPr>
                      <a:r>
                        <a:rPr lang="en-US" sz="1800" spc="55" dirty="0">
                          <a:effectLst/>
                        </a:rPr>
                        <a:t>Returns the first occurrence of x in the list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391075">
                <a:tc>
                  <a:txBody>
                    <a:bodyPr/>
                    <a:lstStyle/>
                    <a:p>
                      <a:pPr marL="52705" marR="0">
                        <a:spcBef>
                          <a:spcPts val="0"/>
                        </a:spcBef>
                        <a:spcAft>
                          <a:spcPts val="0"/>
                        </a:spcAft>
                      </a:pPr>
                      <a:r>
                        <a:rPr lang="en-US" sz="1800">
                          <a:effectLst/>
                        </a:rPr>
                        <a:t>append()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48260" marR="0">
                        <a:spcBef>
                          <a:spcPts val="0"/>
                        </a:spcBef>
                        <a:spcAft>
                          <a:spcPts val="0"/>
                        </a:spcAft>
                      </a:pPr>
                      <a:r>
                        <a:rPr lang="en-US" sz="1800" spc="40">
                          <a:effectLst/>
                        </a:rPr>
                        <a:t>list.append(x)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48260" marR="0">
                        <a:spcBef>
                          <a:spcPts val="0"/>
                        </a:spcBef>
                        <a:spcAft>
                          <a:spcPts val="0"/>
                        </a:spcAft>
                      </a:pPr>
                      <a:r>
                        <a:rPr lang="en-US" sz="1800" spc="55" dirty="0">
                          <a:effectLst/>
                        </a:rPr>
                        <a:t>Appends x at the end of the list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426794">
                <a:tc>
                  <a:txBody>
                    <a:bodyPr/>
                    <a:lstStyle/>
                    <a:p>
                      <a:pPr marL="52705" marR="0">
                        <a:spcBef>
                          <a:spcPts val="0"/>
                        </a:spcBef>
                        <a:spcAft>
                          <a:spcPts val="0"/>
                        </a:spcAft>
                      </a:pPr>
                      <a:r>
                        <a:rPr lang="en-US" sz="1800" spc="10">
                          <a:effectLst/>
                        </a:rPr>
                        <a:t>insert()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48260" marR="0">
                        <a:spcBef>
                          <a:spcPts val="0"/>
                        </a:spcBef>
                        <a:spcAft>
                          <a:spcPts val="0"/>
                        </a:spcAft>
                      </a:pPr>
                      <a:r>
                        <a:rPr lang="en-US" sz="1800" spc="30">
                          <a:effectLst/>
                        </a:rPr>
                        <a:t>list.insert(i, 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48260" marR="0">
                        <a:spcBef>
                          <a:spcPts val="0"/>
                        </a:spcBef>
                        <a:spcAft>
                          <a:spcPts val="0"/>
                        </a:spcAft>
                      </a:pPr>
                      <a:r>
                        <a:rPr lang="en-US" sz="1800" spc="50">
                          <a:effectLst/>
                        </a:rPr>
                        <a:t>Inserts x in to the list in the position specified by i</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470121">
                <a:tc>
                  <a:txBody>
                    <a:bodyPr/>
                    <a:lstStyle/>
                    <a:p>
                      <a:pPr marL="52705" marR="0">
                        <a:spcBef>
                          <a:spcPts val="0"/>
                        </a:spcBef>
                        <a:spcAft>
                          <a:spcPts val="0"/>
                        </a:spcAft>
                      </a:pPr>
                      <a:r>
                        <a:rPr lang="en-US" sz="1800">
                          <a:effectLst/>
                        </a:rPr>
                        <a:t>copy()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48260" marR="0">
                        <a:spcBef>
                          <a:spcPts val="0"/>
                        </a:spcBef>
                        <a:spcAft>
                          <a:spcPts val="0"/>
                        </a:spcAft>
                      </a:pPr>
                      <a:r>
                        <a:rPr lang="en-US" sz="1800" spc="20">
                          <a:effectLst/>
                        </a:rPr>
                        <a:t>list.copy()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48260" marR="0">
                        <a:spcBef>
                          <a:spcPts val="0"/>
                        </a:spcBef>
                        <a:spcAft>
                          <a:spcPts val="0"/>
                        </a:spcAft>
                      </a:pPr>
                      <a:r>
                        <a:rPr lang="en-US" sz="1800" spc="55" dirty="0">
                          <a:effectLst/>
                        </a:rPr>
                        <a:t>Copies all the list elements into a new list arid returns it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410642">
                <a:tc>
                  <a:txBody>
                    <a:bodyPr/>
                    <a:lstStyle/>
                    <a:p>
                      <a:pPr marL="52705" marR="0">
                        <a:spcBef>
                          <a:spcPts val="0"/>
                        </a:spcBef>
                        <a:spcAft>
                          <a:spcPts val="0"/>
                        </a:spcAft>
                      </a:pPr>
                      <a:r>
                        <a:rPr lang="en-US" sz="1800">
                          <a:effectLst/>
                        </a:rPr>
                        <a:t>extend()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48260" marR="0">
                        <a:spcBef>
                          <a:spcPts val="0"/>
                        </a:spcBef>
                        <a:spcAft>
                          <a:spcPts val="0"/>
                        </a:spcAft>
                      </a:pPr>
                      <a:r>
                        <a:rPr lang="en-US" sz="1800" spc="50" dirty="0" err="1" smtClean="0">
                          <a:effectLst/>
                        </a:rPr>
                        <a:t>list.extend</a:t>
                      </a:r>
                      <a:r>
                        <a:rPr lang="en-US" sz="1800" spc="50" dirty="0" smtClean="0">
                          <a:effectLst/>
                        </a:rPr>
                        <a:t>(list1)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48260" marR="0">
                        <a:spcBef>
                          <a:spcPts val="0"/>
                        </a:spcBef>
                        <a:spcAft>
                          <a:spcPts val="0"/>
                        </a:spcAft>
                      </a:pPr>
                      <a:r>
                        <a:rPr lang="en-US" sz="1800" spc="40" dirty="0">
                          <a:effectLst/>
                        </a:rPr>
                        <a:t>Appends </a:t>
                      </a:r>
                      <a:r>
                        <a:rPr lang="en-US" sz="1800" spc="40" dirty="0" smtClean="0">
                          <a:effectLst/>
                        </a:rPr>
                        <a:t>list1 </a:t>
                      </a:r>
                      <a:r>
                        <a:rPr lang="en-US" sz="1800" spc="40" dirty="0">
                          <a:effectLst/>
                        </a:rPr>
                        <a:t>to list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364431">
                <a:tc>
                  <a:txBody>
                    <a:bodyPr/>
                    <a:lstStyle/>
                    <a:p>
                      <a:pPr marL="52705" marR="0">
                        <a:spcBef>
                          <a:spcPts val="0"/>
                        </a:spcBef>
                        <a:spcAft>
                          <a:spcPts val="0"/>
                        </a:spcAft>
                      </a:pPr>
                      <a:r>
                        <a:rPr lang="en-US" sz="1800">
                          <a:effectLst/>
                        </a:rPr>
                        <a:t>count()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48260" marR="0">
                        <a:spcBef>
                          <a:spcPts val="0"/>
                        </a:spcBef>
                        <a:spcAft>
                          <a:spcPts val="0"/>
                        </a:spcAft>
                      </a:pPr>
                      <a:r>
                        <a:rPr lang="en-US" sz="1800" spc="30">
                          <a:effectLst/>
                        </a:rPr>
                        <a:t>list.count(x)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48260" marR="0">
                        <a:spcBef>
                          <a:spcPts val="0"/>
                        </a:spcBef>
                        <a:spcAft>
                          <a:spcPts val="0"/>
                        </a:spcAft>
                      </a:pPr>
                      <a:r>
                        <a:rPr lang="en-US" sz="1800" spc="55" dirty="0">
                          <a:effectLst/>
                        </a:rPr>
                        <a:t>Returns number of occurrences of x in the list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386366">
                <a:tc>
                  <a:txBody>
                    <a:bodyPr/>
                    <a:lstStyle/>
                    <a:p>
                      <a:pPr marL="52705" marR="0">
                        <a:spcBef>
                          <a:spcPts val="0"/>
                        </a:spcBef>
                        <a:spcAft>
                          <a:spcPts val="0"/>
                        </a:spcAft>
                      </a:pPr>
                      <a:r>
                        <a:rPr lang="en-US" sz="1800">
                          <a:effectLst/>
                        </a:rPr>
                        <a:t>remove()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48260" marR="0">
                        <a:spcBef>
                          <a:spcPts val="0"/>
                        </a:spcBef>
                        <a:spcAft>
                          <a:spcPts val="0"/>
                        </a:spcAft>
                      </a:pPr>
                      <a:r>
                        <a:rPr lang="en-US" sz="1800" spc="30">
                          <a:effectLst/>
                        </a:rPr>
                        <a:t>list.remove(x)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48260" marR="0">
                        <a:spcBef>
                          <a:spcPts val="0"/>
                        </a:spcBef>
                        <a:spcAft>
                          <a:spcPts val="0"/>
                        </a:spcAft>
                      </a:pPr>
                      <a:r>
                        <a:rPr lang="en-US" sz="1800" spc="40">
                          <a:effectLst/>
                        </a:rPr>
                        <a:t>Removes x from the list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437881">
                <a:tc>
                  <a:txBody>
                    <a:bodyPr/>
                    <a:lstStyle/>
                    <a:p>
                      <a:pPr marL="52705" marR="0">
                        <a:spcBef>
                          <a:spcPts val="0"/>
                        </a:spcBef>
                        <a:spcAft>
                          <a:spcPts val="0"/>
                        </a:spcAft>
                      </a:pPr>
                      <a:r>
                        <a:rPr lang="en-US" sz="1800">
                          <a:effectLst/>
                        </a:rPr>
                        <a:t>pop()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48260" marR="0">
                        <a:spcBef>
                          <a:spcPts val="0"/>
                        </a:spcBef>
                        <a:spcAft>
                          <a:spcPts val="0"/>
                        </a:spcAft>
                      </a:pPr>
                      <a:r>
                        <a:rPr lang="en-US" sz="1800" spc="30">
                          <a:effectLst/>
                        </a:rPr>
                        <a:t>list.pop()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48260" marR="0">
                        <a:spcBef>
                          <a:spcPts val="0"/>
                        </a:spcBef>
                        <a:spcAft>
                          <a:spcPts val="0"/>
                        </a:spcAft>
                      </a:pPr>
                      <a:r>
                        <a:rPr lang="en-US" sz="1800" spc="50">
                          <a:effectLst/>
                        </a:rPr>
                        <a:t>Removes the ending element from the list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347730">
                <a:tc>
                  <a:txBody>
                    <a:bodyPr/>
                    <a:lstStyle/>
                    <a:p>
                      <a:pPr marL="52705" marR="0">
                        <a:spcBef>
                          <a:spcPts val="0"/>
                        </a:spcBef>
                        <a:spcAft>
                          <a:spcPts val="0"/>
                        </a:spcAft>
                      </a:pPr>
                      <a:r>
                        <a:rPr lang="en-US" sz="1800">
                          <a:effectLst/>
                        </a:rPr>
                        <a:t>sort()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48260" marR="0">
                        <a:spcBef>
                          <a:spcPts val="0"/>
                        </a:spcBef>
                        <a:spcAft>
                          <a:spcPts val="0"/>
                        </a:spcAft>
                      </a:pPr>
                      <a:r>
                        <a:rPr lang="en-US" sz="1800" spc="30" dirty="0" err="1" smtClean="0">
                          <a:effectLst/>
                        </a:rPr>
                        <a:t>list.sort</a:t>
                      </a:r>
                      <a:r>
                        <a:rPr lang="en-US" sz="1800" spc="30" dirty="0" smtClean="0">
                          <a:effectLst/>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48260" marR="0">
                        <a:spcBef>
                          <a:spcPts val="0"/>
                        </a:spcBef>
                        <a:spcAft>
                          <a:spcPts val="0"/>
                        </a:spcAft>
                      </a:pPr>
                      <a:r>
                        <a:rPr lang="en-US" sz="1800" spc="55">
                          <a:effectLst/>
                        </a:rPr>
                        <a:t>Sorts the elements of the list into ascending order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412124">
                <a:tc>
                  <a:txBody>
                    <a:bodyPr/>
                    <a:lstStyle/>
                    <a:p>
                      <a:pPr marL="52705" marR="0">
                        <a:spcBef>
                          <a:spcPts val="0"/>
                        </a:spcBef>
                        <a:spcAft>
                          <a:spcPts val="0"/>
                        </a:spcAft>
                      </a:pPr>
                      <a:r>
                        <a:rPr lang="en-US" sz="1800" spc="10">
                          <a:effectLst/>
                        </a:rPr>
                        <a:t>reverse()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48260" marR="0">
                        <a:spcBef>
                          <a:spcPts val="0"/>
                        </a:spcBef>
                        <a:spcAft>
                          <a:spcPts val="0"/>
                        </a:spcAft>
                      </a:pPr>
                      <a:r>
                        <a:rPr lang="en-US" sz="1800" spc="30">
                          <a:effectLst/>
                        </a:rPr>
                        <a:t>list.reverse()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48260" marR="0">
                        <a:spcBef>
                          <a:spcPts val="0"/>
                        </a:spcBef>
                        <a:spcAft>
                          <a:spcPts val="0"/>
                        </a:spcAft>
                      </a:pPr>
                      <a:r>
                        <a:rPr lang="en-US" sz="1800" spc="55">
                          <a:effectLst/>
                        </a:rPr>
                        <a:t>Reverses the sequence of elements in the list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483906">
                <a:tc>
                  <a:txBody>
                    <a:bodyPr/>
                    <a:lstStyle/>
                    <a:p>
                      <a:pPr marL="52705" marR="0">
                        <a:spcBef>
                          <a:spcPts val="0"/>
                        </a:spcBef>
                        <a:spcAft>
                          <a:spcPts val="0"/>
                        </a:spcAft>
                      </a:pPr>
                      <a:r>
                        <a:rPr lang="en-US" sz="1800" dirty="0">
                          <a:effectLst/>
                        </a:rPr>
                        <a:t>clear()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48260" marR="0">
                        <a:spcBef>
                          <a:spcPts val="0"/>
                        </a:spcBef>
                        <a:spcAft>
                          <a:spcPts val="0"/>
                        </a:spcAft>
                      </a:pPr>
                      <a:r>
                        <a:rPr lang="en-US" sz="1800" spc="30">
                          <a:effectLst/>
                        </a:rPr>
                        <a:t>list.clear()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48260" marR="0">
                        <a:spcBef>
                          <a:spcPts val="0"/>
                        </a:spcBef>
                        <a:spcAft>
                          <a:spcPts val="0"/>
                        </a:spcAft>
                      </a:pPr>
                      <a:r>
                        <a:rPr lang="en-US" sz="1800" spc="50" dirty="0">
                          <a:effectLst/>
                        </a:rPr>
                        <a:t>Deletes all elements from the list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bl>
          </a:graphicData>
        </a:graphic>
      </p:graphicFrame>
      <p:sp>
        <p:nvSpPr>
          <p:cNvPr id="5" name="Rectangle 4"/>
          <p:cNvSpPr/>
          <p:nvPr/>
        </p:nvSpPr>
        <p:spPr>
          <a:xfrm>
            <a:off x="1069848" y="6488668"/>
            <a:ext cx="4289636" cy="369332"/>
          </a:xfrm>
          <a:prstGeom prst="rect">
            <a:avLst/>
          </a:prstGeom>
        </p:spPr>
        <p:txBody>
          <a:bodyPr wrap="none">
            <a:spAutoFit/>
          </a:bodyPr>
          <a:lstStyle/>
          <a:p>
            <a:pPr marL="285750" indent="-285750">
              <a:buFont typeface="Arial" panose="020B0604020202020204" pitchFamily="34" charset="0"/>
              <a:buChar char="•"/>
            </a:pPr>
            <a:r>
              <a:rPr lang="en-US" i="1" u="sng" dirty="0">
                <a:solidFill>
                  <a:srgbClr val="00B050"/>
                </a:solidFill>
              </a:rPr>
              <a:t>Go to Jupyter notebook for examples</a:t>
            </a:r>
            <a:r>
              <a:rPr lang="en-US" dirty="0"/>
              <a:t> </a:t>
            </a:r>
          </a:p>
        </p:txBody>
      </p:sp>
    </p:spTree>
    <p:extLst>
      <p:ext uri="{BB962C8B-B14F-4D97-AF65-F5344CB8AC3E}">
        <p14:creationId xmlns:p14="http://schemas.microsoft.com/office/powerpoint/2010/main" val="6137561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Finding Biggest and Smallest Elements in a </a:t>
            </a:r>
            <a:r>
              <a:rPr lang="en-US" sz="3800" dirty="0" smtClean="0">
                <a:solidFill>
                  <a:srgbClr val="006600"/>
                </a:solidFill>
              </a:rPr>
              <a:t>list</a:t>
            </a:r>
            <a:endParaRPr lang="en-US" sz="3800" dirty="0"/>
          </a:p>
        </p:txBody>
      </p:sp>
      <p:sp>
        <p:nvSpPr>
          <p:cNvPr id="3" name="Content Placeholder 2"/>
          <p:cNvSpPr>
            <a:spLocks noGrp="1"/>
          </p:cNvSpPr>
          <p:nvPr>
            <p:ph idx="1"/>
          </p:nvPr>
        </p:nvSpPr>
        <p:spPr/>
        <p:txBody>
          <a:bodyPr/>
          <a:lstStyle/>
          <a:p>
            <a:r>
              <a:rPr lang="en-US" dirty="0" smtClean="0"/>
              <a:t>Python </a:t>
            </a:r>
            <a:r>
              <a:rPr lang="en-US" dirty="0"/>
              <a:t>provides two functions, </a:t>
            </a:r>
            <a:r>
              <a:rPr lang="en-US" dirty="0" smtClean="0"/>
              <a:t>max() </a:t>
            </a:r>
            <a:r>
              <a:rPr lang="en-US" dirty="0"/>
              <a:t>and </a:t>
            </a:r>
            <a:r>
              <a:rPr lang="en-US" dirty="0" smtClean="0"/>
              <a:t>min(), </a:t>
            </a:r>
            <a:r>
              <a:rPr lang="en-US" dirty="0"/>
              <a:t>which return the biggest and </a:t>
            </a:r>
            <a:r>
              <a:rPr lang="en-US" dirty="0" smtClean="0"/>
              <a:t>smallest elements </a:t>
            </a:r>
            <a:r>
              <a:rPr lang="en-US" dirty="0"/>
              <a:t>from a list</a:t>
            </a:r>
            <a:r>
              <a:rPr lang="en-US" dirty="0" smtClean="0"/>
              <a:t>.</a:t>
            </a:r>
          </a:p>
          <a:p>
            <a:r>
              <a:rPr lang="en-US" dirty="0" smtClean="0"/>
              <a:t>For example</a:t>
            </a:r>
          </a:p>
          <a:p>
            <a:pPr marL="274320" lvl="1" indent="0">
              <a:buNone/>
            </a:pPr>
            <a:r>
              <a:rPr lang="en-US" dirty="0"/>
              <a:t>&gt;&gt;&gt; </a:t>
            </a:r>
            <a:r>
              <a:rPr lang="en-US" dirty="0" err="1"/>
              <a:t>lst</a:t>
            </a:r>
            <a:r>
              <a:rPr lang="en-US" dirty="0"/>
              <a:t>=[10,20,30,40]</a:t>
            </a:r>
          </a:p>
          <a:p>
            <a:pPr marL="274320" lvl="1" indent="0">
              <a:buNone/>
            </a:pPr>
            <a:r>
              <a:rPr lang="en-US" dirty="0"/>
              <a:t>&gt;&gt;&gt; print('biggest </a:t>
            </a:r>
            <a:r>
              <a:rPr lang="en-US" dirty="0" err="1"/>
              <a:t>ele</a:t>
            </a:r>
            <a:r>
              <a:rPr lang="en-US" dirty="0"/>
              <a:t> in </a:t>
            </a:r>
            <a:r>
              <a:rPr lang="en-US" dirty="0" err="1"/>
              <a:t>lst</a:t>
            </a:r>
            <a:r>
              <a:rPr lang="en-US" dirty="0"/>
              <a:t> </a:t>
            </a:r>
            <a:r>
              <a:rPr lang="en-US" dirty="0" err="1"/>
              <a:t>is',max</a:t>
            </a:r>
            <a:r>
              <a:rPr lang="en-US" dirty="0"/>
              <a:t>(</a:t>
            </a:r>
            <a:r>
              <a:rPr lang="en-US" dirty="0" err="1"/>
              <a:t>lst</a:t>
            </a:r>
            <a:r>
              <a:rPr lang="en-US" dirty="0"/>
              <a:t>))</a:t>
            </a:r>
          </a:p>
          <a:p>
            <a:pPr marL="274320" lvl="1" indent="0">
              <a:buNone/>
            </a:pPr>
            <a:r>
              <a:rPr lang="en-US" dirty="0"/>
              <a:t>biggest </a:t>
            </a:r>
            <a:r>
              <a:rPr lang="en-US" dirty="0" err="1"/>
              <a:t>ele</a:t>
            </a:r>
            <a:r>
              <a:rPr lang="en-US" dirty="0"/>
              <a:t> in </a:t>
            </a:r>
            <a:r>
              <a:rPr lang="en-US" dirty="0" err="1"/>
              <a:t>lst</a:t>
            </a:r>
            <a:r>
              <a:rPr lang="en-US" dirty="0"/>
              <a:t> is 40</a:t>
            </a:r>
          </a:p>
          <a:p>
            <a:pPr marL="274320" lvl="1" indent="0">
              <a:buNone/>
            </a:pPr>
            <a:r>
              <a:rPr lang="en-US" dirty="0"/>
              <a:t>&gt;&gt;&gt; print('smallest </a:t>
            </a:r>
            <a:r>
              <a:rPr lang="en-US" dirty="0" err="1"/>
              <a:t>ele</a:t>
            </a:r>
            <a:r>
              <a:rPr lang="en-US" dirty="0"/>
              <a:t> in </a:t>
            </a:r>
            <a:r>
              <a:rPr lang="en-US" dirty="0" err="1"/>
              <a:t>lst</a:t>
            </a:r>
            <a:r>
              <a:rPr lang="en-US" dirty="0"/>
              <a:t> </a:t>
            </a:r>
            <a:r>
              <a:rPr lang="en-US" dirty="0" err="1"/>
              <a:t>is',min</a:t>
            </a:r>
            <a:r>
              <a:rPr lang="en-US" dirty="0"/>
              <a:t>(</a:t>
            </a:r>
            <a:r>
              <a:rPr lang="en-US" dirty="0" err="1"/>
              <a:t>lst</a:t>
            </a:r>
            <a:r>
              <a:rPr lang="en-US" dirty="0"/>
              <a:t>))</a:t>
            </a:r>
          </a:p>
          <a:p>
            <a:pPr marL="274320" lvl="1" indent="0">
              <a:buNone/>
            </a:pPr>
            <a:r>
              <a:rPr lang="en-US" dirty="0"/>
              <a:t>smallest </a:t>
            </a:r>
            <a:r>
              <a:rPr lang="en-US" dirty="0" err="1"/>
              <a:t>ele</a:t>
            </a:r>
            <a:r>
              <a:rPr lang="en-US" dirty="0"/>
              <a:t> in </a:t>
            </a:r>
            <a:r>
              <a:rPr lang="en-US" dirty="0" err="1"/>
              <a:t>lst</a:t>
            </a:r>
            <a:r>
              <a:rPr lang="en-US" dirty="0"/>
              <a:t> is </a:t>
            </a:r>
            <a:r>
              <a:rPr lang="en-US" dirty="0" smtClean="0"/>
              <a:t>10</a:t>
            </a:r>
            <a:endParaRPr lang="en-US" dirty="0"/>
          </a:p>
          <a:p>
            <a:r>
              <a:rPr lang="en-US" dirty="0" smtClean="0"/>
              <a:t>We can also find biggest </a:t>
            </a:r>
            <a:r>
              <a:rPr lang="en-US" dirty="0"/>
              <a:t>and </a:t>
            </a:r>
            <a:r>
              <a:rPr lang="en-US" dirty="0" smtClean="0"/>
              <a:t>smallest element from a list with out using these predefined function</a:t>
            </a:r>
          </a:p>
          <a:p>
            <a:r>
              <a:rPr lang="en-US" i="1" u="sng" dirty="0">
                <a:solidFill>
                  <a:srgbClr val="00B050"/>
                </a:solidFill>
              </a:rPr>
              <a:t>Go to Jupyter notebook for </a:t>
            </a:r>
            <a:r>
              <a:rPr lang="en-US" i="1" u="sng" dirty="0" smtClean="0">
                <a:solidFill>
                  <a:srgbClr val="00B050"/>
                </a:solidFill>
              </a:rPr>
              <a:t>examples</a:t>
            </a:r>
            <a:endParaRPr lang="en-US" dirty="0" smtClean="0"/>
          </a:p>
          <a:p>
            <a:endParaRPr lang="en-US" dirty="0"/>
          </a:p>
        </p:txBody>
      </p:sp>
    </p:spTree>
    <p:extLst>
      <p:ext uri="{BB962C8B-B14F-4D97-AF65-F5344CB8AC3E}">
        <p14:creationId xmlns:p14="http://schemas.microsoft.com/office/powerpoint/2010/main" val="5811025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Sorting the list </a:t>
            </a:r>
            <a:r>
              <a:rPr lang="en-US" sz="3800" dirty="0" smtClean="0">
                <a:solidFill>
                  <a:srgbClr val="006600"/>
                </a:solidFill>
              </a:rPr>
              <a:t>elements</a:t>
            </a:r>
            <a:endParaRPr lang="en-US" sz="3800" dirty="0"/>
          </a:p>
        </p:txBody>
      </p:sp>
      <p:sp>
        <p:nvSpPr>
          <p:cNvPr id="3" name="Content Placeholder 2"/>
          <p:cNvSpPr>
            <a:spLocks noGrp="1"/>
          </p:cNvSpPr>
          <p:nvPr>
            <p:ph idx="1"/>
          </p:nvPr>
        </p:nvSpPr>
        <p:spPr/>
        <p:txBody>
          <a:bodyPr/>
          <a:lstStyle/>
          <a:p>
            <a:r>
              <a:rPr lang="en-US" dirty="0"/>
              <a:t>Python provides </a:t>
            </a:r>
            <a:r>
              <a:rPr lang="en-US" dirty="0" smtClean="0"/>
              <a:t>the </a:t>
            </a:r>
            <a:r>
              <a:rPr lang="en-US" dirty="0"/>
              <a:t>sort() method to sort the elements of a </a:t>
            </a:r>
            <a:r>
              <a:rPr lang="en-US" dirty="0" smtClean="0"/>
              <a:t>list. This method can be used as: </a:t>
            </a:r>
          </a:p>
          <a:p>
            <a:pPr marL="274320" lvl="1" indent="0">
              <a:buNone/>
            </a:pPr>
            <a:r>
              <a:rPr lang="en-US" dirty="0" smtClean="0"/>
              <a:t>	</a:t>
            </a:r>
            <a:r>
              <a:rPr lang="en-US" i="1" dirty="0" err="1" smtClean="0"/>
              <a:t>x.sort</a:t>
            </a:r>
            <a:r>
              <a:rPr lang="en-US" i="1" dirty="0" smtClean="0"/>
              <a:t>() </a:t>
            </a:r>
          </a:p>
          <a:p>
            <a:r>
              <a:rPr lang="en-US" dirty="0" smtClean="0"/>
              <a:t>This will sort list ‘x’ into ascending order</a:t>
            </a:r>
          </a:p>
          <a:p>
            <a:r>
              <a:rPr lang="en-US" dirty="0"/>
              <a:t>If we want to sort the elements of the if into descending order, then we can mention 'reverse=True' </a:t>
            </a:r>
            <a:r>
              <a:rPr lang="en-US" dirty="0" smtClean="0"/>
              <a:t>as a parameter in </a:t>
            </a:r>
            <a:r>
              <a:rPr lang="en-US" dirty="0"/>
              <a:t>the sort() method as:</a:t>
            </a:r>
          </a:p>
          <a:p>
            <a:pPr marL="274320" lvl="1" indent="0">
              <a:buNone/>
            </a:pPr>
            <a:r>
              <a:rPr lang="en-US" dirty="0" smtClean="0"/>
              <a:t>	</a:t>
            </a:r>
            <a:r>
              <a:rPr lang="en-US" dirty="0" err="1" smtClean="0"/>
              <a:t>x.sort</a:t>
            </a:r>
            <a:r>
              <a:rPr lang="en-US" dirty="0" smtClean="0"/>
              <a:t>(reverse=True</a:t>
            </a:r>
            <a:r>
              <a:rPr lang="en-US" dirty="0"/>
              <a:t>)</a:t>
            </a:r>
          </a:p>
          <a:p>
            <a:r>
              <a:rPr lang="en-US" dirty="0"/>
              <a:t>This will sort the list 'x' into descending order</a:t>
            </a:r>
            <a:r>
              <a:rPr lang="en-US" dirty="0" smtClean="0"/>
              <a:t>.</a:t>
            </a:r>
          </a:p>
          <a:p>
            <a:r>
              <a:rPr lang="en-US" dirty="0" smtClean="0"/>
              <a:t>We can also sort elements of the list programmatically </a:t>
            </a:r>
          </a:p>
          <a:p>
            <a:r>
              <a:rPr lang="en-US" i="1" u="sng" dirty="0">
                <a:solidFill>
                  <a:srgbClr val="00B050"/>
                </a:solidFill>
              </a:rPr>
              <a:t>Go to Jupyter notebook for </a:t>
            </a:r>
            <a:r>
              <a:rPr lang="en-US" i="1" u="sng" dirty="0" smtClean="0">
                <a:solidFill>
                  <a:srgbClr val="00B050"/>
                </a:solidFill>
              </a:rPr>
              <a:t>examples</a:t>
            </a:r>
            <a:endParaRPr lang="en-US" dirty="0"/>
          </a:p>
          <a:p>
            <a:endParaRPr lang="en-US" dirty="0" smtClean="0"/>
          </a:p>
        </p:txBody>
      </p:sp>
    </p:spTree>
    <p:extLst>
      <p:ext uri="{BB962C8B-B14F-4D97-AF65-F5344CB8AC3E}">
        <p14:creationId xmlns:p14="http://schemas.microsoft.com/office/powerpoint/2010/main" val="4130253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Number of occurrences of an element in the </a:t>
            </a:r>
            <a:r>
              <a:rPr lang="en-US" sz="3800" dirty="0" smtClean="0">
                <a:solidFill>
                  <a:srgbClr val="006600"/>
                </a:solidFill>
              </a:rPr>
              <a:t>list</a:t>
            </a:r>
            <a:endParaRPr lang="en-US" sz="3800" dirty="0"/>
          </a:p>
        </p:txBody>
      </p:sp>
      <p:sp>
        <p:nvSpPr>
          <p:cNvPr id="3" name="Content Placeholder 2"/>
          <p:cNvSpPr>
            <a:spLocks noGrp="1"/>
          </p:cNvSpPr>
          <p:nvPr>
            <p:ph idx="1"/>
          </p:nvPr>
        </p:nvSpPr>
        <p:spPr/>
        <p:txBody>
          <a:bodyPr/>
          <a:lstStyle/>
          <a:p>
            <a:r>
              <a:rPr lang="en-US" dirty="0"/>
              <a:t>Python provides count() method that returns the number of times a particular element is repeated in the list. </a:t>
            </a:r>
            <a:endParaRPr lang="en-US" dirty="0" smtClean="0"/>
          </a:p>
          <a:p>
            <a:r>
              <a:rPr lang="en-US" dirty="0" smtClean="0"/>
              <a:t>For </a:t>
            </a:r>
            <a:r>
              <a:rPr lang="en-US" dirty="0"/>
              <a:t>example,</a:t>
            </a:r>
          </a:p>
          <a:p>
            <a:pPr marL="0" indent="0">
              <a:buNone/>
            </a:pPr>
            <a:r>
              <a:rPr lang="en-US" dirty="0" smtClean="0"/>
              <a:t>	n </a:t>
            </a:r>
            <a:r>
              <a:rPr lang="en-US" dirty="0"/>
              <a:t>= </a:t>
            </a:r>
            <a:r>
              <a:rPr lang="en-US" dirty="0" err="1"/>
              <a:t>x.count</a:t>
            </a:r>
            <a:r>
              <a:rPr lang="en-US" dirty="0"/>
              <a:t>(y)</a:t>
            </a:r>
          </a:p>
          <a:p>
            <a:r>
              <a:rPr lang="en-US" dirty="0" smtClean="0"/>
              <a:t>Will </a:t>
            </a:r>
            <a:r>
              <a:rPr lang="en-US" dirty="0"/>
              <a:t>return the number of </a:t>
            </a:r>
            <a:r>
              <a:rPr lang="en-US" dirty="0" smtClean="0"/>
              <a:t>times ‘y’ is </a:t>
            </a:r>
            <a:r>
              <a:rPr lang="en-US" dirty="0"/>
              <a:t>found in the </a:t>
            </a:r>
            <a:r>
              <a:rPr lang="en-US" dirty="0" smtClean="0"/>
              <a:t>list ‘x’ </a:t>
            </a:r>
          </a:p>
          <a:p>
            <a:r>
              <a:rPr lang="en-US" dirty="0" smtClean="0"/>
              <a:t>This </a:t>
            </a:r>
            <a:r>
              <a:rPr lang="en-US" dirty="0"/>
              <a:t>method returns 0 if </a:t>
            </a:r>
            <a:r>
              <a:rPr lang="en-US" dirty="0" smtClean="0"/>
              <a:t>the element </a:t>
            </a:r>
            <a:r>
              <a:rPr lang="en-US" dirty="0"/>
              <a:t>is not found in the list.</a:t>
            </a:r>
          </a:p>
          <a:p>
            <a:r>
              <a:rPr lang="en-US" dirty="0"/>
              <a:t>It </a:t>
            </a:r>
            <a:r>
              <a:rPr lang="en-US" dirty="0" smtClean="0"/>
              <a:t>is also </a:t>
            </a:r>
            <a:r>
              <a:rPr lang="en-US" dirty="0"/>
              <a:t>possible to develop our own logic </a:t>
            </a:r>
            <a:r>
              <a:rPr lang="en-US" dirty="0" smtClean="0"/>
              <a:t>instead of using count</a:t>
            </a:r>
            <a:r>
              <a:rPr lang="en-US" dirty="0"/>
              <a:t>() </a:t>
            </a:r>
            <a:r>
              <a:rPr lang="en-US" dirty="0" smtClean="0"/>
              <a:t>method</a:t>
            </a:r>
          </a:p>
          <a:p>
            <a:endParaRPr lang="en-US" dirty="0"/>
          </a:p>
          <a:p>
            <a:r>
              <a:rPr lang="en-US" i="1" u="sng" dirty="0">
                <a:solidFill>
                  <a:srgbClr val="00B050"/>
                </a:solidFill>
              </a:rPr>
              <a:t>Go to Jupyter notebook for </a:t>
            </a:r>
            <a:r>
              <a:rPr lang="en-US" i="1" u="sng" dirty="0" smtClean="0">
                <a:solidFill>
                  <a:srgbClr val="00B050"/>
                </a:solidFill>
              </a:rPr>
              <a:t>examples</a:t>
            </a:r>
            <a:endParaRPr lang="en-US" dirty="0"/>
          </a:p>
        </p:txBody>
      </p:sp>
    </p:spTree>
    <p:extLst>
      <p:ext uri="{BB962C8B-B14F-4D97-AF65-F5344CB8AC3E}">
        <p14:creationId xmlns:p14="http://schemas.microsoft.com/office/powerpoint/2010/main" val="9388882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Finding Common Elements in two </a:t>
            </a:r>
            <a:r>
              <a:rPr lang="en-US" sz="3800" dirty="0" smtClean="0">
                <a:solidFill>
                  <a:srgbClr val="006600"/>
                </a:solidFill>
              </a:rPr>
              <a:t>lists</a:t>
            </a:r>
            <a:endParaRPr lang="en-US" sz="3800" dirty="0"/>
          </a:p>
        </p:txBody>
      </p:sp>
      <p:sp>
        <p:nvSpPr>
          <p:cNvPr id="3" name="Content Placeholder 2"/>
          <p:cNvSpPr>
            <a:spLocks noGrp="1"/>
          </p:cNvSpPr>
          <p:nvPr>
            <p:ph idx="1"/>
          </p:nvPr>
        </p:nvSpPr>
        <p:spPr/>
        <p:txBody>
          <a:bodyPr>
            <a:normAutofit fontScale="92500" lnSpcReduction="10000"/>
          </a:bodyPr>
          <a:lstStyle/>
          <a:p>
            <a:r>
              <a:rPr lang="en-US" dirty="0"/>
              <a:t>Sometimes, it is useful to know which elements are repeated in two lists. </a:t>
            </a:r>
            <a:endParaRPr lang="en-US" dirty="0" smtClean="0"/>
          </a:p>
          <a:p>
            <a:r>
              <a:rPr lang="en-US" dirty="0" smtClean="0"/>
              <a:t>For </a:t>
            </a:r>
            <a:r>
              <a:rPr lang="en-US" dirty="0"/>
              <a:t>example, there is a scholarship for which a group of students enrolled in a college. There is another scholarship for which another group of students got enrolled. </a:t>
            </a:r>
            <a:endParaRPr lang="en-US" dirty="0" smtClean="0"/>
          </a:p>
          <a:p>
            <a:r>
              <a:rPr lang="en-US" dirty="0" smtClean="0"/>
              <a:t>Now</a:t>
            </a:r>
            <a:r>
              <a:rPr lang="en-US" dirty="0"/>
              <a:t>, we want to know the names of the students who enrolled for both the scholarships so that we can restrict them to take only one scholarship. That means, we are supposed to find out the common students (or elements) in both the lists.</a:t>
            </a:r>
          </a:p>
          <a:p>
            <a:r>
              <a:rPr lang="en-US" dirty="0"/>
              <a:t>Let's take the two groups of students as two lists. First of all, we should convert the lists into sets, using set() function, as: set(list). Then we should find the common elements in the two sets using intersection() method as:</a:t>
            </a:r>
          </a:p>
          <a:p>
            <a:pPr marL="274320" lvl="1" indent="0">
              <a:buNone/>
            </a:pPr>
            <a:r>
              <a:rPr lang="en-US" dirty="0" smtClean="0"/>
              <a:t>	</a:t>
            </a:r>
            <a:r>
              <a:rPr lang="en-US" sz="2000" i="1" dirty="0" smtClean="0"/>
              <a:t>set1.intersection(set2</a:t>
            </a:r>
            <a:r>
              <a:rPr lang="en-US" sz="2000" i="1" dirty="0"/>
              <a:t>)</a:t>
            </a:r>
          </a:p>
          <a:p>
            <a:r>
              <a:rPr lang="en-US" dirty="0"/>
              <a:t>This method returns a set that contains common or repeated elements in the two sets. This gives us the names of the students who are found in both the sets</a:t>
            </a:r>
            <a:r>
              <a:rPr lang="en-US" dirty="0" smtClean="0"/>
              <a:t>.</a:t>
            </a:r>
          </a:p>
          <a:p>
            <a:r>
              <a:rPr lang="en-US" i="1" u="sng" dirty="0">
                <a:solidFill>
                  <a:srgbClr val="00B050"/>
                </a:solidFill>
              </a:rPr>
              <a:t>Go to Jupyter notebook for </a:t>
            </a:r>
            <a:r>
              <a:rPr lang="en-US" i="1" u="sng" dirty="0" smtClean="0">
                <a:solidFill>
                  <a:srgbClr val="00B050"/>
                </a:solidFill>
              </a:rPr>
              <a:t>examples</a:t>
            </a:r>
            <a:endParaRPr lang="en-US" dirty="0"/>
          </a:p>
        </p:txBody>
      </p:sp>
    </p:spTree>
    <p:extLst>
      <p:ext uri="{BB962C8B-B14F-4D97-AF65-F5344CB8AC3E}">
        <p14:creationId xmlns:p14="http://schemas.microsoft.com/office/powerpoint/2010/main" val="31938347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Sorting different types of data in a </a:t>
            </a:r>
            <a:r>
              <a:rPr lang="en-US" sz="3800" dirty="0" smtClean="0">
                <a:solidFill>
                  <a:srgbClr val="006600"/>
                </a:solidFill>
              </a:rPr>
              <a:t>list</a:t>
            </a:r>
            <a:endParaRPr lang="en-US" sz="3800" dirty="0"/>
          </a:p>
        </p:txBody>
      </p:sp>
      <p:sp>
        <p:nvSpPr>
          <p:cNvPr id="3" name="Content Placeholder 2"/>
          <p:cNvSpPr>
            <a:spLocks noGrp="1"/>
          </p:cNvSpPr>
          <p:nvPr>
            <p:ph idx="1"/>
          </p:nvPr>
        </p:nvSpPr>
        <p:spPr/>
        <p:txBody>
          <a:bodyPr>
            <a:normAutofit fontScale="92500" lnSpcReduction="10000"/>
          </a:bodyPr>
          <a:lstStyle/>
          <a:p>
            <a:r>
              <a:rPr lang="en-US" dirty="0"/>
              <a:t>The beauty of lists is that they can store different types of elements. </a:t>
            </a:r>
            <a:endParaRPr lang="en-US" dirty="0" smtClean="0"/>
          </a:p>
          <a:p>
            <a:r>
              <a:rPr lang="en-US" dirty="0" smtClean="0"/>
              <a:t>For </a:t>
            </a:r>
            <a:r>
              <a:rPr lang="en-US" dirty="0"/>
              <a:t>example, we </a:t>
            </a:r>
            <a:r>
              <a:rPr lang="en-US" dirty="0" smtClean="0"/>
              <a:t>can </a:t>
            </a:r>
            <a:r>
              <a:rPr lang="en-US" dirty="0"/>
              <a:t>store an integer, a </a:t>
            </a:r>
            <a:r>
              <a:rPr lang="en-US" dirty="0" smtClean="0"/>
              <a:t>string,  </a:t>
            </a:r>
            <a:r>
              <a:rPr lang="en-US" dirty="0"/>
              <a:t>a float type number </a:t>
            </a:r>
            <a:r>
              <a:rPr lang="en-US" dirty="0" err="1" smtClean="0"/>
              <a:t>etc</a:t>
            </a:r>
            <a:r>
              <a:rPr lang="en-US" dirty="0" smtClean="0"/>
              <a:t> in </a:t>
            </a:r>
            <a:r>
              <a:rPr lang="en-US" dirty="0"/>
              <a:t>the same </a:t>
            </a:r>
            <a:r>
              <a:rPr lang="en-US" dirty="0" smtClean="0"/>
              <a:t>list. </a:t>
            </a:r>
          </a:p>
          <a:p>
            <a:r>
              <a:rPr lang="en-US" dirty="0" smtClean="0"/>
              <a:t>It </a:t>
            </a:r>
            <a:r>
              <a:rPr lang="en-US" dirty="0"/>
              <a:t>is also possible to retrieve the elements from the list. </a:t>
            </a:r>
            <a:endParaRPr lang="en-US" dirty="0" smtClean="0"/>
          </a:p>
          <a:p>
            <a:r>
              <a:rPr lang="en-US" dirty="0" smtClean="0"/>
              <a:t>This </a:t>
            </a:r>
            <a:r>
              <a:rPr lang="en-US" dirty="0"/>
              <a:t>has advantage for lists over arrays. </a:t>
            </a:r>
            <a:endParaRPr lang="en-US" dirty="0" smtClean="0"/>
          </a:p>
          <a:p>
            <a:r>
              <a:rPr lang="en-US" dirty="0" smtClean="0"/>
              <a:t>We </a:t>
            </a:r>
            <a:r>
              <a:rPr lang="en-US" dirty="0"/>
              <a:t>can create list `</a:t>
            </a:r>
            <a:r>
              <a:rPr lang="en-US" dirty="0" err="1"/>
              <a:t>emp</a:t>
            </a:r>
            <a:r>
              <a:rPr lang="en-US" dirty="0"/>
              <a:t>' as an empty list as:</a:t>
            </a:r>
          </a:p>
          <a:p>
            <a:pPr marL="0" indent="0">
              <a:buNone/>
            </a:pPr>
            <a:r>
              <a:rPr lang="en-US" dirty="0" smtClean="0"/>
              <a:t>	</a:t>
            </a:r>
            <a:r>
              <a:rPr lang="en-US" dirty="0" err="1" smtClean="0"/>
              <a:t>emp</a:t>
            </a:r>
            <a:r>
              <a:rPr lang="en-US" dirty="0" smtClean="0"/>
              <a:t> </a:t>
            </a:r>
            <a:r>
              <a:rPr lang="en-US" dirty="0"/>
              <a:t>= []</a:t>
            </a:r>
          </a:p>
          <a:p>
            <a:r>
              <a:rPr lang="en-US" dirty="0"/>
              <a:t>Then we can store employee data like id number, name and salary details into the '</a:t>
            </a:r>
            <a:r>
              <a:rPr lang="en-US" dirty="0" err="1"/>
              <a:t>emp</a:t>
            </a:r>
            <a:r>
              <a:rPr lang="en-US" dirty="0"/>
              <a:t>' list using the append() method. </a:t>
            </a:r>
            <a:endParaRPr lang="en-US" dirty="0" smtClean="0"/>
          </a:p>
          <a:p>
            <a:r>
              <a:rPr lang="en-US" dirty="0" smtClean="0"/>
              <a:t>After </a:t>
            </a:r>
            <a:r>
              <a:rPr lang="en-US" dirty="0"/>
              <a:t>that, it is possible to retrieve employee details depending on id number of the employee</a:t>
            </a:r>
            <a:r>
              <a:rPr lang="en-US" dirty="0" smtClean="0"/>
              <a:t>.</a:t>
            </a:r>
          </a:p>
          <a:p>
            <a:r>
              <a:rPr lang="en-US" i="1" u="sng" dirty="0">
                <a:solidFill>
                  <a:srgbClr val="00B050"/>
                </a:solidFill>
              </a:rPr>
              <a:t>Go to Jupyter notebook for </a:t>
            </a:r>
            <a:r>
              <a:rPr lang="en-US" i="1" u="sng" dirty="0" smtClean="0">
                <a:solidFill>
                  <a:srgbClr val="00B050"/>
                </a:solidFill>
              </a:rPr>
              <a:t>examples</a:t>
            </a:r>
            <a:endParaRPr lang="en-US" dirty="0" smtClean="0"/>
          </a:p>
          <a:p>
            <a:endParaRPr lang="en-US" dirty="0"/>
          </a:p>
          <a:p>
            <a:endParaRPr lang="en-US" dirty="0"/>
          </a:p>
        </p:txBody>
      </p:sp>
    </p:spTree>
    <p:extLst>
      <p:ext uri="{BB962C8B-B14F-4D97-AF65-F5344CB8AC3E}">
        <p14:creationId xmlns:p14="http://schemas.microsoft.com/office/powerpoint/2010/main" val="38501896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Nested </a:t>
            </a:r>
            <a:r>
              <a:rPr lang="en-US" sz="3800" dirty="0" smtClean="0">
                <a:solidFill>
                  <a:srgbClr val="006600"/>
                </a:solidFill>
              </a:rPr>
              <a:t>lists</a:t>
            </a:r>
            <a:endParaRPr lang="en-US" sz="3800" dirty="0"/>
          </a:p>
        </p:txBody>
      </p:sp>
      <p:sp>
        <p:nvSpPr>
          <p:cNvPr id="3" name="Content Placeholder 2"/>
          <p:cNvSpPr>
            <a:spLocks noGrp="1"/>
          </p:cNvSpPr>
          <p:nvPr>
            <p:ph idx="1"/>
          </p:nvPr>
        </p:nvSpPr>
        <p:spPr/>
        <p:txBody>
          <a:bodyPr/>
          <a:lstStyle/>
          <a:p>
            <a:r>
              <a:rPr lang="en-US" dirty="0"/>
              <a:t>A list within another list is called a </a:t>
            </a:r>
            <a:r>
              <a:rPr lang="en-US" i="1" dirty="0"/>
              <a:t>nested </a:t>
            </a:r>
            <a:r>
              <a:rPr lang="en-US" dirty="0"/>
              <a:t>list. </a:t>
            </a:r>
            <a:endParaRPr lang="en-US" dirty="0" smtClean="0"/>
          </a:p>
          <a:p>
            <a:r>
              <a:rPr lang="en-US" dirty="0" smtClean="0"/>
              <a:t>We </a:t>
            </a:r>
            <a:r>
              <a:rPr lang="en-US" dirty="0"/>
              <a:t>know that a list contains several elements. When we take a list as an element in another list, then that list is called a nested list</a:t>
            </a:r>
            <a:r>
              <a:rPr lang="en-US" dirty="0" smtClean="0"/>
              <a:t>.</a:t>
            </a:r>
          </a:p>
          <a:p>
            <a:endParaRPr lang="en-US" dirty="0"/>
          </a:p>
          <a:p>
            <a:r>
              <a:rPr lang="en-US" i="1" u="sng" dirty="0">
                <a:solidFill>
                  <a:srgbClr val="00B050"/>
                </a:solidFill>
              </a:rPr>
              <a:t>Go to Jupyter notebook for examples</a:t>
            </a:r>
            <a:endParaRPr lang="en-US" dirty="0"/>
          </a:p>
          <a:p>
            <a:endParaRPr lang="en-US" dirty="0" smtClean="0"/>
          </a:p>
          <a:p>
            <a:endParaRPr lang="en-US" dirty="0"/>
          </a:p>
        </p:txBody>
      </p:sp>
    </p:spTree>
    <p:extLst>
      <p:ext uri="{BB962C8B-B14F-4D97-AF65-F5344CB8AC3E}">
        <p14:creationId xmlns:p14="http://schemas.microsoft.com/office/powerpoint/2010/main" val="25313654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Nested lists as </a:t>
            </a:r>
            <a:r>
              <a:rPr lang="en-US" sz="3800" dirty="0" smtClean="0">
                <a:solidFill>
                  <a:srgbClr val="006600"/>
                </a:solidFill>
              </a:rPr>
              <a:t>matrices</a:t>
            </a:r>
            <a:endParaRPr lang="en-US" sz="3800" dirty="0"/>
          </a:p>
        </p:txBody>
      </p:sp>
      <p:sp>
        <p:nvSpPr>
          <p:cNvPr id="3" name="Content Placeholder 2"/>
          <p:cNvSpPr>
            <a:spLocks noGrp="1"/>
          </p:cNvSpPr>
          <p:nvPr>
            <p:ph idx="1"/>
          </p:nvPr>
        </p:nvSpPr>
        <p:spPr/>
        <p:txBody>
          <a:bodyPr/>
          <a:lstStyle/>
          <a:p>
            <a:r>
              <a:rPr lang="en-US" dirty="0"/>
              <a:t>Suppose we want to create a matrix with 3 rows and 3 columns, we should create a with 3 other lists as:</a:t>
            </a:r>
          </a:p>
          <a:p>
            <a:pPr marL="274320" lvl="1" indent="0">
              <a:buNone/>
            </a:pPr>
            <a:r>
              <a:rPr lang="en-US" dirty="0"/>
              <a:t>	</a:t>
            </a:r>
            <a:r>
              <a:rPr lang="en-US" i="1" dirty="0" smtClean="0"/>
              <a:t>mat </a:t>
            </a:r>
            <a:r>
              <a:rPr lang="en-US" i="1" dirty="0"/>
              <a:t>= [[1,2,3], [4,5,6], [7,8,9]]</a:t>
            </a:r>
          </a:p>
          <a:p>
            <a:r>
              <a:rPr lang="en-US" dirty="0"/>
              <a:t>Here, 'mat' is a list that contains 3 lists which are rows of the 'mat' list. Each contains again 3 elements as:</a:t>
            </a:r>
          </a:p>
          <a:p>
            <a:pPr marL="548640" lvl="2" indent="0">
              <a:buNone/>
            </a:pPr>
            <a:r>
              <a:rPr lang="en-US" dirty="0"/>
              <a:t>[[1,2,3],	# first row</a:t>
            </a:r>
          </a:p>
          <a:p>
            <a:pPr marL="548640" lvl="2" indent="0">
              <a:buNone/>
            </a:pPr>
            <a:r>
              <a:rPr lang="en-US" dirty="0"/>
              <a:t>[4,5,6],	# second row</a:t>
            </a:r>
          </a:p>
          <a:p>
            <a:pPr marL="548640" lvl="2" indent="0">
              <a:buNone/>
            </a:pPr>
            <a:r>
              <a:rPr lang="en-US" dirty="0"/>
              <a:t>[7,8,9]]	# third </a:t>
            </a:r>
            <a:r>
              <a:rPr lang="en-US" dirty="0" smtClean="0"/>
              <a:t>row</a:t>
            </a:r>
          </a:p>
          <a:p>
            <a:pPr marL="548640" lvl="2" indent="0">
              <a:buNone/>
            </a:pPr>
            <a:endParaRPr lang="en-US" dirty="0" smtClean="0"/>
          </a:p>
          <a:p>
            <a:r>
              <a:rPr lang="en-US" i="1" u="sng" dirty="0">
                <a:solidFill>
                  <a:srgbClr val="00B050"/>
                </a:solidFill>
              </a:rPr>
              <a:t>Go to Jupyter notebook for examples</a:t>
            </a:r>
            <a:endParaRPr lang="en-US" dirty="0"/>
          </a:p>
          <a:p>
            <a:pPr marL="548640" lvl="2" indent="0">
              <a:buNone/>
            </a:pPr>
            <a:endParaRPr lang="en-US" dirty="0"/>
          </a:p>
          <a:p>
            <a:endParaRPr lang="en-US" dirty="0"/>
          </a:p>
        </p:txBody>
      </p:sp>
    </p:spTree>
    <p:extLst>
      <p:ext uri="{BB962C8B-B14F-4D97-AF65-F5344CB8AC3E}">
        <p14:creationId xmlns:p14="http://schemas.microsoft.com/office/powerpoint/2010/main" val="32334065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19401"/>
            <a:ext cx="9349160" cy="790376"/>
          </a:xfrm>
        </p:spPr>
        <p:txBody>
          <a:bodyPr>
            <a:normAutofit/>
          </a:bodyPr>
          <a:lstStyle/>
          <a:p>
            <a:r>
              <a:rPr lang="en-US" sz="4000" dirty="0" smtClean="0">
                <a:solidFill>
                  <a:schemeClr val="accent1">
                    <a:lumMod val="75000"/>
                  </a:schemeClr>
                </a:solidFill>
              </a:rPr>
              <a:t>List of contents</a:t>
            </a:r>
            <a:endParaRPr lang="en-US" sz="4000" dirty="0">
              <a:solidFill>
                <a:schemeClr val="accent1">
                  <a:lumMod val="75000"/>
                </a:schemeClr>
              </a:solidFill>
            </a:endParaRPr>
          </a:p>
        </p:txBody>
      </p:sp>
      <p:sp>
        <p:nvSpPr>
          <p:cNvPr id="3" name="Content Placeholder 2"/>
          <p:cNvSpPr>
            <a:spLocks noGrp="1"/>
          </p:cNvSpPr>
          <p:nvPr>
            <p:ph sz="half" idx="1"/>
          </p:nvPr>
        </p:nvSpPr>
        <p:spPr/>
        <p:txBody>
          <a:bodyPr>
            <a:normAutofit fontScale="85000" lnSpcReduction="20000"/>
          </a:bodyPr>
          <a:lstStyle/>
          <a:p>
            <a:pPr lvl="1"/>
            <a:endParaRPr lang="en-US" dirty="0" smtClean="0">
              <a:solidFill>
                <a:srgbClr val="006600"/>
              </a:solidFill>
            </a:endParaRPr>
          </a:p>
          <a:p>
            <a:endParaRPr lang="en-US" dirty="0" smtClean="0">
              <a:solidFill>
                <a:srgbClr val="006600"/>
              </a:solidFill>
            </a:endParaRPr>
          </a:p>
          <a:p>
            <a:pPr marL="0" indent="0">
              <a:buNone/>
            </a:pPr>
            <a:endParaRPr lang="en-US" dirty="0">
              <a:solidFill>
                <a:srgbClr val="006600"/>
              </a:solidFill>
            </a:endParaRPr>
          </a:p>
        </p:txBody>
      </p:sp>
      <p:sp>
        <p:nvSpPr>
          <p:cNvPr id="5" name="Content Placeholder 4"/>
          <p:cNvSpPr>
            <a:spLocks noGrp="1"/>
          </p:cNvSpPr>
          <p:nvPr>
            <p:ph sz="half" idx="2"/>
          </p:nvPr>
        </p:nvSpPr>
        <p:spPr>
          <a:xfrm>
            <a:off x="1069848" y="1378040"/>
            <a:ext cx="5356710" cy="5357611"/>
          </a:xfrm>
        </p:spPr>
        <p:txBody>
          <a:bodyPr>
            <a:normAutofit fontScale="85000" lnSpcReduction="20000"/>
          </a:bodyPr>
          <a:lstStyle/>
          <a:p>
            <a:r>
              <a:rPr lang="en-US" dirty="0" smtClean="0">
                <a:solidFill>
                  <a:srgbClr val="006600"/>
                </a:solidFill>
              </a:rPr>
              <a:t>List</a:t>
            </a:r>
          </a:p>
          <a:p>
            <a:r>
              <a:rPr lang="en-US" dirty="0" smtClean="0">
                <a:solidFill>
                  <a:srgbClr val="006600"/>
                </a:solidFill>
              </a:rPr>
              <a:t>Creating Lists using range( ) function</a:t>
            </a:r>
          </a:p>
          <a:p>
            <a:r>
              <a:rPr lang="en-US" dirty="0" smtClean="0">
                <a:solidFill>
                  <a:srgbClr val="006600"/>
                </a:solidFill>
              </a:rPr>
              <a:t>Updating the Elements of a list</a:t>
            </a:r>
          </a:p>
          <a:p>
            <a:r>
              <a:rPr lang="en-US" dirty="0" smtClean="0">
                <a:solidFill>
                  <a:srgbClr val="006600"/>
                </a:solidFill>
              </a:rPr>
              <a:t>Concatenation of two lists</a:t>
            </a:r>
          </a:p>
          <a:p>
            <a:r>
              <a:rPr lang="en-US" dirty="0" smtClean="0">
                <a:solidFill>
                  <a:srgbClr val="006600"/>
                </a:solidFill>
              </a:rPr>
              <a:t>Repetition of lists</a:t>
            </a:r>
          </a:p>
          <a:p>
            <a:r>
              <a:rPr lang="en-US" dirty="0" smtClean="0">
                <a:solidFill>
                  <a:srgbClr val="006600"/>
                </a:solidFill>
              </a:rPr>
              <a:t>Membership in lists</a:t>
            </a:r>
          </a:p>
          <a:p>
            <a:r>
              <a:rPr lang="en-US" dirty="0" smtClean="0">
                <a:solidFill>
                  <a:srgbClr val="006600"/>
                </a:solidFill>
              </a:rPr>
              <a:t>Aliasing and </a:t>
            </a:r>
            <a:r>
              <a:rPr lang="en-US" dirty="0">
                <a:solidFill>
                  <a:srgbClr val="006600"/>
                </a:solidFill>
              </a:rPr>
              <a:t>C</a:t>
            </a:r>
            <a:r>
              <a:rPr lang="en-US" dirty="0" smtClean="0">
                <a:solidFill>
                  <a:srgbClr val="006600"/>
                </a:solidFill>
              </a:rPr>
              <a:t>loning lists</a:t>
            </a:r>
          </a:p>
          <a:p>
            <a:r>
              <a:rPr lang="en-US" dirty="0" smtClean="0">
                <a:solidFill>
                  <a:srgbClr val="006600"/>
                </a:solidFill>
              </a:rPr>
              <a:t>Methods to process lists</a:t>
            </a:r>
          </a:p>
          <a:p>
            <a:r>
              <a:rPr lang="en-US" dirty="0" smtClean="0">
                <a:solidFill>
                  <a:srgbClr val="006600"/>
                </a:solidFill>
              </a:rPr>
              <a:t>Finding Biggest and Smallest Elements in a list</a:t>
            </a:r>
          </a:p>
          <a:p>
            <a:r>
              <a:rPr lang="en-US" dirty="0" smtClean="0">
                <a:solidFill>
                  <a:srgbClr val="006600"/>
                </a:solidFill>
              </a:rPr>
              <a:t>Sorting the list elements</a:t>
            </a:r>
          </a:p>
          <a:p>
            <a:r>
              <a:rPr lang="en-US" dirty="0" smtClean="0">
                <a:solidFill>
                  <a:srgbClr val="006600"/>
                </a:solidFill>
              </a:rPr>
              <a:t>Number of occurrences of an element in the list</a:t>
            </a:r>
          </a:p>
          <a:p>
            <a:r>
              <a:rPr lang="en-US" dirty="0" smtClean="0">
                <a:solidFill>
                  <a:srgbClr val="006600"/>
                </a:solidFill>
              </a:rPr>
              <a:t>Finding Common Elements in two lists</a:t>
            </a:r>
          </a:p>
          <a:p>
            <a:r>
              <a:rPr lang="en-US" dirty="0">
                <a:solidFill>
                  <a:srgbClr val="006600"/>
                </a:solidFill>
              </a:rPr>
              <a:t>Sorting different types of data in a list</a:t>
            </a:r>
          </a:p>
          <a:p>
            <a:r>
              <a:rPr lang="en-US" dirty="0">
                <a:solidFill>
                  <a:srgbClr val="006600"/>
                </a:solidFill>
              </a:rPr>
              <a:t>Nested lists</a:t>
            </a:r>
          </a:p>
          <a:p>
            <a:r>
              <a:rPr lang="en-US" dirty="0">
                <a:solidFill>
                  <a:srgbClr val="006600"/>
                </a:solidFill>
              </a:rPr>
              <a:t>Nested lists as matrices</a:t>
            </a:r>
          </a:p>
          <a:p>
            <a:r>
              <a:rPr lang="en-US" dirty="0">
                <a:solidFill>
                  <a:srgbClr val="006600"/>
                </a:solidFill>
              </a:rPr>
              <a:t>List </a:t>
            </a:r>
            <a:r>
              <a:rPr lang="en-US" dirty="0" smtClean="0">
                <a:solidFill>
                  <a:srgbClr val="006600"/>
                </a:solidFill>
              </a:rPr>
              <a:t>comprehensions</a:t>
            </a:r>
          </a:p>
          <a:p>
            <a:endParaRPr lang="en-US" dirty="0" smtClean="0">
              <a:solidFill>
                <a:srgbClr val="006600"/>
              </a:solidFill>
            </a:endParaRPr>
          </a:p>
          <a:p>
            <a:endParaRPr lang="en-US" dirty="0" smtClean="0">
              <a:solidFill>
                <a:srgbClr val="006600"/>
              </a:solidFill>
            </a:endParaRPr>
          </a:p>
          <a:p>
            <a:endParaRPr lang="en-US" dirty="0" smtClean="0">
              <a:solidFill>
                <a:srgbClr val="006600"/>
              </a:solidFill>
            </a:endParaRPr>
          </a:p>
        </p:txBody>
      </p:sp>
      <p:sp>
        <p:nvSpPr>
          <p:cNvPr id="7" name="Content Placeholder 4"/>
          <p:cNvSpPr txBox="1">
            <a:spLocks/>
          </p:cNvSpPr>
          <p:nvPr/>
        </p:nvSpPr>
        <p:spPr>
          <a:xfrm>
            <a:off x="6825802" y="1378040"/>
            <a:ext cx="4754880" cy="347729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1700" dirty="0" smtClean="0">
                <a:solidFill>
                  <a:srgbClr val="006600"/>
                </a:solidFill>
              </a:rPr>
              <a:t>Tuple</a:t>
            </a:r>
          </a:p>
          <a:p>
            <a:r>
              <a:rPr lang="en-US" sz="1700" dirty="0" smtClean="0">
                <a:solidFill>
                  <a:srgbClr val="006600"/>
                </a:solidFill>
              </a:rPr>
              <a:t>Creating Tuples</a:t>
            </a:r>
          </a:p>
          <a:p>
            <a:r>
              <a:rPr lang="en-US" sz="1700" dirty="0" smtClean="0">
                <a:solidFill>
                  <a:srgbClr val="006600"/>
                </a:solidFill>
              </a:rPr>
              <a:t>Accessing the Tuple elements</a:t>
            </a:r>
          </a:p>
          <a:p>
            <a:r>
              <a:rPr lang="en-US" sz="1700" dirty="0" smtClean="0">
                <a:solidFill>
                  <a:srgbClr val="006600"/>
                </a:solidFill>
              </a:rPr>
              <a:t>Basic operations on tuples</a:t>
            </a:r>
          </a:p>
          <a:p>
            <a:r>
              <a:rPr lang="en-US" sz="1700" dirty="0" smtClean="0">
                <a:solidFill>
                  <a:srgbClr val="006600"/>
                </a:solidFill>
              </a:rPr>
              <a:t>Functions to process tuples</a:t>
            </a:r>
          </a:p>
          <a:p>
            <a:r>
              <a:rPr lang="en-US" sz="1700" dirty="0" smtClean="0">
                <a:solidFill>
                  <a:srgbClr val="006600"/>
                </a:solidFill>
              </a:rPr>
              <a:t>Nested tuples</a:t>
            </a:r>
          </a:p>
          <a:p>
            <a:r>
              <a:rPr lang="en-US" sz="1700" dirty="0" smtClean="0">
                <a:solidFill>
                  <a:srgbClr val="006600"/>
                </a:solidFill>
              </a:rPr>
              <a:t>Inserting elements in a tuple</a:t>
            </a:r>
          </a:p>
          <a:p>
            <a:r>
              <a:rPr lang="en-US" sz="1700" dirty="0" smtClean="0">
                <a:solidFill>
                  <a:srgbClr val="006600"/>
                </a:solidFill>
              </a:rPr>
              <a:t>Modifying elements of a tuple</a:t>
            </a:r>
          </a:p>
          <a:p>
            <a:r>
              <a:rPr lang="en-US" sz="1700" dirty="0" smtClean="0">
                <a:solidFill>
                  <a:srgbClr val="006600"/>
                </a:solidFill>
              </a:rPr>
              <a:t>Deleting elements from a tuple</a:t>
            </a:r>
          </a:p>
          <a:p>
            <a:endParaRPr lang="en-US" sz="1700" dirty="0" smtClean="0">
              <a:solidFill>
                <a:srgbClr val="006600"/>
              </a:solidFill>
            </a:endParaRPr>
          </a:p>
        </p:txBody>
      </p:sp>
    </p:spTree>
    <p:extLst>
      <p:ext uri="{BB962C8B-B14F-4D97-AF65-F5344CB8AC3E}">
        <p14:creationId xmlns:p14="http://schemas.microsoft.com/office/powerpoint/2010/main" val="35301446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List </a:t>
            </a:r>
            <a:r>
              <a:rPr lang="en-US" sz="3800" dirty="0" smtClean="0">
                <a:solidFill>
                  <a:srgbClr val="006600"/>
                </a:solidFill>
              </a:rPr>
              <a:t>comprehensions</a:t>
            </a:r>
            <a:endParaRPr lang="en-US" sz="3800" dirty="0"/>
          </a:p>
        </p:txBody>
      </p:sp>
      <p:sp>
        <p:nvSpPr>
          <p:cNvPr id="3" name="Content Placeholder 2"/>
          <p:cNvSpPr>
            <a:spLocks noGrp="1"/>
          </p:cNvSpPr>
          <p:nvPr>
            <p:ph idx="1"/>
          </p:nvPr>
        </p:nvSpPr>
        <p:spPr/>
        <p:txBody>
          <a:bodyPr/>
          <a:lstStyle/>
          <a:p>
            <a:r>
              <a:rPr lang="en-US" dirty="0"/>
              <a:t>List comprehensions represent creation of new lists from an </a:t>
            </a:r>
            <a:r>
              <a:rPr lang="en-US" dirty="0" err="1" smtClean="0"/>
              <a:t>iterable</a:t>
            </a:r>
            <a:r>
              <a:rPr lang="en-US" dirty="0" smtClean="0"/>
              <a:t> </a:t>
            </a:r>
            <a:r>
              <a:rPr lang="en-US" dirty="0"/>
              <a:t>object (like a list, set, tuple, dictionary or range) that satisfy a given condition. </a:t>
            </a:r>
            <a:endParaRPr lang="en-US" dirty="0" smtClean="0"/>
          </a:p>
          <a:p>
            <a:r>
              <a:rPr lang="en-US" dirty="0" smtClean="0"/>
              <a:t>List </a:t>
            </a:r>
            <a:r>
              <a:rPr lang="en-US" dirty="0"/>
              <a:t>comprehensions contain very compact code usually a single statement that performs the </a:t>
            </a:r>
            <a:r>
              <a:rPr lang="en-US" dirty="0" smtClean="0"/>
              <a:t>task</a:t>
            </a:r>
          </a:p>
          <a:p>
            <a:endParaRPr lang="en-US" dirty="0"/>
          </a:p>
          <a:p>
            <a:r>
              <a:rPr lang="en-US" i="1" u="sng" dirty="0">
                <a:solidFill>
                  <a:srgbClr val="00B050"/>
                </a:solidFill>
              </a:rPr>
              <a:t>Go to Jupyter notebook for </a:t>
            </a:r>
            <a:r>
              <a:rPr lang="en-US" i="1" u="sng" dirty="0" smtClean="0">
                <a:solidFill>
                  <a:srgbClr val="00B050"/>
                </a:solidFill>
              </a:rPr>
              <a:t>examples</a:t>
            </a:r>
            <a:endParaRPr lang="en-US" dirty="0" smtClean="0"/>
          </a:p>
          <a:p>
            <a:endParaRPr lang="en-US" dirty="0"/>
          </a:p>
        </p:txBody>
      </p:sp>
    </p:spTree>
    <p:extLst>
      <p:ext uri="{BB962C8B-B14F-4D97-AF65-F5344CB8AC3E}">
        <p14:creationId xmlns:p14="http://schemas.microsoft.com/office/powerpoint/2010/main" val="8530538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6600"/>
                </a:solidFill>
              </a:rPr>
              <a:t>Tuples</a:t>
            </a:r>
            <a:endParaRPr lang="en-US" dirty="0"/>
          </a:p>
        </p:txBody>
      </p:sp>
      <p:sp>
        <p:nvSpPr>
          <p:cNvPr id="3" name="Content Placeholder 2"/>
          <p:cNvSpPr>
            <a:spLocks noGrp="1"/>
          </p:cNvSpPr>
          <p:nvPr>
            <p:ph idx="1"/>
          </p:nvPr>
        </p:nvSpPr>
        <p:spPr/>
        <p:txBody>
          <a:bodyPr/>
          <a:lstStyle/>
          <a:p>
            <a:r>
              <a:rPr lang="en-US" dirty="0"/>
              <a:t>A tuple is a Python sequence which stores a group of elements or items. </a:t>
            </a:r>
            <a:endParaRPr lang="en-US" dirty="0" smtClean="0"/>
          </a:p>
          <a:p>
            <a:r>
              <a:rPr lang="en-US" dirty="0" smtClean="0"/>
              <a:t>Tuples </a:t>
            </a:r>
            <a:r>
              <a:rPr lang="en-US" dirty="0"/>
              <a:t>are similar to lists but the main difference is tuples are immutable whereas lists are mutable. </a:t>
            </a:r>
            <a:endParaRPr lang="en-US" dirty="0" smtClean="0"/>
          </a:p>
          <a:p>
            <a:r>
              <a:rPr lang="en-US" dirty="0" smtClean="0"/>
              <a:t>Since </a:t>
            </a:r>
            <a:r>
              <a:rPr lang="en-US" dirty="0"/>
              <a:t>tuples are immutable, once we create a tuple we cannot modify its elements. Hence we cannot perform operations like append(), extend(), insert(), remove(), pop() and clear() on tuples. </a:t>
            </a:r>
            <a:endParaRPr lang="en-US" dirty="0" smtClean="0"/>
          </a:p>
          <a:p>
            <a:r>
              <a:rPr lang="en-US" dirty="0" smtClean="0"/>
              <a:t>Tuples </a:t>
            </a:r>
            <a:r>
              <a:rPr lang="en-US" dirty="0"/>
              <a:t>are generally used to store data which should not be modified and retrieve that data on demand.</a:t>
            </a:r>
          </a:p>
        </p:txBody>
      </p:sp>
    </p:spTree>
    <p:extLst>
      <p:ext uri="{BB962C8B-B14F-4D97-AF65-F5344CB8AC3E}">
        <p14:creationId xmlns:p14="http://schemas.microsoft.com/office/powerpoint/2010/main" val="24285569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81601"/>
            <a:ext cx="10058400" cy="867650"/>
          </a:xfrm>
        </p:spPr>
        <p:txBody>
          <a:bodyPr>
            <a:normAutofit/>
          </a:bodyPr>
          <a:lstStyle/>
          <a:p>
            <a:r>
              <a:rPr lang="en-US" sz="3800" dirty="0">
                <a:solidFill>
                  <a:srgbClr val="006600"/>
                </a:solidFill>
              </a:rPr>
              <a:t>Creating </a:t>
            </a:r>
            <a:r>
              <a:rPr lang="en-US" sz="3800" dirty="0" smtClean="0">
                <a:solidFill>
                  <a:srgbClr val="006600"/>
                </a:solidFill>
              </a:rPr>
              <a:t>Tuples</a:t>
            </a:r>
            <a:endParaRPr lang="en-US" sz="3800" dirty="0"/>
          </a:p>
        </p:txBody>
      </p:sp>
      <p:sp>
        <p:nvSpPr>
          <p:cNvPr id="3" name="Content Placeholder 2"/>
          <p:cNvSpPr>
            <a:spLocks noGrp="1"/>
          </p:cNvSpPr>
          <p:nvPr>
            <p:ph idx="1"/>
          </p:nvPr>
        </p:nvSpPr>
        <p:spPr>
          <a:xfrm>
            <a:off x="1069848" y="1442434"/>
            <a:ext cx="10058400" cy="4729766"/>
          </a:xfrm>
        </p:spPr>
        <p:txBody>
          <a:bodyPr>
            <a:normAutofit fontScale="85000" lnSpcReduction="20000"/>
          </a:bodyPr>
          <a:lstStyle/>
          <a:p>
            <a:r>
              <a:rPr lang="en-US" dirty="0"/>
              <a:t>We can create a tuple by writing elements separated by commas inside parentheses (). </a:t>
            </a:r>
            <a:endParaRPr lang="en-US" dirty="0" smtClean="0"/>
          </a:p>
          <a:p>
            <a:r>
              <a:rPr lang="en-US" dirty="0" smtClean="0"/>
              <a:t>The </a:t>
            </a:r>
            <a:r>
              <a:rPr lang="en-US" dirty="0"/>
              <a:t>elements can be of same datatype or different types. </a:t>
            </a:r>
            <a:endParaRPr lang="en-US" dirty="0" smtClean="0"/>
          </a:p>
          <a:p>
            <a:r>
              <a:rPr lang="en-US" dirty="0" smtClean="0"/>
              <a:t>For </a:t>
            </a:r>
            <a:r>
              <a:rPr lang="en-US" dirty="0"/>
              <a:t>example, to create an empty tuple, we can simply write empty parenthesis, as:</a:t>
            </a:r>
          </a:p>
          <a:p>
            <a:pPr marL="0" indent="0">
              <a:buNone/>
            </a:pPr>
            <a:r>
              <a:rPr lang="en-US" dirty="0" smtClean="0"/>
              <a:t>	tup1= ( )         # </a:t>
            </a:r>
            <a:r>
              <a:rPr lang="en-US" dirty="0"/>
              <a:t>empty </a:t>
            </a:r>
            <a:r>
              <a:rPr lang="en-US" dirty="0" smtClean="0"/>
              <a:t>tuple</a:t>
            </a:r>
            <a:endParaRPr lang="en-US" dirty="0"/>
          </a:p>
          <a:p>
            <a:r>
              <a:rPr lang="en-US" dirty="0"/>
              <a:t>If we want to create a tuple with only one element, we can mention that element in parentheses and after that a comma is needed, as:</a:t>
            </a:r>
          </a:p>
          <a:p>
            <a:pPr marL="0" indent="0">
              <a:buNone/>
            </a:pPr>
            <a:r>
              <a:rPr lang="en-US" dirty="0" smtClean="0"/>
              <a:t>	tup2 </a:t>
            </a:r>
            <a:r>
              <a:rPr lang="en-US" dirty="0"/>
              <a:t>= (10,) </a:t>
            </a:r>
            <a:r>
              <a:rPr lang="en-US" dirty="0" smtClean="0"/>
              <a:t>  # </a:t>
            </a:r>
            <a:r>
              <a:rPr lang="en-US" dirty="0"/>
              <a:t>tuple with one element. Observe comma after the element. </a:t>
            </a:r>
            <a:endParaRPr lang="en-US" dirty="0" smtClean="0"/>
          </a:p>
          <a:p>
            <a:r>
              <a:rPr lang="en-US" dirty="0" smtClean="0"/>
              <a:t>Here </a:t>
            </a:r>
            <a:r>
              <a:rPr lang="en-US" dirty="0"/>
              <a:t>is a tuple with different types of elements:</a:t>
            </a:r>
          </a:p>
          <a:p>
            <a:pPr marL="0" indent="0">
              <a:buNone/>
            </a:pPr>
            <a:r>
              <a:rPr lang="en-US" dirty="0" smtClean="0"/>
              <a:t>	tup3 </a:t>
            </a:r>
            <a:r>
              <a:rPr lang="en-US" dirty="0"/>
              <a:t>= (10, 20, -30.1, 40.5, 'Hyderabad', 'New Delhi')</a:t>
            </a:r>
          </a:p>
          <a:p>
            <a:r>
              <a:rPr lang="en-US" dirty="0"/>
              <a:t>We can create a tuple with only one of type of elements also, like the following:</a:t>
            </a:r>
          </a:p>
          <a:p>
            <a:pPr marL="0" indent="0">
              <a:buNone/>
            </a:pPr>
            <a:r>
              <a:rPr lang="en-US" dirty="0" smtClean="0"/>
              <a:t>	tup4 </a:t>
            </a:r>
            <a:r>
              <a:rPr lang="en-US" dirty="0"/>
              <a:t>= (10, 20, 30) </a:t>
            </a:r>
            <a:r>
              <a:rPr lang="en-US" dirty="0" smtClean="0"/>
              <a:t>     # </a:t>
            </a:r>
            <a:r>
              <a:rPr lang="en-US" dirty="0"/>
              <a:t>tuple with integers</a:t>
            </a:r>
          </a:p>
          <a:p>
            <a:r>
              <a:rPr lang="en-US" dirty="0">
                <a:solidFill>
                  <a:schemeClr val="accent2">
                    <a:lumMod val="50000"/>
                  </a:schemeClr>
                </a:solidFill>
              </a:rPr>
              <a:t>If we do not mention any brackets and write the elements separating them by commas, then they are taken by default as a tuple.</a:t>
            </a:r>
            <a:r>
              <a:rPr lang="en-US" dirty="0"/>
              <a:t> </a:t>
            </a:r>
            <a:endParaRPr lang="en-US" dirty="0" smtClean="0"/>
          </a:p>
          <a:p>
            <a:r>
              <a:rPr lang="en-US" dirty="0" smtClean="0"/>
              <a:t>See </a:t>
            </a:r>
            <a:r>
              <a:rPr lang="en-US" dirty="0"/>
              <a:t>the following example:</a:t>
            </a:r>
          </a:p>
          <a:p>
            <a:pPr marL="0" indent="0">
              <a:buNone/>
            </a:pPr>
            <a:r>
              <a:rPr lang="en-US" dirty="0" smtClean="0"/>
              <a:t>	tup5 </a:t>
            </a:r>
            <a:r>
              <a:rPr lang="en-US" dirty="0"/>
              <a:t>= 1, 2, 3, 4 </a:t>
            </a:r>
            <a:r>
              <a:rPr lang="en-US" dirty="0" smtClean="0"/>
              <a:t>     #</a:t>
            </a:r>
            <a:r>
              <a:rPr lang="en-US" dirty="0"/>
              <a:t>no braces</a:t>
            </a:r>
          </a:p>
          <a:p>
            <a:endParaRPr lang="en-US" dirty="0"/>
          </a:p>
        </p:txBody>
      </p:sp>
    </p:spTree>
    <p:extLst>
      <p:ext uri="{BB962C8B-B14F-4D97-AF65-F5344CB8AC3E}">
        <p14:creationId xmlns:p14="http://schemas.microsoft.com/office/powerpoint/2010/main" val="17957041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017431"/>
            <a:ext cx="10058400" cy="5154769"/>
          </a:xfrm>
        </p:spPr>
        <p:txBody>
          <a:bodyPr>
            <a:normAutofit/>
          </a:bodyPr>
          <a:lstStyle/>
          <a:p>
            <a:r>
              <a:rPr lang="en-US" dirty="0"/>
              <a:t>It is also possible to create a tuple from a list. This is done by converting a list into a tuple using the tuple() function. Consider the following example:</a:t>
            </a:r>
          </a:p>
          <a:p>
            <a:pPr marL="0" indent="0">
              <a:buNone/>
            </a:pPr>
            <a:r>
              <a:rPr lang="en-US" dirty="0" smtClean="0"/>
              <a:t>	list </a:t>
            </a:r>
            <a:r>
              <a:rPr lang="en-US" dirty="0"/>
              <a:t>= [1, 2, 3]	# take a list</a:t>
            </a:r>
          </a:p>
          <a:p>
            <a:pPr marL="0" indent="0">
              <a:buNone/>
            </a:pPr>
            <a:r>
              <a:rPr lang="en-US" dirty="0" smtClean="0"/>
              <a:t>	</a:t>
            </a:r>
            <a:r>
              <a:rPr lang="en-US" dirty="0" err="1" smtClean="0"/>
              <a:t>tpl</a:t>
            </a:r>
            <a:r>
              <a:rPr lang="en-US" dirty="0" smtClean="0"/>
              <a:t> </a:t>
            </a:r>
            <a:r>
              <a:rPr lang="en-US" dirty="0"/>
              <a:t>= tuple(list)	# convert list into tuple</a:t>
            </a:r>
          </a:p>
          <a:p>
            <a:pPr marL="0" indent="0">
              <a:buNone/>
            </a:pPr>
            <a:r>
              <a:rPr lang="en-US" dirty="0" smtClean="0"/>
              <a:t>	print(</a:t>
            </a:r>
            <a:r>
              <a:rPr lang="en-US" dirty="0" err="1" smtClean="0"/>
              <a:t>tpl</a:t>
            </a:r>
            <a:r>
              <a:rPr lang="en-US" dirty="0"/>
              <a:t>)	# display tuple</a:t>
            </a:r>
          </a:p>
          <a:p>
            <a:r>
              <a:rPr lang="en-US" dirty="0"/>
              <a:t>The tuple is shown below:</a:t>
            </a:r>
          </a:p>
          <a:p>
            <a:pPr marL="0" indent="0">
              <a:buNone/>
            </a:pPr>
            <a:r>
              <a:rPr lang="en-US" dirty="0" smtClean="0"/>
              <a:t>	(</a:t>
            </a:r>
            <a:r>
              <a:rPr lang="en-US" dirty="0"/>
              <a:t>1, 2, 3)</a:t>
            </a:r>
          </a:p>
          <a:p>
            <a:r>
              <a:rPr lang="en-US" dirty="0"/>
              <a:t>Another way to create a tuple is by using range() function that returns a </a:t>
            </a:r>
            <a:r>
              <a:rPr lang="en-US" dirty="0" smtClean="0"/>
              <a:t>sequence.</a:t>
            </a:r>
          </a:p>
          <a:p>
            <a:r>
              <a:rPr lang="en-US" dirty="0" smtClean="0"/>
              <a:t>To </a:t>
            </a:r>
            <a:r>
              <a:rPr lang="en-US" dirty="0"/>
              <a:t>create a tuple </a:t>
            </a:r>
            <a:r>
              <a:rPr lang="en-US" dirty="0" smtClean="0"/>
              <a:t>‘</a:t>
            </a:r>
            <a:r>
              <a:rPr lang="en-US" dirty="0" err="1" smtClean="0"/>
              <a:t>tpl</a:t>
            </a:r>
            <a:r>
              <a:rPr lang="en-US" dirty="0" smtClean="0"/>
              <a:t>’ </a:t>
            </a:r>
            <a:r>
              <a:rPr lang="en-US" dirty="0"/>
              <a:t>that contains numbers from 4 to 8 in steps of </a:t>
            </a:r>
            <a:r>
              <a:rPr lang="en-US" dirty="0" smtClean="0"/>
              <a:t>2</a:t>
            </a:r>
            <a:endParaRPr lang="en-US" dirty="0"/>
          </a:p>
          <a:p>
            <a:pPr marL="0" indent="0">
              <a:buNone/>
            </a:pPr>
            <a:r>
              <a:rPr lang="en-US" dirty="0" smtClean="0"/>
              <a:t>	</a:t>
            </a:r>
            <a:r>
              <a:rPr lang="en-US" dirty="0" err="1" smtClean="0"/>
              <a:t>tpl</a:t>
            </a:r>
            <a:r>
              <a:rPr lang="en-US" dirty="0"/>
              <a:t>= tuple(range(4, 9, 2</a:t>
            </a:r>
            <a:r>
              <a:rPr lang="en-US" dirty="0" smtClean="0"/>
              <a:t>))</a:t>
            </a:r>
          </a:p>
          <a:p>
            <a:pPr marL="0" indent="0">
              <a:buNone/>
            </a:pPr>
            <a:r>
              <a:rPr lang="en-US" dirty="0"/>
              <a:t>	</a:t>
            </a:r>
            <a:r>
              <a:rPr lang="en-US" dirty="0" smtClean="0"/>
              <a:t>print(</a:t>
            </a:r>
            <a:r>
              <a:rPr lang="en-US" dirty="0" err="1" smtClean="0"/>
              <a:t>tpl</a:t>
            </a:r>
            <a:r>
              <a:rPr lang="en-US" dirty="0"/>
              <a:t>)</a:t>
            </a:r>
          </a:p>
          <a:p>
            <a:r>
              <a:rPr lang="en-US" dirty="0"/>
              <a:t>The preceding statements will give: (4, 6, 8)</a:t>
            </a:r>
          </a:p>
          <a:p>
            <a:endParaRPr lang="en-US" dirty="0"/>
          </a:p>
        </p:txBody>
      </p:sp>
    </p:spTree>
    <p:extLst>
      <p:ext uri="{BB962C8B-B14F-4D97-AF65-F5344CB8AC3E}">
        <p14:creationId xmlns:p14="http://schemas.microsoft.com/office/powerpoint/2010/main" val="16599720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733839"/>
            <a:ext cx="10058400" cy="764619"/>
          </a:xfrm>
        </p:spPr>
        <p:txBody>
          <a:bodyPr>
            <a:normAutofit/>
          </a:bodyPr>
          <a:lstStyle/>
          <a:p>
            <a:r>
              <a:rPr lang="en-US" sz="3800" dirty="0">
                <a:solidFill>
                  <a:srgbClr val="006600"/>
                </a:solidFill>
              </a:rPr>
              <a:t>Accessing the Tuple </a:t>
            </a:r>
            <a:r>
              <a:rPr lang="en-US" sz="3800" dirty="0" smtClean="0">
                <a:solidFill>
                  <a:srgbClr val="006600"/>
                </a:solidFill>
              </a:rPr>
              <a:t>elements</a:t>
            </a:r>
            <a:endParaRPr lang="en-US" sz="3800" dirty="0"/>
          </a:p>
        </p:txBody>
      </p:sp>
      <p:sp>
        <p:nvSpPr>
          <p:cNvPr id="3" name="Content Placeholder 2"/>
          <p:cNvSpPr>
            <a:spLocks noGrp="1"/>
          </p:cNvSpPr>
          <p:nvPr>
            <p:ph idx="1"/>
          </p:nvPr>
        </p:nvSpPr>
        <p:spPr>
          <a:xfrm>
            <a:off x="1069848" y="1533488"/>
            <a:ext cx="10058400" cy="1304372"/>
          </a:xfrm>
        </p:spPr>
        <p:txBody>
          <a:bodyPr/>
          <a:lstStyle/>
          <a:p>
            <a:r>
              <a:rPr lang="en-US" dirty="0"/>
              <a:t>Accessing the elements from a tuple can be done using indexing or slicing. This is same as that of a list</a:t>
            </a:r>
            <a:r>
              <a:rPr lang="en-US" dirty="0" smtClean="0"/>
              <a:t>.</a:t>
            </a:r>
            <a:endParaRPr lang="en-US" i="1" u="sng" dirty="0" smtClean="0">
              <a:solidFill>
                <a:srgbClr val="00B050"/>
              </a:solidFill>
            </a:endParaRPr>
          </a:p>
          <a:p>
            <a:r>
              <a:rPr lang="en-US" i="1" u="sng" dirty="0" smtClean="0">
                <a:solidFill>
                  <a:srgbClr val="00B050"/>
                </a:solidFill>
              </a:rPr>
              <a:t>Go </a:t>
            </a:r>
            <a:r>
              <a:rPr lang="en-US" i="1" u="sng" dirty="0">
                <a:solidFill>
                  <a:srgbClr val="00B050"/>
                </a:solidFill>
              </a:rPr>
              <a:t>to Jupyter notebook for </a:t>
            </a:r>
            <a:r>
              <a:rPr lang="en-US" i="1" u="sng" dirty="0" smtClean="0">
                <a:solidFill>
                  <a:srgbClr val="00B050"/>
                </a:solidFill>
              </a:rPr>
              <a:t>examples</a:t>
            </a:r>
            <a:endParaRPr lang="en-US" dirty="0"/>
          </a:p>
        </p:txBody>
      </p:sp>
      <p:sp>
        <p:nvSpPr>
          <p:cNvPr id="4" name="Title 1"/>
          <p:cNvSpPr txBox="1">
            <a:spLocks/>
          </p:cNvSpPr>
          <p:nvPr/>
        </p:nvSpPr>
        <p:spPr>
          <a:xfrm>
            <a:off x="1069848" y="3359454"/>
            <a:ext cx="10058400" cy="7259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800" dirty="0" smtClean="0">
                <a:solidFill>
                  <a:srgbClr val="006600"/>
                </a:solidFill>
              </a:rPr>
              <a:t>Basic operations on tuples</a:t>
            </a:r>
            <a:endParaRPr lang="en-US" sz="3800" dirty="0"/>
          </a:p>
        </p:txBody>
      </p:sp>
      <p:sp>
        <p:nvSpPr>
          <p:cNvPr id="5" name="Content Placeholder 2"/>
          <p:cNvSpPr txBox="1">
            <a:spLocks/>
          </p:cNvSpPr>
          <p:nvPr/>
        </p:nvSpPr>
        <p:spPr>
          <a:xfrm>
            <a:off x="1069848" y="4120466"/>
            <a:ext cx="10058400" cy="160058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smtClean="0"/>
              <a:t>The 5 basic operations: finding length, concatenation, repetition, membership and iteration operations can be performed on any sequence may be it is a string, list, tuple or a dictionary.</a:t>
            </a:r>
          </a:p>
          <a:p>
            <a:r>
              <a:rPr lang="en-US" i="1" u="sng" dirty="0" smtClean="0">
                <a:solidFill>
                  <a:srgbClr val="00B050"/>
                </a:solidFill>
              </a:rPr>
              <a:t>Go to Jupyter notebook for examples</a:t>
            </a:r>
            <a:endParaRPr lang="en-US" dirty="0" smtClean="0"/>
          </a:p>
          <a:p>
            <a:endParaRPr lang="en-US" dirty="0" smtClean="0"/>
          </a:p>
          <a:p>
            <a:endParaRPr lang="en-US" dirty="0"/>
          </a:p>
        </p:txBody>
      </p:sp>
    </p:spTree>
    <p:extLst>
      <p:ext uri="{BB962C8B-B14F-4D97-AF65-F5344CB8AC3E}">
        <p14:creationId xmlns:p14="http://schemas.microsoft.com/office/powerpoint/2010/main" val="11323481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4552" y="484632"/>
            <a:ext cx="10123696" cy="1150985"/>
          </a:xfrm>
        </p:spPr>
        <p:txBody>
          <a:bodyPr>
            <a:normAutofit/>
          </a:bodyPr>
          <a:lstStyle/>
          <a:p>
            <a:r>
              <a:rPr lang="en-US" sz="3800" dirty="0">
                <a:solidFill>
                  <a:srgbClr val="006600"/>
                </a:solidFill>
              </a:rPr>
              <a:t>Functions to process </a:t>
            </a:r>
            <a:r>
              <a:rPr lang="en-US" sz="3800" dirty="0" smtClean="0">
                <a:solidFill>
                  <a:srgbClr val="006600"/>
                </a:solidFill>
              </a:rPr>
              <a:t>tuples</a:t>
            </a:r>
            <a:endParaRPr lang="en-US" sz="38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31468572"/>
              </p:ext>
            </p:extLst>
          </p:nvPr>
        </p:nvGraphicFramePr>
        <p:xfrm>
          <a:off x="1095607" y="1746246"/>
          <a:ext cx="10005982" cy="3856064"/>
        </p:xfrm>
        <a:graphic>
          <a:graphicData uri="http://schemas.openxmlformats.org/drawingml/2006/table">
            <a:tbl>
              <a:tblPr firstRow="1" firstCol="1" bandRow="1">
                <a:tableStyleId>{5C22544A-7EE6-4342-B048-85BDC9FD1C3A}</a:tableStyleId>
              </a:tblPr>
              <a:tblGrid>
                <a:gridCol w="1486901"/>
                <a:gridCol w="1719036"/>
                <a:gridCol w="6800045"/>
              </a:tblGrid>
              <a:tr h="515154">
                <a:tc>
                  <a:txBody>
                    <a:bodyPr/>
                    <a:lstStyle/>
                    <a:p>
                      <a:pPr marL="52705" marR="0">
                        <a:spcBef>
                          <a:spcPts val="0"/>
                        </a:spcBef>
                        <a:spcAft>
                          <a:spcPts val="0"/>
                        </a:spcAft>
                      </a:pPr>
                      <a:r>
                        <a:rPr lang="en-US" sz="2000" b="1" spc="30" dirty="0">
                          <a:effectLst/>
                        </a:rPr>
                        <a:t>Function</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342900" algn="l">
                        <a:spcBef>
                          <a:spcPts val="0"/>
                        </a:spcBef>
                        <a:spcAft>
                          <a:spcPts val="0"/>
                        </a:spcAft>
                      </a:pPr>
                      <a:r>
                        <a:rPr lang="en-US" sz="2000" b="1" spc="50" dirty="0">
                          <a:effectLst/>
                        </a:rPr>
                        <a:t>Example</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54610" marR="0">
                        <a:spcBef>
                          <a:spcPts val="0"/>
                        </a:spcBef>
                        <a:spcAft>
                          <a:spcPts val="0"/>
                        </a:spcAft>
                      </a:pPr>
                      <a:r>
                        <a:rPr lang="en-US" sz="2000" b="1" spc="40" dirty="0">
                          <a:effectLst/>
                        </a:rPr>
                        <a:t>Description</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450761">
                <a:tc>
                  <a:txBody>
                    <a:bodyPr/>
                    <a:lstStyle/>
                    <a:p>
                      <a:pPr marL="52705" marR="0">
                        <a:spcBef>
                          <a:spcPts val="0"/>
                        </a:spcBef>
                        <a:spcAft>
                          <a:spcPts val="0"/>
                        </a:spcAft>
                      </a:pPr>
                      <a:r>
                        <a:rPr lang="en-US" sz="2000">
                          <a:effectLst/>
                        </a:rPr>
                        <a:t>len()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342900" algn="l">
                        <a:spcBef>
                          <a:spcPts val="0"/>
                        </a:spcBef>
                        <a:spcAft>
                          <a:spcPts val="0"/>
                        </a:spcAft>
                      </a:pPr>
                      <a:r>
                        <a:rPr lang="en-US" sz="2000" spc="20" dirty="0" err="1">
                          <a:effectLst/>
                        </a:rPr>
                        <a:t>len</a:t>
                      </a:r>
                      <a:r>
                        <a:rPr lang="en-US" sz="2000" spc="20" dirty="0">
                          <a:effectLst/>
                        </a:rPr>
                        <a:t>(</a:t>
                      </a:r>
                      <a:r>
                        <a:rPr lang="en-US" sz="2000" spc="20" dirty="0" err="1">
                          <a:effectLst/>
                        </a:rPr>
                        <a:t>tpl</a:t>
                      </a:r>
                      <a:r>
                        <a:rPr lang="en-US" sz="2000" spc="2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54610" marR="0">
                        <a:spcBef>
                          <a:spcPts val="0"/>
                        </a:spcBef>
                        <a:spcAft>
                          <a:spcPts val="0"/>
                        </a:spcAft>
                      </a:pPr>
                      <a:r>
                        <a:rPr lang="en-US" sz="2000" spc="60">
                          <a:effectLst/>
                        </a:rPr>
                        <a:t>Returns the number of elements in the tuple.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412124">
                <a:tc>
                  <a:txBody>
                    <a:bodyPr/>
                    <a:lstStyle/>
                    <a:p>
                      <a:pPr marL="52705" marR="0">
                        <a:spcBef>
                          <a:spcPts val="0"/>
                        </a:spcBef>
                        <a:spcAft>
                          <a:spcPts val="0"/>
                        </a:spcAft>
                      </a:pPr>
                      <a:r>
                        <a:rPr lang="en-US" sz="2000">
                          <a:effectLst/>
                        </a:rPr>
                        <a:t>min()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342900" algn="l">
                        <a:spcBef>
                          <a:spcPts val="0"/>
                        </a:spcBef>
                        <a:spcAft>
                          <a:spcPts val="0"/>
                        </a:spcAft>
                      </a:pPr>
                      <a:r>
                        <a:rPr lang="en-US" sz="2000" spc="20">
                          <a:effectLst/>
                        </a:rPr>
                        <a:t>min(tpl)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54610" marR="0">
                        <a:spcBef>
                          <a:spcPts val="0"/>
                        </a:spcBef>
                        <a:spcAft>
                          <a:spcPts val="0"/>
                        </a:spcAft>
                      </a:pPr>
                      <a:r>
                        <a:rPr lang="en-US" sz="2000" spc="60">
                          <a:effectLst/>
                        </a:rPr>
                        <a:t>Returns the smallest element in the tuple.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425002">
                <a:tc>
                  <a:txBody>
                    <a:bodyPr/>
                    <a:lstStyle/>
                    <a:p>
                      <a:pPr marL="52705" marR="0">
                        <a:spcBef>
                          <a:spcPts val="0"/>
                        </a:spcBef>
                        <a:spcAft>
                          <a:spcPts val="0"/>
                        </a:spcAft>
                      </a:pPr>
                      <a:r>
                        <a:rPr lang="en-US" sz="2000">
                          <a:effectLst/>
                        </a:rPr>
                        <a:t>max()</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342900" algn="l">
                        <a:spcBef>
                          <a:spcPts val="0"/>
                        </a:spcBef>
                        <a:spcAft>
                          <a:spcPts val="0"/>
                        </a:spcAft>
                      </a:pPr>
                      <a:r>
                        <a:rPr lang="en-US" sz="2000" spc="30" dirty="0">
                          <a:effectLst/>
                        </a:rPr>
                        <a:t>max(</a:t>
                      </a:r>
                      <a:r>
                        <a:rPr lang="en-US" sz="2000" spc="30" dirty="0" err="1">
                          <a:effectLst/>
                        </a:rPr>
                        <a:t>tpl</a:t>
                      </a:r>
                      <a:r>
                        <a:rPr lang="en-US" sz="2000" spc="3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54610" marR="0">
                        <a:spcBef>
                          <a:spcPts val="0"/>
                        </a:spcBef>
                        <a:spcAft>
                          <a:spcPts val="0"/>
                        </a:spcAft>
                      </a:pPr>
                      <a:r>
                        <a:rPr lang="en-US" sz="2000" spc="55" dirty="0">
                          <a:effectLst/>
                        </a:rPr>
                        <a:t>Returns the biggest element in the tuple.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520437">
                <a:tc>
                  <a:txBody>
                    <a:bodyPr/>
                    <a:lstStyle/>
                    <a:p>
                      <a:pPr marL="57150" marR="0">
                        <a:spcBef>
                          <a:spcPts val="0"/>
                        </a:spcBef>
                        <a:spcAft>
                          <a:spcPts val="0"/>
                        </a:spcAft>
                      </a:pPr>
                      <a:r>
                        <a:rPr lang="en-US" sz="2000" dirty="0">
                          <a:effectLst/>
                        </a:rPr>
                        <a:t>count()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54610" marR="0" algn="l">
                        <a:spcBef>
                          <a:spcPts val="0"/>
                        </a:spcBef>
                        <a:spcAft>
                          <a:spcPts val="0"/>
                        </a:spcAft>
                      </a:pPr>
                      <a:r>
                        <a:rPr lang="en-US" sz="2000" spc="40" dirty="0" err="1">
                          <a:effectLst/>
                        </a:rPr>
                        <a:t>tpl.count</a:t>
                      </a:r>
                      <a:r>
                        <a:rPr lang="en-US" sz="2000" spc="40" dirty="0">
                          <a:effectLst/>
                        </a:rPr>
                        <a:t>(x)</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55245" marR="0">
                        <a:spcBef>
                          <a:spcPts val="0"/>
                        </a:spcBef>
                        <a:spcAft>
                          <a:spcPts val="0"/>
                        </a:spcAft>
                      </a:pPr>
                      <a:r>
                        <a:rPr lang="en-US" sz="2000" spc="55" dirty="0">
                          <a:effectLst/>
                        </a:rPr>
                        <a:t>Returns how many times the element 'x' is found in </a:t>
                      </a:r>
                      <a:r>
                        <a:rPr lang="en-US" sz="2000" spc="55" dirty="0" err="1">
                          <a:effectLst/>
                        </a:rPr>
                        <a:t>tpl</a:t>
                      </a:r>
                      <a:r>
                        <a:rPr lang="en-US" sz="2000" spc="55"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734096">
                <a:tc>
                  <a:txBody>
                    <a:bodyPr/>
                    <a:lstStyle/>
                    <a:p>
                      <a:pPr marL="57150" marR="0">
                        <a:spcBef>
                          <a:spcPts val="0"/>
                        </a:spcBef>
                        <a:spcAft>
                          <a:spcPts val="0"/>
                        </a:spcAft>
                      </a:pPr>
                      <a:r>
                        <a:rPr lang="en-US" sz="2000">
                          <a:effectLst/>
                        </a:rPr>
                        <a:t>index()</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54610" marR="0" algn="l">
                        <a:spcBef>
                          <a:spcPts val="0"/>
                        </a:spcBef>
                        <a:spcAft>
                          <a:spcPts val="0"/>
                        </a:spcAft>
                      </a:pPr>
                      <a:r>
                        <a:rPr lang="en-US" sz="2000" spc="10" dirty="0" err="1">
                          <a:effectLst/>
                        </a:rPr>
                        <a:t>tpl.index</a:t>
                      </a:r>
                      <a:r>
                        <a:rPr lang="en-US" sz="2000" spc="10" dirty="0">
                          <a:effectLst/>
                        </a:rPr>
                        <a:t>(x)</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45720" marR="160020">
                        <a:spcBef>
                          <a:spcPts val="360"/>
                        </a:spcBef>
                        <a:spcAft>
                          <a:spcPts val="0"/>
                        </a:spcAft>
                      </a:pPr>
                      <a:r>
                        <a:rPr lang="en-US" sz="2000" spc="25" dirty="0">
                          <a:effectLst/>
                        </a:rPr>
                        <a:t>Returns the first occurrence of the element 'x' in </a:t>
                      </a:r>
                      <a:r>
                        <a:rPr lang="en-US" sz="2000" spc="25" dirty="0" err="1">
                          <a:effectLst/>
                        </a:rPr>
                        <a:t>tpl</a:t>
                      </a:r>
                      <a:r>
                        <a:rPr lang="en-US" sz="2000" spc="25" dirty="0">
                          <a:effectLst/>
                        </a:rPr>
                        <a:t>. </a:t>
                      </a:r>
                      <a:r>
                        <a:rPr lang="en-US" sz="2000" spc="30" dirty="0" err="1">
                          <a:effectLst/>
                        </a:rPr>
                        <a:t>ValueError</a:t>
                      </a:r>
                      <a:r>
                        <a:rPr lang="en-US" sz="2000" spc="30" dirty="0">
                          <a:effectLst/>
                        </a:rPr>
                        <a:t> if 'x' is not found in the tuple.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798490">
                <a:tc>
                  <a:txBody>
                    <a:bodyPr/>
                    <a:lstStyle/>
                    <a:p>
                      <a:pPr marL="57150" marR="0">
                        <a:spcBef>
                          <a:spcPts val="0"/>
                        </a:spcBef>
                        <a:spcAft>
                          <a:spcPts val="0"/>
                        </a:spcAft>
                      </a:pPr>
                      <a:r>
                        <a:rPr lang="en-US" sz="2000" spc="20">
                          <a:effectLst/>
                        </a:rPr>
                        <a:t>sorted()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54610" marR="0" algn="l">
                        <a:spcBef>
                          <a:spcPts val="0"/>
                        </a:spcBef>
                        <a:spcAft>
                          <a:spcPts val="0"/>
                        </a:spcAft>
                      </a:pPr>
                      <a:r>
                        <a:rPr lang="en-US" sz="2000" spc="30" dirty="0">
                          <a:effectLst/>
                        </a:rPr>
                        <a:t>sorted(</a:t>
                      </a:r>
                      <a:r>
                        <a:rPr lang="en-US" sz="2000" spc="30" dirty="0" err="1">
                          <a:effectLst/>
                        </a:rPr>
                        <a:t>tpl</a:t>
                      </a:r>
                      <a:r>
                        <a:rPr lang="en-US" sz="2000" spc="3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55245" marR="0">
                        <a:lnSpc>
                          <a:spcPct val="110000"/>
                        </a:lnSpc>
                        <a:spcBef>
                          <a:spcPts val="360"/>
                        </a:spcBef>
                        <a:spcAft>
                          <a:spcPts val="0"/>
                        </a:spcAft>
                        <a:tabLst>
                          <a:tab pos="360045" algn="l"/>
                          <a:tab pos="571500" algn="l"/>
                          <a:tab pos="1034415" algn="l"/>
                          <a:tab pos="1405890" algn="l"/>
                          <a:tab pos="1697355" algn="l"/>
                          <a:tab pos="2670175" algn="r"/>
                        </a:tabLst>
                      </a:pPr>
                      <a:r>
                        <a:rPr lang="en-US" sz="2000" dirty="0" smtClean="0">
                          <a:effectLst/>
                        </a:rPr>
                        <a:t>Sorts</a:t>
                      </a:r>
                      <a:r>
                        <a:rPr lang="en-US" sz="2000" baseline="0" dirty="0" smtClean="0">
                          <a:effectLst/>
                        </a:rPr>
                        <a:t> </a:t>
                      </a:r>
                      <a:r>
                        <a:rPr lang="en-US" sz="2000" dirty="0" smtClean="0">
                          <a:effectLst/>
                        </a:rPr>
                        <a:t>the elements </a:t>
                      </a:r>
                      <a:r>
                        <a:rPr lang="en-US" sz="2000" dirty="0">
                          <a:effectLst/>
                        </a:rPr>
                        <a:t>	</a:t>
                      </a:r>
                      <a:r>
                        <a:rPr lang="en-US" sz="2000" spc="70" dirty="0">
                          <a:effectLst/>
                        </a:rPr>
                        <a:t>of </a:t>
                      </a:r>
                      <a:r>
                        <a:rPr lang="en-US" sz="2000" spc="70" dirty="0" smtClean="0">
                          <a:effectLst/>
                        </a:rPr>
                        <a:t>the</a:t>
                      </a:r>
                      <a:r>
                        <a:rPr lang="en-US" sz="2000" spc="70" baseline="0" dirty="0" smtClean="0">
                          <a:effectLst/>
                        </a:rPr>
                        <a:t> </a:t>
                      </a:r>
                      <a:r>
                        <a:rPr lang="en-US" sz="2000" dirty="0" smtClean="0">
                          <a:effectLst/>
                        </a:rPr>
                        <a:t>tuple into</a:t>
                      </a:r>
                      <a:r>
                        <a:rPr lang="en-US" sz="2000" baseline="0" dirty="0">
                          <a:effectLst/>
                        </a:rPr>
                        <a:t> </a:t>
                      </a:r>
                      <a:r>
                        <a:rPr lang="en-US" sz="2000" spc="-5" dirty="0" smtClean="0">
                          <a:effectLst/>
                        </a:rPr>
                        <a:t>ascending </a:t>
                      </a:r>
                      <a:r>
                        <a:rPr lang="en-US" sz="2000" spc="-5" dirty="0">
                          <a:effectLst/>
                        </a:rPr>
                        <a:t>order.</a:t>
                      </a:r>
                      <a:endParaRPr lang="en-US" sz="2000" dirty="0">
                        <a:effectLst/>
                      </a:endParaRPr>
                    </a:p>
                    <a:p>
                      <a:pPr marL="55245" marR="0">
                        <a:lnSpc>
                          <a:spcPct val="111000"/>
                        </a:lnSpc>
                        <a:spcBef>
                          <a:spcPts val="0"/>
                        </a:spcBef>
                        <a:spcAft>
                          <a:spcPts val="0"/>
                        </a:spcAft>
                      </a:pPr>
                      <a:r>
                        <a:rPr lang="en-US" sz="2000" spc="45" dirty="0">
                          <a:effectLst/>
                        </a:rPr>
                        <a:t>sorted(</a:t>
                      </a:r>
                      <a:r>
                        <a:rPr lang="en-US" sz="2000" spc="45" dirty="0" err="1">
                          <a:effectLst/>
                        </a:rPr>
                        <a:t>tpl</a:t>
                      </a:r>
                      <a:r>
                        <a:rPr lang="en-US" sz="2000" spc="45" dirty="0">
                          <a:effectLst/>
                        </a:rPr>
                        <a:t>, reverse=True) will sort in reverse order.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bl>
          </a:graphicData>
        </a:graphic>
      </p:graphicFrame>
      <p:sp>
        <p:nvSpPr>
          <p:cNvPr id="8" name="Rectangle 7"/>
          <p:cNvSpPr/>
          <p:nvPr/>
        </p:nvSpPr>
        <p:spPr>
          <a:xfrm>
            <a:off x="1004552" y="5807230"/>
            <a:ext cx="4231928" cy="369332"/>
          </a:xfrm>
          <a:prstGeom prst="rect">
            <a:avLst/>
          </a:prstGeom>
        </p:spPr>
        <p:txBody>
          <a:bodyPr wrap="none">
            <a:spAutoFit/>
          </a:bodyPr>
          <a:lstStyle/>
          <a:p>
            <a:pPr marL="285750" indent="-285750">
              <a:buFont typeface="Arial" panose="020B0604020202020204" pitchFamily="34" charset="0"/>
              <a:buChar char="•"/>
            </a:pPr>
            <a:r>
              <a:rPr lang="en-US" i="1" u="sng" dirty="0">
                <a:solidFill>
                  <a:srgbClr val="00B050"/>
                </a:solidFill>
              </a:rPr>
              <a:t>Go to Jupyter notebook for examples</a:t>
            </a:r>
            <a:endParaRPr lang="en-US" dirty="0"/>
          </a:p>
        </p:txBody>
      </p:sp>
    </p:spTree>
    <p:extLst>
      <p:ext uri="{BB962C8B-B14F-4D97-AF65-F5344CB8AC3E}">
        <p14:creationId xmlns:p14="http://schemas.microsoft.com/office/powerpoint/2010/main" val="22493322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Nested </a:t>
            </a:r>
            <a:r>
              <a:rPr lang="en-US" sz="3800" dirty="0" smtClean="0">
                <a:solidFill>
                  <a:srgbClr val="006600"/>
                </a:solidFill>
              </a:rPr>
              <a:t>tuples</a:t>
            </a:r>
            <a:endParaRPr lang="en-US" sz="3800" dirty="0"/>
          </a:p>
        </p:txBody>
      </p:sp>
      <p:sp>
        <p:nvSpPr>
          <p:cNvPr id="3" name="Content Placeholder 2"/>
          <p:cNvSpPr>
            <a:spLocks noGrp="1"/>
          </p:cNvSpPr>
          <p:nvPr>
            <p:ph idx="1"/>
          </p:nvPr>
        </p:nvSpPr>
        <p:spPr>
          <a:xfrm>
            <a:off x="1069848" y="1880315"/>
            <a:ext cx="10058400" cy="4291885"/>
          </a:xfrm>
        </p:spPr>
        <p:txBody>
          <a:bodyPr>
            <a:normAutofit fontScale="85000" lnSpcReduction="20000"/>
          </a:bodyPr>
          <a:lstStyle/>
          <a:p>
            <a:r>
              <a:rPr lang="en-US" dirty="0"/>
              <a:t>A tuple inserted inside another tuple is called nested tuple</a:t>
            </a:r>
            <a:r>
              <a:rPr lang="en-US" dirty="0" smtClean="0"/>
              <a:t>.</a:t>
            </a:r>
          </a:p>
          <a:p>
            <a:r>
              <a:rPr lang="en-US" dirty="0"/>
              <a:t>For example, </a:t>
            </a:r>
            <a:r>
              <a:rPr lang="en-US" dirty="0" err="1"/>
              <a:t>tup</a:t>
            </a:r>
            <a:r>
              <a:rPr lang="en-US" dirty="0"/>
              <a:t> = (50,60,70,80,90, (200, 201)) # tuple with 6 elements</a:t>
            </a:r>
          </a:p>
          <a:p>
            <a:r>
              <a:rPr lang="en-US" dirty="0"/>
              <a:t>Observe the last parentheses in the tuple </a:t>
            </a:r>
            <a:r>
              <a:rPr lang="en-US" dirty="0" err="1"/>
              <a:t>tup</a:t>
            </a:r>
            <a:r>
              <a:rPr lang="en-US" dirty="0"/>
              <a:t>', i.e. (200, 201). These parentheses represent that it is a tuple with 2 elements inserted into the tuple </a:t>
            </a:r>
            <a:r>
              <a:rPr lang="en-US" dirty="0" smtClean="0"/>
              <a:t>‘</a:t>
            </a:r>
            <a:r>
              <a:rPr lang="en-US" dirty="0" err="1" smtClean="0"/>
              <a:t>tup</a:t>
            </a:r>
            <a:r>
              <a:rPr lang="en-US" dirty="0" smtClean="0"/>
              <a:t>’. </a:t>
            </a:r>
            <a:r>
              <a:rPr lang="en-US" dirty="0"/>
              <a:t>The tuple (200, 201) is called nested tuple as it is inside another tuple.</a:t>
            </a:r>
          </a:p>
          <a:p>
            <a:pPr marL="0" indent="0">
              <a:buNone/>
            </a:pPr>
            <a:r>
              <a:rPr lang="en-US" dirty="0" smtClean="0"/>
              <a:t>	print</a:t>
            </a:r>
            <a:r>
              <a:rPr lang="en-US" dirty="0"/>
              <a:t>('Nested tuple= ' , </a:t>
            </a:r>
            <a:r>
              <a:rPr lang="en-US" dirty="0" err="1" smtClean="0"/>
              <a:t>tup</a:t>
            </a:r>
            <a:r>
              <a:rPr lang="en-US" dirty="0" smtClean="0"/>
              <a:t>[5])</a:t>
            </a:r>
            <a:endParaRPr lang="en-US" dirty="0"/>
          </a:p>
          <a:p>
            <a:r>
              <a:rPr lang="en-US" dirty="0"/>
              <a:t>The preceding statement will give the following output:</a:t>
            </a:r>
          </a:p>
          <a:p>
            <a:pPr marL="0" indent="0">
              <a:buNone/>
            </a:pPr>
            <a:r>
              <a:rPr lang="en-US" dirty="0" smtClean="0"/>
              <a:t>	Nested </a:t>
            </a:r>
            <a:r>
              <a:rPr lang="en-US" dirty="0"/>
              <a:t>tuple= (200, 201)</a:t>
            </a:r>
          </a:p>
          <a:p>
            <a:r>
              <a:rPr lang="en-US" dirty="0"/>
              <a:t>Every nested tuple can represent a specific data record. For example, to store 4 employees data in '</a:t>
            </a:r>
            <a:r>
              <a:rPr lang="en-US" dirty="0" err="1"/>
              <a:t>emp</a:t>
            </a:r>
            <a:r>
              <a:rPr lang="en-US" dirty="0"/>
              <a:t>' tuple, we can write:</a:t>
            </a:r>
          </a:p>
          <a:p>
            <a:pPr marL="0" indent="0">
              <a:buNone/>
            </a:pPr>
            <a:r>
              <a:rPr lang="en-US" dirty="0" smtClean="0"/>
              <a:t>	</a:t>
            </a:r>
            <a:r>
              <a:rPr lang="en-US" dirty="0" err="1" smtClean="0"/>
              <a:t>emp</a:t>
            </a:r>
            <a:r>
              <a:rPr lang="en-US" dirty="0" smtClean="0"/>
              <a:t> </a:t>
            </a:r>
            <a:r>
              <a:rPr lang="en-US" dirty="0"/>
              <a:t>= </a:t>
            </a:r>
            <a:r>
              <a:rPr lang="en-US" dirty="0" smtClean="0"/>
              <a:t>( (</a:t>
            </a:r>
            <a:r>
              <a:rPr lang="en-US" dirty="0"/>
              <a:t>10, "Vijay", 9000.90), (20, "</a:t>
            </a:r>
            <a:r>
              <a:rPr lang="en-US" dirty="0" err="1"/>
              <a:t>Nihaar</a:t>
            </a:r>
            <a:r>
              <a:rPr lang="en-US" dirty="0"/>
              <a:t>", 5500.75), (30, "vanaja",8900.00), (40, "Kapoor</a:t>
            </a:r>
            <a:r>
              <a:rPr lang="en-US" dirty="0" smtClean="0"/>
              <a:t>",	                 5000.50</a:t>
            </a:r>
            <a:r>
              <a:rPr lang="en-US" dirty="0" smtClean="0"/>
              <a:t>) )</a:t>
            </a:r>
            <a:endParaRPr lang="en-US" dirty="0"/>
          </a:p>
          <a:p>
            <a:r>
              <a:rPr lang="en-US" dirty="0"/>
              <a:t>Here, '</a:t>
            </a:r>
            <a:r>
              <a:rPr lang="en-US" dirty="0" err="1"/>
              <a:t>emp</a:t>
            </a:r>
            <a:r>
              <a:rPr lang="en-US" dirty="0"/>
              <a:t>' is the tuple name. It contains 4 nested tuples each of which represents the </a:t>
            </a:r>
            <a:r>
              <a:rPr lang="en-US" dirty="0" smtClean="0"/>
              <a:t> data </a:t>
            </a:r>
            <a:r>
              <a:rPr lang="en-US" dirty="0"/>
              <a:t>of an employee. Every employee's identification number, name and salary are </a:t>
            </a:r>
            <a:r>
              <a:rPr lang="en-US" dirty="0" smtClean="0"/>
              <a:t>stored as </a:t>
            </a:r>
            <a:r>
              <a:rPr lang="en-US" dirty="0"/>
              <a:t>a nested tuples</a:t>
            </a:r>
            <a:r>
              <a:rPr lang="en-US" dirty="0" smtClean="0"/>
              <a:t>.</a:t>
            </a:r>
            <a:endParaRPr lang="en-US" dirty="0"/>
          </a:p>
        </p:txBody>
      </p:sp>
    </p:spTree>
    <p:extLst>
      <p:ext uri="{BB962C8B-B14F-4D97-AF65-F5344CB8AC3E}">
        <p14:creationId xmlns:p14="http://schemas.microsoft.com/office/powerpoint/2010/main" val="35093810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729330"/>
            <a:ext cx="10058400" cy="687345"/>
          </a:xfrm>
        </p:spPr>
        <p:txBody>
          <a:bodyPr>
            <a:normAutofit/>
          </a:bodyPr>
          <a:lstStyle/>
          <a:p>
            <a:r>
              <a:rPr lang="en-US" sz="3000" dirty="0">
                <a:solidFill>
                  <a:srgbClr val="7030A0"/>
                </a:solidFill>
              </a:rPr>
              <a:t>Sorting Nested </a:t>
            </a:r>
            <a:r>
              <a:rPr lang="en-US" sz="3000" dirty="0" smtClean="0">
                <a:solidFill>
                  <a:srgbClr val="7030A0"/>
                </a:solidFill>
              </a:rPr>
              <a:t>Tuples</a:t>
            </a:r>
            <a:endParaRPr lang="en-US" sz="3000" dirty="0">
              <a:solidFill>
                <a:srgbClr val="7030A0"/>
              </a:solidFill>
            </a:endParaRPr>
          </a:p>
        </p:txBody>
      </p:sp>
      <p:sp>
        <p:nvSpPr>
          <p:cNvPr id="3" name="Content Placeholder 2"/>
          <p:cNvSpPr>
            <a:spLocks noGrp="1"/>
          </p:cNvSpPr>
          <p:nvPr>
            <p:ph idx="1"/>
          </p:nvPr>
        </p:nvSpPr>
        <p:spPr>
          <a:xfrm>
            <a:off x="1069848" y="1609859"/>
            <a:ext cx="10058400" cy="4562341"/>
          </a:xfrm>
        </p:spPr>
        <p:txBody>
          <a:bodyPr/>
          <a:lstStyle/>
          <a:p>
            <a:r>
              <a:rPr lang="en-US" dirty="0"/>
              <a:t>To sort a tuple, we can use sorted() function. This function sorts by default into ascending order</a:t>
            </a:r>
            <a:r>
              <a:rPr lang="en-US" dirty="0" smtClean="0"/>
              <a:t>.</a:t>
            </a:r>
          </a:p>
          <a:p>
            <a:endParaRPr lang="en-US" i="1" u="sng" dirty="0" smtClean="0">
              <a:solidFill>
                <a:srgbClr val="00B050"/>
              </a:solidFill>
            </a:endParaRPr>
          </a:p>
          <a:p>
            <a:r>
              <a:rPr lang="en-US" i="1" u="sng" dirty="0" smtClean="0">
                <a:solidFill>
                  <a:srgbClr val="00B050"/>
                </a:solidFill>
              </a:rPr>
              <a:t>Go </a:t>
            </a:r>
            <a:r>
              <a:rPr lang="en-US" i="1" u="sng" dirty="0">
                <a:solidFill>
                  <a:srgbClr val="00B050"/>
                </a:solidFill>
              </a:rPr>
              <a:t>to Jupyter notebook for examples</a:t>
            </a:r>
            <a:endParaRPr lang="en-US" dirty="0"/>
          </a:p>
          <a:p>
            <a:endParaRPr lang="en-US" dirty="0" smtClean="0"/>
          </a:p>
          <a:p>
            <a:endParaRPr lang="en-US" dirty="0"/>
          </a:p>
        </p:txBody>
      </p:sp>
    </p:spTree>
    <p:extLst>
      <p:ext uri="{BB962C8B-B14F-4D97-AF65-F5344CB8AC3E}">
        <p14:creationId xmlns:p14="http://schemas.microsoft.com/office/powerpoint/2010/main" val="41615942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69848" y="733839"/>
            <a:ext cx="10058400" cy="764619"/>
          </a:xfrm>
        </p:spPr>
        <p:txBody>
          <a:bodyPr>
            <a:normAutofit/>
          </a:bodyPr>
          <a:lstStyle/>
          <a:p>
            <a:r>
              <a:rPr lang="en-US" sz="3800" dirty="0">
                <a:solidFill>
                  <a:srgbClr val="006600"/>
                </a:solidFill>
              </a:rPr>
              <a:t>Inserting elements in a tuple</a:t>
            </a:r>
          </a:p>
        </p:txBody>
      </p:sp>
      <p:sp>
        <p:nvSpPr>
          <p:cNvPr id="5" name="Content Placeholder 2"/>
          <p:cNvSpPr>
            <a:spLocks noGrp="1"/>
          </p:cNvSpPr>
          <p:nvPr>
            <p:ph idx="1"/>
          </p:nvPr>
        </p:nvSpPr>
        <p:spPr>
          <a:xfrm>
            <a:off x="1069848" y="1533487"/>
            <a:ext cx="10058400" cy="1544563"/>
          </a:xfrm>
        </p:spPr>
        <p:txBody>
          <a:bodyPr>
            <a:normAutofit/>
          </a:bodyPr>
          <a:lstStyle/>
          <a:p>
            <a:r>
              <a:rPr lang="en-US" dirty="0"/>
              <a:t>Since tuples are immutable, we cannot modify the elements of the tuple once it is created. </a:t>
            </a:r>
            <a:endParaRPr lang="en-US" dirty="0" smtClean="0"/>
          </a:p>
          <a:p>
            <a:r>
              <a:rPr lang="en-US" dirty="0" smtClean="0"/>
              <a:t>Now</a:t>
            </a:r>
            <a:r>
              <a:rPr lang="en-US" dirty="0"/>
              <a:t>, let's see how to insert a new element into an existing tuple. </a:t>
            </a:r>
            <a:endParaRPr lang="en-US" dirty="0" smtClean="0"/>
          </a:p>
          <a:p>
            <a:r>
              <a:rPr lang="en-US" i="1" u="sng" dirty="0" smtClean="0">
                <a:solidFill>
                  <a:srgbClr val="00B050"/>
                </a:solidFill>
              </a:rPr>
              <a:t>Go </a:t>
            </a:r>
            <a:r>
              <a:rPr lang="en-US" i="1" u="sng" dirty="0">
                <a:solidFill>
                  <a:srgbClr val="00B050"/>
                </a:solidFill>
              </a:rPr>
              <a:t>to Jupyter notebook for </a:t>
            </a:r>
            <a:r>
              <a:rPr lang="en-US" i="1" u="sng" dirty="0" smtClean="0">
                <a:solidFill>
                  <a:srgbClr val="00B050"/>
                </a:solidFill>
              </a:rPr>
              <a:t>examples</a:t>
            </a:r>
            <a:endParaRPr lang="en-US" dirty="0"/>
          </a:p>
        </p:txBody>
      </p:sp>
      <p:sp>
        <p:nvSpPr>
          <p:cNvPr id="6" name="Title 1"/>
          <p:cNvSpPr txBox="1">
            <a:spLocks/>
          </p:cNvSpPr>
          <p:nvPr/>
        </p:nvSpPr>
        <p:spPr>
          <a:xfrm>
            <a:off x="1069848" y="3359454"/>
            <a:ext cx="10058400" cy="7259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800" dirty="0" smtClean="0">
                <a:solidFill>
                  <a:srgbClr val="006600"/>
                </a:solidFill>
              </a:rPr>
              <a:t>Modifying elements of a tuple</a:t>
            </a:r>
            <a:endParaRPr lang="en-US" sz="3800" dirty="0">
              <a:solidFill>
                <a:srgbClr val="006600"/>
              </a:solidFill>
            </a:endParaRPr>
          </a:p>
        </p:txBody>
      </p:sp>
      <p:sp>
        <p:nvSpPr>
          <p:cNvPr id="7" name="Content Placeholder 2"/>
          <p:cNvSpPr txBox="1">
            <a:spLocks/>
          </p:cNvSpPr>
          <p:nvPr/>
        </p:nvSpPr>
        <p:spPr>
          <a:xfrm>
            <a:off x="1069848" y="4120466"/>
            <a:ext cx="10058400" cy="1600586"/>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It is not possible to modify or update an element of a tuple since tuples are immutable. </a:t>
            </a:r>
            <a:endParaRPr lang="en-US" dirty="0" smtClean="0"/>
          </a:p>
          <a:p>
            <a:r>
              <a:rPr lang="en-US" dirty="0" smtClean="0"/>
              <a:t>If </a:t>
            </a:r>
            <a:r>
              <a:rPr lang="en-US" dirty="0"/>
              <a:t>we want to modify the element of a tuple, we have to create a new tuple with a new value in the position of the modified </a:t>
            </a:r>
            <a:r>
              <a:rPr lang="en-US" dirty="0" smtClean="0"/>
              <a:t>element</a:t>
            </a:r>
            <a:endParaRPr lang="en-US" i="1" u="sng" dirty="0">
              <a:solidFill>
                <a:srgbClr val="00B050"/>
              </a:solidFill>
            </a:endParaRPr>
          </a:p>
          <a:p>
            <a:r>
              <a:rPr lang="en-US" i="1" u="sng" dirty="0" smtClean="0">
                <a:solidFill>
                  <a:srgbClr val="00B050"/>
                </a:solidFill>
              </a:rPr>
              <a:t>Go to Jupyter notebook for examples</a:t>
            </a:r>
            <a:endParaRPr lang="en-US" dirty="0" smtClean="0"/>
          </a:p>
        </p:txBody>
      </p:sp>
    </p:spTree>
    <p:extLst>
      <p:ext uri="{BB962C8B-B14F-4D97-AF65-F5344CB8AC3E}">
        <p14:creationId xmlns:p14="http://schemas.microsoft.com/office/powerpoint/2010/main" val="28788537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Deleting elements from a </a:t>
            </a:r>
            <a:r>
              <a:rPr lang="en-US" sz="3800" dirty="0" smtClean="0">
                <a:solidFill>
                  <a:srgbClr val="006600"/>
                </a:solidFill>
              </a:rPr>
              <a:t>tuple</a:t>
            </a:r>
            <a:endParaRPr lang="en-US" sz="3800" dirty="0"/>
          </a:p>
        </p:txBody>
      </p:sp>
      <p:sp>
        <p:nvSpPr>
          <p:cNvPr id="3" name="Content Placeholder 2"/>
          <p:cNvSpPr>
            <a:spLocks noGrp="1"/>
          </p:cNvSpPr>
          <p:nvPr>
            <p:ph idx="1"/>
          </p:nvPr>
        </p:nvSpPr>
        <p:spPr/>
        <p:txBody>
          <a:bodyPr/>
          <a:lstStyle/>
          <a:p>
            <a:r>
              <a:rPr lang="en-US" dirty="0"/>
              <a:t>The simplest way to delete an element from a particular position in the tuple is to copy all the elements into a new tuple except the element which is to be </a:t>
            </a:r>
            <a:r>
              <a:rPr lang="en-US"/>
              <a:t>deleted</a:t>
            </a:r>
            <a:r>
              <a:rPr lang="en-US" smtClean="0"/>
              <a:t>.</a:t>
            </a:r>
          </a:p>
          <a:p>
            <a:endParaRPr lang="en-US" dirty="0" smtClean="0"/>
          </a:p>
          <a:p>
            <a:r>
              <a:rPr lang="en-US" i="1" u="sng" dirty="0">
                <a:solidFill>
                  <a:srgbClr val="00B050"/>
                </a:solidFill>
              </a:rPr>
              <a:t>Go to Jupyter notebook for examples</a:t>
            </a:r>
            <a:endParaRPr lang="en-US" dirty="0"/>
          </a:p>
          <a:p>
            <a:endParaRPr lang="en-US" dirty="0"/>
          </a:p>
        </p:txBody>
      </p:sp>
    </p:spTree>
    <p:extLst>
      <p:ext uri="{BB962C8B-B14F-4D97-AF65-F5344CB8AC3E}">
        <p14:creationId xmlns:p14="http://schemas.microsoft.com/office/powerpoint/2010/main" val="245385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Introduction</a:t>
            </a:r>
            <a:endParaRPr lang="en-US" dirty="0"/>
          </a:p>
        </p:txBody>
      </p:sp>
      <p:sp>
        <p:nvSpPr>
          <p:cNvPr id="10" name="Content Placeholder 9"/>
          <p:cNvSpPr>
            <a:spLocks noGrp="1"/>
          </p:cNvSpPr>
          <p:nvPr>
            <p:ph idx="1"/>
          </p:nvPr>
        </p:nvSpPr>
        <p:spPr/>
        <p:txBody>
          <a:bodyPr>
            <a:normAutofit/>
          </a:bodyPr>
          <a:lstStyle/>
          <a:p>
            <a:r>
              <a:rPr lang="en-US" dirty="0" smtClean="0"/>
              <a:t>Sequence </a:t>
            </a:r>
            <a:r>
              <a:rPr lang="en-US" dirty="0"/>
              <a:t>is a datatype that represents a group of elements. </a:t>
            </a:r>
            <a:endParaRPr lang="en-US" dirty="0" smtClean="0"/>
          </a:p>
          <a:p>
            <a:r>
              <a:rPr lang="en-US" dirty="0" smtClean="0"/>
              <a:t>The </a:t>
            </a:r>
            <a:r>
              <a:rPr lang="en-US" dirty="0"/>
              <a:t>purpose of any sequence is to store and process a group of elements. In Python, strings, lists, tuples and dictionaries are very important sequence </a:t>
            </a:r>
            <a:r>
              <a:rPr lang="en-US" dirty="0" err="1"/>
              <a:t>datatypes</a:t>
            </a:r>
            <a:r>
              <a:rPr lang="en-US" dirty="0"/>
              <a:t>. </a:t>
            </a:r>
            <a:endParaRPr lang="en-US" dirty="0" smtClean="0"/>
          </a:p>
          <a:p>
            <a:r>
              <a:rPr lang="en-US" dirty="0" smtClean="0"/>
              <a:t>All sequences allow </a:t>
            </a:r>
            <a:r>
              <a:rPr lang="en-US" dirty="0"/>
              <a:t>some common operations like indexing and slicing. </a:t>
            </a:r>
            <a:endParaRPr lang="en-US" dirty="0" smtClean="0"/>
          </a:p>
          <a:p>
            <a:r>
              <a:rPr lang="en-US" dirty="0" smtClean="0">
                <a:solidFill>
                  <a:srgbClr val="FF0000"/>
                </a:solidFill>
              </a:rPr>
              <a:t>list</a:t>
            </a:r>
            <a:r>
              <a:rPr lang="en-US" dirty="0" smtClean="0"/>
              <a:t> and </a:t>
            </a:r>
            <a:r>
              <a:rPr lang="en-US" dirty="0" smtClean="0">
                <a:solidFill>
                  <a:srgbClr val="FF0000"/>
                </a:solidFill>
              </a:rPr>
              <a:t>tuple</a:t>
            </a:r>
            <a:r>
              <a:rPr lang="en-US" dirty="0" smtClean="0"/>
              <a:t> are </a:t>
            </a:r>
            <a:r>
              <a:rPr lang="en-US" i="1" dirty="0" smtClean="0"/>
              <a:t>built in classes </a:t>
            </a:r>
            <a:r>
              <a:rPr lang="en-US" dirty="0" smtClean="0"/>
              <a:t>in python</a:t>
            </a:r>
          </a:p>
          <a:p>
            <a:r>
              <a:rPr lang="en-US" dirty="0" smtClean="0"/>
              <a:t>In </a:t>
            </a:r>
            <a:r>
              <a:rPr lang="en-US" dirty="0"/>
              <a:t>this chapter, you will learn about lists, tuples and their operations in Python</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11735870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solidFill>
                  <a:srgbClr val="006600"/>
                </a:solidFill>
              </a:rPr>
              <a:t>List</a:t>
            </a:r>
            <a:endParaRPr lang="en-US" sz="3800" dirty="0"/>
          </a:p>
        </p:txBody>
      </p:sp>
      <p:sp>
        <p:nvSpPr>
          <p:cNvPr id="3" name="Content Placeholder 2"/>
          <p:cNvSpPr>
            <a:spLocks noGrp="1"/>
          </p:cNvSpPr>
          <p:nvPr>
            <p:ph idx="1"/>
          </p:nvPr>
        </p:nvSpPr>
        <p:spPr>
          <a:xfrm>
            <a:off x="1069848" y="1880315"/>
            <a:ext cx="10058400" cy="4291885"/>
          </a:xfrm>
        </p:spPr>
        <p:txBody>
          <a:bodyPr>
            <a:normAutofit fontScale="92500" lnSpcReduction="10000"/>
          </a:bodyPr>
          <a:lstStyle/>
          <a:p>
            <a:r>
              <a:rPr lang="en-US" dirty="0"/>
              <a:t>A list is similar to an array that consists of a group of elements or items</a:t>
            </a:r>
            <a:r>
              <a:rPr lang="en-US" dirty="0" smtClean="0"/>
              <a:t>.</a:t>
            </a:r>
          </a:p>
          <a:p>
            <a:r>
              <a:rPr lang="en-US" dirty="0" smtClean="0"/>
              <a:t>But</a:t>
            </a:r>
            <a:r>
              <a:rPr lang="en-US" dirty="0"/>
              <a:t>, there is one major difference between an array and a </a:t>
            </a:r>
            <a:r>
              <a:rPr lang="en-US" dirty="0" smtClean="0"/>
              <a:t>list is, an </a:t>
            </a:r>
            <a:r>
              <a:rPr lang="en-US" dirty="0"/>
              <a:t>array can store only one type of elements whereas a list can store different types of elements. </a:t>
            </a:r>
            <a:endParaRPr lang="en-US" dirty="0" smtClean="0"/>
          </a:p>
          <a:p>
            <a:r>
              <a:rPr lang="en-US" dirty="0" smtClean="0"/>
              <a:t>Hence </a:t>
            </a:r>
            <a:r>
              <a:rPr lang="en-US" dirty="0"/>
              <a:t>lists are more versatile and useful than an array. </a:t>
            </a:r>
            <a:endParaRPr lang="en-US" dirty="0" smtClean="0"/>
          </a:p>
          <a:p>
            <a:r>
              <a:rPr lang="en-US" dirty="0" smtClean="0"/>
              <a:t>Perhaps </a:t>
            </a:r>
            <a:r>
              <a:rPr lang="en-US" dirty="0"/>
              <a:t>lists are the most used datatype in Python programs</a:t>
            </a:r>
            <a:r>
              <a:rPr lang="en-US" dirty="0" smtClean="0"/>
              <a:t>.</a:t>
            </a:r>
          </a:p>
          <a:p>
            <a:r>
              <a:rPr lang="en-US" dirty="0" smtClean="0"/>
              <a:t>For example to </a:t>
            </a:r>
            <a:r>
              <a:rPr lang="en-US" dirty="0"/>
              <a:t>store the student's </a:t>
            </a:r>
            <a:r>
              <a:rPr lang="en-US" dirty="0" smtClean="0"/>
              <a:t>information, we </a:t>
            </a:r>
            <a:r>
              <a:rPr lang="en-US" dirty="0"/>
              <a:t>can create a list as:</a:t>
            </a:r>
          </a:p>
          <a:p>
            <a:pPr marL="0" indent="0">
              <a:buNone/>
            </a:pPr>
            <a:r>
              <a:rPr lang="en-US" dirty="0" smtClean="0"/>
              <a:t>	</a:t>
            </a:r>
            <a:r>
              <a:rPr lang="en-US" i="1" dirty="0" smtClean="0"/>
              <a:t>student </a:t>
            </a:r>
            <a:r>
              <a:rPr lang="en-US" i="1" dirty="0"/>
              <a:t>= [10, '</a:t>
            </a:r>
            <a:r>
              <a:rPr lang="en-US" i="1" dirty="0" err="1"/>
              <a:t>venu</a:t>
            </a:r>
            <a:r>
              <a:rPr lang="en-US" i="1" dirty="0"/>
              <a:t> </a:t>
            </a:r>
            <a:r>
              <a:rPr lang="en-US" i="1" dirty="0" err="1"/>
              <a:t>gopal</a:t>
            </a:r>
            <a:r>
              <a:rPr lang="en-US" i="1" dirty="0"/>
              <a:t>', 'M', 50, 55, 62, 74, 66]</a:t>
            </a:r>
          </a:p>
          <a:p>
            <a:r>
              <a:rPr lang="en-US" dirty="0"/>
              <a:t>Please observe that the elements of the 'student' list are stored in square braces </a:t>
            </a:r>
            <a:r>
              <a:rPr lang="en-US" dirty="0" smtClean="0"/>
              <a:t>[ ].</a:t>
            </a:r>
          </a:p>
          <a:p>
            <a:r>
              <a:rPr lang="en-US" dirty="0" smtClean="0"/>
              <a:t>we </a:t>
            </a:r>
            <a:r>
              <a:rPr lang="en-US" dirty="0"/>
              <a:t>can create an empty list without any elements by simply writing empty </a:t>
            </a:r>
            <a:r>
              <a:rPr lang="en-US" dirty="0" smtClean="0"/>
              <a:t>square braces </a:t>
            </a:r>
            <a:r>
              <a:rPr lang="en-US" dirty="0"/>
              <a:t>as:</a:t>
            </a:r>
          </a:p>
          <a:p>
            <a:pPr marL="0" indent="0">
              <a:buNone/>
            </a:pPr>
            <a:r>
              <a:rPr lang="en-US" dirty="0" smtClean="0"/>
              <a:t>	</a:t>
            </a:r>
            <a:r>
              <a:rPr lang="en-US" dirty="0" err="1" smtClean="0"/>
              <a:t>e_lst</a:t>
            </a:r>
            <a:r>
              <a:rPr lang="en-US" dirty="0" smtClean="0"/>
              <a:t> </a:t>
            </a:r>
            <a:r>
              <a:rPr lang="en-US" dirty="0"/>
              <a:t>= </a:t>
            </a:r>
            <a:r>
              <a:rPr lang="en-US" dirty="0" smtClean="0"/>
              <a:t>[ ]   # </a:t>
            </a:r>
            <a:r>
              <a:rPr lang="en-US" dirty="0"/>
              <a:t>this an empty </a:t>
            </a:r>
            <a:r>
              <a:rPr lang="en-US" dirty="0" smtClean="0"/>
              <a:t>list</a:t>
            </a:r>
          </a:p>
          <a:p>
            <a:r>
              <a:rPr lang="en-US" i="1" u="sng" dirty="0">
                <a:solidFill>
                  <a:srgbClr val="00B050"/>
                </a:solidFill>
              </a:rPr>
              <a:t>Go to Jupyter notebook for examples</a:t>
            </a:r>
            <a:endParaRPr lang="en-US" u="sng" dirty="0">
              <a:solidFill>
                <a:srgbClr val="00B050"/>
              </a:solidFill>
            </a:endParaRPr>
          </a:p>
          <a:p>
            <a:pPr marL="0" indent="0">
              <a:buNone/>
            </a:pP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1299163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Creating Lists using range</a:t>
            </a:r>
            <a:r>
              <a:rPr lang="en-US" sz="3800" dirty="0" smtClean="0">
                <a:solidFill>
                  <a:srgbClr val="006600"/>
                </a:solidFill>
              </a:rPr>
              <a:t>( ) function</a:t>
            </a:r>
            <a:endParaRPr lang="en-US" sz="3800" dirty="0"/>
          </a:p>
        </p:txBody>
      </p:sp>
      <p:sp>
        <p:nvSpPr>
          <p:cNvPr id="3" name="Content Placeholder 2"/>
          <p:cNvSpPr>
            <a:spLocks noGrp="1"/>
          </p:cNvSpPr>
          <p:nvPr>
            <p:ph idx="1"/>
          </p:nvPr>
        </p:nvSpPr>
        <p:spPr/>
        <p:txBody>
          <a:bodyPr/>
          <a:lstStyle/>
          <a:p>
            <a:r>
              <a:rPr lang="en-US" dirty="0"/>
              <a:t>We can use range() function to generate a sequence of integers which can be stored in a list. The format of the range() function is:</a:t>
            </a:r>
          </a:p>
          <a:p>
            <a:pPr marL="0" indent="0">
              <a:buNone/>
            </a:pPr>
            <a:r>
              <a:rPr lang="en-US" dirty="0" smtClean="0"/>
              <a:t>	</a:t>
            </a:r>
            <a:r>
              <a:rPr lang="en-US" i="1" dirty="0" smtClean="0"/>
              <a:t>range(start</a:t>
            </a:r>
            <a:r>
              <a:rPr lang="en-US" i="1" dirty="0"/>
              <a:t>, stop, </a:t>
            </a:r>
            <a:r>
              <a:rPr lang="en-US" i="1" dirty="0" err="1"/>
              <a:t>stepsize</a:t>
            </a:r>
            <a:r>
              <a:rPr lang="en-US" i="1" dirty="0"/>
              <a:t>)</a:t>
            </a:r>
          </a:p>
          <a:p>
            <a:r>
              <a:rPr lang="en-US" dirty="0"/>
              <a:t>If we do not mention the 'start', it </a:t>
            </a:r>
            <a:r>
              <a:rPr lang="en-US" dirty="0" smtClean="0"/>
              <a:t>is </a:t>
            </a:r>
            <a:r>
              <a:rPr lang="en-US" dirty="0"/>
              <a:t>assumed to be 0 and the `</a:t>
            </a:r>
            <a:r>
              <a:rPr lang="en-US" dirty="0" err="1"/>
              <a:t>stepsize</a:t>
            </a:r>
            <a:r>
              <a:rPr lang="en-US" dirty="0"/>
              <a:t>' is taken as 1. </a:t>
            </a:r>
            <a:endParaRPr lang="en-US" dirty="0" smtClean="0"/>
          </a:p>
          <a:p>
            <a:r>
              <a:rPr lang="en-US" dirty="0"/>
              <a:t>The range of numbers stops one element prior to 'stop</a:t>
            </a:r>
            <a:r>
              <a:rPr lang="en-US" dirty="0" smtClean="0"/>
              <a:t>'.</a:t>
            </a:r>
          </a:p>
          <a:p>
            <a:endParaRPr lang="en-US" dirty="0"/>
          </a:p>
          <a:p>
            <a:r>
              <a:rPr lang="en-US" i="1" u="sng" dirty="0">
                <a:solidFill>
                  <a:srgbClr val="00B050"/>
                </a:solidFill>
              </a:rPr>
              <a:t>Go to Jupyter notebook for </a:t>
            </a:r>
            <a:r>
              <a:rPr lang="en-US" i="1" u="sng" dirty="0" smtClean="0">
                <a:solidFill>
                  <a:srgbClr val="00B050"/>
                </a:solidFill>
              </a:rPr>
              <a:t>examples</a:t>
            </a:r>
            <a:r>
              <a:rPr lang="en-US" dirty="0" smtClean="0"/>
              <a:t> </a:t>
            </a:r>
          </a:p>
          <a:p>
            <a:endParaRPr lang="en-US" dirty="0"/>
          </a:p>
          <a:p>
            <a:endParaRPr lang="en-US" dirty="0"/>
          </a:p>
        </p:txBody>
      </p:sp>
    </p:spTree>
    <p:extLst>
      <p:ext uri="{BB962C8B-B14F-4D97-AF65-F5344CB8AC3E}">
        <p14:creationId xmlns:p14="http://schemas.microsoft.com/office/powerpoint/2010/main" val="16213029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Updating the Elements of a </a:t>
            </a:r>
            <a:r>
              <a:rPr lang="en-US" sz="3800" dirty="0" smtClean="0">
                <a:solidFill>
                  <a:srgbClr val="006600"/>
                </a:solidFill>
              </a:rPr>
              <a:t>list</a:t>
            </a:r>
            <a:endParaRPr lang="en-US" sz="3800" dirty="0"/>
          </a:p>
        </p:txBody>
      </p:sp>
      <p:sp>
        <p:nvSpPr>
          <p:cNvPr id="3" name="Content Placeholder 2"/>
          <p:cNvSpPr>
            <a:spLocks noGrp="1"/>
          </p:cNvSpPr>
          <p:nvPr>
            <p:ph idx="1"/>
          </p:nvPr>
        </p:nvSpPr>
        <p:spPr>
          <a:xfrm>
            <a:off x="1069848" y="2075817"/>
            <a:ext cx="10058400" cy="4050792"/>
          </a:xfrm>
        </p:spPr>
        <p:txBody>
          <a:bodyPr>
            <a:normAutofit fontScale="92500" lnSpcReduction="10000"/>
          </a:bodyPr>
          <a:lstStyle/>
          <a:p>
            <a:r>
              <a:rPr lang="en-US" dirty="0"/>
              <a:t>Lists are </a:t>
            </a:r>
            <a:r>
              <a:rPr lang="en-US" i="1" dirty="0"/>
              <a:t>mutable. </a:t>
            </a:r>
            <a:r>
              <a:rPr lang="en-US" dirty="0"/>
              <a:t>It means we can modify the contents of a list. We can append, update or delete the elements of a list depending upon our requirements.</a:t>
            </a:r>
          </a:p>
          <a:p>
            <a:r>
              <a:rPr lang="en-US" dirty="0">
                <a:solidFill>
                  <a:srgbClr val="0070C0"/>
                </a:solidFill>
              </a:rPr>
              <a:t>Appending</a:t>
            </a:r>
            <a:r>
              <a:rPr lang="en-US" dirty="0"/>
              <a:t> an element means adding an element at the end of the list. To append a new element to the list, we should use the append() </a:t>
            </a:r>
            <a:r>
              <a:rPr lang="en-US" dirty="0" smtClean="0"/>
              <a:t>method</a:t>
            </a:r>
          </a:p>
          <a:p>
            <a:r>
              <a:rPr lang="en-US" dirty="0">
                <a:solidFill>
                  <a:srgbClr val="0070C0"/>
                </a:solidFill>
              </a:rPr>
              <a:t>Updating</a:t>
            </a:r>
            <a:r>
              <a:rPr lang="en-US" dirty="0"/>
              <a:t> an element means changing the value of the element in the list. This can be done by accessing the specific element using </a:t>
            </a:r>
            <a:r>
              <a:rPr lang="en-US" i="1" dirty="0"/>
              <a:t>indexing or slicing and assigning a new </a:t>
            </a:r>
            <a:r>
              <a:rPr lang="en-US" i="1" dirty="0" smtClean="0"/>
              <a:t>value</a:t>
            </a:r>
          </a:p>
          <a:p>
            <a:r>
              <a:rPr lang="en-US" dirty="0">
                <a:solidFill>
                  <a:srgbClr val="0070C0"/>
                </a:solidFill>
              </a:rPr>
              <a:t>Deleting</a:t>
            </a:r>
            <a:r>
              <a:rPr lang="en-US" dirty="0"/>
              <a:t> an element from the list can be done using 'del' statement. The del statement takes the position number of the element to be </a:t>
            </a:r>
            <a:r>
              <a:rPr lang="en-US" dirty="0" smtClean="0"/>
              <a:t>deleted. </a:t>
            </a:r>
            <a:r>
              <a:rPr lang="en-US" dirty="0"/>
              <a:t>We can also delete an element using the remove() method. In this method, we should pass the element to be deleted</a:t>
            </a:r>
            <a:r>
              <a:rPr lang="en-US" dirty="0" smtClean="0"/>
              <a:t>.</a:t>
            </a:r>
          </a:p>
          <a:p>
            <a:r>
              <a:rPr lang="en-US" dirty="0"/>
              <a:t>T</a:t>
            </a:r>
            <a:r>
              <a:rPr lang="en-US" dirty="0" smtClean="0"/>
              <a:t>o </a:t>
            </a:r>
            <a:r>
              <a:rPr lang="en-US" dirty="0"/>
              <a:t>retrieve the elements of a list in </a:t>
            </a:r>
            <a:r>
              <a:rPr lang="en-US" dirty="0">
                <a:solidFill>
                  <a:srgbClr val="0070C0"/>
                </a:solidFill>
              </a:rPr>
              <a:t>reverse</a:t>
            </a:r>
            <a:r>
              <a:rPr lang="en-US" dirty="0"/>
              <a:t> </a:t>
            </a:r>
            <a:r>
              <a:rPr lang="en-US" dirty="0" smtClean="0"/>
              <a:t>order we can use </a:t>
            </a:r>
            <a:r>
              <a:rPr lang="en-US" dirty="0"/>
              <a:t>the reverse() </a:t>
            </a:r>
            <a:r>
              <a:rPr lang="en-US" dirty="0" smtClean="0"/>
              <a:t>method. This </a:t>
            </a:r>
            <a:r>
              <a:rPr lang="en-US" dirty="0"/>
              <a:t>will reverse the order of elements in the list and the reversed elements are available in the list.</a:t>
            </a:r>
          </a:p>
        </p:txBody>
      </p:sp>
    </p:spTree>
    <p:extLst>
      <p:ext uri="{BB962C8B-B14F-4D97-AF65-F5344CB8AC3E}">
        <p14:creationId xmlns:p14="http://schemas.microsoft.com/office/powerpoint/2010/main" val="31100363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25982"/>
          </a:xfrm>
        </p:spPr>
        <p:txBody>
          <a:bodyPr>
            <a:normAutofit/>
          </a:bodyPr>
          <a:lstStyle/>
          <a:p>
            <a:r>
              <a:rPr lang="en-US" sz="3800" dirty="0">
                <a:solidFill>
                  <a:srgbClr val="006600"/>
                </a:solidFill>
              </a:rPr>
              <a:t>Concatenation of two </a:t>
            </a:r>
            <a:r>
              <a:rPr lang="en-US" sz="3800" dirty="0" smtClean="0">
                <a:solidFill>
                  <a:srgbClr val="006600"/>
                </a:solidFill>
              </a:rPr>
              <a:t>lists</a:t>
            </a:r>
            <a:endParaRPr lang="en-US" sz="3800" dirty="0"/>
          </a:p>
        </p:txBody>
      </p:sp>
      <p:sp>
        <p:nvSpPr>
          <p:cNvPr id="3" name="Content Placeholder 2"/>
          <p:cNvSpPr>
            <a:spLocks noGrp="1"/>
          </p:cNvSpPr>
          <p:nvPr>
            <p:ph idx="1"/>
          </p:nvPr>
        </p:nvSpPr>
        <p:spPr>
          <a:xfrm>
            <a:off x="1069848" y="1210614"/>
            <a:ext cx="10058400" cy="2292440"/>
          </a:xfrm>
        </p:spPr>
        <p:txBody>
          <a:bodyPr>
            <a:normAutofit lnSpcReduction="10000"/>
          </a:bodyPr>
          <a:lstStyle/>
          <a:p>
            <a:r>
              <a:rPr lang="en-US" dirty="0"/>
              <a:t>We can simply use '+' operator on two lists to join them. </a:t>
            </a:r>
            <a:endParaRPr lang="en-US" dirty="0" smtClean="0"/>
          </a:p>
          <a:p>
            <a:r>
              <a:rPr lang="en-US" dirty="0" smtClean="0"/>
              <a:t>For </a:t>
            </a:r>
            <a:r>
              <a:rPr lang="en-US" dirty="0"/>
              <a:t>example, </a:t>
            </a:r>
            <a:r>
              <a:rPr lang="en-US" dirty="0" smtClean="0"/>
              <a:t>‘x’ and ‘y’ are the lists</a:t>
            </a:r>
            <a:r>
              <a:rPr lang="en-US" dirty="0"/>
              <a:t>. If we write </a:t>
            </a:r>
            <a:r>
              <a:rPr lang="en-US" dirty="0" err="1"/>
              <a:t>x+y</a:t>
            </a:r>
            <a:r>
              <a:rPr lang="en-US" dirty="0"/>
              <a:t>, the list `y' is joined at the end of the list </a:t>
            </a:r>
            <a:r>
              <a:rPr lang="en-US" dirty="0" smtClean="0"/>
              <a:t>‘x’</a:t>
            </a:r>
          </a:p>
          <a:p>
            <a:pPr marL="274320" lvl="1" indent="0">
              <a:buNone/>
            </a:pPr>
            <a:r>
              <a:rPr lang="es-ES" dirty="0"/>
              <a:t>&gt;&gt;&gt; x=[10,20,30,40,50]</a:t>
            </a:r>
          </a:p>
          <a:p>
            <a:pPr marL="274320" lvl="1" indent="0">
              <a:buNone/>
            </a:pPr>
            <a:r>
              <a:rPr lang="es-ES" dirty="0"/>
              <a:t>&gt;&gt;&gt; y=[100,110,120]</a:t>
            </a:r>
          </a:p>
          <a:p>
            <a:pPr marL="274320" lvl="1" indent="0">
              <a:buNone/>
            </a:pPr>
            <a:r>
              <a:rPr lang="es-ES" dirty="0"/>
              <a:t>&gt;&gt;&gt; </a:t>
            </a:r>
            <a:r>
              <a:rPr lang="es-ES" dirty="0" err="1"/>
              <a:t>print</a:t>
            </a:r>
            <a:r>
              <a:rPr lang="es-ES" dirty="0"/>
              <a:t>(</a:t>
            </a:r>
            <a:r>
              <a:rPr lang="es-ES" dirty="0" err="1"/>
              <a:t>x+y</a:t>
            </a:r>
            <a:r>
              <a:rPr lang="es-ES" dirty="0"/>
              <a:t>)</a:t>
            </a:r>
          </a:p>
          <a:p>
            <a:pPr marL="274320" lvl="1" indent="0">
              <a:buNone/>
            </a:pPr>
            <a:r>
              <a:rPr lang="es-ES" dirty="0"/>
              <a:t>[10, 20, 30, 40, 50, 100, 110, 120</a:t>
            </a:r>
            <a:r>
              <a:rPr lang="es-ES" dirty="0" smtClean="0"/>
              <a:t>]</a:t>
            </a:r>
            <a:endParaRPr lang="en-US" dirty="0"/>
          </a:p>
        </p:txBody>
      </p:sp>
      <p:sp>
        <p:nvSpPr>
          <p:cNvPr id="4" name="Title 1"/>
          <p:cNvSpPr txBox="1">
            <a:spLocks/>
          </p:cNvSpPr>
          <p:nvPr/>
        </p:nvSpPr>
        <p:spPr>
          <a:xfrm>
            <a:off x="1069848" y="3640664"/>
            <a:ext cx="10058400" cy="7259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800" dirty="0">
                <a:solidFill>
                  <a:srgbClr val="006600"/>
                </a:solidFill>
              </a:rPr>
              <a:t>Repetition of lists</a:t>
            </a:r>
          </a:p>
        </p:txBody>
      </p:sp>
      <p:sp>
        <p:nvSpPr>
          <p:cNvPr id="5" name="Content Placeholder 2"/>
          <p:cNvSpPr txBox="1">
            <a:spLocks/>
          </p:cNvSpPr>
          <p:nvPr/>
        </p:nvSpPr>
        <p:spPr>
          <a:xfrm>
            <a:off x="1069848" y="4366646"/>
            <a:ext cx="10058400" cy="211213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We can repeat the elements of a list 'n' number of times using </a:t>
            </a:r>
            <a:r>
              <a:rPr lang="en-US" dirty="0" smtClean="0"/>
              <a:t>‘*' </a:t>
            </a:r>
            <a:r>
              <a:rPr lang="en-US" dirty="0"/>
              <a:t>operator. </a:t>
            </a:r>
            <a:endParaRPr lang="en-US" dirty="0" smtClean="0"/>
          </a:p>
          <a:p>
            <a:r>
              <a:rPr lang="en-US" dirty="0" smtClean="0"/>
              <a:t>For </a:t>
            </a:r>
            <a:r>
              <a:rPr lang="en-US" dirty="0"/>
              <a:t>example, if we write x*n, the list </a:t>
            </a:r>
            <a:r>
              <a:rPr lang="en-US" dirty="0" smtClean="0"/>
              <a:t>‘x’ </a:t>
            </a:r>
            <a:r>
              <a:rPr lang="en-US" dirty="0"/>
              <a:t>will be repeated for n times as:</a:t>
            </a:r>
          </a:p>
          <a:p>
            <a:pPr marL="274320" lvl="1" indent="0">
              <a:buNone/>
            </a:pPr>
            <a:r>
              <a:rPr lang="es-ES" dirty="0"/>
              <a:t>&gt;&gt;&gt; x=[10,20,30,40,50]</a:t>
            </a:r>
          </a:p>
          <a:p>
            <a:pPr marL="274320" lvl="1" indent="0">
              <a:buNone/>
            </a:pPr>
            <a:r>
              <a:rPr lang="en-US" dirty="0" smtClean="0"/>
              <a:t>&gt;&gt;&gt; print(x*2)       # </a:t>
            </a:r>
            <a:r>
              <a:rPr lang="en-US" dirty="0"/>
              <a:t>repeat the list x for 2 </a:t>
            </a:r>
            <a:r>
              <a:rPr lang="en-US" dirty="0" smtClean="0"/>
              <a:t>times</a:t>
            </a:r>
          </a:p>
          <a:p>
            <a:pPr marL="274320" lvl="1" indent="0">
              <a:buNone/>
            </a:pPr>
            <a:r>
              <a:rPr lang="en-US" dirty="0" smtClean="0"/>
              <a:t>[10, </a:t>
            </a:r>
            <a:r>
              <a:rPr lang="en-US" dirty="0"/>
              <a:t>20, 30, 40, 50, 10, 20, 30, 40, 50]</a:t>
            </a:r>
            <a:endParaRPr lang="en-US" dirty="0" smtClean="0"/>
          </a:p>
          <a:p>
            <a:pPr marL="274320" lvl="1" indent="0">
              <a:buNone/>
            </a:pPr>
            <a:endParaRPr lang="en-US" dirty="0"/>
          </a:p>
        </p:txBody>
      </p:sp>
    </p:spTree>
    <p:extLst>
      <p:ext uri="{BB962C8B-B14F-4D97-AF65-F5344CB8AC3E}">
        <p14:creationId xmlns:p14="http://schemas.microsoft.com/office/powerpoint/2010/main" val="18975397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Membership in </a:t>
            </a:r>
            <a:r>
              <a:rPr lang="en-US" sz="3800" dirty="0" smtClean="0">
                <a:solidFill>
                  <a:srgbClr val="006600"/>
                </a:solidFill>
              </a:rPr>
              <a:t>lists</a:t>
            </a:r>
            <a:endParaRPr lang="en-US" sz="3800" dirty="0"/>
          </a:p>
        </p:txBody>
      </p:sp>
      <p:sp>
        <p:nvSpPr>
          <p:cNvPr id="3" name="Content Placeholder 2"/>
          <p:cNvSpPr>
            <a:spLocks noGrp="1"/>
          </p:cNvSpPr>
          <p:nvPr>
            <p:ph idx="1"/>
          </p:nvPr>
        </p:nvSpPr>
        <p:spPr>
          <a:xfrm>
            <a:off x="1069848" y="2093976"/>
            <a:ext cx="10058400" cy="4078224"/>
          </a:xfrm>
        </p:spPr>
        <p:txBody>
          <a:bodyPr>
            <a:normAutofit/>
          </a:bodyPr>
          <a:lstStyle/>
          <a:p>
            <a:r>
              <a:rPr lang="en-US" dirty="0"/>
              <a:t>We can check if an element is a member of a list or not by using 'in' and 'not in' operator. </a:t>
            </a:r>
            <a:endParaRPr lang="en-US" dirty="0" smtClean="0"/>
          </a:p>
          <a:p>
            <a:r>
              <a:rPr lang="en-US" dirty="0" smtClean="0"/>
              <a:t>If </a:t>
            </a:r>
            <a:r>
              <a:rPr lang="en-US" dirty="0"/>
              <a:t>the element is a member of the list, then 'in' operator returns True else False. If the element is not in the list, then 'not in' operator returns. True else False. See the examples below:</a:t>
            </a:r>
          </a:p>
          <a:p>
            <a:pPr marL="274320" lvl="1" indent="0">
              <a:buNone/>
            </a:pPr>
            <a:r>
              <a:rPr lang="en-US" dirty="0" smtClean="0"/>
              <a:t>&gt;&gt;&gt; x </a:t>
            </a:r>
            <a:r>
              <a:rPr lang="en-US" dirty="0"/>
              <a:t>= [10,20,30,40,50]</a:t>
            </a:r>
          </a:p>
          <a:p>
            <a:pPr marL="274320" lvl="1" indent="0">
              <a:buNone/>
            </a:pPr>
            <a:r>
              <a:rPr lang="en-US" dirty="0" smtClean="0"/>
              <a:t>&gt;&gt;&gt; a </a:t>
            </a:r>
            <a:r>
              <a:rPr lang="en-US" dirty="0"/>
              <a:t>= 20</a:t>
            </a:r>
          </a:p>
          <a:p>
            <a:pPr marL="274320" lvl="1" indent="0">
              <a:buNone/>
            </a:pPr>
            <a:r>
              <a:rPr lang="en-US" dirty="0" smtClean="0"/>
              <a:t>&gt;&gt;&gt; print(a </a:t>
            </a:r>
            <a:r>
              <a:rPr lang="en-US" dirty="0"/>
              <a:t>in x)	# check if a is member of </a:t>
            </a:r>
            <a:r>
              <a:rPr lang="en-US" dirty="0" smtClean="0"/>
              <a:t>x</a:t>
            </a:r>
          </a:p>
          <a:p>
            <a:pPr marL="274320" lvl="1" indent="0">
              <a:buNone/>
            </a:pPr>
            <a:r>
              <a:rPr lang="en-US" dirty="0" smtClean="0"/>
              <a:t>True</a:t>
            </a:r>
            <a:endParaRPr lang="en-US" dirty="0"/>
          </a:p>
          <a:p>
            <a:r>
              <a:rPr lang="en-US" dirty="0"/>
              <a:t>If you </a:t>
            </a:r>
            <a:r>
              <a:rPr lang="en-US" dirty="0" smtClean="0"/>
              <a:t>write, </a:t>
            </a:r>
          </a:p>
          <a:p>
            <a:pPr marL="274320" lvl="1" indent="0">
              <a:buNone/>
            </a:pPr>
            <a:r>
              <a:rPr lang="en-US" dirty="0" smtClean="0"/>
              <a:t>&gt;&gt;&gt; print(a </a:t>
            </a:r>
            <a:r>
              <a:rPr lang="en-US" dirty="0"/>
              <a:t>not in x)	# check if a is not a member of </a:t>
            </a:r>
            <a:r>
              <a:rPr lang="en-US" dirty="0" smtClean="0"/>
              <a:t>x</a:t>
            </a:r>
            <a:endParaRPr lang="en-US" dirty="0"/>
          </a:p>
          <a:p>
            <a:pPr marL="274320" lvl="1" indent="0">
              <a:buNone/>
            </a:pPr>
            <a:r>
              <a:rPr lang="en-US" dirty="0"/>
              <a:t>False</a:t>
            </a:r>
          </a:p>
          <a:p>
            <a:endParaRPr lang="en-US" dirty="0"/>
          </a:p>
        </p:txBody>
      </p:sp>
    </p:spTree>
    <p:extLst>
      <p:ext uri="{BB962C8B-B14F-4D97-AF65-F5344CB8AC3E}">
        <p14:creationId xmlns:p14="http://schemas.microsoft.com/office/powerpoint/2010/main" val="554491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Aliasing and Cloning </a:t>
            </a:r>
            <a:r>
              <a:rPr lang="en-US" sz="3800" dirty="0" smtClean="0">
                <a:solidFill>
                  <a:srgbClr val="006600"/>
                </a:solidFill>
              </a:rPr>
              <a:t>lists</a:t>
            </a:r>
            <a:endParaRPr lang="en-US" sz="3800" dirty="0"/>
          </a:p>
        </p:txBody>
      </p:sp>
      <p:sp>
        <p:nvSpPr>
          <p:cNvPr id="3" name="Content Placeholder 2"/>
          <p:cNvSpPr>
            <a:spLocks noGrp="1"/>
          </p:cNvSpPr>
          <p:nvPr>
            <p:ph idx="1"/>
          </p:nvPr>
        </p:nvSpPr>
        <p:spPr/>
        <p:txBody>
          <a:bodyPr/>
          <a:lstStyle/>
          <a:p>
            <a:r>
              <a:rPr lang="en-US" dirty="0"/>
              <a:t>Giving a new name to an existing list is called 'aliasing'. The new name is called 'alias </a:t>
            </a:r>
            <a:r>
              <a:rPr lang="en-US" dirty="0" smtClean="0"/>
              <a:t>name‘</a:t>
            </a:r>
          </a:p>
          <a:p>
            <a:r>
              <a:rPr lang="en-US" dirty="0"/>
              <a:t>For example, take a list 'x' with 5 elements as</a:t>
            </a:r>
          </a:p>
          <a:p>
            <a:pPr marL="274320" lvl="1" indent="0">
              <a:buNone/>
            </a:pPr>
            <a:r>
              <a:rPr lang="en-US" dirty="0" smtClean="0"/>
              <a:t>	x </a:t>
            </a:r>
            <a:r>
              <a:rPr lang="en-US" dirty="0"/>
              <a:t>= [10,20,30,40,50]</a:t>
            </a:r>
          </a:p>
          <a:p>
            <a:r>
              <a:rPr lang="en-US" dirty="0"/>
              <a:t>To provide a new name to this list, we can simply use assignment operator </a:t>
            </a:r>
            <a:r>
              <a:rPr lang="en-US" dirty="0" smtClean="0"/>
              <a:t>as:</a:t>
            </a:r>
          </a:p>
          <a:p>
            <a:pPr marL="274320" lvl="1" indent="0">
              <a:buNone/>
            </a:pPr>
            <a:r>
              <a:rPr lang="en-US" dirty="0" smtClean="0"/>
              <a:t>	y=x</a:t>
            </a:r>
          </a:p>
          <a:p>
            <a:r>
              <a:rPr lang="en-US" dirty="0" smtClean="0"/>
              <a:t>In </a:t>
            </a:r>
            <a:r>
              <a:rPr lang="en-US" dirty="0"/>
              <a:t>this case, we are having only one list of elements but with two different names </a:t>
            </a:r>
            <a:r>
              <a:rPr lang="en-US" dirty="0" smtClean="0"/>
              <a:t>x </a:t>
            </a:r>
            <a:r>
              <a:rPr lang="en-US" dirty="0"/>
              <a:t>and </a:t>
            </a:r>
            <a:r>
              <a:rPr lang="en-US" i="1" dirty="0" smtClean="0"/>
              <a:t>y</a:t>
            </a:r>
          </a:p>
          <a:p>
            <a:endParaRPr lang="en-US" dirty="0"/>
          </a:p>
        </p:txBody>
      </p:sp>
      <p:pic>
        <p:nvPicPr>
          <p:cNvPr id="4" name="Picture 3"/>
          <p:cNvPicPr>
            <a:picLocks noChangeAspect="1"/>
          </p:cNvPicPr>
          <p:nvPr/>
        </p:nvPicPr>
        <p:blipFill rotWithShape="1">
          <a:blip r:embed="rId2"/>
          <a:srcRect l="29565" t="42497" r="46097" b="49922"/>
          <a:stretch/>
        </p:blipFill>
        <p:spPr>
          <a:xfrm>
            <a:off x="1987826" y="5142590"/>
            <a:ext cx="4536385" cy="7943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530980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3589</TotalTime>
  <Words>2152</Words>
  <Application>Microsoft Office PowerPoint</Application>
  <PresentationFormat>Widescreen</PresentationFormat>
  <Paragraphs>298</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Rockwell</vt:lpstr>
      <vt:lpstr>Rockwell Condensed</vt:lpstr>
      <vt:lpstr>Times New Roman</vt:lpstr>
      <vt:lpstr>Wingdings</vt:lpstr>
      <vt:lpstr>Wood Type</vt:lpstr>
      <vt:lpstr>Chapter 10</vt:lpstr>
      <vt:lpstr>List of contents</vt:lpstr>
      <vt:lpstr>Introduction</vt:lpstr>
      <vt:lpstr>List</vt:lpstr>
      <vt:lpstr>Creating Lists using range( ) function</vt:lpstr>
      <vt:lpstr>Updating the Elements of a list</vt:lpstr>
      <vt:lpstr>Concatenation of two lists</vt:lpstr>
      <vt:lpstr>Membership in lists</vt:lpstr>
      <vt:lpstr>Aliasing and Cloning lists</vt:lpstr>
      <vt:lpstr>PowerPoint Presentation</vt:lpstr>
      <vt:lpstr>PowerPoint Presentation</vt:lpstr>
      <vt:lpstr>Methods to process lists</vt:lpstr>
      <vt:lpstr>Finding Biggest and Smallest Elements in a list</vt:lpstr>
      <vt:lpstr>Sorting the list elements</vt:lpstr>
      <vt:lpstr>Number of occurrences of an element in the list</vt:lpstr>
      <vt:lpstr>Finding Common Elements in two lists</vt:lpstr>
      <vt:lpstr>Sorting different types of data in a list</vt:lpstr>
      <vt:lpstr>Nested lists</vt:lpstr>
      <vt:lpstr>Nested lists as matrices</vt:lpstr>
      <vt:lpstr>List comprehensions</vt:lpstr>
      <vt:lpstr>Tuples</vt:lpstr>
      <vt:lpstr>Creating Tuples</vt:lpstr>
      <vt:lpstr>PowerPoint Presentation</vt:lpstr>
      <vt:lpstr>Accessing the Tuple elements</vt:lpstr>
      <vt:lpstr>Functions to process tuples</vt:lpstr>
      <vt:lpstr>Nested tuples</vt:lpstr>
      <vt:lpstr>Sorting Nested Tuples</vt:lpstr>
      <vt:lpstr>Inserting elements in a tuple</vt:lpstr>
      <vt:lpstr>Deleting elements from a tuple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Lucky</dc:creator>
  <cp:lastModifiedBy>Lucky</cp:lastModifiedBy>
  <cp:revision>577</cp:revision>
  <dcterms:created xsi:type="dcterms:W3CDTF">2020-08-16T05:12:46Z</dcterms:created>
  <dcterms:modified xsi:type="dcterms:W3CDTF">2020-11-28T05:29:31Z</dcterms:modified>
</cp:coreProperties>
</file>