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93" r:id="rId11"/>
    <p:sldId id="287" r:id="rId12"/>
    <p:sldId id="288" r:id="rId13"/>
    <p:sldId id="289" r:id="rId14"/>
    <p:sldId id="290" r:id="rId15"/>
    <p:sldId id="291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339933"/>
    <a:srgbClr val="154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03-Dec-20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7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03-Dec-20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1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03-Dec-20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5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03-Dec-20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3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1DCD4DA-9D44-45D8-AD34-6A075A7D01FD}" type="datetimeFigureOut">
              <a:rPr lang="en-US" smtClean="0"/>
              <a:t>03-Dec-20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4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03-Dec-20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03-Dec-20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03-Dec-20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6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03-Dec-20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6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03-Dec-20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03-Dec-20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7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1DCD4DA-9D44-45D8-AD34-6A075A7D01FD}" type="datetimeFigureOut">
              <a:rPr lang="en-US" smtClean="0"/>
              <a:t>03-Dec-20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0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20462"/>
            <a:ext cx="10058400" cy="973514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Chapter 11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730320"/>
            <a:ext cx="10058400" cy="3441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rgbClr val="006600"/>
                </a:solidFill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249693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40" t="20129" r="39202" b="10888"/>
          <a:stretch/>
        </p:blipFill>
        <p:spPr>
          <a:xfrm>
            <a:off x="3232597" y="937616"/>
            <a:ext cx="5666705" cy="4329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778184" y="5728814"/>
            <a:ext cx="488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>
                <a:solidFill>
                  <a:srgbClr val="00B050"/>
                </a:solidFill>
              </a:rPr>
              <a:t>Go to Jupyter notebook for m</a:t>
            </a:r>
            <a:r>
              <a:rPr lang="en-US" i="1" u="sng" dirty="0" smtClean="0">
                <a:solidFill>
                  <a:srgbClr val="00B050"/>
                </a:solidFill>
              </a:rPr>
              <a:t>ore examples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63864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Using for loop with </a:t>
            </a:r>
            <a:r>
              <a:rPr lang="en-US" sz="3800" dirty="0" smtClean="0">
                <a:solidFill>
                  <a:srgbClr val="006600"/>
                </a:solidFill>
              </a:rPr>
              <a:t>dictionaries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57589"/>
            <a:ext cx="10058400" cy="42146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loop is very convenient to retrieve the elements of a dictionary</a:t>
            </a:r>
          </a:p>
          <a:p>
            <a:r>
              <a:rPr lang="en-US" dirty="0" smtClean="0"/>
              <a:t>Example program to </a:t>
            </a:r>
            <a:r>
              <a:rPr lang="en-US" b="1" dirty="0" smtClean="0"/>
              <a:t>Find the </a:t>
            </a:r>
            <a:r>
              <a:rPr lang="en-US" b="1" dirty="0"/>
              <a:t>Occurrences of Each Letter of a String using a </a:t>
            </a:r>
            <a:r>
              <a:rPr lang="en-US" b="1" dirty="0" smtClean="0"/>
              <a:t>Dictionary</a:t>
            </a:r>
          </a:p>
          <a:p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u="sng" dirty="0">
                <a:solidFill>
                  <a:srgbClr val="00B050"/>
                </a:solidFill>
              </a:rPr>
              <a:t>Go to Jupyter notebook for </a:t>
            </a:r>
            <a:r>
              <a:rPr lang="en-US" i="1" u="sng" dirty="0" smtClean="0">
                <a:solidFill>
                  <a:srgbClr val="00B050"/>
                </a:solidFill>
              </a:rPr>
              <a:t>examples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454"/>
              </p:ext>
            </p:extLst>
          </p:nvPr>
        </p:nvGraphicFramePr>
        <p:xfrm>
          <a:off x="1584101" y="2987898"/>
          <a:ext cx="9028091" cy="24212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130"/>
                <a:gridCol w="1652310"/>
                <a:gridCol w="1944710"/>
                <a:gridCol w="2962141"/>
                <a:gridCol w="1828800"/>
              </a:tblGrid>
              <a:tr h="495585">
                <a:tc>
                  <a:txBody>
                    <a:bodyPr/>
                    <a:lstStyle/>
                    <a:p>
                      <a:pPr marL="0" marR="1778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270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Found in </a:t>
                      </a:r>
                      <a:r>
                        <a:rPr lang="en-US" sz="1800" dirty="0" err="1">
                          <a:effectLst/>
                        </a:rPr>
                        <a:t>dict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10" dirty="0" err="1">
                          <a:effectLst/>
                        </a:rPr>
                        <a:t>dict.get</a:t>
                      </a:r>
                      <a:r>
                        <a:rPr lang="en-US" sz="1800" spc="-10" dirty="0">
                          <a:effectLst/>
                        </a:rPr>
                        <a:t>(x, 0) + 1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52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15" dirty="0" err="1">
                          <a:effectLst/>
                        </a:rPr>
                        <a:t>dict</a:t>
                      </a:r>
                      <a:r>
                        <a:rPr lang="en-US" sz="1800" spc="-15" dirty="0">
                          <a:effectLst/>
                        </a:rPr>
                        <a:t>[x] = </a:t>
                      </a:r>
                      <a:r>
                        <a:rPr lang="en-US" sz="1800" spc="-15" dirty="0" err="1">
                          <a:effectLst/>
                        </a:rPr>
                        <a:t>dict.get</a:t>
                      </a:r>
                      <a:r>
                        <a:rPr lang="en-US" sz="1800" spc="-15" dirty="0">
                          <a:effectLst/>
                        </a:rPr>
                        <a:t>(x, 0) + 1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52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6147">
                <a:tc>
                  <a:txBody>
                    <a:bodyPr/>
                    <a:lstStyle/>
                    <a:p>
                      <a:pPr marL="0" marR="1778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270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52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10" dirty="0" err="1" smtClean="0">
                          <a:effectLst/>
                        </a:rPr>
                        <a:t>dict</a:t>
                      </a:r>
                      <a:r>
                        <a:rPr lang="en-US" sz="1800" spc="10" dirty="0" smtClean="0">
                          <a:effectLst/>
                        </a:rPr>
                        <a:t>[‘B’] </a:t>
                      </a:r>
                      <a:r>
                        <a:rPr lang="en-US" sz="1800" spc="10" dirty="0">
                          <a:effectLst/>
                        </a:rPr>
                        <a:t>=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52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0" dirty="0" smtClean="0">
                          <a:effectLst/>
                        </a:rPr>
                        <a:t>{‘B’:1</a:t>
                      </a:r>
                      <a:r>
                        <a:rPr lang="en-US" sz="1800" spc="-20" dirty="0">
                          <a:effectLst/>
                        </a:rPr>
                        <a:t>}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67230">
                <a:tc>
                  <a:txBody>
                    <a:bodyPr/>
                    <a:lstStyle/>
                    <a:p>
                      <a:pPr marL="0" marR="1778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270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52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50" dirty="0" err="1" smtClean="0">
                          <a:effectLst/>
                        </a:rPr>
                        <a:t>dict</a:t>
                      </a:r>
                      <a:r>
                        <a:rPr lang="en-US" sz="1800" spc="50" dirty="0" smtClean="0">
                          <a:effectLst/>
                        </a:rPr>
                        <a:t>[‘o’] = </a:t>
                      </a:r>
                      <a:r>
                        <a:rPr lang="en-US" sz="1800" spc="5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5245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r"/>
                        </a:tabLst>
                      </a:pPr>
                      <a:r>
                        <a:rPr lang="en-US" sz="1800" spc="-25">
                          <a:effectLst/>
                        </a:rPr>
                        <a:t>{`B':1,	</a:t>
                      </a:r>
                      <a:r>
                        <a:rPr lang="en-US" sz="1800" spc="-15">
                          <a:effectLst/>
                        </a:rPr>
                        <a:t>'o':1}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56530">
                <a:tc>
                  <a:txBody>
                    <a:bodyPr/>
                    <a:lstStyle/>
                    <a:p>
                      <a:pPr marL="0" marR="1778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270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52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40" dirty="0" err="1" smtClean="0">
                          <a:effectLst/>
                        </a:rPr>
                        <a:t>dict</a:t>
                      </a:r>
                      <a:r>
                        <a:rPr lang="en-US" sz="1800" spc="40" dirty="0" smtClean="0">
                          <a:effectLst/>
                        </a:rPr>
                        <a:t>[‘o’] </a:t>
                      </a:r>
                      <a:r>
                        <a:rPr lang="en-US" sz="1800" spc="40" dirty="0">
                          <a:effectLst/>
                        </a:rPr>
                        <a:t>=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52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10" dirty="0" smtClean="0">
                          <a:effectLst/>
                        </a:rPr>
                        <a:t>{‘B':</a:t>
                      </a:r>
                      <a:r>
                        <a:rPr lang="en-US" sz="1800" spc="10" dirty="0">
                          <a:effectLst/>
                        </a:rPr>
                        <a:t>1, 'o':2)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25737">
                <a:tc>
                  <a:txBody>
                    <a:bodyPr/>
                    <a:lstStyle/>
                    <a:p>
                      <a:pPr marL="0" marR="1778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270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52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50" dirty="0" err="1" smtClean="0">
                          <a:effectLst/>
                        </a:rPr>
                        <a:t>dict</a:t>
                      </a:r>
                      <a:r>
                        <a:rPr lang="en-US" sz="1800" spc="50" dirty="0" smtClean="0">
                          <a:effectLst/>
                        </a:rPr>
                        <a:t>[‘k’] </a:t>
                      </a:r>
                      <a:r>
                        <a:rPr lang="en-US" sz="1800" spc="50" dirty="0">
                          <a:effectLst/>
                        </a:rPr>
                        <a:t>=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52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20" dirty="0" smtClean="0">
                          <a:effectLst/>
                        </a:rPr>
                        <a:t>{‘B':1</a:t>
                      </a:r>
                      <a:r>
                        <a:rPr lang="en-US" sz="1800" spc="20" dirty="0">
                          <a:effectLst/>
                        </a:rPr>
                        <a:t>, 'o':2, 'k':1}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8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Sorting the elements of a dictionary using </a:t>
            </a:r>
            <a:r>
              <a:rPr lang="en-US" sz="3800" dirty="0" smtClean="0">
                <a:solidFill>
                  <a:srgbClr val="006600"/>
                </a:solidFill>
              </a:rPr>
              <a:t>lambdas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lambda is a function that does not have a name. </a:t>
            </a:r>
            <a:endParaRPr lang="en-US" dirty="0" smtClean="0"/>
          </a:p>
          <a:p>
            <a:r>
              <a:rPr lang="en-US" dirty="0" smtClean="0"/>
              <a:t>Lambda </a:t>
            </a:r>
            <a:r>
              <a:rPr lang="en-US" dirty="0"/>
              <a:t>functions are written using a single statement and hence look like expressions. </a:t>
            </a:r>
            <a:endParaRPr lang="en-US" dirty="0" smtClean="0"/>
          </a:p>
          <a:p>
            <a:r>
              <a:rPr lang="en-US" dirty="0" smtClean="0"/>
              <a:t>Lambda </a:t>
            </a:r>
            <a:r>
              <a:rPr lang="en-US" dirty="0"/>
              <a:t>functions are written without using </a:t>
            </a:r>
            <a:r>
              <a:rPr lang="en-US" dirty="0" smtClean="0"/>
              <a:t>‘</a:t>
            </a:r>
            <a:r>
              <a:rPr lang="en-US" dirty="0" err="1" smtClean="0"/>
              <a:t>def</a:t>
            </a:r>
            <a:r>
              <a:rPr lang="en-US" dirty="0" smtClean="0"/>
              <a:t>’ </a:t>
            </a:r>
            <a:r>
              <a:rPr lang="en-US" dirty="0"/>
              <a:t>keyword. They are useful to perform some calculations or processing easily.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</a:t>
            </a:r>
          </a:p>
          <a:p>
            <a:pPr marL="0" indent="0">
              <a:buNone/>
            </a:pPr>
            <a:r>
              <a:rPr lang="en-US" dirty="0" smtClean="0"/>
              <a:t>	f </a:t>
            </a:r>
            <a:r>
              <a:rPr lang="en-US" dirty="0"/>
              <a:t>= lambda x, y: </a:t>
            </a:r>
            <a:r>
              <a:rPr lang="en-US" dirty="0" err="1"/>
              <a:t>x+y</a:t>
            </a:r>
            <a:endParaRPr lang="en-US" dirty="0"/>
          </a:p>
          <a:p>
            <a:r>
              <a:rPr lang="en-US" dirty="0"/>
              <a:t>The above expression is a lambda function with 2 arguments, x and y. After colon (:), we wrote the body, i.e. </a:t>
            </a:r>
            <a:r>
              <a:rPr lang="en-US" dirty="0" err="1"/>
              <a:t>x+y</a:t>
            </a:r>
            <a:r>
              <a:rPr lang="en-US" dirty="0"/>
              <a:t>. this is the value returned by the lambda function. At the time of calling this function, we are supposed to pass 2 values for x and y as: f(10, 15). This will return 25 as result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 us see </a:t>
            </a:r>
            <a:r>
              <a:rPr lang="en-US" dirty="0"/>
              <a:t>Python program to sort the elements of a dictionary based on a key or </a:t>
            </a:r>
            <a:r>
              <a:rPr lang="en-US" dirty="0" smtClean="0"/>
              <a:t>value using lambda</a:t>
            </a:r>
          </a:p>
          <a:p>
            <a:r>
              <a:rPr lang="en-US" i="1" u="sng" dirty="0">
                <a:solidFill>
                  <a:srgbClr val="00B050"/>
                </a:solidFill>
              </a:rPr>
              <a:t>Go to Jupyter notebook for </a:t>
            </a:r>
            <a:r>
              <a:rPr lang="en-US" i="1" u="sng" dirty="0" smtClean="0">
                <a:solidFill>
                  <a:srgbClr val="00B050"/>
                </a:solidFill>
              </a:rPr>
              <a:t>examples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Converting lists into </a:t>
            </a:r>
            <a:r>
              <a:rPr lang="en-US" sz="3800" dirty="0" smtClean="0">
                <a:solidFill>
                  <a:srgbClr val="006600"/>
                </a:solidFill>
              </a:rPr>
              <a:t>dictionary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have two lists, it is possible to convert them into a </a:t>
            </a:r>
            <a:r>
              <a:rPr lang="en-US" dirty="0" smtClean="0"/>
              <a:t>dictionary</a:t>
            </a:r>
          </a:p>
          <a:p>
            <a:r>
              <a:rPr lang="en-US" dirty="0"/>
              <a:t>The zip() function is useful to convert the sequences into a zip class object. There may be 1 or more sequences that can be passed to zip() function</a:t>
            </a:r>
            <a:r>
              <a:rPr lang="en-US" dirty="0" smtClean="0"/>
              <a:t>.</a:t>
            </a:r>
          </a:p>
          <a:p>
            <a:r>
              <a:rPr lang="en-US" dirty="0"/>
              <a:t>The second step is to convert the zip object into a dictionary by using </a:t>
            </a:r>
            <a:r>
              <a:rPr lang="en-US" dirty="0" err="1" smtClean="0"/>
              <a:t>dict</a:t>
            </a:r>
            <a:r>
              <a:rPr lang="en-US" dirty="0"/>
              <a:t>() function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i="1" u="sng" dirty="0">
                <a:solidFill>
                  <a:srgbClr val="00B050"/>
                </a:solidFill>
              </a:rPr>
              <a:t>Go to Jupyter notebook for examples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89622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Converting strings into </a:t>
            </a:r>
            <a:r>
              <a:rPr lang="en-US" sz="3800" dirty="0" smtClean="0">
                <a:solidFill>
                  <a:srgbClr val="006600"/>
                </a:solidFill>
              </a:rPr>
              <a:t>dictionary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74255"/>
            <a:ext cx="10058400" cy="476518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When a string is given with key and value pairs separated by some delimiter (or separator) like a comma ( , ) we can convert the string into a dictionary</a:t>
            </a:r>
          </a:p>
          <a:p>
            <a:r>
              <a:rPr lang="en-US" dirty="0" smtClean="0"/>
              <a:t>Let us take an example string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/>
              <a:t>str</a:t>
            </a:r>
            <a:r>
              <a:rPr lang="en-US" b="1" dirty="0" smtClean="0"/>
              <a:t>=“Vijay=23 , Ganesh=20, Lakshmi=19, Nikhil=22”</a:t>
            </a:r>
          </a:p>
          <a:p>
            <a:r>
              <a:rPr lang="en-US" dirty="0" smtClean="0"/>
              <a:t>First we should split the string into pieces where a comma is found using split( ‘,’ ) method and then brake the string at equals ( = ) symbol. This can be done using a for loop as: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for x in </a:t>
            </a:r>
            <a:r>
              <a:rPr lang="en-US" b="1" dirty="0" err="1" smtClean="0"/>
              <a:t>str.split</a:t>
            </a:r>
            <a:r>
              <a:rPr lang="en-US" b="1" dirty="0" smtClean="0"/>
              <a:t>(‘,’):</a:t>
            </a:r>
          </a:p>
          <a:p>
            <a:pPr marL="0" indent="0">
              <a:buNone/>
            </a:pPr>
            <a:r>
              <a:rPr lang="en-US" b="1" dirty="0"/>
              <a:t>	 </a:t>
            </a:r>
            <a:r>
              <a:rPr lang="en-US" b="1" dirty="0" smtClean="0"/>
              <a:t>          y=</a:t>
            </a:r>
            <a:r>
              <a:rPr lang="en-US" b="1" dirty="0" err="1" smtClean="0"/>
              <a:t>x.split</a:t>
            </a:r>
            <a:r>
              <a:rPr lang="en-US" b="1" dirty="0" smtClean="0"/>
              <a:t>(‘=‘)</a:t>
            </a:r>
          </a:p>
          <a:p>
            <a:r>
              <a:rPr lang="en-US" dirty="0" smtClean="0"/>
              <a:t>Each </a:t>
            </a:r>
            <a:r>
              <a:rPr lang="en-US" dirty="0"/>
              <a:t>piece of the string is available in 'y'. The second step is to store these pieces into a list `1st' using append() method as: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1st </a:t>
            </a:r>
            <a:r>
              <a:rPr lang="en-US" b="1" dirty="0"/>
              <a:t>. </a:t>
            </a:r>
            <a:r>
              <a:rPr lang="en-US" b="1" dirty="0" smtClean="0"/>
              <a:t>append(y</a:t>
            </a:r>
            <a:r>
              <a:rPr lang="en-US" b="1" dirty="0"/>
              <a:t>)</a:t>
            </a:r>
          </a:p>
          <a:p>
            <a:r>
              <a:rPr lang="en-US" dirty="0"/>
              <a:t>The third step is to convert the list into a dictionary 'd' using diet() function as: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d </a:t>
            </a:r>
            <a:r>
              <a:rPr lang="en-US" b="1" dirty="0"/>
              <a:t>= </a:t>
            </a:r>
            <a:r>
              <a:rPr lang="en-US" b="1" dirty="0" err="1"/>
              <a:t>dict</a:t>
            </a:r>
            <a:r>
              <a:rPr lang="en-US" b="1" dirty="0"/>
              <a:t>(</a:t>
            </a:r>
            <a:r>
              <a:rPr lang="en-US" b="1" dirty="0" err="1"/>
              <a:t>lst</a:t>
            </a:r>
            <a:r>
              <a:rPr lang="en-US" b="1" dirty="0"/>
              <a:t>)</a:t>
            </a:r>
          </a:p>
          <a:p>
            <a:r>
              <a:rPr lang="en-US" dirty="0"/>
              <a:t>Now, this dictionary 'd' contains the elements as: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{</a:t>
            </a:r>
            <a:r>
              <a:rPr lang="en-US" b="1" dirty="0"/>
              <a:t>'Vijay': '23', 'Ganesh': '20', 'Lakshmi': '19', 'Nikhil': '22</a:t>
            </a:r>
            <a:r>
              <a:rPr lang="en-US" b="1" dirty="0" smtClean="0"/>
              <a:t>'}</a:t>
            </a:r>
          </a:p>
          <a:p>
            <a:r>
              <a:rPr lang="en-US" i="1" u="sng" dirty="0">
                <a:solidFill>
                  <a:srgbClr val="00B050"/>
                </a:solidFill>
              </a:rPr>
              <a:t>Go to Jupyter notebook for </a:t>
            </a:r>
            <a:r>
              <a:rPr lang="en-US" i="1" u="sng" dirty="0" smtClean="0">
                <a:solidFill>
                  <a:srgbClr val="00B050"/>
                </a:solidFill>
              </a:rPr>
              <a:t>examples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9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Passing dictionaries to </a:t>
            </a:r>
            <a:r>
              <a:rPr lang="en-US" sz="3800" dirty="0" smtClean="0">
                <a:solidFill>
                  <a:srgbClr val="006600"/>
                </a:solidFill>
              </a:rPr>
              <a:t>functions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01213"/>
            <a:ext cx="10058400" cy="1136947"/>
          </a:xfrm>
        </p:spPr>
        <p:txBody>
          <a:bodyPr>
            <a:normAutofit/>
          </a:bodyPr>
          <a:lstStyle/>
          <a:p>
            <a:r>
              <a:rPr lang="en-US" dirty="0"/>
              <a:t>We can pass a dictionary to a function by passing the name of the </a:t>
            </a:r>
            <a:r>
              <a:rPr lang="en-US" dirty="0" smtClean="0"/>
              <a:t>dictionary</a:t>
            </a:r>
          </a:p>
          <a:p>
            <a:r>
              <a:rPr lang="en-US" i="1" u="sng" dirty="0">
                <a:solidFill>
                  <a:srgbClr val="00B050"/>
                </a:solidFill>
              </a:rPr>
              <a:t>Go to Jupyter notebook for </a:t>
            </a:r>
            <a:r>
              <a:rPr lang="en-US" i="1" u="sng" dirty="0" smtClean="0">
                <a:solidFill>
                  <a:srgbClr val="00B050"/>
                </a:solidFill>
              </a:rPr>
              <a:t>examples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9848" y="3331507"/>
            <a:ext cx="10058400" cy="68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>
                <a:solidFill>
                  <a:srgbClr val="006600"/>
                </a:solidFill>
              </a:rPr>
              <a:t>Ordered </a:t>
            </a:r>
            <a:r>
              <a:rPr lang="en-US" sz="3800" dirty="0" smtClean="0">
                <a:solidFill>
                  <a:srgbClr val="006600"/>
                </a:solidFill>
              </a:rPr>
              <a:t>dictionaries</a:t>
            </a:r>
            <a:endParaRPr lang="en-US" sz="3800" dirty="0">
              <a:solidFill>
                <a:srgbClr val="0066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9848" y="4068951"/>
            <a:ext cx="10058400" cy="198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already discussed that the elements of a dictionary are not ordered. It means the elements are not stored into the same order as they were entered into the dictionary. Sometimes this becomes a problem</a:t>
            </a:r>
            <a:r>
              <a:rPr lang="en-US" dirty="0" smtClean="0"/>
              <a:t>.</a:t>
            </a:r>
          </a:p>
          <a:p>
            <a:r>
              <a:rPr lang="en-US" dirty="0"/>
              <a:t>An ordered dictionary is a dictionary but it will keep the order of the elements. The elements are stored and maintained in the same order as they were entered into the ordered dictionary.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1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43189"/>
            <a:ext cx="10058400" cy="51290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can create an ordered dictionary using the </a:t>
            </a:r>
            <a:r>
              <a:rPr lang="en-US" dirty="0" err="1"/>
              <a:t>OrderedDict</a:t>
            </a:r>
            <a:r>
              <a:rPr lang="en-US" dirty="0"/>
              <a:t>() method of `collections' module. So, first we should import this method from collections module, </a:t>
            </a:r>
            <a:r>
              <a:rPr lang="en-US" dirty="0" smtClean="0"/>
              <a:t>as: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from </a:t>
            </a:r>
            <a:r>
              <a:rPr lang="en-US" b="1" dirty="0"/>
              <a:t>collections import </a:t>
            </a:r>
            <a:r>
              <a:rPr lang="en-US" b="1" dirty="0" err="1"/>
              <a:t>OrderedDict</a:t>
            </a:r>
            <a:endParaRPr lang="en-US" b="1" dirty="0"/>
          </a:p>
          <a:p>
            <a:r>
              <a:rPr lang="en-US" dirty="0"/>
              <a:t>Once this is done, we can create an ordered dictionary with the name 'd' as:</a:t>
            </a:r>
          </a:p>
          <a:p>
            <a:pPr marL="0" indent="0">
              <a:buNone/>
            </a:pPr>
            <a:r>
              <a:rPr lang="en-US" b="1" dirty="0" smtClean="0"/>
              <a:t>	d </a:t>
            </a:r>
            <a:r>
              <a:rPr lang="en-US" b="1" dirty="0"/>
              <a:t>= </a:t>
            </a:r>
            <a:r>
              <a:rPr lang="en-US" b="1" dirty="0" err="1"/>
              <a:t>OrderedDict</a:t>
            </a:r>
            <a:r>
              <a:rPr lang="en-US" b="1" dirty="0"/>
              <a:t>()</a:t>
            </a:r>
          </a:p>
          <a:p>
            <a:r>
              <a:rPr lang="en-US" dirty="0"/>
              <a:t>We can store the key and values into 'd', as:</a:t>
            </a:r>
          </a:p>
          <a:p>
            <a:pPr marL="548640" lvl="2" indent="0">
              <a:buNone/>
            </a:pPr>
            <a:r>
              <a:rPr lang="en-US" b="1" dirty="0" smtClean="0"/>
              <a:t>d[10] </a:t>
            </a:r>
            <a:r>
              <a:rPr lang="en-US" b="1" dirty="0"/>
              <a:t>= 'A' </a:t>
            </a:r>
          </a:p>
          <a:p>
            <a:pPr marL="548640" lvl="2" indent="0">
              <a:buNone/>
            </a:pPr>
            <a:r>
              <a:rPr lang="en-US" b="1" dirty="0" smtClean="0"/>
              <a:t>d[11] = </a:t>
            </a:r>
            <a:r>
              <a:rPr lang="en-US" b="1" dirty="0"/>
              <a:t>'B'</a:t>
            </a:r>
          </a:p>
          <a:p>
            <a:pPr marL="548640" lvl="2" indent="0">
              <a:buNone/>
            </a:pPr>
            <a:r>
              <a:rPr lang="en-US" b="1" dirty="0"/>
              <a:t>d[12</a:t>
            </a:r>
            <a:r>
              <a:rPr lang="en-US" b="1" dirty="0" smtClean="0"/>
              <a:t>] = </a:t>
            </a:r>
            <a:r>
              <a:rPr lang="en-US" b="1" dirty="0"/>
              <a:t>'C'</a:t>
            </a:r>
          </a:p>
          <a:p>
            <a:pPr marL="548640" lvl="2" indent="0">
              <a:buNone/>
            </a:pPr>
            <a:r>
              <a:rPr lang="en-US" b="1" dirty="0"/>
              <a:t>d[13</a:t>
            </a:r>
            <a:r>
              <a:rPr lang="en-US" b="1" dirty="0" smtClean="0"/>
              <a:t>] = </a:t>
            </a:r>
            <a:r>
              <a:rPr lang="en-US" b="1" dirty="0" smtClean="0"/>
              <a:t>‘D’</a:t>
            </a:r>
            <a:endParaRPr lang="en-US" b="1" dirty="0"/>
          </a:p>
          <a:p>
            <a:r>
              <a:rPr lang="en-US" dirty="0"/>
              <a:t>Here, 10 is the key and 'A' is its value and so on. This order is not disturbed </a:t>
            </a:r>
            <a:r>
              <a:rPr lang="en-US" dirty="0" smtClean="0"/>
              <a:t>because ‘d’ is an ordered </a:t>
            </a:r>
            <a:r>
              <a:rPr lang="en-US" dirty="0"/>
              <a:t>dictionary. When we display the key - value pairs from the dictionary 'd', we can see the same order</a:t>
            </a:r>
            <a:r>
              <a:rPr lang="en-US" dirty="0" smtClean="0"/>
              <a:t>.</a:t>
            </a:r>
          </a:p>
          <a:p>
            <a:r>
              <a:rPr lang="en-US" i="1" u="sng" dirty="0">
                <a:solidFill>
                  <a:srgbClr val="00B050"/>
                </a:solidFill>
              </a:rPr>
              <a:t>Go to Jupyter notebook for </a:t>
            </a:r>
            <a:r>
              <a:rPr lang="en-US" i="1" u="sng" dirty="0" smtClean="0">
                <a:solidFill>
                  <a:srgbClr val="00B050"/>
                </a:solidFill>
              </a:rPr>
              <a:t>examples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148" y="994830"/>
            <a:ext cx="9349160" cy="790376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List of contents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>
              <a:solidFill>
                <a:srgbClr val="006600"/>
              </a:solidFill>
            </a:endParaRPr>
          </a:p>
          <a:p>
            <a:endParaRPr lang="en-US" dirty="0" smtClean="0">
              <a:solidFill>
                <a:srgbClr val="0066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278937" y="2063196"/>
            <a:ext cx="9977198" cy="400597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Operations on Dictionaries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Dictionary methods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Using for loop with dictionaries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Sorting the elements of a dictionary using lambdas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Converting lists into dictionary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Converting strings into dictionary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Passing dictionaries to functions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Ordered dictionaries </a:t>
            </a:r>
          </a:p>
          <a:p>
            <a:endParaRPr lang="en-US" dirty="0" smtClean="0">
              <a:solidFill>
                <a:srgbClr val="006600"/>
              </a:solidFill>
            </a:endParaRPr>
          </a:p>
          <a:p>
            <a:endParaRPr lang="en-US" dirty="0" smtClean="0">
              <a:solidFill>
                <a:srgbClr val="006600"/>
              </a:solidFill>
            </a:endParaRPr>
          </a:p>
          <a:p>
            <a:endParaRPr lang="en-US" dirty="0" smtClean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dictionary </a:t>
            </a:r>
            <a:r>
              <a:rPr lang="en-US" dirty="0"/>
              <a:t>represents a group of elements arranged in the form of key-value pairs.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dictionary</a:t>
            </a:r>
            <a:r>
              <a:rPr lang="en-US" dirty="0"/>
              <a:t>, the first element is considered as 'key' and the immediate next element is taken as its 'value'.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key and its value are separated by a </a:t>
            </a:r>
            <a:r>
              <a:rPr lang="en-US" dirty="0" smtClean="0"/>
              <a:t>colon “ : ”</a:t>
            </a:r>
            <a:endParaRPr lang="en-US" dirty="0"/>
          </a:p>
          <a:p>
            <a:r>
              <a:rPr lang="en-US" dirty="0"/>
              <a:t>All the key-value pairs in a dictionary are inserted in curly braces {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To use this kind of structure, python provides </a:t>
            </a:r>
            <a:r>
              <a:rPr lang="en-US" dirty="0" err="1" smtClean="0">
                <a:solidFill>
                  <a:srgbClr val="FF0000"/>
                </a:solidFill>
              </a:rPr>
              <a:t>dict</a:t>
            </a:r>
            <a:r>
              <a:rPr lang="en-US" dirty="0" smtClean="0"/>
              <a:t> </a:t>
            </a:r>
            <a:r>
              <a:rPr lang="en-US" i="1" dirty="0" smtClean="0"/>
              <a:t>built in class</a:t>
            </a:r>
          </a:p>
          <a:p>
            <a:r>
              <a:rPr lang="en-US" dirty="0" smtClean="0"/>
              <a:t>For example</a:t>
            </a:r>
          </a:p>
          <a:p>
            <a:pPr marL="0" indent="0">
              <a:buNone/>
            </a:pPr>
            <a:r>
              <a:rPr lang="en-US" dirty="0" smtClean="0"/>
              <a:t>	&gt;&gt;&gt; </a:t>
            </a:r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en-US" dirty="0"/>
              <a:t>= {'Name': 'Chandra', 'Id': 200, 'Salary': 9080.50}</a:t>
            </a:r>
            <a:r>
              <a:rPr lang="en-US" i="1" dirty="0" smtClean="0"/>
              <a:t>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735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262" t="46196" r="26154" b="24240"/>
          <a:stretch/>
        </p:blipFill>
        <p:spPr>
          <a:xfrm>
            <a:off x="1458915" y="1918952"/>
            <a:ext cx="9474964" cy="28333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1458915" y="5369348"/>
            <a:ext cx="4289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>
                <a:solidFill>
                  <a:srgbClr val="00B050"/>
                </a:solidFill>
              </a:rPr>
              <a:t>Go to Jupyter notebook for </a:t>
            </a:r>
            <a:r>
              <a:rPr lang="en-US" i="1" u="sng" dirty="0" smtClean="0">
                <a:solidFill>
                  <a:srgbClr val="00B05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7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Operations on </a:t>
            </a:r>
            <a:r>
              <a:rPr lang="en-US" sz="3800" dirty="0" smtClean="0">
                <a:solidFill>
                  <a:srgbClr val="006600"/>
                </a:solidFill>
              </a:rPr>
              <a:t>Dictionaries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access the elements of a dictionary, we </a:t>
            </a:r>
            <a:r>
              <a:rPr lang="en-US" dirty="0">
                <a:solidFill>
                  <a:srgbClr val="FF0000"/>
                </a:solidFill>
              </a:rPr>
              <a:t>should not use </a:t>
            </a:r>
            <a:r>
              <a:rPr lang="en-US" b="1" i="1" dirty="0"/>
              <a:t>indexing or slicing</a:t>
            </a:r>
            <a:r>
              <a:rPr lang="en-US" dirty="0"/>
              <a:t>. For example, </a:t>
            </a:r>
            <a:r>
              <a:rPr lang="en-US" dirty="0" err="1"/>
              <a:t>dict</a:t>
            </a:r>
            <a:r>
              <a:rPr lang="en-US" dirty="0"/>
              <a:t>[0] or </a:t>
            </a:r>
            <a:r>
              <a:rPr lang="en-US" dirty="0" err="1"/>
              <a:t>dict</a:t>
            </a:r>
            <a:r>
              <a:rPr lang="en-US" dirty="0"/>
              <a:t>[1:3] etc. expressions will give error.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access the value associated with a key, we can mention the key name inside the square braces, as: </a:t>
            </a:r>
            <a:r>
              <a:rPr lang="en-US" dirty="0" err="1"/>
              <a:t>dict</a:t>
            </a:r>
            <a:r>
              <a:rPr lang="en-US" dirty="0"/>
              <a:t>['Name']. This will return the value associated </a:t>
            </a:r>
            <a:r>
              <a:rPr lang="en-US" dirty="0" smtClean="0"/>
              <a:t>with </a:t>
            </a:r>
            <a:r>
              <a:rPr lang="en-US" dirty="0"/>
              <a:t>'Name'. This is nothing but 'Chandra'.</a:t>
            </a:r>
          </a:p>
          <a:p>
            <a:r>
              <a:rPr lang="en-US" dirty="0"/>
              <a:t>If we want to know how many key-value pairs are there in a dictionary, we can use the </a:t>
            </a:r>
            <a:r>
              <a:rPr lang="en-US" dirty="0" err="1"/>
              <a:t>len</a:t>
            </a:r>
            <a:r>
              <a:rPr lang="en-US" dirty="0"/>
              <a:t>() function, as shown in the following statements</a:t>
            </a:r>
            <a:r>
              <a:rPr lang="en-US" dirty="0" smtClean="0"/>
              <a:t>:</a:t>
            </a:r>
            <a:endParaRPr lang="en-US" dirty="0"/>
          </a:p>
          <a:p>
            <a:pPr marL="548640" lvl="2" indent="0">
              <a:buNone/>
            </a:pPr>
            <a:r>
              <a:rPr lang="en-US" sz="1900" dirty="0" err="1"/>
              <a:t>dict</a:t>
            </a:r>
            <a:r>
              <a:rPr lang="en-US" sz="1900" dirty="0"/>
              <a:t> = {'Name': 'Chandra', 'Id': 200, 'Salary': 9080.50}</a:t>
            </a:r>
          </a:p>
          <a:p>
            <a:pPr marL="548640" lvl="2" indent="0">
              <a:buNone/>
            </a:pPr>
            <a:r>
              <a:rPr lang="en-US" sz="1900" dirty="0"/>
              <a:t>n = </a:t>
            </a:r>
            <a:r>
              <a:rPr lang="en-US" sz="1900" dirty="0" err="1"/>
              <a:t>len</a:t>
            </a:r>
            <a:r>
              <a:rPr lang="en-US" sz="1900" dirty="0"/>
              <a:t>(</a:t>
            </a:r>
            <a:r>
              <a:rPr lang="en-US" sz="1900" dirty="0" err="1"/>
              <a:t>dict</a:t>
            </a:r>
            <a:r>
              <a:rPr lang="en-US" sz="1900" dirty="0"/>
              <a:t>)</a:t>
            </a:r>
          </a:p>
          <a:p>
            <a:pPr marL="548640" lvl="2" indent="0">
              <a:buNone/>
            </a:pPr>
            <a:r>
              <a:rPr lang="en-US" sz="1900" dirty="0"/>
              <a:t>print('No. of key-value pairs </a:t>
            </a:r>
            <a:r>
              <a:rPr lang="en-US" sz="1900" dirty="0" smtClean="0"/>
              <a:t>=‘, n</a:t>
            </a:r>
            <a:r>
              <a:rPr lang="en-US" sz="1900" dirty="0"/>
              <a:t>)</a:t>
            </a:r>
          </a:p>
          <a:p>
            <a:r>
              <a:rPr lang="en-US" dirty="0"/>
              <a:t>The above code will display: </a:t>
            </a:r>
            <a:endParaRPr lang="en-US" dirty="0" smtClean="0"/>
          </a:p>
          <a:p>
            <a:pPr marL="548640" lvl="2" indent="0">
              <a:buNone/>
            </a:pPr>
            <a:r>
              <a:rPr lang="en-US" sz="1900" dirty="0" smtClean="0"/>
              <a:t>No</a:t>
            </a:r>
            <a:r>
              <a:rPr lang="en-US" sz="1900" dirty="0"/>
              <a:t>. of key-value pairs = 3. </a:t>
            </a:r>
            <a:endParaRPr lang="en-US" sz="1900" dirty="0" smtClean="0"/>
          </a:p>
          <a:p>
            <a:r>
              <a:rPr lang="en-US" dirty="0" smtClean="0"/>
              <a:t>Please </a:t>
            </a:r>
            <a:r>
              <a:rPr lang="en-US" dirty="0"/>
              <a:t>remember each key-value pair is counted as one element.</a:t>
            </a:r>
          </a:p>
        </p:txBody>
      </p:sp>
    </p:spTree>
    <p:extLst>
      <p:ext uri="{BB962C8B-B14F-4D97-AF65-F5344CB8AC3E}">
        <p14:creationId xmlns:p14="http://schemas.microsoft.com/office/powerpoint/2010/main" val="242054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59099"/>
            <a:ext cx="10058400" cy="50131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modify the existing value of a key by assigning a new value, as shown in the following statement: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dict</a:t>
            </a:r>
            <a:r>
              <a:rPr lang="en-US" dirty="0"/>
              <a:t>['Salary'] = 10500.00</a:t>
            </a:r>
          </a:p>
          <a:p>
            <a:r>
              <a:rPr lang="en-US" dirty="0"/>
              <a:t>Here, the 'Salary' value is modified as '10500.00'. The previous value of 'Salary', i.e. 9080.50 is replaced by the new value, i.e. 10500.00</a:t>
            </a:r>
            <a:r>
              <a:rPr lang="en-US" dirty="0" smtClean="0"/>
              <a:t>.</a:t>
            </a:r>
          </a:p>
          <a:p>
            <a:r>
              <a:rPr lang="en-US" dirty="0"/>
              <a:t>We can also insert a new key-value pair into an existing dictionary. This is done by mentioning the key and assigning a value to it, as shown in the following </a:t>
            </a:r>
            <a:r>
              <a:rPr lang="en-US" dirty="0" smtClean="0"/>
              <a:t>statement: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dict</a:t>
            </a:r>
            <a:r>
              <a:rPr lang="en-US" dirty="0" smtClean="0"/>
              <a:t>[‘</a:t>
            </a:r>
            <a:r>
              <a:rPr lang="en-US" dirty="0" err="1" smtClean="0"/>
              <a:t>Dept</a:t>
            </a:r>
            <a:r>
              <a:rPr lang="en-US" dirty="0" smtClean="0"/>
              <a:t>'] </a:t>
            </a:r>
            <a:r>
              <a:rPr lang="en-US" dirty="0"/>
              <a:t>= </a:t>
            </a:r>
            <a:r>
              <a:rPr lang="en-US" dirty="0" smtClean="0"/>
              <a:t>'Finance’</a:t>
            </a:r>
          </a:p>
          <a:p>
            <a:r>
              <a:rPr lang="en-US" dirty="0"/>
              <a:t>Now, if we display the dictionary using print(</a:t>
            </a:r>
            <a:r>
              <a:rPr lang="en-US" dirty="0" err="1"/>
              <a:t>dict</a:t>
            </a:r>
            <a:r>
              <a:rPr lang="en-US" dirty="0"/>
              <a:t>), it will display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/>
              <a:t>'Name': 'Chandra', '</a:t>
            </a:r>
            <a:r>
              <a:rPr lang="en-US" dirty="0" err="1"/>
              <a:t>Dept</a:t>
            </a:r>
            <a:r>
              <a:rPr lang="en-US" dirty="0"/>
              <a:t>': 'Finance', 'Id': 200, 'salary': 10500.0} </a:t>
            </a:r>
            <a:endParaRPr lang="en-US" dirty="0" smtClean="0"/>
          </a:p>
          <a:p>
            <a:r>
              <a:rPr lang="en-US" dirty="0" smtClean="0"/>
              <a:t>Observe </a:t>
            </a:r>
            <a:r>
              <a:rPr lang="en-US" dirty="0"/>
              <a:t>the new pair '</a:t>
            </a:r>
            <a:r>
              <a:rPr lang="en-US" dirty="0" err="1"/>
              <a:t>Dept</a:t>
            </a:r>
            <a:r>
              <a:rPr lang="en-US" dirty="0"/>
              <a:t>': 'Finance' is added to the dictionary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Also</a:t>
            </a:r>
            <a:r>
              <a:rPr lang="en-US" dirty="0"/>
              <a:t>, observe that this pair is not added at the end of existing pairs. It may be added at any place in the dictionary</a:t>
            </a:r>
            <a:r>
              <a:rPr lang="en-US" dirty="0" smtClean="0"/>
              <a:t>. This is because the elements in dictionary and set are stored not in an order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2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965915"/>
            <a:ext cx="10058400" cy="52964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Suppose, we want to delete a key-value pair from the dictionary, we can use del statement as:</a:t>
            </a:r>
          </a:p>
          <a:p>
            <a:pPr marL="0" indent="0">
              <a:buNone/>
            </a:pPr>
            <a:r>
              <a:rPr lang="en-US" dirty="0" smtClean="0"/>
              <a:t>	del </a:t>
            </a:r>
            <a:r>
              <a:rPr lang="en-US" dirty="0" err="1"/>
              <a:t>dict</a:t>
            </a:r>
            <a:r>
              <a:rPr lang="en-US" dirty="0"/>
              <a:t>['Id']</a:t>
            </a:r>
          </a:p>
          <a:p>
            <a:r>
              <a:rPr lang="en-US" dirty="0"/>
              <a:t>This will delete the key 'Id' and its corresponding value from the dictionary. Now, the dictionary looks like this: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/>
              <a:t>'Name': 'Chandra', '</a:t>
            </a:r>
            <a:r>
              <a:rPr lang="en-US" dirty="0" err="1"/>
              <a:t>Dept</a:t>
            </a:r>
            <a:r>
              <a:rPr lang="en-US" dirty="0"/>
              <a:t>': 'Finance', 'Salary': 10500.0}</a:t>
            </a:r>
          </a:p>
          <a:p>
            <a:r>
              <a:rPr lang="en-US" dirty="0"/>
              <a:t>To test whether a 'key' is available in a dictionary or not, we can use 'in' and 'not in' operators. These operators return either True or False. Consider the following statement: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'</a:t>
            </a:r>
            <a:r>
              <a:rPr lang="en-US" dirty="0" err="1" smtClean="0"/>
              <a:t>Dept</a:t>
            </a:r>
            <a:r>
              <a:rPr lang="en-US" dirty="0"/>
              <a:t>' in </a:t>
            </a:r>
            <a:r>
              <a:rPr lang="en-US" dirty="0" err="1"/>
              <a:t>dict</a:t>
            </a:r>
            <a:r>
              <a:rPr lang="en-US" dirty="0"/>
              <a:t>	# check if '</a:t>
            </a:r>
            <a:r>
              <a:rPr lang="en-US" dirty="0" err="1"/>
              <a:t>Dept</a:t>
            </a:r>
            <a:r>
              <a:rPr lang="en-US" dirty="0"/>
              <a:t> is a key in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The preceding statement will give:</a:t>
            </a:r>
          </a:p>
          <a:p>
            <a:pPr marL="0" indent="0">
              <a:buNone/>
            </a:pPr>
            <a:r>
              <a:rPr lang="en-US" dirty="0" smtClean="0"/>
              <a:t>	True</a:t>
            </a:r>
            <a:endParaRPr lang="en-US" dirty="0"/>
          </a:p>
          <a:p>
            <a:r>
              <a:rPr lang="en-US" dirty="0"/>
              <a:t>Now, if you write:</a:t>
            </a:r>
          </a:p>
          <a:p>
            <a:pPr marL="0" indent="0">
              <a:buNone/>
            </a:pPr>
            <a:r>
              <a:rPr lang="en-US" dirty="0" smtClean="0"/>
              <a:t>	'Gender</a:t>
            </a:r>
            <a:r>
              <a:rPr lang="en-US" smtClean="0"/>
              <a:t>' not in </a:t>
            </a:r>
            <a:r>
              <a:rPr lang="en-US" dirty="0" err="1"/>
              <a:t>dict</a:t>
            </a:r>
            <a:r>
              <a:rPr lang="en-US" dirty="0"/>
              <a:t>	# check if 'Gender' is not a key in </a:t>
            </a:r>
            <a:r>
              <a:rPr lang="en-US" dirty="0" err="1" smtClean="0"/>
              <a:t>dict</a:t>
            </a:r>
            <a:endParaRPr lang="en-US" dirty="0"/>
          </a:p>
          <a:p>
            <a:r>
              <a:rPr lang="en-US" dirty="0"/>
              <a:t>Then the following output appears:</a:t>
            </a:r>
          </a:p>
          <a:p>
            <a:pPr marL="0" indent="0">
              <a:buNone/>
            </a:pPr>
            <a:r>
              <a:rPr lang="en-US" dirty="0" smtClean="0"/>
              <a:t>	True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437883"/>
            <a:ext cx="10058400" cy="58598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use any </a:t>
            </a:r>
            <a:r>
              <a:rPr lang="en-US" dirty="0" err="1" smtClean="0"/>
              <a:t>datatypes</a:t>
            </a:r>
            <a:r>
              <a:rPr lang="en-US" dirty="0" smtClean="0"/>
              <a:t> </a:t>
            </a:r>
            <a:r>
              <a:rPr lang="en-US" dirty="0"/>
              <a:t>for values.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a value can be a number, string, list, tuple or another dictionary. But keys should obey the following </a:t>
            </a:r>
            <a:r>
              <a:rPr lang="en-US" dirty="0" smtClean="0"/>
              <a:t>rules: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Keys </a:t>
            </a:r>
            <a:r>
              <a:rPr lang="en-US" dirty="0"/>
              <a:t>should be unique. It means, duplicate keys are not allowed. If we enter same </a:t>
            </a:r>
            <a:r>
              <a:rPr lang="en-US" dirty="0" smtClean="0"/>
              <a:t>key   again</a:t>
            </a:r>
            <a:r>
              <a:rPr lang="en-US" dirty="0"/>
              <a:t>, the old key will be overwritten and only the new key will be available </a:t>
            </a:r>
            <a:endParaRPr lang="en-US" dirty="0" smtClean="0"/>
          </a:p>
          <a:p>
            <a:pPr marL="548640" lvl="2" indent="0">
              <a:buNone/>
            </a:pPr>
            <a:r>
              <a:rPr lang="en-US" sz="1700" dirty="0" smtClean="0"/>
              <a:t>Consider </a:t>
            </a:r>
            <a:r>
              <a:rPr lang="en-US" sz="1700" dirty="0"/>
              <a:t>the following example:</a:t>
            </a:r>
          </a:p>
          <a:p>
            <a:pPr marL="0" indent="0">
              <a:buNone/>
            </a:pPr>
            <a:r>
              <a:rPr lang="en-US" sz="1700" dirty="0" smtClean="0"/>
              <a:t>	&gt;&gt;&gt; </a:t>
            </a:r>
            <a:r>
              <a:rPr lang="en-US" sz="1700" dirty="0" err="1" smtClean="0"/>
              <a:t>emp</a:t>
            </a:r>
            <a:r>
              <a:rPr lang="en-US" sz="1700" dirty="0" smtClean="0"/>
              <a:t> </a:t>
            </a:r>
            <a:r>
              <a:rPr lang="en-US" sz="1700" dirty="0"/>
              <a:t>= {'Nag':10, 'vishnu':20, 'Nag':30}	# Key 'Nag' entered </a:t>
            </a:r>
            <a:r>
              <a:rPr lang="en-US" sz="1700" dirty="0" smtClean="0"/>
              <a:t>twice</a:t>
            </a:r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&gt;&gt;&gt; print(</a:t>
            </a:r>
            <a:r>
              <a:rPr lang="en-US" sz="1700" dirty="0" err="1" smtClean="0"/>
              <a:t>emp</a:t>
            </a:r>
            <a:r>
              <a:rPr lang="en-US" sz="1700" dirty="0" smtClean="0"/>
              <a:t>)</a:t>
            </a:r>
          </a:p>
          <a:p>
            <a:pPr marL="0" indent="0">
              <a:buNone/>
            </a:pPr>
            <a:r>
              <a:rPr lang="en-US" sz="1700" dirty="0"/>
              <a:t>	The output appears as:</a:t>
            </a:r>
          </a:p>
          <a:p>
            <a:pPr marL="0" indent="0">
              <a:buNone/>
            </a:pPr>
            <a:r>
              <a:rPr lang="en-US" sz="1700" dirty="0" smtClean="0"/>
              <a:t>	&gt;&gt;&gt; {</a:t>
            </a:r>
            <a:r>
              <a:rPr lang="en-US" sz="1700" dirty="0"/>
              <a:t>'Nag': 30, 'Vishnu': 20} </a:t>
            </a:r>
            <a:r>
              <a:rPr lang="en-US" sz="1700" dirty="0" smtClean="0"/>
              <a:t> # </a:t>
            </a:r>
            <a:r>
              <a:rPr lang="en-US" sz="1700" dirty="0"/>
              <a:t>first 'Nag' is replaced by new key and its </a:t>
            </a:r>
            <a:r>
              <a:rPr lang="en-US" sz="1700" dirty="0" smtClean="0"/>
              <a:t>value</a:t>
            </a:r>
          </a:p>
          <a:p>
            <a:pPr marL="0" indent="0">
              <a:buNone/>
            </a:pPr>
            <a:endParaRPr lang="en-US" sz="1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Keys </a:t>
            </a:r>
            <a:r>
              <a:rPr lang="en-US" dirty="0"/>
              <a:t>should be immutable type. For example, we can use a number, string or tuples as keys since they are immutable. We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cannot use lists or dictionaries as keys</a:t>
            </a:r>
            <a:r>
              <a:rPr lang="en-US" dirty="0"/>
              <a:t>. If they are used as keys, we will get `</a:t>
            </a:r>
            <a:r>
              <a:rPr lang="en-US" dirty="0" err="1"/>
              <a:t>TypeError</a:t>
            </a:r>
            <a:r>
              <a:rPr lang="en-US" dirty="0"/>
              <a:t>'. </a:t>
            </a:r>
            <a:endParaRPr lang="en-US" dirty="0" smtClean="0"/>
          </a:p>
          <a:p>
            <a:pPr marL="274320" lvl="1" indent="0">
              <a:buNone/>
            </a:pPr>
            <a:r>
              <a:rPr lang="en-US" sz="1500" dirty="0" smtClean="0"/>
              <a:t>      </a:t>
            </a:r>
            <a:r>
              <a:rPr lang="en-US" sz="1700" dirty="0" smtClean="0"/>
              <a:t>Consider </a:t>
            </a:r>
            <a:r>
              <a:rPr lang="en-US" sz="1700" dirty="0"/>
              <a:t>the following example:</a:t>
            </a:r>
          </a:p>
          <a:p>
            <a:pPr marL="274320" lvl="1" indent="0">
              <a:buNone/>
            </a:pPr>
            <a:r>
              <a:rPr lang="en-US" sz="1700" dirty="0" smtClean="0"/>
              <a:t>	&gt;&gt;&gt; </a:t>
            </a:r>
            <a:r>
              <a:rPr lang="en-US" sz="1700" dirty="0" err="1" smtClean="0"/>
              <a:t>emp</a:t>
            </a:r>
            <a:r>
              <a:rPr lang="en-US" sz="1700" dirty="0" smtClean="0"/>
              <a:t> </a:t>
            </a:r>
            <a:r>
              <a:rPr lang="en-US" sz="1700" dirty="0"/>
              <a:t>= </a:t>
            </a:r>
            <a:r>
              <a:rPr lang="en-US" sz="1700" dirty="0" smtClean="0"/>
              <a:t>{ </a:t>
            </a:r>
            <a:r>
              <a:rPr lang="en-US" sz="1700" dirty="0" smtClean="0">
                <a:solidFill>
                  <a:srgbClr val="FF0000"/>
                </a:solidFill>
              </a:rPr>
              <a:t>[‘Nag’]</a:t>
            </a:r>
            <a:r>
              <a:rPr lang="en-US" sz="1700" dirty="0" smtClean="0"/>
              <a:t>:10</a:t>
            </a:r>
            <a:r>
              <a:rPr lang="en-US" sz="1700" dirty="0"/>
              <a:t>, 'Vishnu':20, 'Raj':30}	# ['Nag'] is a list element</a:t>
            </a:r>
          </a:p>
          <a:p>
            <a:pPr marL="274320" lvl="1" indent="0">
              <a:buNone/>
            </a:pPr>
            <a:r>
              <a:rPr lang="en-US" sz="1700" dirty="0" smtClean="0"/>
              <a:t>		- </a:t>
            </a:r>
            <a:r>
              <a:rPr lang="en-US" sz="1700" dirty="0"/>
              <a:t>so error</a:t>
            </a:r>
          </a:p>
          <a:p>
            <a:pPr marL="1371400" lvl="5" indent="0">
              <a:buNone/>
            </a:pPr>
            <a:r>
              <a:rPr lang="en-US" sz="1700" dirty="0" err="1"/>
              <a:t>Traceback</a:t>
            </a:r>
            <a:r>
              <a:rPr lang="en-US" sz="1700" dirty="0"/>
              <a:t> (most recent call last):</a:t>
            </a:r>
          </a:p>
          <a:p>
            <a:pPr marL="1371400" lvl="5" indent="0">
              <a:buNone/>
            </a:pPr>
            <a:r>
              <a:rPr lang="en-US" sz="1700" dirty="0"/>
              <a:t>File "&lt;pyshell#12&gt;", line 1, in &lt;module&gt;</a:t>
            </a:r>
          </a:p>
          <a:p>
            <a:pPr marL="1371400" lvl="5" indent="0">
              <a:buNone/>
            </a:pPr>
            <a:r>
              <a:rPr lang="en-US" sz="1700" dirty="0" err="1"/>
              <a:t>emp</a:t>
            </a:r>
            <a:r>
              <a:rPr lang="en-US" sz="1700" dirty="0"/>
              <a:t> = {['Nag']:10, 'vishnu':20, 'Raj':30}</a:t>
            </a:r>
          </a:p>
          <a:p>
            <a:pPr marL="1371400" lvl="5" indent="0">
              <a:buNone/>
            </a:pPr>
            <a:r>
              <a:rPr lang="en-US" sz="1700" dirty="0" err="1"/>
              <a:t>TypeError</a:t>
            </a:r>
            <a:r>
              <a:rPr lang="en-US" sz="1700" dirty="0"/>
              <a:t>: </a:t>
            </a:r>
            <a:r>
              <a:rPr lang="en-US" sz="1700" dirty="0" err="1"/>
              <a:t>unhashable</a:t>
            </a:r>
            <a:r>
              <a:rPr lang="en-US" sz="1700" dirty="0"/>
              <a:t> type: 'list'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441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936" y="368722"/>
            <a:ext cx="10058400" cy="687345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Dictionary </a:t>
            </a:r>
            <a:r>
              <a:rPr lang="en-US" sz="3800" dirty="0" smtClean="0">
                <a:solidFill>
                  <a:srgbClr val="006600"/>
                </a:solidFill>
              </a:rPr>
              <a:t>methods</a:t>
            </a:r>
            <a:endParaRPr lang="en-US" sz="3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876160"/>
              </p:ext>
            </p:extLst>
          </p:nvPr>
        </p:nvGraphicFramePr>
        <p:xfrm>
          <a:off x="1005452" y="1262130"/>
          <a:ext cx="10071277" cy="5241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0202"/>
                <a:gridCol w="2345020"/>
                <a:gridCol w="6186055"/>
              </a:tblGrid>
              <a:tr h="420206">
                <a:tc>
                  <a:txBody>
                    <a:bodyPr/>
                    <a:lstStyle/>
                    <a:p>
                      <a:pPr marL="635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Method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7625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Example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-20">
                          <a:effectLst/>
                        </a:rPr>
                        <a:t>Description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50633">
                <a:tc>
                  <a:txBody>
                    <a:bodyPr/>
                    <a:lstStyle/>
                    <a:p>
                      <a:pPr marL="635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clear()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762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10">
                          <a:effectLst/>
                        </a:rPr>
                        <a:t>d.clear()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30">
                          <a:effectLst/>
                        </a:rPr>
                        <a:t>Removes all key-value pairs from dictionary 'd'.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79490">
                <a:tc>
                  <a:txBody>
                    <a:bodyPr/>
                    <a:lstStyle/>
                    <a:p>
                      <a:pPr marL="635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copy()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762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10" dirty="0" smtClean="0">
                          <a:effectLst/>
                        </a:rPr>
                        <a:t>d1= </a:t>
                      </a:r>
                      <a:r>
                        <a:rPr lang="en-US" sz="1600" spc="10" dirty="0" err="1">
                          <a:effectLst/>
                        </a:rPr>
                        <a:t>d.copy</a:t>
                      </a:r>
                      <a:r>
                        <a:rPr lang="en-US" sz="1600" spc="1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50" dirty="0">
                          <a:effectLst/>
                        </a:rPr>
                        <a:t>Copies all elements from 'd' into a new dictionary </a:t>
                      </a:r>
                      <a:r>
                        <a:rPr lang="en-US" sz="1600" spc="50" dirty="0" smtClean="0">
                          <a:effectLst/>
                        </a:rPr>
                        <a:t>'d1'.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33657">
                <a:tc>
                  <a:txBody>
                    <a:bodyPr/>
                    <a:lstStyle/>
                    <a:p>
                      <a:pPr marL="635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fromkeys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d.fromkeys</a:t>
                      </a:r>
                      <a:r>
                        <a:rPr lang="en-US" sz="1600" dirty="0">
                          <a:effectLst/>
                        </a:rPr>
                        <a:t>(s [,</a:t>
                      </a:r>
                      <a:r>
                        <a:rPr lang="en-US" sz="1600" dirty="0" smtClean="0">
                          <a:effectLst/>
                        </a:rPr>
                        <a:t>v])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marR="45720" algn="l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spc="55" dirty="0">
                          <a:effectLst/>
                        </a:rPr>
                        <a:t>Create a new dictionary with keys from sequence 's' </a:t>
                      </a:r>
                      <a:r>
                        <a:rPr lang="en-US" sz="1600" spc="30" dirty="0">
                          <a:effectLst/>
                        </a:rPr>
                        <a:t>and values all set to 'v'.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98080">
                <a:tc>
                  <a:txBody>
                    <a:bodyPr/>
                    <a:lstStyle/>
                    <a:p>
                      <a:pPr marL="635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get()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20">
                          <a:effectLst/>
                        </a:rPr>
                        <a:t>d.get(k [,v])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marR="4572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50" dirty="0">
                          <a:effectLst/>
                        </a:rPr>
                        <a:t>Returns the value associated with key 'k'. If key is not found, it returns 'v'.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69235">
                <a:tc>
                  <a:txBody>
                    <a:bodyPr/>
                    <a:lstStyle/>
                    <a:p>
                      <a:pPr marL="635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items()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20">
                          <a:effectLst/>
                        </a:rPr>
                        <a:t>d.items()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marR="6858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40" dirty="0">
                          <a:effectLst/>
                        </a:rPr>
                        <a:t>Returns an object that contains key-value pairs of 'd'. The pairs are stored as tuples in the object.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38785">
                <a:tc>
                  <a:txBody>
                    <a:bodyPr/>
                    <a:lstStyle/>
                    <a:p>
                      <a:pPr marL="635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keys()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762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30">
                          <a:effectLst/>
                        </a:rPr>
                        <a:t>d.keys()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50" dirty="0">
                          <a:effectLst/>
                        </a:rPr>
                        <a:t>Returns a sequence of keys from the dictionary 'd'.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38786">
                <a:tc>
                  <a:txBody>
                    <a:bodyPr/>
                    <a:lstStyle/>
                    <a:p>
                      <a:pPr marL="635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values()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762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20">
                          <a:effectLst/>
                        </a:rPr>
                        <a:t>d.values()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35" dirty="0">
                          <a:effectLst/>
                        </a:rPr>
                        <a:t>Returns a sequence of values from the dictionary 'd'.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55772">
                <a:tc>
                  <a:txBody>
                    <a:bodyPr/>
                    <a:lstStyle/>
                    <a:p>
                      <a:pPr marL="635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40">
                          <a:effectLst/>
                        </a:rPr>
                        <a:t>update()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762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50">
                          <a:effectLst/>
                        </a:rPr>
                        <a:t>d.update(x)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45" dirty="0">
                          <a:effectLst/>
                        </a:rPr>
                        <a:t>Adds all elements from dictionary 'x' to 'd'.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758980">
                <a:tc>
                  <a:txBody>
                    <a:bodyPr/>
                    <a:lstStyle/>
                    <a:p>
                      <a:pPr marL="635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pop()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-10" dirty="0" err="1">
                          <a:effectLst/>
                        </a:rPr>
                        <a:t>d.pop</a:t>
                      </a:r>
                      <a:r>
                        <a:rPr lang="en-US" sz="1600" spc="-10" dirty="0">
                          <a:effectLst/>
                        </a:rPr>
                        <a:t>(k </a:t>
                      </a:r>
                      <a:r>
                        <a:rPr lang="en-US" sz="1600" spc="-10" dirty="0" smtClean="0">
                          <a:effectLst/>
                        </a:rPr>
                        <a:t>[ </a:t>
                      </a:r>
                      <a:r>
                        <a:rPr lang="en-US" sz="1600" spc="-10" dirty="0">
                          <a:effectLst/>
                        </a:rPr>
                        <a:t>,</a:t>
                      </a:r>
                      <a:r>
                        <a:rPr lang="en-US" sz="1600" spc="-10" dirty="0" smtClean="0">
                          <a:effectLst/>
                        </a:rPr>
                        <a:t>v])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marR="45720" algn="l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spc="45" dirty="0">
                          <a:effectLst/>
                        </a:rPr>
                        <a:t>Removes the key </a:t>
                      </a:r>
                      <a:r>
                        <a:rPr lang="en-US" sz="1600" spc="45" dirty="0" smtClean="0">
                          <a:effectLst/>
                        </a:rPr>
                        <a:t>‘k’ </a:t>
                      </a:r>
                      <a:r>
                        <a:rPr lang="en-US" sz="1600" spc="45" dirty="0">
                          <a:effectLst/>
                        </a:rPr>
                        <a:t>and its value from 'd' and returns the value. If key is not found, then the value </a:t>
                      </a:r>
                      <a:r>
                        <a:rPr lang="en-US" sz="1600" spc="45" dirty="0" smtClean="0">
                          <a:effectLst/>
                        </a:rPr>
                        <a:t>‘v' </a:t>
                      </a:r>
                      <a:r>
                        <a:rPr lang="en-US" sz="1600" spc="45" dirty="0">
                          <a:effectLst/>
                        </a:rPr>
                        <a:t>is returned. If key is not found and 'v' is not mentioned </a:t>
                      </a:r>
                      <a:r>
                        <a:rPr lang="en-US" sz="1600" spc="30" dirty="0">
                          <a:effectLst/>
                        </a:rPr>
                        <a:t>then '</a:t>
                      </a:r>
                      <a:r>
                        <a:rPr lang="en-US" sz="1600" spc="30" dirty="0" err="1">
                          <a:effectLst/>
                        </a:rPr>
                        <a:t>KeyError</a:t>
                      </a:r>
                      <a:r>
                        <a:rPr lang="en-US" sz="1600" spc="30" dirty="0">
                          <a:effectLst/>
                        </a:rPr>
                        <a:t>' is raised.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98080">
                <a:tc>
                  <a:txBody>
                    <a:bodyPr/>
                    <a:lstStyle/>
                    <a:p>
                      <a:pPr marL="635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40">
                          <a:effectLst/>
                        </a:rPr>
                        <a:t>setdefault()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30" dirty="0" err="1">
                          <a:effectLst/>
                        </a:rPr>
                        <a:t>d.setdefault</a:t>
                      </a:r>
                      <a:r>
                        <a:rPr lang="en-US" sz="1600" spc="30" dirty="0">
                          <a:effectLst/>
                        </a:rPr>
                        <a:t>(k [,v])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75" dirty="0">
                          <a:effectLst/>
                        </a:rPr>
                        <a:t>If key </a:t>
                      </a:r>
                      <a:r>
                        <a:rPr lang="en-US" sz="1600" spc="75" dirty="0" smtClean="0">
                          <a:effectLst/>
                        </a:rPr>
                        <a:t>‘k</a:t>
                      </a:r>
                      <a:r>
                        <a:rPr lang="en-US" sz="1600" spc="75" dirty="0">
                          <a:effectLst/>
                        </a:rPr>
                        <a:t>' is found, its value is returned. If key is not </a:t>
                      </a:r>
                      <a:br>
                        <a:rPr lang="en-US" sz="1600" spc="75" dirty="0">
                          <a:effectLst/>
                        </a:rPr>
                      </a:br>
                      <a:r>
                        <a:rPr lang="en-US" sz="1600" spc="75" dirty="0">
                          <a:effectLst/>
                        </a:rPr>
                        <a:t>found, then the k, v pair is stored into the </a:t>
                      </a:r>
                      <a:r>
                        <a:rPr lang="en-US" sz="1600" spc="75" dirty="0" smtClean="0">
                          <a:effectLst/>
                        </a:rPr>
                        <a:t>dictionary ‘d’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1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3945</TotalTime>
  <Words>1069</Words>
  <Application>Microsoft Office PowerPoint</Application>
  <PresentationFormat>Widescreen</PresentationFormat>
  <Paragraphs>188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Chapter 11</vt:lpstr>
      <vt:lpstr>List of contents</vt:lpstr>
      <vt:lpstr>Introduction</vt:lpstr>
      <vt:lpstr>PowerPoint Presentation</vt:lpstr>
      <vt:lpstr>Operations on Dictionaries</vt:lpstr>
      <vt:lpstr>PowerPoint Presentation</vt:lpstr>
      <vt:lpstr>PowerPoint Presentation</vt:lpstr>
      <vt:lpstr>PowerPoint Presentation</vt:lpstr>
      <vt:lpstr>Dictionary methods</vt:lpstr>
      <vt:lpstr>PowerPoint Presentation</vt:lpstr>
      <vt:lpstr>Using for loop with dictionaries</vt:lpstr>
      <vt:lpstr>Sorting the elements of a dictionary using lambdas</vt:lpstr>
      <vt:lpstr>Converting lists into dictionary</vt:lpstr>
      <vt:lpstr>Converting strings into dictionary</vt:lpstr>
      <vt:lpstr>Passing dictionaries to functions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Lucky</dc:creator>
  <cp:lastModifiedBy>Lucky</cp:lastModifiedBy>
  <cp:revision>640</cp:revision>
  <dcterms:created xsi:type="dcterms:W3CDTF">2020-08-16T05:12:46Z</dcterms:created>
  <dcterms:modified xsi:type="dcterms:W3CDTF">2020-12-03T10:02:00Z</dcterms:modified>
</cp:coreProperties>
</file>