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05-Dec-20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05-Dec-20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05-Dec-20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05-Dec-20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05-Dec-20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05-Dec-20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05-Dec-20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05-Dec-20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05-Dec-20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lf.i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12</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Introduction to Oops</a:t>
            </a: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453" y="953036"/>
            <a:ext cx="10199167" cy="5035640"/>
          </a:xfrm>
        </p:spPr>
        <p:txBody>
          <a:bodyPr>
            <a:noAutofit/>
          </a:bodyPr>
          <a:lstStyle/>
          <a:p>
            <a:r>
              <a:rPr lang="en-US" sz="1800" dirty="0"/>
              <a:t>We can use a class as a model for creating objects. To write a class, we can write all the characteristics of objects which should follow the class. These characteristics will guid</a:t>
            </a:r>
            <a:r>
              <a:rPr lang="en-US" sz="1800" baseline="-25000" dirty="0"/>
              <a:t>e</a:t>
            </a:r>
            <a:r>
              <a:rPr lang="en-US" sz="1800" dirty="0"/>
              <a:t> us to create objects. A class and its objects are almost the same with the difference that a class does not exist physically, while an object does. </a:t>
            </a:r>
            <a:endParaRPr lang="en-US" sz="1800" dirty="0" smtClean="0"/>
          </a:p>
          <a:p>
            <a:pPr marL="0" indent="0">
              <a:buNone/>
            </a:pPr>
            <a:r>
              <a:rPr lang="en-US" sz="2600" i="1" dirty="0">
                <a:solidFill>
                  <a:schemeClr val="accent1">
                    <a:lumMod val="75000"/>
                  </a:schemeClr>
                </a:solidFill>
              </a:rPr>
              <a:t>Creating Classes and Objects in </a:t>
            </a:r>
            <a:r>
              <a:rPr lang="en-US" sz="2600" i="1" dirty="0" smtClean="0">
                <a:solidFill>
                  <a:schemeClr val="accent1">
                    <a:lumMod val="75000"/>
                  </a:schemeClr>
                </a:solidFill>
              </a:rPr>
              <a:t>Python:</a:t>
            </a:r>
          </a:p>
          <a:p>
            <a:r>
              <a:rPr lang="en-US" sz="1800" dirty="0"/>
              <a:t>Let's create a class with the name Person for which </a:t>
            </a:r>
            <a:r>
              <a:rPr lang="en-US" sz="1800" dirty="0" err="1"/>
              <a:t>Raju</a:t>
            </a:r>
            <a:r>
              <a:rPr lang="en-US" sz="1800" dirty="0"/>
              <a:t> and </a:t>
            </a:r>
            <a:r>
              <a:rPr lang="en-US" sz="1800" dirty="0" err="1"/>
              <a:t>Sita</a:t>
            </a:r>
            <a:r>
              <a:rPr lang="en-US" sz="1800" dirty="0"/>
              <a:t> are objects. A class is created by using the keyword, class. A class describes the attributes and actions performed by its objects. So, we write the attributes (variables) and actions (functions) in the class as:</a:t>
            </a:r>
          </a:p>
          <a:p>
            <a:pPr marL="548640" lvl="2" indent="0">
              <a:lnSpc>
                <a:spcPct val="100000"/>
              </a:lnSpc>
              <a:spcBef>
                <a:spcPts val="0"/>
              </a:spcBef>
              <a:spcAft>
                <a:spcPts val="0"/>
              </a:spcAft>
              <a:buNone/>
            </a:pPr>
            <a:r>
              <a:rPr lang="en-US" sz="1800" i="1" dirty="0"/>
              <a:t># This is a class </a:t>
            </a:r>
            <a:endParaRPr lang="en-US" sz="1800" i="1" dirty="0" smtClean="0"/>
          </a:p>
          <a:p>
            <a:pPr marL="548640" lvl="2" indent="0">
              <a:lnSpc>
                <a:spcPct val="100000"/>
              </a:lnSpc>
              <a:spcBef>
                <a:spcPts val="0"/>
              </a:spcBef>
              <a:spcAft>
                <a:spcPts val="0"/>
              </a:spcAft>
              <a:buNone/>
            </a:pPr>
            <a:r>
              <a:rPr lang="en-US" sz="1800" i="1" dirty="0" smtClean="0">
                <a:solidFill>
                  <a:srgbClr val="002060"/>
                </a:solidFill>
              </a:rPr>
              <a:t>class </a:t>
            </a:r>
            <a:r>
              <a:rPr lang="en-US" sz="1800" i="1" dirty="0">
                <a:solidFill>
                  <a:srgbClr val="002060"/>
                </a:solidFill>
              </a:rPr>
              <a:t>Person:</a:t>
            </a:r>
          </a:p>
          <a:p>
            <a:pPr marL="548640" lvl="2" indent="0">
              <a:lnSpc>
                <a:spcPct val="100000"/>
              </a:lnSpc>
              <a:spcBef>
                <a:spcPts val="0"/>
              </a:spcBef>
              <a:spcAft>
                <a:spcPts val="0"/>
              </a:spcAft>
              <a:buNone/>
            </a:pPr>
            <a:r>
              <a:rPr lang="en-US" sz="1800" i="1" dirty="0" smtClean="0">
                <a:solidFill>
                  <a:srgbClr val="002060"/>
                </a:solidFill>
              </a:rPr>
              <a:t>	# </a:t>
            </a:r>
            <a:r>
              <a:rPr lang="en-US" sz="1800" i="1" dirty="0">
                <a:solidFill>
                  <a:srgbClr val="002060"/>
                </a:solidFill>
              </a:rPr>
              <a:t>attributes means variables </a:t>
            </a:r>
            <a:endParaRPr lang="en-US" sz="1800" i="1" dirty="0" smtClean="0">
              <a:solidFill>
                <a:srgbClr val="002060"/>
              </a:solidFill>
            </a:endParaRPr>
          </a:p>
          <a:p>
            <a:pPr marL="548640" lvl="2" indent="0">
              <a:lnSpc>
                <a:spcPct val="100000"/>
              </a:lnSpc>
              <a:spcBef>
                <a:spcPts val="0"/>
              </a:spcBef>
              <a:spcAft>
                <a:spcPts val="0"/>
              </a:spcAft>
              <a:buNone/>
            </a:pPr>
            <a:r>
              <a:rPr lang="en-US" sz="1800" i="1" dirty="0">
                <a:solidFill>
                  <a:srgbClr val="002060"/>
                </a:solidFill>
              </a:rPr>
              <a:t>	</a:t>
            </a:r>
            <a:r>
              <a:rPr lang="en-US" sz="1800" i="1" dirty="0" smtClean="0">
                <a:solidFill>
                  <a:srgbClr val="002060"/>
                </a:solidFill>
              </a:rPr>
              <a:t>name </a:t>
            </a:r>
            <a:r>
              <a:rPr lang="en-US" sz="1800" i="1" dirty="0">
                <a:solidFill>
                  <a:srgbClr val="002060"/>
                </a:solidFill>
              </a:rPr>
              <a:t>= ' </a:t>
            </a:r>
            <a:r>
              <a:rPr lang="en-US" sz="1800" i="1" dirty="0" err="1">
                <a:solidFill>
                  <a:srgbClr val="002060"/>
                </a:solidFill>
              </a:rPr>
              <a:t>Raju</a:t>
            </a:r>
            <a:r>
              <a:rPr lang="en-US" sz="1800" i="1" dirty="0">
                <a:solidFill>
                  <a:srgbClr val="002060"/>
                </a:solidFill>
              </a:rPr>
              <a:t> '</a:t>
            </a:r>
          </a:p>
          <a:p>
            <a:pPr marL="548640" lvl="2" indent="0">
              <a:lnSpc>
                <a:spcPct val="100000"/>
              </a:lnSpc>
              <a:spcBef>
                <a:spcPts val="0"/>
              </a:spcBef>
              <a:spcAft>
                <a:spcPts val="0"/>
              </a:spcAft>
              <a:buNone/>
            </a:pPr>
            <a:r>
              <a:rPr lang="en-US" sz="1800" i="1" dirty="0" smtClean="0">
                <a:solidFill>
                  <a:srgbClr val="002060"/>
                </a:solidFill>
              </a:rPr>
              <a:t>	age </a:t>
            </a:r>
            <a:r>
              <a:rPr lang="en-US" sz="1800" i="1" dirty="0">
                <a:solidFill>
                  <a:srgbClr val="002060"/>
                </a:solidFill>
              </a:rPr>
              <a:t>= 20</a:t>
            </a:r>
          </a:p>
          <a:p>
            <a:pPr marL="548640" lvl="2" indent="0">
              <a:lnSpc>
                <a:spcPct val="100000"/>
              </a:lnSpc>
              <a:spcBef>
                <a:spcPts val="0"/>
              </a:spcBef>
              <a:spcAft>
                <a:spcPts val="0"/>
              </a:spcAft>
              <a:buNone/>
            </a:pPr>
            <a:r>
              <a:rPr lang="en-US" sz="1800" i="1" dirty="0" smtClean="0">
                <a:solidFill>
                  <a:srgbClr val="002060"/>
                </a:solidFill>
              </a:rPr>
              <a:t>	# </a:t>
            </a:r>
            <a:r>
              <a:rPr lang="en-US" sz="1800" i="1" dirty="0">
                <a:solidFill>
                  <a:srgbClr val="002060"/>
                </a:solidFill>
              </a:rPr>
              <a:t>actions means functions </a:t>
            </a:r>
            <a:endParaRPr lang="en-US" sz="1800" i="1" dirty="0" smtClean="0">
              <a:solidFill>
                <a:srgbClr val="002060"/>
              </a:solidFill>
            </a:endParaRPr>
          </a:p>
          <a:p>
            <a:pPr marL="548640" lvl="2" indent="0">
              <a:lnSpc>
                <a:spcPct val="100000"/>
              </a:lnSpc>
              <a:spcBef>
                <a:spcPts val="0"/>
              </a:spcBef>
              <a:spcAft>
                <a:spcPts val="0"/>
              </a:spcAft>
              <a:buNone/>
            </a:pPr>
            <a:r>
              <a:rPr lang="en-US" sz="1800" i="1" dirty="0">
                <a:solidFill>
                  <a:srgbClr val="002060"/>
                </a:solidFill>
              </a:rPr>
              <a:t>	</a:t>
            </a:r>
            <a:r>
              <a:rPr lang="en-US" sz="1800" i="1" dirty="0" err="1" smtClean="0">
                <a:solidFill>
                  <a:srgbClr val="002060"/>
                </a:solidFill>
              </a:rPr>
              <a:t>def</a:t>
            </a:r>
            <a:r>
              <a:rPr lang="en-US" sz="1800" i="1" dirty="0" smtClean="0">
                <a:solidFill>
                  <a:srgbClr val="002060"/>
                </a:solidFill>
              </a:rPr>
              <a:t> </a:t>
            </a:r>
            <a:r>
              <a:rPr lang="en-US" sz="1800" i="1" dirty="0">
                <a:solidFill>
                  <a:srgbClr val="002060"/>
                </a:solidFill>
              </a:rPr>
              <a:t>talk(</a:t>
            </a:r>
            <a:r>
              <a:rPr lang="en-US" sz="1800" i="1" dirty="0" err="1">
                <a:solidFill>
                  <a:srgbClr val="002060"/>
                </a:solidFill>
              </a:rPr>
              <a:t>cls</a:t>
            </a:r>
            <a:r>
              <a:rPr lang="en-US" sz="1800" i="1" dirty="0">
                <a:solidFill>
                  <a:srgbClr val="002060"/>
                </a:solidFill>
              </a:rPr>
              <a:t>):</a:t>
            </a:r>
          </a:p>
          <a:p>
            <a:pPr marL="548640" lvl="2" indent="0">
              <a:lnSpc>
                <a:spcPct val="100000"/>
              </a:lnSpc>
              <a:spcBef>
                <a:spcPts val="0"/>
              </a:spcBef>
              <a:spcAft>
                <a:spcPts val="0"/>
              </a:spcAft>
              <a:buNone/>
            </a:pPr>
            <a:r>
              <a:rPr lang="en-US" sz="1800" i="1" dirty="0" smtClean="0">
                <a:solidFill>
                  <a:srgbClr val="002060"/>
                </a:solidFill>
              </a:rPr>
              <a:t>	    print(c1s </a:t>
            </a:r>
            <a:r>
              <a:rPr lang="en-US" sz="1800" i="1" dirty="0">
                <a:solidFill>
                  <a:srgbClr val="002060"/>
                </a:solidFill>
              </a:rPr>
              <a:t>. </a:t>
            </a:r>
            <a:r>
              <a:rPr lang="en-US" sz="1800" i="1" dirty="0" smtClean="0">
                <a:solidFill>
                  <a:srgbClr val="002060"/>
                </a:solidFill>
              </a:rPr>
              <a:t>name)</a:t>
            </a:r>
          </a:p>
          <a:p>
            <a:pPr marL="548640" lvl="2" indent="0">
              <a:lnSpc>
                <a:spcPct val="100000"/>
              </a:lnSpc>
              <a:spcBef>
                <a:spcPts val="0"/>
              </a:spcBef>
              <a:spcAft>
                <a:spcPts val="0"/>
              </a:spcAft>
              <a:buNone/>
            </a:pPr>
            <a:r>
              <a:rPr lang="en-US" sz="1800" i="1" dirty="0">
                <a:solidFill>
                  <a:srgbClr val="002060"/>
                </a:solidFill>
              </a:rPr>
              <a:t>	</a:t>
            </a:r>
            <a:r>
              <a:rPr lang="en-US" sz="1800" i="1" dirty="0" smtClean="0">
                <a:solidFill>
                  <a:srgbClr val="002060"/>
                </a:solidFill>
              </a:rPr>
              <a:t>    print(</a:t>
            </a:r>
            <a:r>
              <a:rPr lang="en-US" sz="1800" i="1" dirty="0" err="1" smtClean="0">
                <a:solidFill>
                  <a:srgbClr val="002060"/>
                </a:solidFill>
              </a:rPr>
              <a:t>cls</a:t>
            </a:r>
            <a:r>
              <a:rPr lang="en-US" sz="1800" i="1" dirty="0" smtClean="0">
                <a:solidFill>
                  <a:srgbClr val="002060"/>
                </a:solidFill>
              </a:rPr>
              <a:t> </a:t>
            </a:r>
            <a:r>
              <a:rPr lang="en-US" sz="1800" i="1" dirty="0">
                <a:solidFill>
                  <a:srgbClr val="002060"/>
                </a:solidFill>
              </a:rPr>
              <a:t>. age</a:t>
            </a:r>
            <a:r>
              <a:rPr lang="en-US" sz="1800" i="1" dirty="0" smtClean="0">
                <a:solidFill>
                  <a:srgbClr val="002060"/>
                </a:solidFill>
              </a:rPr>
              <a:t>)</a:t>
            </a:r>
            <a:endParaRPr lang="en-US" sz="1800" i="1" dirty="0">
              <a:solidFill>
                <a:srgbClr val="002060"/>
              </a:solidFill>
            </a:endParaRPr>
          </a:p>
        </p:txBody>
      </p:sp>
    </p:spTree>
    <p:extLst>
      <p:ext uri="{BB962C8B-B14F-4D97-AF65-F5344CB8AC3E}">
        <p14:creationId xmlns:p14="http://schemas.microsoft.com/office/powerpoint/2010/main" val="86776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20462"/>
            <a:ext cx="10058400" cy="5051738"/>
          </a:xfrm>
        </p:spPr>
        <p:txBody>
          <a:bodyPr>
            <a:normAutofit/>
          </a:bodyPr>
          <a:lstStyle/>
          <a:p>
            <a:r>
              <a:rPr lang="en-US" dirty="0"/>
              <a:t>Observe the preceding code. Person class has two variables and one function. The function that is written in the class is called method. When we want to use this class, we should create an object to the class as:</a:t>
            </a:r>
          </a:p>
          <a:p>
            <a:pPr marL="0" indent="0">
              <a:buNone/>
            </a:pPr>
            <a:r>
              <a:rPr lang="en-US" dirty="0"/>
              <a:t>	</a:t>
            </a:r>
            <a:r>
              <a:rPr lang="en-US" i="1" dirty="0"/>
              <a:t>p1 = Person()</a:t>
            </a:r>
          </a:p>
          <a:p>
            <a:r>
              <a:rPr lang="en-US" dirty="0"/>
              <a:t>Here, p 1 is an object of Person class. Object represents memory to store the actual data. The memory needed to create p I object is provided by PVM. Observe the function (or method) in the class:</a:t>
            </a:r>
          </a:p>
          <a:p>
            <a:pPr marL="0" indent="0">
              <a:buNone/>
            </a:pPr>
            <a:r>
              <a:rPr lang="en-US" dirty="0"/>
              <a:t>	</a:t>
            </a:r>
            <a:r>
              <a:rPr lang="en-US" i="1" dirty="0" err="1"/>
              <a:t>def</a:t>
            </a:r>
            <a:r>
              <a:rPr lang="en-US" i="1" dirty="0"/>
              <a:t> talk(</a:t>
            </a:r>
            <a:r>
              <a:rPr lang="en-US" i="1" dirty="0" err="1"/>
              <a:t>cls</a:t>
            </a:r>
            <a:r>
              <a:rPr lang="en-US" i="1" dirty="0"/>
              <a:t>):</a:t>
            </a:r>
          </a:p>
          <a:p>
            <a:r>
              <a:rPr lang="en-US" dirty="0"/>
              <a:t>Here, </a:t>
            </a:r>
            <a:r>
              <a:rPr lang="en-US" dirty="0" smtClean="0"/>
              <a:t>'</a:t>
            </a:r>
            <a:r>
              <a:rPr lang="en-US" dirty="0" err="1" smtClean="0"/>
              <a:t>cls</a:t>
            </a:r>
            <a:r>
              <a:rPr lang="en-US" dirty="0"/>
              <a:t>' represents a default parameter that indicates the class. So, cls.name refers to class variable `</a:t>
            </a:r>
            <a:r>
              <a:rPr lang="en-US" dirty="0" err="1"/>
              <a:t>Raju</a:t>
            </a:r>
            <a:r>
              <a:rPr lang="en-US" dirty="0"/>
              <a:t>'. We can call the talk() method to display </a:t>
            </a:r>
            <a:r>
              <a:rPr lang="en-US" dirty="0" err="1"/>
              <a:t>Raju's</a:t>
            </a:r>
            <a:r>
              <a:rPr lang="en-US" dirty="0"/>
              <a:t> details as</a:t>
            </a:r>
            <a:r>
              <a:rPr lang="en-US" dirty="0" smtClean="0"/>
              <a:t>:</a:t>
            </a:r>
          </a:p>
          <a:p>
            <a:pPr marL="0" indent="0">
              <a:buNone/>
            </a:pPr>
            <a:r>
              <a:rPr lang="en-US" i="1" dirty="0"/>
              <a:t>	</a:t>
            </a:r>
            <a:r>
              <a:rPr lang="en-US" i="1" dirty="0" err="1" smtClean="0"/>
              <a:t>pl.talk</a:t>
            </a:r>
            <a:r>
              <a:rPr lang="en-US" i="1" dirty="0" smtClean="0"/>
              <a:t>()</a:t>
            </a:r>
            <a:endParaRPr lang="en-US" i="1" dirty="0"/>
          </a:p>
        </p:txBody>
      </p:sp>
    </p:spTree>
    <p:extLst>
      <p:ext uri="{BB962C8B-B14F-4D97-AF65-F5344CB8AC3E}">
        <p14:creationId xmlns:p14="http://schemas.microsoft.com/office/powerpoint/2010/main" val="1839568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Encapsulation</a:t>
            </a:r>
            <a:endParaRPr lang="en-US" sz="3000"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r>
              <a:rPr lang="en-US" dirty="0"/>
              <a:t>Encapsulation is a mechanism where the data (variables) and the code (methods) that act on the data will bind together. </a:t>
            </a:r>
            <a:endParaRPr lang="en-US" dirty="0" smtClean="0"/>
          </a:p>
          <a:p>
            <a:r>
              <a:rPr lang="en-US" dirty="0" smtClean="0"/>
              <a:t>For </a:t>
            </a:r>
            <a:r>
              <a:rPr lang="en-US" dirty="0"/>
              <a:t>example, if we take a class, we write the variables and methods inside the class. Thus, class is binding them together. So class is an example for encapsulation.</a:t>
            </a:r>
          </a:p>
          <a:p>
            <a:r>
              <a:rPr lang="en-US" dirty="0"/>
              <a:t>The variables and methods of a class are called 'members' of the class. </a:t>
            </a:r>
            <a:endParaRPr lang="en-US" dirty="0" smtClean="0"/>
          </a:p>
          <a:p>
            <a:r>
              <a:rPr lang="en-US" dirty="0" smtClean="0"/>
              <a:t>All </a:t>
            </a:r>
            <a:r>
              <a:rPr lang="en-US" dirty="0"/>
              <a:t>the members of a class are by default available outside the class. That means they are </a:t>
            </a:r>
            <a:r>
              <a:rPr lang="en-US" i="1" dirty="0"/>
              <a:t>public </a:t>
            </a:r>
            <a:r>
              <a:rPr lang="en-US" dirty="0"/>
              <a:t>by default. Public means available to other programs and classes</a:t>
            </a:r>
            <a:r>
              <a:rPr lang="en-US" dirty="0" smtClean="0"/>
              <a:t>.</a:t>
            </a:r>
          </a:p>
          <a:p>
            <a:pPr marL="0" indent="0">
              <a:buNone/>
            </a:pPr>
            <a:r>
              <a:rPr lang="en-US" sz="2600" dirty="0">
                <a:solidFill>
                  <a:srgbClr val="C00000"/>
                </a:solidFill>
              </a:rPr>
              <a:t>Encapsulation in Python</a:t>
            </a:r>
          </a:p>
          <a:p>
            <a:r>
              <a:rPr lang="en-US" dirty="0"/>
              <a:t>Encapsulation is nothing but writing attributes (variables) and methods inside a class. The methods process the data available in the variables. Hence data and code are bundled up together in the class. For example, we can write a Student class with 'id' and 'name as attributes along with the display() method that displays this data. This Student class becomes an example for encapsulation.</a:t>
            </a:r>
          </a:p>
          <a:p>
            <a:endParaRPr lang="en-US" dirty="0"/>
          </a:p>
        </p:txBody>
      </p:sp>
    </p:spTree>
    <p:extLst>
      <p:ext uri="{BB962C8B-B14F-4D97-AF65-F5344CB8AC3E}">
        <p14:creationId xmlns:p14="http://schemas.microsoft.com/office/powerpoint/2010/main" val="117269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791200"/>
          </a:xfrm>
        </p:spPr>
        <p:txBody>
          <a:bodyPr>
            <a:normAutofit fontScale="92500" lnSpcReduction="20000"/>
          </a:bodyPr>
          <a:lstStyle/>
          <a:p>
            <a:pPr marL="548640" lvl="2" indent="0">
              <a:buNone/>
            </a:pPr>
            <a:r>
              <a:rPr lang="en-US" sz="1900" dirty="0"/>
              <a:t># a class is an example for encapsulation </a:t>
            </a:r>
            <a:endParaRPr lang="en-US" sz="1900" dirty="0" smtClean="0"/>
          </a:p>
          <a:p>
            <a:pPr marL="548640" lvl="2" indent="0">
              <a:buNone/>
            </a:pPr>
            <a:r>
              <a:rPr lang="en-US" sz="1900" dirty="0" smtClean="0"/>
              <a:t>class </a:t>
            </a:r>
            <a:r>
              <a:rPr lang="en-US" sz="1900" dirty="0"/>
              <a:t>Student:</a:t>
            </a:r>
          </a:p>
          <a:p>
            <a:pPr marL="822960" lvl="3" indent="0">
              <a:buNone/>
            </a:pPr>
            <a:r>
              <a:rPr lang="en-US" sz="1900" dirty="0"/>
              <a:t># to declare and initialize the variables </a:t>
            </a:r>
            <a:endParaRPr lang="en-US" sz="1900" dirty="0" smtClean="0"/>
          </a:p>
          <a:p>
            <a:pPr marL="822960" lvl="3" indent="0">
              <a:buNone/>
            </a:pPr>
            <a:r>
              <a:rPr lang="en-US" sz="1900" dirty="0" err="1" smtClean="0"/>
              <a:t>def</a:t>
            </a:r>
            <a:r>
              <a:rPr lang="en-US" sz="1900" dirty="0" smtClean="0"/>
              <a:t> </a:t>
            </a:r>
            <a:r>
              <a:rPr lang="en-US" sz="1900" dirty="0"/>
              <a:t>__</a:t>
            </a:r>
            <a:r>
              <a:rPr lang="en-US" sz="1900" dirty="0" err="1"/>
              <a:t>init</a:t>
            </a:r>
            <a:r>
              <a:rPr lang="en-US" sz="1900" dirty="0"/>
              <a:t>__(self):</a:t>
            </a:r>
          </a:p>
          <a:p>
            <a:pPr marL="1097280" lvl="4" indent="0">
              <a:buNone/>
            </a:pPr>
            <a:r>
              <a:rPr lang="en-US" sz="1900" dirty="0" smtClean="0"/>
              <a:t>  self.id </a:t>
            </a:r>
            <a:r>
              <a:rPr lang="en-US" sz="1900" dirty="0"/>
              <a:t>= 10</a:t>
            </a:r>
          </a:p>
          <a:p>
            <a:pPr marL="1097280" lvl="4" indent="0">
              <a:buNone/>
            </a:pPr>
            <a:r>
              <a:rPr lang="en-US" sz="1900" dirty="0" smtClean="0"/>
              <a:t>  self.name </a:t>
            </a:r>
            <a:r>
              <a:rPr lang="en-US" sz="1900" dirty="0"/>
              <a:t>= '</a:t>
            </a:r>
            <a:r>
              <a:rPr lang="en-US" sz="1900" dirty="0" err="1"/>
              <a:t>Raju</a:t>
            </a:r>
            <a:r>
              <a:rPr lang="en-US" sz="1900" dirty="0"/>
              <a:t>'</a:t>
            </a:r>
          </a:p>
          <a:p>
            <a:pPr marL="822960" lvl="3" indent="0">
              <a:buNone/>
            </a:pPr>
            <a:r>
              <a:rPr lang="en-US" sz="1900" dirty="0"/>
              <a:t># display students details</a:t>
            </a:r>
          </a:p>
          <a:p>
            <a:pPr marL="822960" lvl="3" indent="0">
              <a:buNone/>
            </a:pPr>
            <a:r>
              <a:rPr lang="en-US" sz="1900" dirty="0" err="1"/>
              <a:t>def</a:t>
            </a:r>
            <a:r>
              <a:rPr lang="en-US" sz="1900" dirty="0"/>
              <a:t> display(self</a:t>
            </a:r>
            <a:r>
              <a:rPr lang="en-US" sz="1900" dirty="0" smtClean="0"/>
              <a:t>):</a:t>
            </a:r>
          </a:p>
          <a:p>
            <a:pPr marL="822960" lvl="3" indent="0">
              <a:buNone/>
            </a:pPr>
            <a:r>
              <a:rPr lang="en-US" sz="1900" dirty="0" smtClean="0"/>
              <a:t>	      print(</a:t>
            </a:r>
            <a:r>
              <a:rPr lang="en-US" sz="1900" u="sng" dirty="0" smtClean="0">
                <a:hlinkClick r:id="rId2"/>
              </a:rPr>
              <a:t>self.id</a:t>
            </a:r>
            <a:r>
              <a:rPr lang="en-US" sz="1900" dirty="0"/>
              <a:t>) </a:t>
            </a:r>
            <a:endParaRPr lang="en-US" sz="1900" dirty="0" smtClean="0"/>
          </a:p>
          <a:p>
            <a:pPr marL="822960" lvl="3" indent="0">
              <a:buNone/>
            </a:pPr>
            <a:r>
              <a:rPr lang="en-US" sz="1900" dirty="0"/>
              <a:t> </a:t>
            </a:r>
            <a:r>
              <a:rPr lang="en-US" sz="1900" dirty="0" smtClean="0"/>
              <a:t>       print(self.name</a:t>
            </a:r>
            <a:r>
              <a:rPr lang="en-US" sz="1900" dirty="0"/>
              <a:t>)</a:t>
            </a:r>
          </a:p>
          <a:p>
            <a:r>
              <a:rPr lang="en-US" dirty="0"/>
              <a:t>Observe the first method: </a:t>
            </a:r>
            <a:r>
              <a:rPr lang="en-US" dirty="0" err="1" smtClean="0"/>
              <a:t>def</a:t>
            </a:r>
            <a:r>
              <a:rPr lang="en-US" dirty="0" smtClean="0"/>
              <a:t>(self</a:t>
            </a:r>
            <a:r>
              <a:rPr lang="en-US" dirty="0"/>
              <a:t>). This is called a special function since its </a:t>
            </a:r>
            <a:r>
              <a:rPr lang="en-US" dirty="0" smtClean="0"/>
              <a:t>name is </a:t>
            </a:r>
            <a:r>
              <a:rPr lang="en-US" dirty="0"/>
              <a:t>starting and ending with two underscores. If a variable or method name starts and ends with two underscores, they are built-in variables or methods which are defined for a specific purpose. The programmer should not create any variable or method like them. It means we should not create variables or methods with two underscores before and after their names.</a:t>
            </a:r>
          </a:p>
          <a:p>
            <a:r>
              <a:rPr lang="en-US" dirty="0"/>
              <a:t>The purpose of the special method </a:t>
            </a:r>
            <a:r>
              <a:rPr lang="en-US" dirty="0" err="1"/>
              <a:t>def</a:t>
            </a:r>
            <a:r>
              <a:rPr lang="en-US" dirty="0"/>
              <a:t> </a:t>
            </a:r>
            <a:r>
              <a:rPr lang="en-US" dirty="0" smtClean="0"/>
              <a:t>__</a:t>
            </a:r>
            <a:r>
              <a:rPr lang="en-US" dirty="0" err="1" smtClean="0"/>
              <a:t>init</a:t>
            </a:r>
            <a:r>
              <a:rPr lang="en-US" dirty="0" smtClean="0"/>
              <a:t>__(</a:t>
            </a:r>
            <a:r>
              <a:rPr lang="en-US" dirty="0"/>
              <a:t>self) is to declare and initialize the instance variables of a class. Instance variables are the variables whose copy is available in the object (or instance). The first parameter for this method is 'self' that represents the object (or instance) of the present class. So, </a:t>
            </a:r>
            <a:r>
              <a:rPr lang="en-US" dirty="0">
                <a:solidFill>
                  <a:schemeClr val="tx1">
                    <a:lumMod val="95000"/>
                    <a:lumOff val="5000"/>
                  </a:schemeClr>
                </a:solidFill>
                <a:hlinkClick r:id="rId2"/>
              </a:rPr>
              <a:t>self.id</a:t>
            </a:r>
            <a:r>
              <a:rPr lang="en-US" dirty="0"/>
              <a:t> refers to the variable in the object. In the Student class, we have written another method by the name display() that displays the instance variables</a:t>
            </a:r>
            <a:r>
              <a:rPr lang="en-US" dirty="0" smtClean="0"/>
              <a:t>.</a:t>
            </a:r>
            <a:endParaRPr lang="en-US" dirty="0"/>
          </a:p>
        </p:txBody>
      </p:sp>
    </p:spTree>
    <p:extLst>
      <p:ext uri="{BB962C8B-B14F-4D97-AF65-F5344CB8AC3E}">
        <p14:creationId xmlns:p14="http://schemas.microsoft.com/office/powerpoint/2010/main" val="3037330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Abstraction</a:t>
            </a:r>
            <a:endParaRPr lang="en-US" sz="3000" dirty="0">
              <a:solidFill>
                <a:srgbClr val="7030A0"/>
              </a:solidFill>
            </a:endParaRPr>
          </a:p>
        </p:txBody>
      </p:sp>
      <p:sp>
        <p:nvSpPr>
          <p:cNvPr id="3" name="Content Placeholder 2"/>
          <p:cNvSpPr>
            <a:spLocks noGrp="1"/>
          </p:cNvSpPr>
          <p:nvPr>
            <p:ph idx="1"/>
          </p:nvPr>
        </p:nvSpPr>
        <p:spPr/>
        <p:txBody>
          <a:bodyPr/>
          <a:lstStyle/>
          <a:p>
            <a:r>
              <a:rPr lang="en-US" dirty="0"/>
              <a:t>There may be a lot of data, a class contains and the user does not need the entire data. The user requires only some part of the available data. </a:t>
            </a:r>
            <a:r>
              <a:rPr lang="en-US" dirty="0" smtClean="0"/>
              <a:t>In </a:t>
            </a:r>
            <a:r>
              <a:rPr lang="en-US" dirty="0"/>
              <a:t>this case, we can hide the unnecessary data from the user and expose only that data that is of interest to the user. This is called abstraction.</a:t>
            </a:r>
          </a:p>
          <a:p>
            <a:r>
              <a:rPr lang="en-US" dirty="0"/>
              <a:t>A good example for abstraction is a car. Any car will have some parts like engine, radiator, battery, mechanical and electrical equipment etc</a:t>
            </a:r>
            <a:r>
              <a:rPr lang="en-US" dirty="0" smtClean="0"/>
              <a:t>.</a:t>
            </a:r>
          </a:p>
          <a:p>
            <a:r>
              <a:rPr lang="en-US" dirty="0"/>
              <a:t>The advantage of abstraction is that every user will get his own view of the data according to his requirements and will not get confused with unnecessary data</a:t>
            </a:r>
          </a:p>
        </p:txBody>
      </p:sp>
    </p:spTree>
    <p:extLst>
      <p:ext uri="{BB962C8B-B14F-4D97-AF65-F5344CB8AC3E}">
        <p14:creationId xmlns:p14="http://schemas.microsoft.com/office/powerpoint/2010/main" val="615978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78794"/>
            <a:ext cx="10058400" cy="5193406"/>
          </a:xfrm>
        </p:spPr>
        <p:txBody>
          <a:bodyPr>
            <a:normAutofit lnSpcReduction="10000"/>
          </a:bodyPr>
          <a:lstStyle/>
          <a:p>
            <a:pPr marL="0" indent="0">
              <a:buNone/>
            </a:pPr>
            <a:r>
              <a:rPr lang="en-US" sz="2600" dirty="0">
                <a:solidFill>
                  <a:srgbClr val="C00000"/>
                </a:solidFill>
              </a:rPr>
              <a:t>Abstraction in </a:t>
            </a:r>
            <a:r>
              <a:rPr lang="en-US" sz="2600" dirty="0" smtClean="0">
                <a:solidFill>
                  <a:srgbClr val="C00000"/>
                </a:solidFill>
              </a:rPr>
              <a:t>Python</a:t>
            </a:r>
            <a:endParaRPr lang="en-US" sz="2600" dirty="0">
              <a:solidFill>
                <a:srgbClr val="C00000"/>
              </a:solidFill>
            </a:endParaRPr>
          </a:p>
          <a:p>
            <a:r>
              <a:rPr lang="en-US" dirty="0"/>
              <a:t>In languages like Java, we have keywords like private, protected and public to implement various levels of abstraction. These keywords are called </a:t>
            </a:r>
            <a:r>
              <a:rPr lang="en-US" i="1" dirty="0"/>
              <a:t>access </a:t>
            </a:r>
            <a:r>
              <a:rPr lang="en-US" i="1" dirty="0" err="1"/>
              <a:t>specifiers</a:t>
            </a:r>
            <a:r>
              <a:rPr lang="en-US" i="1" dirty="0"/>
              <a:t>. </a:t>
            </a:r>
            <a:r>
              <a:rPr lang="en-US" dirty="0"/>
              <a:t>In Python, such words are not available. </a:t>
            </a:r>
            <a:endParaRPr lang="en-US" dirty="0" smtClean="0"/>
          </a:p>
          <a:p>
            <a:r>
              <a:rPr lang="en-US" dirty="0" smtClean="0"/>
              <a:t>In general, everything </a:t>
            </a:r>
            <a:r>
              <a:rPr lang="en-US" dirty="0"/>
              <a:t>written in the class will come </a:t>
            </a:r>
            <a:r>
              <a:rPr lang="en-US" dirty="0" smtClean="0"/>
              <a:t>under public</a:t>
            </a:r>
          </a:p>
          <a:p>
            <a:r>
              <a:rPr lang="en-US" dirty="0"/>
              <a:t>Suppose, we do not want to make a variable available outside the class </a:t>
            </a:r>
            <a:r>
              <a:rPr lang="en-US" dirty="0" smtClean="0"/>
              <a:t>we </a:t>
            </a:r>
            <a:r>
              <a:rPr lang="en-US" dirty="0"/>
              <a:t>can write the variable with </a:t>
            </a:r>
            <a:r>
              <a:rPr lang="en-US" dirty="0" smtClean="0"/>
              <a:t>two underscores </a:t>
            </a:r>
            <a:r>
              <a:rPr lang="en-US" dirty="0"/>
              <a:t>before </a:t>
            </a:r>
            <a:r>
              <a:rPr lang="en-US" dirty="0" smtClean="0"/>
              <a:t>it as shown below</a:t>
            </a:r>
          </a:p>
          <a:p>
            <a:pPr marL="274320" lvl="1" indent="0">
              <a:buNone/>
            </a:pPr>
            <a:r>
              <a:rPr lang="en-US" dirty="0"/>
              <a:t>class </a:t>
            </a:r>
            <a:r>
              <a:rPr lang="en-US" dirty="0" err="1"/>
              <a:t>M</a:t>
            </a:r>
            <a:r>
              <a:rPr lang="en-US" dirty="0" err="1" smtClean="0"/>
              <a:t>yclass</a:t>
            </a:r>
            <a:r>
              <a:rPr lang="en-US" dirty="0"/>
              <a:t>:</a:t>
            </a:r>
          </a:p>
          <a:p>
            <a:pPr marL="548640" lvl="2" indent="0">
              <a:buNone/>
            </a:pPr>
            <a:r>
              <a:rPr lang="en-US" sz="1800" dirty="0"/>
              <a:t># this is constructor.</a:t>
            </a:r>
          </a:p>
          <a:p>
            <a:pPr marL="548640" lvl="2" indent="0">
              <a:buNone/>
            </a:pPr>
            <a:r>
              <a:rPr lang="en-US" sz="1800" dirty="0" err="1"/>
              <a:t>def</a:t>
            </a:r>
            <a:r>
              <a:rPr lang="en-US" sz="1800" dirty="0"/>
              <a:t> __</a:t>
            </a:r>
            <a:r>
              <a:rPr lang="en-US" sz="1800" dirty="0" err="1"/>
              <a:t>init</a:t>
            </a:r>
            <a:r>
              <a:rPr lang="en-US" sz="1800" dirty="0"/>
              <a:t>__(self):</a:t>
            </a:r>
          </a:p>
          <a:p>
            <a:pPr marL="548640" lvl="2" indent="0">
              <a:buNone/>
            </a:pPr>
            <a:r>
              <a:rPr lang="en-US" sz="1800" dirty="0"/>
              <a:t>	self. </a:t>
            </a:r>
            <a:r>
              <a:rPr lang="en-US" sz="1800" dirty="0" smtClean="0"/>
              <a:t>__y </a:t>
            </a:r>
            <a:r>
              <a:rPr lang="en-US" sz="1800" dirty="0"/>
              <a:t>= </a:t>
            </a:r>
            <a:r>
              <a:rPr lang="en-US" sz="1800" dirty="0" smtClean="0"/>
              <a:t>3      # </a:t>
            </a:r>
            <a:r>
              <a:rPr lang="en-US" sz="1800" dirty="0"/>
              <a:t>this is private variable</a:t>
            </a:r>
          </a:p>
          <a:p>
            <a:r>
              <a:rPr lang="en-US" dirty="0"/>
              <a:t>Now, it is not possible to access the variable from within the class or out of the class as:</a:t>
            </a:r>
          </a:p>
          <a:p>
            <a:pPr marL="0" indent="0">
              <a:buNone/>
            </a:pPr>
            <a:r>
              <a:rPr lang="en-US" dirty="0" smtClean="0"/>
              <a:t>	m </a:t>
            </a:r>
            <a:r>
              <a:rPr lang="en-US" dirty="0"/>
              <a:t>= </a:t>
            </a:r>
            <a:r>
              <a:rPr lang="en-US" dirty="0" err="1"/>
              <a:t>Myclass</a:t>
            </a:r>
            <a:r>
              <a:rPr lang="en-US" dirty="0"/>
              <a:t>() </a:t>
            </a:r>
            <a:endParaRPr lang="en-US" dirty="0" smtClean="0"/>
          </a:p>
          <a:p>
            <a:pPr marL="0" indent="0">
              <a:buNone/>
            </a:pPr>
            <a:r>
              <a:rPr lang="en-US" dirty="0"/>
              <a:t>	</a:t>
            </a:r>
            <a:r>
              <a:rPr lang="en-US" dirty="0" smtClean="0"/>
              <a:t>print(</a:t>
            </a:r>
            <a:r>
              <a:rPr lang="en-US" dirty="0" err="1" smtClean="0"/>
              <a:t>m.__y</a:t>
            </a:r>
            <a:r>
              <a:rPr lang="en-US" dirty="0" smtClean="0"/>
              <a:t>)    </a:t>
            </a:r>
            <a:r>
              <a:rPr lang="en-US" dirty="0" smtClean="0">
                <a:solidFill>
                  <a:srgbClr val="FF0000"/>
                </a:solidFill>
              </a:rPr>
              <a:t># </a:t>
            </a:r>
            <a:r>
              <a:rPr lang="en-US" dirty="0">
                <a:solidFill>
                  <a:srgbClr val="FF0000"/>
                </a:solidFill>
              </a:rPr>
              <a:t>error</a:t>
            </a:r>
          </a:p>
          <a:p>
            <a:endParaRPr lang="en-US" dirty="0"/>
          </a:p>
        </p:txBody>
      </p:sp>
    </p:spTree>
    <p:extLst>
      <p:ext uri="{BB962C8B-B14F-4D97-AF65-F5344CB8AC3E}">
        <p14:creationId xmlns:p14="http://schemas.microsoft.com/office/powerpoint/2010/main" val="3592530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90918"/>
            <a:ext cx="10058400" cy="4781282"/>
          </a:xfrm>
        </p:spPr>
        <p:txBody>
          <a:bodyPr/>
          <a:lstStyle/>
          <a:p>
            <a:r>
              <a:rPr lang="en-US" dirty="0"/>
              <a:t>Even though, we cannot access the private variable in this way, it is possible to access it in the format: </a:t>
            </a:r>
            <a:endParaRPr lang="en-US" dirty="0" smtClean="0"/>
          </a:p>
          <a:p>
            <a:pPr marL="0" indent="0">
              <a:buNone/>
            </a:pPr>
            <a:r>
              <a:rPr lang="en-US" dirty="0"/>
              <a:t>	</a:t>
            </a:r>
            <a:r>
              <a:rPr lang="en-US" dirty="0" err="1" smtClean="0"/>
              <a:t>instancename</a:t>
            </a:r>
            <a:r>
              <a:rPr lang="en-US" dirty="0" smtClean="0"/>
              <a:t>._</a:t>
            </a:r>
            <a:r>
              <a:rPr lang="en-US" dirty="0" err="1" smtClean="0"/>
              <a:t>Classname</a:t>
            </a:r>
            <a:r>
              <a:rPr lang="en-US" dirty="0" smtClean="0"/>
              <a:t>__</a:t>
            </a:r>
            <a:r>
              <a:rPr lang="en-US" dirty="0" err="1" smtClean="0"/>
              <a:t>var</a:t>
            </a:r>
            <a:endParaRPr lang="en-US" dirty="0" smtClean="0"/>
          </a:p>
          <a:p>
            <a:r>
              <a:rPr lang="en-US" dirty="0" smtClean="0"/>
              <a:t>That </a:t>
            </a:r>
            <a:r>
              <a:rPr lang="en-US" dirty="0"/>
              <a:t>means we are using </a:t>
            </a:r>
            <a:r>
              <a:rPr lang="en-US" dirty="0" err="1"/>
              <a:t>Classname</a:t>
            </a:r>
            <a:r>
              <a:rPr lang="en-US" dirty="0"/>
              <a:t> differently to access the private variable. This is called </a:t>
            </a:r>
            <a:r>
              <a:rPr lang="en-US" i="1" dirty="0">
                <a:solidFill>
                  <a:srgbClr val="0070C0"/>
                </a:solidFill>
              </a:rPr>
              <a:t>name </a:t>
            </a:r>
            <a:r>
              <a:rPr lang="en-US" i="1" dirty="0" smtClean="0">
                <a:solidFill>
                  <a:srgbClr val="0070C0"/>
                </a:solidFill>
              </a:rPr>
              <a:t>mangling</a:t>
            </a:r>
            <a:endParaRPr lang="en-US" i="1" dirty="0"/>
          </a:p>
          <a:p>
            <a:pPr marL="0" indent="0">
              <a:buNone/>
            </a:pPr>
            <a:r>
              <a:rPr lang="en-US" dirty="0" smtClean="0"/>
              <a:t>	</a:t>
            </a:r>
            <a:r>
              <a:rPr lang="en-US" dirty="0"/>
              <a:t>print(m._</a:t>
            </a:r>
            <a:r>
              <a:rPr lang="en-US" dirty="0" err="1"/>
              <a:t>Myclass</a:t>
            </a:r>
            <a:r>
              <a:rPr lang="en-US" dirty="0"/>
              <a:t>__y)	# display private variable </a:t>
            </a:r>
            <a:r>
              <a:rPr lang="en-US" dirty="0" smtClean="0"/>
              <a:t>y</a:t>
            </a:r>
          </a:p>
          <a:p>
            <a:pPr marL="0" indent="0">
              <a:buNone/>
            </a:pPr>
            <a:endParaRPr lang="en-US" dirty="0"/>
          </a:p>
          <a:p>
            <a:r>
              <a:rPr lang="en-US" i="1" u="sng" dirty="0">
                <a:solidFill>
                  <a:srgbClr val="00B050"/>
                </a:solidFill>
              </a:rPr>
              <a:t>Go to Jupyter notebook for example</a:t>
            </a:r>
            <a:r>
              <a:rPr lang="en-US" dirty="0"/>
              <a:t> </a:t>
            </a:r>
          </a:p>
          <a:p>
            <a:pPr marL="0" indent="0">
              <a:buNone/>
            </a:pPr>
            <a:endParaRPr lang="en-US" dirty="0"/>
          </a:p>
        </p:txBody>
      </p:sp>
    </p:spTree>
    <p:extLst>
      <p:ext uri="{BB962C8B-B14F-4D97-AF65-F5344CB8AC3E}">
        <p14:creationId xmlns:p14="http://schemas.microsoft.com/office/powerpoint/2010/main" val="3871378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Inheritance</a:t>
            </a:r>
            <a:endParaRPr lang="en-US" sz="3000" dirty="0">
              <a:solidFill>
                <a:srgbClr val="7030A0"/>
              </a:solidFill>
            </a:endParaRPr>
          </a:p>
        </p:txBody>
      </p:sp>
      <p:sp>
        <p:nvSpPr>
          <p:cNvPr id="3" name="Content Placeholder 2"/>
          <p:cNvSpPr>
            <a:spLocks noGrp="1"/>
          </p:cNvSpPr>
          <p:nvPr>
            <p:ph idx="1"/>
          </p:nvPr>
        </p:nvSpPr>
        <p:spPr/>
        <p:txBody>
          <a:bodyPr/>
          <a:lstStyle/>
          <a:p>
            <a:r>
              <a:rPr lang="en-US" dirty="0"/>
              <a:t>Creating new classes from existing classes, so that the new classes will acquire all the features of the existing classes is called Inheritance. </a:t>
            </a:r>
            <a:endParaRPr lang="en-US" dirty="0" smtClean="0"/>
          </a:p>
          <a:p>
            <a:r>
              <a:rPr lang="en-US" dirty="0" smtClean="0"/>
              <a:t>A </a:t>
            </a:r>
            <a:r>
              <a:rPr lang="en-US" dirty="0"/>
              <a:t>good example for Inheritance in nature is parents producing the children and children inheriting the qualities of the parents</a:t>
            </a:r>
            <a:r>
              <a:rPr lang="en-US" dirty="0" smtClean="0"/>
              <a:t>.</a:t>
            </a:r>
          </a:p>
          <a:p>
            <a:r>
              <a:rPr lang="en-US" dirty="0"/>
              <a:t>There are three advantages of inheritance. </a:t>
            </a:r>
            <a:endParaRPr lang="en-US" dirty="0" smtClean="0"/>
          </a:p>
          <a:p>
            <a:pPr lvl="1"/>
            <a:r>
              <a:rPr lang="en-US" dirty="0" smtClean="0"/>
              <a:t>First</a:t>
            </a:r>
            <a:r>
              <a:rPr lang="en-US" dirty="0"/>
              <a:t>, we can create more useful classes needed by the application (software). </a:t>
            </a:r>
            <a:endParaRPr lang="en-US" dirty="0" smtClean="0"/>
          </a:p>
          <a:p>
            <a:pPr lvl="1"/>
            <a:r>
              <a:rPr lang="en-US" dirty="0" smtClean="0"/>
              <a:t>Next</a:t>
            </a:r>
            <a:r>
              <a:rPr lang="en-US" dirty="0"/>
              <a:t>, the process of creating the new classes is very easy, since they are built upon already existing classes. </a:t>
            </a:r>
            <a:endParaRPr lang="en-US" dirty="0" smtClean="0"/>
          </a:p>
          <a:p>
            <a:pPr lvl="1"/>
            <a:r>
              <a:rPr lang="en-US" dirty="0" smtClean="0"/>
              <a:t>The </a:t>
            </a:r>
            <a:r>
              <a:rPr lang="en-US" dirty="0"/>
              <a:t>last, but very important advantage is managing the code becomes easy, since the programmer creates several classes in a hierarchical manner, and segregates the code into several modules</a:t>
            </a:r>
          </a:p>
          <a:p>
            <a:endParaRPr lang="en-US" dirty="0"/>
          </a:p>
        </p:txBody>
      </p:sp>
    </p:spTree>
    <p:extLst>
      <p:ext uri="{BB962C8B-B14F-4D97-AF65-F5344CB8AC3E}">
        <p14:creationId xmlns:p14="http://schemas.microsoft.com/office/powerpoint/2010/main" val="180977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75763"/>
            <a:ext cx="10058400" cy="5296437"/>
          </a:xfrm>
        </p:spPr>
        <p:txBody>
          <a:bodyPr/>
          <a:lstStyle/>
          <a:p>
            <a:pPr marL="0" indent="0">
              <a:buNone/>
            </a:pPr>
            <a:r>
              <a:rPr lang="en-US" sz="2600" dirty="0">
                <a:solidFill>
                  <a:srgbClr val="C00000"/>
                </a:solidFill>
              </a:rPr>
              <a:t>An Example for Inheritance in Python</a:t>
            </a:r>
          </a:p>
          <a:p>
            <a:r>
              <a:rPr lang="en-US" dirty="0"/>
              <a:t>Here, we take a class A with two variables 'a' and 'b' and a method, method 1(). Since all these members are needed by another class B, we extend class B from A. We want some additional members in B, for example a variable 'c' and a method, method2(). So, these are written in B. Now remember, class B can use all the members of both A and B. This means the variables 'and also the methods </a:t>
            </a:r>
            <a:r>
              <a:rPr lang="en-US" dirty="0" err="1"/>
              <a:t>methodl</a:t>
            </a:r>
            <a:r>
              <a:rPr lang="en-US" dirty="0"/>
              <a:t> 0 and method2() are available to class B. That means all the members of A are inherited by </a:t>
            </a:r>
            <a:r>
              <a:rPr lang="en-US" dirty="0" smtClean="0"/>
              <a:t>B</a:t>
            </a:r>
          </a:p>
          <a:p>
            <a:endParaRPr lang="en-US" dirty="0" smtClean="0"/>
          </a:p>
          <a:p>
            <a:r>
              <a:rPr lang="en-US" i="1" u="sng" dirty="0">
                <a:solidFill>
                  <a:srgbClr val="00B050"/>
                </a:solidFill>
              </a:rPr>
              <a:t>Go to Jupyter notebook for example</a:t>
            </a:r>
            <a:r>
              <a:rPr lang="en-US" dirty="0"/>
              <a:t> </a:t>
            </a:r>
          </a:p>
          <a:p>
            <a:endParaRPr lang="en-US" dirty="0"/>
          </a:p>
          <a:p>
            <a:endParaRPr lang="en-US" dirty="0"/>
          </a:p>
        </p:txBody>
      </p:sp>
    </p:spTree>
    <p:extLst>
      <p:ext uri="{BB962C8B-B14F-4D97-AF65-F5344CB8AC3E}">
        <p14:creationId xmlns:p14="http://schemas.microsoft.com/office/powerpoint/2010/main" val="810538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600" dirty="0" smtClean="0">
                <a:solidFill>
                  <a:srgbClr val="7030A0"/>
                </a:solidFill>
              </a:rPr>
              <a:t>Polymorphism</a:t>
            </a:r>
            <a:endParaRPr lang="en-US" sz="2600" dirty="0">
              <a:solidFill>
                <a:srgbClr val="7030A0"/>
              </a:solidFill>
            </a:endParaRPr>
          </a:p>
        </p:txBody>
      </p:sp>
      <p:sp>
        <p:nvSpPr>
          <p:cNvPr id="3" name="Content Placeholder 2"/>
          <p:cNvSpPr>
            <a:spLocks noGrp="1"/>
          </p:cNvSpPr>
          <p:nvPr>
            <p:ph idx="1"/>
          </p:nvPr>
        </p:nvSpPr>
        <p:spPr/>
        <p:txBody>
          <a:bodyPr/>
          <a:lstStyle/>
          <a:p>
            <a:r>
              <a:rPr lang="en-US" dirty="0" smtClean="0"/>
              <a:t>The </a:t>
            </a:r>
            <a:r>
              <a:rPr lang="en-US" dirty="0"/>
              <a:t>word Polymorphism' came from two Greek words 'poly' meaning 'many' and `</a:t>
            </a:r>
            <a:r>
              <a:rPr lang="en-US" dirty="0" err="1"/>
              <a:t>morphos</a:t>
            </a:r>
            <a:r>
              <a:rPr lang="en-US" dirty="0"/>
              <a:t>' meaning 'forms'. </a:t>
            </a:r>
            <a:r>
              <a:rPr lang="en-US" dirty="0" smtClean="0"/>
              <a:t> Thus</a:t>
            </a:r>
            <a:r>
              <a:rPr lang="en-US" dirty="0"/>
              <a:t>, polymorphism represents the ability to assume several different forms. </a:t>
            </a:r>
            <a:endParaRPr lang="en-US" dirty="0" smtClean="0"/>
          </a:p>
          <a:p>
            <a:r>
              <a:rPr lang="en-US" dirty="0" smtClean="0"/>
              <a:t>In </a:t>
            </a:r>
            <a:r>
              <a:rPr lang="en-US" dirty="0"/>
              <a:t>programming, if an object or method is exhibiting different behavior in different contexts, </a:t>
            </a:r>
            <a:r>
              <a:rPr lang="en-US" dirty="0" smtClean="0"/>
              <a:t>then it </a:t>
            </a:r>
            <a:r>
              <a:rPr lang="en-US" dirty="0"/>
              <a:t>is called polymorphic nature.</a:t>
            </a:r>
          </a:p>
          <a:p>
            <a:r>
              <a:rPr lang="en-US" dirty="0"/>
              <a:t>Polymorphism provides flexibility in writing programs in such a way that the programmer uses same method call to perform different operations depending on the requirement</a:t>
            </a:r>
            <a:r>
              <a:rPr lang="en-US" dirty="0" smtClean="0"/>
              <a:t>.</a:t>
            </a:r>
          </a:p>
          <a:p>
            <a:endParaRPr lang="en-US" dirty="0"/>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a:p>
            <a:endParaRPr lang="en-US" dirty="0"/>
          </a:p>
        </p:txBody>
      </p:sp>
    </p:spTree>
    <p:extLst>
      <p:ext uri="{BB962C8B-B14F-4D97-AF65-F5344CB8AC3E}">
        <p14:creationId xmlns:p14="http://schemas.microsoft.com/office/powerpoint/2010/main" val="67213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148" y="994830"/>
            <a:ext cx="9349160" cy="790376"/>
          </a:xfrm>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1"/>
          </p:nvPr>
        </p:nvSpPr>
        <p:spPr/>
        <p:txBody>
          <a:bodyPr>
            <a:normAutofit/>
          </a:bodyPr>
          <a:lstStyle/>
          <a:p>
            <a:pPr lvl="1"/>
            <a:endParaRPr lang="en-US" dirty="0" smtClean="0">
              <a:solidFill>
                <a:srgbClr val="006600"/>
              </a:solidFill>
            </a:endParaRPr>
          </a:p>
          <a:p>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half" idx="2"/>
          </p:nvPr>
        </p:nvSpPr>
        <p:spPr>
          <a:xfrm>
            <a:off x="1278937" y="2063196"/>
            <a:ext cx="9977198" cy="4005973"/>
          </a:xfrm>
        </p:spPr>
        <p:txBody>
          <a:bodyPr>
            <a:normAutofit/>
          </a:bodyPr>
          <a:lstStyle/>
          <a:p>
            <a:r>
              <a:rPr lang="en-US" dirty="0" smtClean="0">
                <a:solidFill>
                  <a:srgbClr val="006600"/>
                </a:solidFill>
              </a:rPr>
              <a:t>Problems in Procedure oriented approach</a:t>
            </a:r>
          </a:p>
          <a:p>
            <a:r>
              <a:rPr lang="en-US" dirty="0" smtClean="0">
                <a:solidFill>
                  <a:srgbClr val="006600"/>
                </a:solidFill>
              </a:rPr>
              <a:t>Specialty of Python language</a:t>
            </a:r>
          </a:p>
          <a:p>
            <a:r>
              <a:rPr lang="en-US" dirty="0" smtClean="0">
                <a:solidFill>
                  <a:srgbClr val="006600"/>
                </a:solidFill>
              </a:rPr>
              <a:t>Features of Object oriented programming system</a:t>
            </a:r>
          </a:p>
          <a:p>
            <a:pPr lvl="1"/>
            <a:r>
              <a:rPr lang="en-US" dirty="0" smtClean="0">
                <a:solidFill>
                  <a:srgbClr val="006600"/>
                </a:solidFill>
              </a:rPr>
              <a:t>Class and object</a:t>
            </a:r>
          </a:p>
          <a:p>
            <a:pPr lvl="1"/>
            <a:r>
              <a:rPr lang="en-US" dirty="0" smtClean="0">
                <a:solidFill>
                  <a:srgbClr val="006600"/>
                </a:solidFill>
              </a:rPr>
              <a:t>Encapsulation</a:t>
            </a:r>
          </a:p>
          <a:p>
            <a:pPr lvl="1"/>
            <a:r>
              <a:rPr lang="en-US" dirty="0" smtClean="0">
                <a:solidFill>
                  <a:srgbClr val="006600"/>
                </a:solidFill>
              </a:rPr>
              <a:t>Abstraction</a:t>
            </a:r>
          </a:p>
          <a:p>
            <a:pPr lvl="1"/>
            <a:r>
              <a:rPr lang="en-US" dirty="0" smtClean="0">
                <a:solidFill>
                  <a:srgbClr val="006600"/>
                </a:solidFill>
              </a:rPr>
              <a:t>Inheritance</a:t>
            </a:r>
          </a:p>
          <a:p>
            <a:pPr lvl="1"/>
            <a:r>
              <a:rPr lang="en-US" dirty="0" smtClean="0">
                <a:solidFill>
                  <a:srgbClr val="006600"/>
                </a:solidFill>
              </a:rPr>
              <a:t>Polymorphism</a:t>
            </a:r>
          </a:p>
          <a:p>
            <a:endParaRPr lang="en-US" dirty="0" smtClean="0">
              <a:solidFill>
                <a:srgbClr val="006600"/>
              </a:solidFill>
            </a:endParaRPr>
          </a:p>
          <a:p>
            <a:endParaRPr lang="en-US"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10" name="Content Placeholder 9"/>
          <p:cNvSpPr>
            <a:spLocks noGrp="1"/>
          </p:cNvSpPr>
          <p:nvPr>
            <p:ph idx="1"/>
          </p:nvPr>
        </p:nvSpPr>
        <p:spPr>
          <a:xfrm>
            <a:off x="1069848" y="1996225"/>
            <a:ext cx="10058400" cy="4175975"/>
          </a:xfrm>
        </p:spPr>
        <p:txBody>
          <a:bodyPr>
            <a:normAutofit/>
          </a:bodyPr>
          <a:lstStyle/>
          <a:p>
            <a:pPr algn="just"/>
            <a:r>
              <a:rPr lang="en-US" dirty="0"/>
              <a:t>The languages like C, Pascal, Fortran etc., are called Procedure Oriented Programming languages since in these languages, a programmer uses procedures or functions to perform a task. </a:t>
            </a:r>
            <a:endParaRPr lang="en-US" dirty="0" smtClean="0"/>
          </a:p>
          <a:p>
            <a:pPr algn="just"/>
            <a:r>
              <a:rPr lang="en-US" dirty="0" smtClean="0"/>
              <a:t>While </a:t>
            </a:r>
            <a:r>
              <a:rPr lang="en-US" dirty="0"/>
              <a:t>developing software, the main task is divided into several sub tasks and each sub task is represented as a procedure or function. The main task is thus composed of several procedures and functions. This approach is called </a:t>
            </a:r>
            <a:r>
              <a:rPr lang="en-US" i="1" dirty="0"/>
              <a:t>Procedure oriented approach. </a:t>
            </a:r>
            <a:endParaRPr lang="en-US" i="1" dirty="0" smtClean="0"/>
          </a:p>
          <a:p>
            <a:pPr algn="just"/>
            <a:endParaRPr lang="en-US" i="1" dirty="0"/>
          </a:p>
        </p:txBody>
      </p:sp>
      <p:pic>
        <p:nvPicPr>
          <p:cNvPr id="4" name="pic"/>
          <p:cNvPicPr>
            <a:picLocks/>
          </p:cNvPicPr>
          <p:nvPr/>
        </p:nvPicPr>
        <p:blipFill>
          <a:blip r:embed="rId2"/>
          <a:stretch>
            <a:fillRect/>
          </a:stretch>
        </p:blipFill>
        <p:spPr>
          <a:xfrm>
            <a:off x="3916079" y="4084212"/>
            <a:ext cx="4365938" cy="2639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9848" y="965914"/>
            <a:ext cx="10058400" cy="5206285"/>
          </a:xfrm>
        </p:spPr>
        <p:txBody>
          <a:bodyPr/>
          <a:lstStyle/>
          <a:p>
            <a:pPr algn="just"/>
            <a:r>
              <a:rPr lang="en-US" dirty="0"/>
              <a:t>On the other hand, languages like C++, Java and Python use classes and objects in their programs and are called Object Oriented Programming languages. A class is a module which itself contains data and methods (functions) to achieve the task. </a:t>
            </a:r>
            <a:endParaRPr lang="en-US" dirty="0" smtClean="0"/>
          </a:p>
          <a:p>
            <a:pPr algn="just"/>
            <a:r>
              <a:rPr lang="en-US" dirty="0" smtClean="0"/>
              <a:t>The </a:t>
            </a:r>
            <a:r>
              <a:rPr lang="en-US" dirty="0"/>
              <a:t>main task is divided into several sub tasks, and these are represented as classes. Each class </a:t>
            </a:r>
            <a:r>
              <a:rPr lang="en-US" dirty="0" smtClean="0"/>
              <a:t>can </a:t>
            </a:r>
            <a:r>
              <a:rPr lang="en-US" dirty="0"/>
              <a:t>perform several inter-related tasks for which several methods are written in a class. This approach is called </a:t>
            </a:r>
            <a:r>
              <a:rPr lang="en-US" i="1" dirty="0"/>
              <a:t>Object Oriented </a:t>
            </a:r>
            <a:r>
              <a:rPr lang="en-US" i="1" dirty="0" smtClean="0"/>
              <a:t>approach.</a:t>
            </a:r>
          </a:p>
          <a:p>
            <a:pPr algn="just"/>
            <a:endParaRPr lang="en-US" dirty="0"/>
          </a:p>
        </p:txBody>
      </p:sp>
      <p:pic>
        <p:nvPicPr>
          <p:cNvPr id="7" name="Picture 6"/>
          <p:cNvPicPr>
            <a:picLocks noChangeAspect="1"/>
          </p:cNvPicPr>
          <p:nvPr/>
        </p:nvPicPr>
        <p:blipFill rotWithShape="1">
          <a:blip r:embed="rId2"/>
          <a:srcRect l="20965" t="48724" r="51221" b="8847"/>
          <a:stretch/>
        </p:blipFill>
        <p:spPr>
          <a:xfrm>
            <a:off x="4025549" y="3090931"/>
            <a:ext cx="4146998" cy="35566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8411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Problems in Procedure oriented </a:t>
            </a:r>
            <a:r>
              <a:rPr lang="en-US" sz="3800" dirty="0" smtClean="0">
                <a:solidFill>
                  <a:srgbClr val="006600"/>
                </a:solidFill>
              </a:rPr>
              <a:t>approach</a:t>
            </a:r>
            <a:endParaRPr lang="en-US" sz="3800" dirty="0"/>
          </a:p>
        </p:txBody>
      </p:sp>
      <p:sp>
        <p:nvSpPr>
          <p:cNvPr id="3" name="Content Placeholder 2"/>
          <p:cNvSpPr>
            <a:spLocks noGrp="1"/>
          </p:cNvSpPr>
          <p:nvPr>
            <p:ph idx="1"/>
          </p:nvPr>
        </p:nvSpPr>
        <p:spPr/>
        <p:txBody>
          <a:bodyPr>
            <a:normAutofit fontScale="92500" lnSpcReduction="10000"/>
          </a:bodyPr>
          <a:lstStyle/>
          <a:p>
            <a:r>
              <a:rPr lang="en-US" dirty="0"/>
              <a:t>Whenever </a:t>
            </a:r>
            <a:r>
              <a:rPr lang="en-US" dirty="0" smtClean="0"/>
              <a:t>developer wants </a:t>
            </a:r>
            <a:r>
              <a:rPr lang="en-US" dirty="0"/>
              <a:t>to perform a new task</a:t>
            </a:r>
            <a:r>
              <a:rPr lang="en-US" dirty="0" smtClean="0"/>
              <a:t>, he </a:t>
            </a:r>
            <a:r>
              <a:rPr lang="en-US" dirty="0"/>
              <a:t>would be writing a new set of functions. Thus there is no reusability of an already existing code. A new task </a:t>
            </a:r>
            <a:r>
              <a:rPr lang="en-US" dirty="0" smtClean="0"/>
              <a:t>every </a:t>
            </a:r>
            <a:r>
              <a:rPr lang="en-US" dirty="0"/>
              <a:t>time requires developing the code from the scratch. This wastes programmer's time and effort</a:t>
            </a:r>
            <a:r>
              <a:rPr lang="en-US" dirty="0" smtClean="0"/>
              <a:t>.</a:t>
            </a:r>
          </a:p>
          <a:p>
            <a:r>
              <a:rPr lang="en-US" dirty="0"/>
              <a:t>In Procedure Oriented approach, every task and sub task is represented as a function and one function may depend on another function. Hence, an error in the software needs examination of all the functions. Thus debugging or removing errors will become difficult. Any </a:t>
            </a:r>
            <a:r>
              <a:rPr lang="en-US" dirty="0" err="1"/>
              <a:t>updations</a:t>
            </a:r>
            <a:r>
              <a:rPr lang="en-US" dirty="0"/>
              <a:t> to the software will also be difficult</a:t>
            </a:r>
            <a:r>
              <a:rPr lang="en-US" dirty="0" smtClean="0"/>
              <a:t>.</a:t>
            </a:r>
          </a:p>
          <a:p>
            <a:r>
              <a:rPr lang="en-US" dirty="0"/>
              <a:t>When the software is developed, naturally code size will also be increased. It has been observed in most of the software developed following the Procedure Oriented approach that when the code size exceeds 10,000 lines and before reaching 100,000 lines, suddenly at a particular point, the programmers start losing control on the code. This means, the programmers could not understand the exact behavior of the code and could neither debug it, nor extend it. This posed many problems, especially when the software was constructed to handle bigger and complex systems</a:t>
            </a:r>
          </a:p>
        </p:txBody>
      </p:sp>
    </p:spTree>
    <p:extLst>
      <p:ext uri="{BB962C8B-B14F-4D97-AF65-F5344CB8AC3E}">
        <p14:creationId xmlns:p14="http://schemas.microsoft.com/office/powerpoint/2010/main" val="2325708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68946"/>
            <a:ext cx="10058400" cy="5103254"/>
          </a:xfrm>
        </p:spPr>
        <p:txBody>
          <a:bodyPr/>
          <a:lstStyle/>
          <a:p>
            <a:r>
              <a:rPr lang="en-US" dirty="0"/>
              <a:t>There is another problem with Procedure Oriented approach. Programming in this approach is not developed from human being's life. Statements, functions or procedures never reflect the human </a:t>
            </a:r>
            <a:r>
              <a:rPr lang="en-US" dirty="0" smtClean="0"/>
              <a:t>beings (objects). </a:t>
            </a:r>
            <a:r>
              <a:rPr lang="en-US" dirty="0"/>
              <a:t>So, from the </a:t>
            </a:r>
            <a:r>
              <a:rPr lang="en-US" dirty="0" smtClean="0"/>
              <a:t>‘human </a:t>
            </a:r>
            <a:r>
              <a:rPr lang="en-US" dirty="0"/>
              <a:t>beings' point of view, they are unnatural. Unnatural activities are difficult </a:t>
            </a:r>
            <a:r>
              <a:rPr lang="en-US" dirty="0" smtClean="0"/>
              <a:t>o </a:t>
            </a:r>
            <a:r>
              <a:rPr lang="en-US" dirty="0"/>
              <a:t>perform</a:t>
            </a:r>
            <a:r>
              <a:rPr lang="en-US" dirty="0" smtClean="0"/>
              <a:t>.</a:t>
            </a:r>
          </a:p>
          <a:p>
            <a:r>
              <a:rPr lang="en-US" dirty="0"/>
              <a:t>Due to the preceding reasons, computer scientists felt the need of a new approach where programming will have several modules. Each module represents a 'class' and the classes can be reusable and hence maintenance of code will become easy. When there is an error, it is possible to debug only on that class where error occurred without disturbing the other classes. This approach is suitable not only to develop bigger and complex applications but also to manage them easily. Moreover, this approach is built from a single root concept 'object', which represents anything that physically exists in this world</a:t>
            </a:r>
          </a:p>
        </p:txBody>
      </p:sp>
    </p:spTree>
    <p:extLst>
      <p:ext uri="{BB962C8B-B14F-4D97-AF65-F5344CB8AC3E}">
        <p14:creationId xmlns:p14="http://schemas.microsoft.com/office/powerpoint/2010/main" val="493815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Specialty of Python </a:t>
            </a:r>
            <a:r>
              <a:rPr lang="en-US" sz="3800" dirty="0" smtClean="0">
                <a:solidFill>
                  <a:srgbClr val="006600"/>
                </a:solidFill>
              </a:rPr>
              <a:t>language</a:t>
            </a:r>
            <a:endParaRPr lang="en-US" sz="3800" dirty="0"/>
          </a:p>
        </p:txBody>
      </p:sp>
      <p:sp>
        <p:nvSpPr>
          <p:cNvPr id="3" name="Content Placeholder 2"/>
          <p:cNvSpPr>
            <a:spLocks noGrp="1"/>
          </p:cNvSpPr>
          <p:nvPr>
            <p:ph idx="1"/>
          </p:nvPr>
        </p:nvSpPr>
        <p:spPr/>
        <p:txBody>
          <a:bodyPr/>
          <a:lstStyle/>
          <a:p>
            <a:r>
              <a:rPr lang="en-US" dirty="0"/>
              <a:t>Python is an object oriented programming language like Java, it does not force the programmers to write programs in complete object oriented way. </a:t>
            </a:r>
            <a:endParaRPr lang="en-US" dirty="0" smtClean="0"/>
          </a:p>
          <a:p>
            <a:r>
              <a:rPr lang="en-US" dirty="0" smtClean="0"/>
              <a:t>Unlike </a:t>
            </a:r>
            <a:r>
              <a:rPr lang="en-US" dirty="0"/>
              <a:t>Java, Python has a blend of both the object oriented and procedure oriented features. Hence, Python programmers can write programs using procedure oriented approach (like C) or object oriented approach (like Java) depending on their requirements. </a:t>
            </a:r>
            <a:endParaRPr lang="en-US" dirty="0" smtClean="0"/>
          </a:p>
          <a:p>
            <a:r>
              <a:rPr lang="en-US" dirty="0" smtClean="0"/>
              <a:t>This </a:t>
            </a:r>
            <a:r>
              <a:rPr lang="en-US" dirty="0"/>
              <a:t>is definitely an advantage for Python programmers!</a:t>
            </a:r>
          </a:p>
          <a:p>
            <a:endParaRPr lang="en-US" dirty="0"/>
          </a:p>
        </p:txBody>
      </p:sp>
    </p:spTree>
    <p:extLst>
      <p:ext uri="{BB962C8B-B14F-4D97-AF65-F5344CB8AC3E}">
        <p14:creationId xmlns:p14="http://schemas.microsoft.com/office/powerpoint/2010/main" val="422022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Features of Object oriented programming </a:t>
            </a:r>
            <a:r>
              <a:rPr lang="en-US" sz="3800" dirty="0" smtClean="0">
                <a:solidFill>
                  <a:srgbClr val="006600"/>
                </a:solidFill>
              </a:rPr>
              <a:t>system</a:t>
            </a:r>
            <a:endParaRPr lang="en-US" sz="3800" dirty="0"/>
          </a:p>
        </p:txBody>
      </p:sp>
      <p:sp>
        <p:nvSpPr>
          <p:cNvPr id="3" name="Content Placeholder 2"/>
          <p:cNvSpPr>
            <a:spLocks noGrp="1"/>
          </p:cNvSpPr>
          <p:nvPr>
            <p:ph idx="1"/>
          </p:nvPr>
        </p:nvSpPr>
        <p:spPr/>
        <p:txBody>
          <a:bodyPr/>
          <a:lstStyle/>
          <a:p>
            <a:r>
              <a:rPr lang="en-US" dirty="0"/>
              <a:t>There are five important features related to Object Oriented Programming </a:t>
            </a:r>
            <a:r>
              <a:rPr lang="en-US" dirty="0" smtClean="0"/>
              <a:t>System. They </a:t>
            </a:r>
            <a:r>
              <a:rPr lang="en-US" dirty="0"/>
              <a:t>are:</a:t>
            </a:r>
          </a:p>
          <a:p>
            <a:pPr lvl="1" fontAlgn="base">
              <a:buFont typeface="Wingdings" panose="05000000000000000000" pitchFamily="2" charset="2"/>
              <a:buChar char="q"/>
            </a:pPr>
            <a:r>
              <a:rPr lang="en-US" dirty="0" smtClean="0"/>
              <a:t> Classes </a:t>
            </a:r>
            <a:r>
              <a:rPr lang="en-US" dirty="0"/>
              <a:t>and objects</a:t>
            </a:r>
          </a:p>
          <a:p>
            <a:pPr lvl="1" fontAlgn="base">
              <a:buFont typeface="Wingdings" panose="05000000000000000000" pitchFamily="2" charset="2"/>
              <a:buChar char="q"/>
            </a:pPr>
            <a:r>
              <a:rPr lang="en-US" dirty="0" smtClean="0"/>
              <a:t> Encapsulation</a:t>
            </a:r>
            <a:endParaRPr lang="en-US" dirty="0"/>
          </a:p>
          <a:p>
            <a:pPr lvl="1" fontAlgn="base">
              <a:buFont typeface="Wingdings" panose="05000000000000000000" pitchFamily="2" charset="2"/>
              <a:buChar char="q"/>
            </a:pPr>
            <a:r>
              <a:rPr lang="en-US" dirty="0" smtClean="0"/>
              <a:t> Abstraction</a:t>
            </a:r>
            <a:endParaRPr lang="en-US" dirty="0"/>
          </a:p>
          <a:p>
            <a:pPr lvl="1" fontAlgn="base">
              <a:buFont typeface="Wingdings" panose="05000000000000000000" pitchFamily="2" charset="2"/>
              <a:buChar char="q"/>
            </a:pPr>
            <a:r>
              <a:rPr lang="en-US" dirty="0" smtClean="0"/>
              <a:t> Inheritance</a:t>
            </a:r>
            <a:endParaRPr lang="en-US" dirty="0"/>
          </a:p>
          <a:p>
            <a:pPr lvl="1" fontAlgn="base">
              <a:buFont typeface="Wingdings" panose="05000000000000000000" pitchFamily="2" charset="2"/>
              <a:buChar char="q"/>
            </a:pPr>
            <a:r>
              <a:rPr lang="en-US" dirty="0" smtClean="0"/>
              <a:t> Polymorphism</a:t>
            </a:r>
            <a:endParaRPr lang="en-US" dirty="0"/>
          </a:p>
          <a:p>
            <a:r>
              <a:rPr lang="en-US" dirty="0"/>
              <a:t>Let's move further to have clear understanding of each of these features</a:t>
            </a:r>
          </a:p>
        </p:txBody>
      </p:sp>
    </p:spTree>
    <p:extLst>
      <p:ext uri="{BB962C8B-B14F-4D97-AF65-F5344CB8AC3E}">
        <p14:creationId xmlns:p14="http://schemas.microsoft.com/office/powerpoint/2010/main" val="2426034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000" dirty="0" smtClean="0">
                <a:solidFill>
                  <a:srgbClr val="7030A0"/>
                </a:solidFill>
              </a:rPr>
              <a:t>Class and object</a:t>
            </a:r>
            <a:endParaRPr lang="en-US" sz="3000"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US" dirty="0"/>
              <a:t>The entire OOPS methodology has been derived from a single root concept called 'object'. </a:t>
            </a:r>
            <a:endParaRPr lang="en-US" dirty="0" smtClean="0"/>
          </a:p>
          <a:p>
            <a:r>
              <a:rPr lang="en-US" dirty="0" smtClean="0"/>
              <a:t>An </a:t>
            </a:r>
            <a:r>
              <a:rPr lang="en-US" dirty="0"/>
              <a:t>object is anything that really exists in the world and can be distinguished from others. This definition specifies that everything in this world is an object. </a:t>
            </a:r>
            <a:endParaRPr lang="en-US" dirty="0" smtClean="0"/>
          </a:p>
          <a:p>
            <a:r>
              <a:rPr lang="en-US" dirty="0" smtClean="0"/>
              <a:t>For </a:t>
            </a:r>
            <a:r>
              <a:rPr lang="en-US" dirty="0"/>
              <a:t>example, a table, a ball, a car, a dog, a person, etc. will come under objects. Then what is not an object? If something does not really exist, then it is not an object. For example, our thoughts, imagination, plans, ideas etc. are not objects, because they do not physically </a:t>
            </a:r>
            <a:r>
              <a:rPr lang="en-US" dirty="0" smtClean="0"/>
              <a:t>exist</a:t>
            </a:r>
          </a:p>
          <a:p>
            <a:r>
              <a:rPr lang="en-US" dirty="0"/>
              <a:t>To understand a class, take a pen and paper and write down all the attributes and actions of any person. The paper contains the model that depicts a person, so it is called a class. </a:t>
            </a:r>
            <a:endParaRPr lang="en-US" dirty="0" smtClean="0"/>
          </a:p>
          <a:p>
            <a:r>
              <a:rPr lang="en-US" dirty="0" smtClean="0"/>
              <a:t>We </a:t>
            </a:r>
            <a:r>
              <a:rPr lang="en-US" dirty="0"/>
              <a:t>can find a person with the name </a:t>
            </a:r>
            <a:r>
              <a:rPr lang="en-US" dirty="0" err="1"/>
              <a:t>Raju</a:t>
            </a:r>
            <a:r>
              <a:rPr lang="en-US" dirty="0"/>
              <a:t>', who got all the attributes and actions as written on the paper. So </a:t>
            </a:r>
            <a:r>
              <a:rPr lang="en-US" dirty="0" err="1"/>
              <a:t>Raju</a:t>
            </a:r>
            <a:r>
              <a:rPr lang="en-US" dirty="0"/>
              <a:t>' becomes an object of the class, Person. This gives a definition for the class. A class is a model or blueprint for creating objects. By following the class, one can create objects. So we can say, whatever is there in the class, will be seen in its objects also.</a:t>
            </a:r>
          </a:p>
        </p:txBody>
      </p:sp>
    </p:spTree>
    <p:extLst>
      <p:ext uri="{BB962C8B-B14F-4D97-AF65-F5344CB8AC3E}">
        <p14:creationId xmlns:p14="http://schemas.microsoft.com/office/powerpoint/2010/main" val="1998877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4044</TotalTime>
  <Words>1918</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Rockwell</vt:lpstr>
      <vt:lpstr>Rockwell Condensed</vt:lpstr>
      <vt:lpstr>Wingdings</vt:lpstr>
      <vt:lpstr>Wood Type</vt:lpstr>
      <vt:lpstr>Chapter 12</vt:lpstr>
      <vt:lpstr>List of contents</vt:lpstr>
      <vt:lpstr>Introduction</vt:lpstr>
      <vt:lpstr>PowerPoint Presentation</vt:lpstr>
      <vt:lpstr>Problems in Procedure oriented approach</vt:lpstr>
      <vt:lpstr>PowerPoint Presentation</vt:lpstr>
      <vt:lpstr>Specialty of Python language</vt:lpstr>
      <vt:lpstr>Features of Object oriented programming system</vt:lpstr>
      <vt:lpstr>Class and object</vt:lpstr>
      <vt:lpstr>PowerPoint Presentation</vt:lpstr>
      <vt:lpstr>PowerPoint Presentation</vt:lpstr>
      <vt:lpstr>Encapsulation</vt:lpstr>
      <vt:lpstr>PowerPoint Presentation</vt:lpstr>
      <vt:lpstr>Abstraction</vt:lpstr>
      <vt:lpstr>PowerPoint Presentation</vt:lpstr>
      <vt:lpstr>PowerPoint Presentation</vt:lpstr>
      <vt:lpstr>Inheritance</vt:lpstr>
      <vt:lpstr>PowerPoint Presentation</vt:lpstr>
      <vt:lpstr>Polymorphism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673</cp:revision>
  <dcterms:created xsi:type="dcterms:W3CDTF">2020-08-16T05:12:46Z</dcterms:created>
  <dcterms:modified xsi:type="dcterms:W3CDTF">2020-12-05T05:07:43Z</dcterms:modified>
</cp:coreProperties>
</file>