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8" r:id="rId2"/>
    <p:sldId id="257" r:id="rId3"/>
    <p:sldId id="280" r:id="rId4"/>
    <p:sldId id="299" r:id="rId5"/>
    <p:sldId id="281" r:id="rId6"/>
    <p:sldId id="282" r:id="rId7"/>
    <p:sldId id="283" r:id="rId8"/>
    <p:sldId id="284" r:id="rId9"/>
    <p:sldId id="285" r:id="rId10"/>
    <p:sldId id="286" r:id="rId11"/>
    <p:sldId id="287" r:id="rId12"/>
    <p:sldId id="288" r:id="rId13"/>
    <p:sldId id="290" r:id="rId14"/>
    <p:sldId id="289" r:id="rId15"/>
    <p:sldId id="291" r:id="rId16"/>
    <p:sldId id="292" r:id="rId17"/>
    <p:sldId id="293" r:id="rId18"/>
    <p:sldId id="294" r:id="rId19"/>
    <p:sldId id="295" r:id="rId20"/>
    <p:sldId id="296" r:id="rId21"/>
    <p:sldId id="297" r:id="rId22"/>
    <p:sldId id="29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339933"/>
    <a:srgbClr val="154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09-Dec-20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1564C70-EDEE-4B39-80AF-68A0308ED41C}" type="slidenum">
              <a:rPr lang="en-US" smtClean="0"/>
              <a:t>‹#›</a:t>
            </a:fld>
            <a:endParaRPr lang="en-US"/>
          </a:p>
        </p:txBody>
      </p:sp>
    </p:spTree>
    <p:extLst>
      <p:ext uri="{BB962C8B-B14F-4D97-AF65-F5344CB8AC3E}">
        <p14:creationId xmlns:p14="http://schemas.microsoft.com/office/powerpoint/2010/main" val="360607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09-Dec-20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2036114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09-Dec-20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3112253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09-Dec-20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2515832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1DCD4DA-9D44-45D8-AD34-6A075A7D01FD}" type="datetimeFigureOut">
              <a:rPr lang="en-US" smtClean="0"/>
              <a:t>09-Dec-20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1564C70-EDEE-4B39-80AF-68A0308ED41C}" type="slidenum">
              <a:rPr lang="en-US" smtClean="0"/>
              <a:t>‹#›</a:t>
            </a:fld>
            <a:endParaRPr lang="en-US"/>
          </a:p>
        </p:txBody>
      </p:sp>
    </p:spTree>
    <p:extLst>
      <p:ext uri="{BB962C8B-B14F-4D97-AF65-F5344CB8AC3E}">
        <p14:creationId xmlns:p14="http://schemas.microsoft.com/office/powerpoint/2010/main" val="378634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DCD4DA-9D44-45D8-AD34-6A075A7D01FD}" type="datetimeFigureOut">
              <a:rPr lang="en-US" smtClean="0"/>
              <a:t>09-Dec-20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32718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DCD4DA-9D44-45D8-AD34-6A075A7D01FD}" type="datetimeFigureOut">
              <a:rPr lang="en-US" smtClean="0"/>
              <a:t>09-Dec-20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3693502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DCD4DA-9D44-45D8-AD34-6A075A7D01FD}" type="datetimeFigureOut">
              <a:rPr lang="en-US" smtClean="0"/>
              <a:t>09-Dec-20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2736565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DCD4DA-9D44-45D8-AD34-6A075A7D01FD}" type="datetimeFigureOut">
              <a:rPr lang="en-US" smtClean="0"/>
              <a:t>09-Dec-20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1457661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DCD4DA-9D44-45D8-AD34-6A075A7D01FD}" type="datetimeFigureOut">
              <a:rPr lang="en-US" smtClean="0"/>
              <a:t>09-Dec-20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8198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DCD4DA-9D44-45D8-AD34-6A075A7D01FD}" type="datetimeFigureOut">
              <a:rPr lang="en-US" smtClean="0"/>
              <a:t>09-Dec-20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905677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1DCD4DA-9D44-45D8-AD34-6A075A7D01FD}" type="datetimeFigureOut">
              <a:rPr lang="en-US" smtClean="0"/>
              <a:t>09-Dec-20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1564C70-EDEE-4B39-80AF-68A0308ED41C}" type="slidenum">
              <a:rPr lang="en-US" smtClean="0"/>
              <a:t>‹#›</a:t>
            </a:fld>
            <a:endParaRPr lang="en-US"/>
          </a:p>
        </p:txBody>
      </p:sp>
    </p:spTree>
    <p:extLst>
      <p:ext uri="{BB962C8B-B14F-4D97-AF65-F5344CB8AC3E}">
        <p14:creationId xmlns:p14="http://schemas.microsoft.com/office/powerpoint/2010/main" val="28536066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120462"/>
            <a:ext cx="10058400" cy="973514"/>
          </a:xfrm>
        </p:spPr>
        <p:txBody>
          <a:bodyPr/>
          <a:lstStyle/>
          <a:p>
            <a:r>
              <a:rPr lang="en-US" dirty="0" smtClean="0">
                <a:solidFill>
                  <a:schemeClr val="accent1">
                    <a:lumMod val="60000"/>
                    <a:lumOff val="40000"/>
                  </a:schemeClr>
                </a:solidFill>
              </a:rPr>
              <a:t>Chapter 13</a:t>
            </a:r>
            <a:endParaRPr lang="en-US" dirty="0">
              <a:solidFill>
                <a:schemeClr val="accent1">
                  <a:lumMod val="60000"/>
                  <a:lumOff val="40000"/>
                </a:schemeClr>
              </a:solidFill>
            </a:endParaRPr>
          </a:p>
        </p:txBody>
      </p:sp>
      <p:sp>
        <p:nvSpPr>
          <p:cNvPr id="3" name="Content Placeholder 2"/>
          <p:cNvSpPr>
            <a:spLocks noGrp="1"/>
          </p:cNvSpPr>
          <p:nvPr>
            <p:ph idx="1"/>
          </p:nvPr>
        </p:nvSpPr>
        <p:spPr>
          <a:xfrm>
            <a:off x="1069848" y="2730320"/>
            <a:ext cx="10058400" cy="3441879"/>
          </a:xfrm>
        </p:spPr>
        <p:txBody>
          <a:bodyPr>
            <a:normAutofit/>
          </a:bodyPr>
          <a:lstStyle/>
          <a:p>
            <a:pPr marL="0" indent="0" algn="ctr">
              <a:buNone/>
            </a:pPr>
            <a:r>
              <a:rPr lang="en-US" sz="4400" dirty="0" smtClean="0">
                <a:solidFill>
                  <a:srgbClr val="006600"/>
                </a:solidFill>
              </a:rPr>
              <a:t>Classes and Objects</a:t>
            </a:r>
          </a:p>
        </p:txBody>
      </p:sp>
    </p:spTree>
    <p:extLst>
      <p:ext uri="{BB962C8B-B14F-4D97-AF65-F5344CB8AC3E}">
        <p14:creationId xmlns:p14="http://schemas.microsoft.com/office/powerpoint/2010/main" val="2496930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006600"/>
                </a:solidFill>
              </a:rPr>
              <a:t>Constructor</a:t>
            </a:r>
            <a:endParaRPr lang="en-US" sz="3600" dirty="0"/>
          </a:p>
        </p:txBody>
      </p:sp>
      <p:sp>
        <p:nvSpPr>
          <p:cNvPr id="3" name="Content Placeholder 2"/>
          <p:cNvSpPr>
            <a:spLocks noGrp="1"/>
          </p:cNvSpPr>
          <p:nvPr>
            <p:ph idx="1"/>
          </p:nvPr>
        </p:nvSpPr>
        <p:spPr/>
        <p:txBody>
          <a:bodyPr/>
          <a:lstStyle/>
          <a:p>
            <a:r>
              <a:rPr lang="en-US" dirty="0" smtClean="0"/>
              <a:t>In python, constructor </a:t>
            </a:r>
            <a:r>
              <a:rPr lang="en-US" dirty="0"/>
              <a:t>is a special method that is used to initialize the instance variables of a class. </a:t>
            </a:r>
            <a:endParaRPr lang="en-US" dirty="0" smtClean="0"/>
          </a:p>
          <a:p>
            <a:r>
              <a:rPr lang="en-US" dirty="0" smtClean="0"/>
              <a:t>In </a:t>
            </a:r>
            <a:r>
              <a:rPr lang="en-US" dirty="0"/>
              <a:t>the constructor, we create the instance variables and initialize them with some starting values. </a:t>
            </a:r>
            <a:endParaRPr lang="en-US" dirty="0" smtClean="0"/>
          </a:p>
          <a:p>
            <a:r>
              <a:rPr lang="en-US" dirty="0" smtClean="0"/>
              <a:t>The </a:t>
            </a:r>
            <a:r>
              <a:rPr lang="en-US" dirty="0"/>
              <a:t>first parameter of the constructor will be </a:t>
            </a:r>
            <a:r>
              <a:rPr lang="en-US" dirty="0" smtClean="0"/>
              <a:t>‘self’ </a:t>
            </a:r>
            <a:r>
              <a:rPr lang="en-US" dirty="0"/>
              <a:t>variable that contains the memory address of the </a:t>
            </a:r>
            <a:r>
              <a:rPr lang="en-US" dirty="0" smtClean="0"/>
              <a:t>instance</a:t>
            </a:r>
          </a:p>
          <a:p>
            <a:r>
              <a:rPr lang="en-US" dirty="0" smtClean="0"/>
              <a:t>In python, special function __</a:t>
            </a:r>
            <a:r>
              <a:rPr lang="en-US" dirty="0" err="1" smtClean="0"/>
              <a:t>init</a:t>
            </a:r>
            <a:r>
              <a:rPr lang="en-US" dirty="0" smtClean="0"/>
              <a:t>__ will behave like constructor </a:t>
            </a:r>
          </a:p>
          <a:p>
            <a:r>
              <a:rPr lang="en-US" dirty="0" smtClean="0"/>
              <a:t>It can have only ‘self’ as default parameter or it can have other parameters along with the ‘self’ depending on the way programmer needs to define.</a:t>
            </a:r>
          </a:p>
          <a:p>
            <a:endParaRPr lang="en-US" i="1" u="sng" dirty="0" smtClean="0">
              <a:solidFill>
                <a:srgbClr val="00B050"/>
              </a:solidFill>
            </a:endParaRPr>
          </a:p>
          <a:p>
            <a:r>
              <a:rPr lang="en-US" i="1" u="sng" dirty="0" smtClean="0">
                <a:solidFill>
                  <a:srgbClr val="00B050"/>
                </a:solidFill>
              </a:rPr>
              <a:t>Go </a:t>
            </a:r>
            <a:r>
              <a:rPr lang="en-US" i="1" u="sng" dirty="0">
                <a:solidFill>
                  <a:srgbClr val="00B050"/>
                </a:solidFill>
              </a:rPr>
              <a:t>to Jupyter notebook for </a:t>
            </a:r>
            <a:r>
              <a:rPr lang="en-US" i="1" u="sng" dirty="0" smtClean="0">
                <a:solidFill>
                  <a:srgbClr val="00B050"/>
                </a:solidFill>
              </a:rPr>
              <a:t>examples</a:t>
            </a:r>
            <a:endParaRPr lang="en-US" dirty="0" smtClean="0"/>
          </a:p>
          <a:p>
            <a:endParaRPr lang="en-US" dirty="0" smtClean="0"/>
          </a:p>
          <a:p>
            <a:endParaRPr lang="en-US" dirty="0"/>
          </a:p>
        </p:txBody>
      </p:sp>
    </p:spTree>
    <p:extLst>
      <p:ext uri="{BB962C8B-B14F-4D97-AF65-F5344CB8AC3E}">
        <p14:creationId xmlns:p14="http://schemas.microsoft.com/office/powerpoint/2010/main" val="4844409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Types of </a:t>
            </a:r>
            <a:r>
              <a:rPr lang="en-US" sz="3800" dirty="0" smtClean="0">
                <a:solidFill>
                  <a:srgbClr val="006600"/>
                </a:solidFill>
              </a:rPr>
              <a:t>variables</a:t>
            </a:r>
            <a:endParaRPr lang="en-US" sz="3800" dirty="0"/>
          </a:p>
        </p:txBody>
      </p:sp>
      <p:sp>
        <p:nvSpPr>
          <p:cNvPr id="3" name="Content Placeholder 2"/>
          <p:cNvSpPr>
            <a:spLocks noGrp="1"/>
          </p:cNvSpPr>
          <p:nvPr>
            <p:ph idx="1"/>
          </p:nvPr>
        </p:nvSpPr>
        <p:spPr/>
        <p:txBody>
          <a:bodyPr/>
          <a:lstStyle/>
          <a:p>
            <a:r>
              <a:rPr lang="en-US" dirty="0"/>
              <a:t>The variables which are written inside a class are of 2 types:</a:t>
            </a:r>
          </a:p>
          <a:p>
            <a:pPr lvl="1" fontAlgn="base">
              <a:buFont typeface="Wingdings" panose="05000000000000000000" pitchFamily="2" charset="2"/>
              <a:buChar char="q"/>
            </a:pPr>
            <a:r>
              <a:rPr lang="en-US" dirty="0" smtClean="0"/>
              <a:t> </a:t>
            </a:r>
            <a:r>
              <a:rPr lang="en-US" dirty="0" smtClean="0">
                <a:solidFill>
                  <a:srgbClr val="0070C0"/>
                </a:solidFill>
              </a:rPr>
              <a:t>Instance variables</a:t>
            </a:r>
            <a:r>
              <a:rPr lang="en-US" dirty="0" smtClean="0"/>
              <a:t>: Instance </a:t>
            </a:r>
            <a:r>
              <a:rPr lang="en-US" dirty="0"/>
              <a:t>variables are the variables whose separate copy is created in every instance (or object</a:t>
            </a:r>
            <a:r>
              <a:rPr lang="en-US" dirty="0" smtClean="0"/>
              <a:t>)</a:t>
            </a:r>
            <a:endParaRPr lang="en-US" dirty="0"/>
          </a:p>
          <a:p>
            <a:pPr lvl="1" fontAlgn="base">
              <a:buFont typeface="Wingdings" panose="05000000000000000000" pitchFamily="2" charset="2"/>
              <a:buChar char="q"/>
            </a:pPr>
            <a:r>
              <a:rPr lang="en-US" dirty="0" smtClean="0"/>
              <a:t> </a:t>
            </a:r>
            <a:r>
              <a:rPr lang="en-US" dirty="0" smtClean="0">
                <a:solidFill>
                  <a:srgbClr val="0070C0"/>
                </a:solidFill>
              </a:rPr>
              <a:t>Class </a:t>
            </a:r>
            <a:r>
              <a:rPr lang="en-US" dirty="0">
                <a:solidFill>
                  <a:srgbClr val="0070C0"/>
                </a:solidFill>
              </a:rPr>
              <a:t>variables or Static </a:t>
            </a:r>
            <a:r>
              <a:rPr lang="en-US" dirty="0" smtClean="0">
                <a:solidFill>
                  <a:srgbClr val="0070C0"/>
                </a:solidFill>
              </a:rPr>
              <a:t>variables: </a:t>
            </a:r>
            <a:r>
              <a:rPr lang="en-US" dirty="0" smtClean="0"/>
              <a:t>Class </a:t>
            </a:r>
            <a:r>
              <a:rPr lang="en-US" dirty="0"/>
              <a:t>variables are the variables whose single copy is available to all the instances of the class. If we modify the copy of class variable in an instance, it will modify all the copies in the other instances</a:t>
            </a:r>
            <a:r>
              <a:rPr lang="en-US" dirty="0" smtClean="0"/>
              <a:t>.</a:t>
            </a:r>
          </a:p>
          <a:p>
            <a:pPr marL="0" indent="0">
              <a:buNone/>
            </a:pPr>
            <a:endParaRPr lang="en-US" i="1" u="sng" dirty="0">
              <a:solidFill>
                <a:srgbClr val="00B050"/>
              </a:solidFill>
            </a:endParaRPr>
          </a:p>
          <a:p>
            <a:r>
              <a:rPr lang="en-US" i="1" u="sng" dirty="0">
                <a:solidFill>
                  <a:srgbClr val="00B050"/>
                </a:solidFill>
              </a:rPr>
              <a:t>Go to Jupyter notebook for </a:t>
            </a:r>
            <a:r>
              <a:rPr lang="en-US" i="1" u="sng" dirty="0" smtClean="0">
                <a:solidFill>
                  <a:srgbClr val="00B050"/>
                </a:solidFill>
              </a:rPr>
              <a:t>examples</a:t>
            </a:r>
            <a:endParaRPr lang="en-US" dirty="0"/>
          </a:p>
        </p:txBody>
      </p:sp>
    </p:spTree>
    <p:extLst>
      <p:ext uri="{BB962C8B-B14F-4D97-AF65-F5344CB8AC3E}">
        <p14:creationId xmlns:p14="http://schemas.microsoft.com/office/powerpoint/2010/main" val="42365807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845240"/>
            <a:ext cx="10058400" cy="597193"/>
          </a:xfrm>
        </p:spPr>
        <p:txBody>
          <a:bodyPr>
            <a:normAutofit/>
          </a:bodyPr>
          <a:lstStyle/>
          <a:p>
            <a:r>
              <a:rPr lang="en-US" sz="3000" dirty="0">
                <a:solidFill>
                  <a:srgbClr val="7030A0"/>
                </a:solidFill>
              </a:rPr>
              <a:t>namespace</a:t>
            </a:r>
          </a:p>
        </p:txBody>
      </p:sp>
      <p:sp>
        <p:nvSpPr>
          <p:cNvPr id="3" name="Content Placeholder 2"/>
          <p:cNvSpPr>
            <a:spLocks noGrp="1"/>
          </p:cNvSpPr>
          <p:nvPr>
            <p:ph idx="1"/>
          </p:nvPr>
        </p:nvSpPr>
        <p:spPr>
          <a:xfrm>
            <a:off x="1069848" y="1722164"/>
            <a:ext cx="10058400" cy="4050792"/>
          </a:xfrm>
        </p:spPr>
        <p:txBody>
          <a:bodyPr>
            <a:normAutofit fontScale="92500" lnSpcReduction="20000"/>
          </a:bodyPr>
          <a:lstStyle/>
          <a:p>
            <a:r>
              <a:rPr lang="en-US" dirty="0"/>
              <a:t>A namespace represents a memory block where names are mapped (or linked) to objects. Suppose we write:</a:t>
            </a:r>
          </a:p>
          <a:p>
            <a:pPr marL="0" indent="0">
              <a:buNone/>
            </a:pPr>
            <a:r>
              <a:rPr lang="en-US" dirty="0" smtClean="0"/>
              <a:t>	n </a:t>
            </a:r>
            <a:r>
              <a:rPr lang="en-US" dirty="0"/>
              <a:t>= 10</a:t>
            </a:r>
          </a:p>
          <a:p>
            <a:r>
              <a:rPr lang="en-US" dirty="0"/>
              <a:t>Here, 'n' is the name given to the integer object 10. </a:t>
            </a:r>
            <a:endParaRPr lang="en-US" dirty="0" smtClean="0"/>
          </a:p>
          <a:p>
            <a:r>
              <a:rPr lang="en-US" dirty="0" smtClean="0"/>
              <a:t>Please </a:t>
            </a:r>
            <a:r>
              <a:rPr lang="en-US" dirty="0"/>
              <a:t>recollect that numbers, strings, lists etc. are all considered as objects in Python. </a:t>
            </a:r>
            <a:endParaRPr lang="en-US" dirty="0" smtClean="0"/>
          </a:p>
          <a:p>
            <a:r>
              <a:rPr lang="en-US" dirty="0" smtClean="0"/>
              <a:t>The </a:t>
            </a:r>
            <a:r>
              <a:rPr lang="en-US" dirty="0"/>
              <a:t>name 'n' is linked to 10 in the namespace. </a:t>
            </a:r>
            <a:endParaRPr lang="en-US" dirty="0" smtClean="0"/>
          </a:p>
          <a:p>
            <a:r>
              <a:rPr lang="en-US" dirty="0" smtClean="0"/>
              <a:t>A </a:t>
            </a:r>
            <a:r>
              <a:rPr lang="en-US" dirty="0"/>
              <a:t>class maintains its own namespace, called 'class namespace'. </a:t>
            </a:r>
            <a:endParaRPr lang="en-US" dirty="0" smtClean="0"/>
          </a:p>
          <a:p>
            <a:r>
              <a:rPr lang="en-US" dirty="0" smtClean="0"/>
              <a:t>In </a:t>
            </a:r>
            <a:r>
              <a:rPr lang="en-US" dirty="0"/>
              <a:t>the class namespace, the names are mapped to class variables. Similarly, every instance will have its own name space, called 'instance namespace'. In the instance namespace, the names are mapped to instance variables. </a:t>
            </a:r>
            <a:endParaRPr lang="en-US" dirty="0" smtClean="0"/>
          </a:p>
          <a:p>
            <a:r>
              <a:rPr lang="en-US" dirty="0" smtClean="0"/>
              <a:t>In </a:t>
            </a:r>
            <a:r>
              <a:rPr lang="en-US" dirty="0"/>
              <a:t>the following code, 'n' is a class variable in the Student class. So, in the class namespace, the name 'n' is mapped or linked to 10 as shown </a:t>
            </a:r>
            <a:r>
              <a:rPr lang="en-US" dirty="0" smtClean="0"/>
              <a:t>following Figure. </a:t>
            </a:r>
            <a:r>
              <a:rPr lang="en-US" dirty="0"/>
              <a:t>Since it is a class variable, we can access it in the class namespace, using </a:t>
            </a:r>
            <a:r>
              <a:rPr lang="en-US" dirty="0" err="1"/>
              <a:t>classname.variable</a:t>
            </a:r>
            <a:r>
              <a:rPr lang="en-US" dirty="0"/>
              <a:t>, as: </a:t>
            </a:r>
            <a:r>
              <a:rPr lang="en-US" dirty="0" err="1"/>
              <a:t>Student.n</a:t>
            </a:r>
            <a:r>
              <a:rPr lang="en-US" dirty="0"/>
              <a:t> which gives 10</a:t>
            </a:r>
          </a:p>
          <a:p>
            <a:endParaRPr lang="en-US" dirty="0"/>
          </a:p>
        </p:txBody>
      </p:sp>
    </p:spTree>
    <p:extLst>
      <p:ext uri="{BB962C8B-B14F-4D97-AF65-F5344CB8AC3E}">
        <p14:creationId xmlns:p14="http://schemas.microsoft.com/office/powerpoint/2010/main" val="38876002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210614"/>
            <a:ext cx="10058400" cy="4961586"/>
          </a:xfrm>
        </p:spPr>
        <p:txBody>
          <a:bodyPr/>
          <a:lstStyle/>
          <a:p>
            <a:pPr lvl="0" fontAlgn="base"/>
            <a:r>
              <a:rPr lang="en-US" dirty="0">
                <a:solidFill>
                  <a:srgbClr val="0070C0"/>
                </a:solidFill>
              </a:rPr>
              <a:t>U</a:t>
            </a:r>
            <a:r>
              <a:rPr lang="en-US" dirty="0" smtClean="0">
                <a:solidFill>
                  <a:srgbClr val="0070C0"/>
                </a:solidFill>
              </a:rPr>
              <a:t>nderstanding </a:t>
            </a:r>
            <a:r>
              <a:rPr lang="en-US" dirty="0">
                <a:solidFill>
                  <a:srgbClr val="0070C0"/>
                </a:solidFill>
              </a:rPr>
              <a:t>class namespace </a:t>
            </a:r>
            <a:endParaRPr lang="en-US" dirty="0" smtClean="0">
              <a:solidFill>
                <a:srgbClr val="0070C0"/>
              </a:solidFill>
            </a:endParaRPr>
          </a:p>
          <a:p>
            <a:pPr lvl="0" fontAlgn="base"/>
            <a:endParaRPr lang="en-US" sz="1050" dirty="0" smtClean="0">
              <a:solidFill>
                <a:srgbClr val="0070C0"/>
              </a:solidFill>
            </a:endParaRPr>
          </a:p>
          <a:p>
            <a:pPr marL="548640" lvl="2" indent="0" fontAlgn="base">
              <a:buNone/>
            </a:pPr>
            <a:r>
              <a:rPr lang="en-US" sz="1800" dirty="0" smtClean="0"/>
              <a:t>class </a:t>
            </a:r>
            <a:r>
              <a:rPr lang="en-US" sz="1800" dirty="0"/>
              <a:t>Student:</a:t>
            </a:r>
          </a:p>
          <a:p>
            <a:pPr marL="822960" lvl="3" indent="0">
              <a:buNone/>
            </a:pPr>
            <a:r>
              <a:rPr lang="en-US" sz="1800" dirty="0" smtClean="0"/>
              <a:t>  # </a:t>
            </a:r>
            <a:r>
              <a:rPr lang="en-US" sz="1800" dirty="0"/>
              <a:t>this is a class </a:t>
            </a:r>
            <a:r>
              <a:rPr lang="en-US" sz="1800" dirty="0" err="1"/>
              <a:t>var</a:t>
            </a:r>
            <a:endParaRPr lang="en-US" sz="1800" dirty="0"/>
          </a:p>
          <a:p>
            <a:pPr marL="822960" lvl="3" indent="0">
              <a:buNone/>
            </a:pPr>
            <a:r>
              <a:rPr lang="en-US" sz="1800" dirty="0" smtClean="0"/>
              <a:t>  n=10</a:t>
            </a:r>
          </a:p>
          <a:p>
            <a:pPr marL="548640" lvl="2" indent="0">
              <a:buNone/>
            </a:pPr>
            <a:r>
              <a:rPr lang="en-US" sz="1800" dirty="0" smtClean="0"/>
              <a:t>print(</a:t>
            </a:r>
            <a:r>
              <a:rPr lang="en-US" sz="1800" dirty="0" err="1" smtClean="0"/>
              <a:t>Student.n</a:t>
            </a:r>
            <a:r>
              <a:rPr lang="en-US" sz="1800" dirty="0" smtClean="0"/>
              <a:t>)</a:t>
            </a:r>
          </a:p>
          <a:p>
            <a:pPr marL="548640" lvl="2" indent="0">
              <a:buNone/>
            </a:pPr>
            <a:r>
              <a:rPr lang="en-US" sz="1800" dirty="0" err="1" smtClean="0"/>
              <a:t>Student.n</a:t>
            </a:r>
            <a:r>
              <a:rPr lang="en-US" sz="1800" dirty="0" smtClean="0"/>
              <a:t>+=1</a:t>
            </a:r>
          </a:p>
          <a:p>
            <a:pPr marL="548640" lvl="2" indent="0">
              <a:buNone/>
            </a:pPr>
            <a:r>
              <a:rPr lang="en-US" sz="1800" dirty="0" smtClean="0"/>
              <a:t>print(</a:t>
            </a:r>
            <a:r>
              <a:rPr lang="en-US" sz="1800" dirty="0" err="1" smtClean="0"/>
              <a:t>Student.n</a:t>
            </a:r>
            <a:r>
              <a:rPr lang="en-US" sz="1800" dirty="0" smtClean="0"/>
              <a:t>)   # displays 11</a:t>
            </a:r>
          </a:p>
          <a:p>
            <a:pPr marL="548640" lvl="2" indent="0">
              <a:buNone/>
            </a:pPr>
            <a:r>
              <a:rPr lang="en-US" sz="1800" dirty="0" smtClean="0"/>
              <a:t>s1=Student()</a:t>
            </a:r>
          </a:p>
          <a:p>
            <a:pPr marL="548640" lvl="2" indent="0">
              <a:buNone/>
            </a:pPr>
            <a:r>
              <a:rPr lang="en-US" sz="1800" dirty="0" smtClean="0"/>
              <a:t>print(s1.n)            # displays 11</a:t>
            </a:r>
          </a:p>
          <a:p>
            <a:pPr marL="548640" lvl="2" indent="0">
              <a:buNone/>
            </a:pPr>
            <a:r>
              <a:rPr lang="en-US" sz="1800" dirty="0" smtClean="0"/>
              <a:t>s2=Student</a:t>
            </a:r>
            <a:r>
              <a:rPr lang="en-US" sz="1800" dirty="0"/>
              <a:t>()</a:t>
            </a:r>
          </a:p>
          <a:p>
            <a:pPr marL="548640" lvl="2" indent="0">
              <a:buNone/>
            </a:pPr>
            <a:r>
              <a:rPr lang="en-US" sz="1800" dirty="0" smtClean="0"/>
              <a:t>print(s2.n)	         # displays 11</a:t>
            </a:r>
            <a:endParaRPr lang="en-US" sz="1800" dirty="0"/>
          </a:p>
          <a:p>
            <a:pPr marL="548640" lvl="2" indent="0">
              <a:buNone/>
            </a:pPr>
            <a:endParaRPr lang="en-US" sz="1800" dirty="0" smtClean="0"/>
          </a:p>
          <a:p>
            <a:pPr marL="548640" lvl="2" indent="0">
              <a:buNone/>
            </a:pPr>
            <a:endParaRPr lang="en-US" sz="1800" dirty="0" smtClean="0"/>
          </a:p>
        </p:txBody>
      </p:sp>
    </p:spTree>
    <p:extLst>
      <p:ext uri="{BB962C8B-B14F-4D97-AF65-F5344CB8AC3E}">
        <p14:creationId xmlns:p14="http://schemas.microsoft.com/office/powerpoint/2010/main" val="2076678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7718" t="42114" r="25990" b="13114"/>
          <a:stretch/>
        </p:blipFill>
        <p:spPr>
          <a:xfrm>
            <a:off x="528382" y="1455313"/>
            <a:ext cx="11124609" cy="4224270"/>
          </a:xfrm>
          <a:prstGeom prst="rect">
            <a:avLst/>
          </a:prstGeom>
          <a:ln>
            <a:noFill/>
          </a:ln>
          <a:effectLst>
            <a:softEdge rad="112500"/>
          </a:effectLst>
        </p:spPr>
      </p:pic>
    </p:spTree>
    <p:extLst>
      <p:ext uri="{BB962C8B-B14F-4D97-AF65-F5344CB8AC3E}">
        <p14:creationId xmlns:p14="http://schemas.microsoft.com/office/powerpoint/2010/main" val="28020539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030310"/>
            <a:ext cx="10058400" cy="5141890"/>
          </a:xfrm>
        </p:spPr>
        <p:txBody>
          <a:bodyPr/>
          <a:lstStyle/>
          <a:p>
            <a:r>
              <a:rPr lang="en-US" dirty="0">
                <a:solidFill>
                  <a:srgbClr val="0070C0"/>
                </a:solidFill>
              </a:rPr>
              <a:t>U</a:t>
            </a:r>
            <a:r>
              <a:rPr lang="en-US" dirty="0" smtClean="0">
                <a:solidFill>
                  <a:srgbClr val="0070C0"/>
                </a:solidFill>
              </a:rPr>
              <a:t>nderstanding </a:t>
            </a:r>
            <a:r>
              <a:rPr lang="en-US" dirty="0">
                <a:solidFill>
                  <a:srgbClr val="0070C0"/>
                </a:solidFill>
              </a:rPr>
              <a:t>instance namespace </a:t>
            </a:r>
            <a:endParaRPr lang="en-US" dirty="0" smtClean="0">
              <a:solidFill>
                <a:srgbClr val="0070C0"/>
              </a:solidFill>
            </a:endParaRPr>
          </a:p>
          <a:p>
            <a:endParaRPr lang="en-US" dirty="0" smtClean="0">
              <a:solidFill>
                <a:srgbClr val="0070C0"/>
              </a:solidFill>
            </a:endParaRPr>
          </a:p>
          <a:p>
            <a:pPr marL="548640" lvl="2" indent="0">
              <a:buNone/>
            </a:pPr>
            <a:r>
              <a:rPr lang="en-US" sz="1800" dirty="0" smtClean="0"/>
              <a:t>class </a:t>
            </a:r>
            <a:r>
              <a:rPr lang="en-US" sz="1800" dirty="0"/>
              <a:t>Student:</a:t>
            </a:r>
          </a:p>
          <a:p>
            <a:pPr marL="1097280" lvl="4" indent="0">
              <a:buNone/>
            </a:pPr>
            <a:r>
              <a:rPr lang="en-US" sz="1800" dirty="0"/>
              <a:t># this is a class </a:t>
            </a:r>
            <a:r>
              <a:rPr lang="en-US" sz="1800" dirty="0" err="1"/>
              <a:t>var</a:t>
            </a:r>
            <a:endParaRPr lang="en-US" sz="1800" dirty="0"/>
          </a:p>
          <a:p>
            <a:pPr marL="1097280" lvl="4" indent="0">
              <a:buNone/>
            </a:pPr>
            <a:r>
              <a:rPr lang="en-US" sz="1800" dirty="0"/>
              <a:t>n=10</a:t>
            </a:r>
          </a:p>
          <a:p>
            <a:pPr marL="548640" lvl="2" indent="0">
              <a:buNone/>
            </a:pPr>
            <a:r>
              <a:rPr lang="en-US" sz="1800" dirty="0" smtClean="0"/>
              <a:t># access </a:t>
            </a:r>
            <a:r>
              <a:rPr lang="en-US" sz="1800" dirty="0"/>
              <a:t>class </a:t>
            </a:r>
            <a:r>
              <a:rPr lang="en-US" sz="1800" dirty="0" err="1"/>
              <a:t>var</a:t>
            </a:r>
            <a:r>
              <a:rPr lang="en-US" sz="1800" dirty="0"/>
              <a:t> in the </a:t>
            </a:r>
            <a:r>
              <a:rPr lang="en-US" sz="1800" dirty="0" err="1"/>
              <a:t>sl</a:t>
            </a:r>
            <a:r>
              <a:rPr lang="en-US" sz="1800" dirty="0"/>
              <a:t> instance namespace </a:t>
            </a:r>
            <a:endParaRPr lang="en-US" sz="1800" dirty="0" smtClean="0"/>
          </a:p>
          <a:p>
            <a:pPr marL="548640" lvl="2" indent="0">
              <a:buNone/>
            </a:pPr>
            <a:r>
              <a:rPr lang="en-US" sz="1800" dirty="0" smtClean="0"/>
              <a:t>s1 </a:t>
            </a:r>
            <a:r>
              <a:rPr lang="en-US" sz="1800" dirty="0"/>
              <a:t>= </a:t>
            </a:r>
            <a:r>
              <a:rPr lang="en-US" sz="1800" dirty="0" smtClean="0"/>
              <a:t>Student</a:t>
            </a:r>
            <a:r>
              <a:rPr lang="en-US" sz="1800" dirty="0"/>
              <a:t>()</a:t>
            </a:r>
          </a:p>
          <a:p>
            <a:pPr marL="548640" lvl="2" indent="0">
              <a:buNone/>
            </a:pPr>
            <a:r>
              <a:rPr lang="en-US" sz="1800" dirty="0" smtClean="0"/>
              <a:t>print(s1.n</a:t>
            </a:r>
            <a:r>
              <a:rPr lang="en-US" sz="1800" dirty="0"/>
              <a:t>)	# displays 10</a:t>
            </a:r>
          </a:p>
          <a:p>
            <a:pPr marL="548640" lvl="2" indent="0">
              <a:buNone/>
            </a:pPr>
            <a:r>
              <a:rPr lang="en-US" sz="1800" dirty="0" err="1"/>
              <a:t>sl.n</a:t>
            </a:r>
            <a:r>
              <a:rPr lang="en-US" sz="1800" dirty="0" smtClean="0"/>
              <a:t>+=1</a:t>
            </a:r>
            <a:r>
              <a:rPr lang="en-US" sz="1800" dirty="0"/>
              <a:t>	# modify it in </a:t>
            </a:r>
            <a:r>
              <a:rPr lang="en-US" sz="1800" dirty="0" smtClean="0"/>
              <a:t>s1 </a:t>
            </a:r>
            <a:r>
              <a:rPr lang="en-US" sz="1800" dirty="0"/>
              <a:t>instance namespace</a:t>
            </a:r>
          </a:p>
          <a:p>
            <a:pPr marL="548640" lvl="2" indent="0">
              <a:buNone/>
            </a:pPr>
            <a:r>
              <a:rPr lang="en-US" sz="1800" dirty="0"/>
              <a:t>print(</a:t>
            </a:r>
            <a:r>
              <a:rPr lang="en-US" sz="1800" dirty="0" err="1"/>
              <a:t>sl.n</a:t>
            </a:r>
            <a:r>
              <a:rPr lang="en-US" sz="1800" dirty="0"/>
              <a:t>)	# displays </a:t>
            </a:r>
            <a:r>
              <a:rPr lang="en-US" sz="1800" dirty="0" smtClean="0"/>
              <a:t>11</a:t>
            </a:r>
          </a:p>
          <a:p>
            <a:pPr marL="548640" lvl="2" indent="0">
              <a:buNone/>
            </a:pPr>
            <a:r>
              <a:rPr lang="en-US" sz="1800" dirty="0" smtClean="0"/>
              <a:t>s2 = Student()</a:t>
            </a:r>
          </a:p>
          <a:p>
            <a:pPr marL="548640" lvl="2" indent="0">
              <a:buNone/>
            </a:pPr>
            <a:r>
              <a:rPr lang="en-US" sz="1800" dirty="0" smtClean="0"/>
              <a:t>print(s2.n)    # displays 10, not 11</a:t>
            </a:r>
            <a:endParaRPr lang="en-US" sz="1800" dirty="0"/>
          </a:p>
          <a:p>
            <a:endParaRPr lang="en-US" dirty="0"/>
          </a:p>
        </p:txBody>
      </p:sp>
    </p:spTree>
    <p:extLst>
      <p:ext uri="{BB962C8B-B14F-4D97-AF65-F5344CB8AC3E}">
        <p14:creationId xmlns:p14="http://schemas.microsoft.com/office/powerpoint/2010/main" val="8141472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7895" t="21401" r="25618" b="31233"/>
          <a:stretch/>
        </p:blipFill>
        <p:spPr>
          <a:xfrm>
            <a:off x="412124" y="1287887"/>
            <a:ext cx="11382502" cy="4559121"/>
          </a:xfrm>
          <a:prstGeom prst="rect">
            <a:avLst/>
          </a:prstGeom>
          <a:ln>
            <a:noFill/>
          </a:ln>
          <a:effectLst>
            <a:softEdge rad="112500"/>
          </a:effectLst>
        </p:spPr>
      </p:pic>
    </p:spTree>
    <p:extLst>
      <p:ext uri="{BB962C8B-B14F-4D97-AF65-F5344CB8AC3E}">
        <p14:creationId xmlns:p14="http://schemas.microsoft.com/office/powerpoint/2010/main" val="28217238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Type of </a:t>
            </a:r>
            <a:r>
              <a:rPr lang="en-US" sz="3800" dirty="0" smtClean="0">
                <a:solidFill>
                  <a:srgbClr val="006600"/>
                </a:solidFill>
              </a:rPr>
              <a:t>Methods</a:t>
            </a:r>
            <a:endParaRPr lang="en-US" sz="3800" dirty="0"/>
          </a:p>
        </p:txBody>
      </p:sp>
      <p:sp>
        <p:nvSpPr>
          <p:cNvPr id="3" name="Content Placeholder 2"/>
          <p:cNvSpPr>
            <a:spLocks noGrp="1"/>
          </p:cNvSpPr>
          <p:nvPr>
            <p:ph idx="1"/>
          </p:nvPr>
        </p:nvSpPr>
        <p:spPr/>
        <p:txBody>
          <a:bodyPr/>
          <a:lstStyle/>
          <a:p>
            <a:r>
              <a:rPr lang="en-US" dirty="0" smtClean="0"/>
              <a:t>We know </a:t>
            </a:r>
            <a:r>
              <a:rPr lang="en-US" dirty="0"/>
              <a:t>that the variables declared in the class are called class variables (or static variables) and the variables declared in the constructor are called instance variables. </a:t>
            </a:r>
            <a:endParaRPr lang="en-US" dirty="0" smtClean="0"/>
          </a:p>
          <a:p>
            <a:r>
              <a:rPr lang="en-US" dirty="0" smtClean="0"/>
              <a:t>We </a:t>
            </a:r>
            <a:r>
              <a:rPr lang="en-US" dirty="0"/>
              <a:t>can classify the methods in the following 3 types:</a:t>
            </a:r>
          </a:p>
          <a:p>
            <a:pPr lvl="2" fontAlgn="base">
              <a:buFont typeface="Wingdings" panose="05000000000000000000" pitchFamily="2" charset="2"/>
              <a:buChar char="q"/>
            </a:pPr>
            <a:r>
              <a:rPr lang="en-US" dirty="0" smtClean="0"/>
              <a:t> </a:t>
            </a:r>
            <a:r>
              <a:rPr lang="en-US" sz="1800" dirty="0" smtClean="0"/>
              <a:t>Instance methods</a:t>
            </a:r>
          </a:p>
          <a:p>
            <a:pPr lvl="3" fontAlgn="base">
              <a:buFont typeface="Wingdings" panose="05000000000000000000" pitchFamily="2" charset="2"/>
              <a:buChar char="Ø"/>
            </a:pPr>
            <a:r>
              <a:rPr lang="en-US" sz="1700" dirty="0" err="1" smtClean="0"/>
              <a:t>Accessor</a:t>
            </a:r>
            <a:r>
              <a:rPr lang="en-US" sz="1700" dirty="0" smtClean="0"/>
              <a:t> methods</a:t>
            </a:r>
          </a:p>
          <a:p>
            <a:pPr lvl="3" fontAlgn="base">
              <a:buFont typeface="Wingdings" panose="05000000000000000000" pitchFamily="2" charset="2"/>
              <a:buChar char="Ø"/>
            </a:pPr>
            <a:r>
              <a:rPr lang="en-US" sz="1700" dirty="0" err="1" smtClean="0"/>
              <a:t>Mutator</a:t>
            </a:r>
            <a:r>
              <a:rPr lang="en-US" sz="1700" dirty="0" smtClean="0"/>
              <a:t> methods</a:t>
            </a:r>
          </a:p>
          <a:p>
            <a:pPr lvl="2" fontAlgn="base">
              <a:buFont typeface="Wingdings" panose="05000000000000000000" pitchFamily="2" charset="2"/>
              <a:buChar char="q"/>
            </a:pPr>
            <a:r>
              <a:rPr lang="en-US" sz="1800" dirty="0" smtClean="0"/>
              <a:t> Class methods</a:t>
            </a:r>
          </a:p>
          <a:p>
            <a:pPr lvl="2" fontAlgn="base">
              <a:buFont typeface="Wingdings" panose="05000000000000000000" pitchFamily="2" charset="2"/>
              <a:buChar char="q"/>
            </a:pPr>
            <a:r>
              <a:rPr lang="en-US" sz="1800" dirty="0" smtClean="0"/>
              <a:t> Static methods</a:t>
            </a:r>
            <a:endParaRPr lang="en-US" sz="1800" dirty="0"/>
          </a:p>
          <a:p>
            <a:endParaRPr lang="en-US" dirty="0"/>
          </a:p>
        </p:txBody>
      </p:sp>
    </p:spTree>
    <p:extLst>
      <p:ext uri="{BB962C8B-B14F-4D97-AF65-F5344CB8AC3E}">
        <p14:creationId xmlns:p14="http://schemas.microsoft.com/office/powerpoint/2010/main" val="3594064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90000"/>
              </a:lnSpc>
              <a:spcBef>
                <a:spcPct val="0"/>
              </a:spcBef>
            </a:pPr>
            <a:r>
              <a:rPr lang="en-US" sz="3000" dirty="0" smtClean="0">
                <a:solidFill>
                  <a:srgbClr val="7030A0"/>
                </a:solidFill>
              </a:rPr>
              <a:t>Instance methods</a:t>
            </a:r>
            <a:endParaRPr lang="en-US" sz="3000" dirty="0">
              <a:solidFill>
                <a:srgbClr val="7030A0"/>
              </a:solidFill>
            </a:endParaRPr>
          </a:p>
        </p:txBody>
      </p:sp>
      <p:sp>
        <p:nvSpPr>
          <p:cNvPr id="3" name="Content Placeholder 2"/>
          <p:cNvSpPr>
            <a:spLocks noGrp="1"/>
          </p:cNvSpPr>
          <p:nvPr>
            <p:ph idx="1"/>
          </p:nvPr>
        </p:nvSpPr>
        <p:spPr/>
        <p:txBody>
          <a:bodyPr>
            <a:normAutofit fontScale="92500" lnSpcReduction="20000"/>
          </a:bodyPr>
          <a:lstStyle/>
          <a:p>
            <a:r>
              <a:rPr lang="en-US" dirty="0"/>
              <a:t>Instance methods are the methods which act upon the instance variables of the class. </a:t>
            </a:r>
            <a:endParaRPr lang="en-US" dirty="0" smtClean="0"/>
          </a:p>
          <a:p>
            <a:r>
              <a:rPr lang="en-US" dirty="0" smtClean="0"/>
              <a:t>Instance </a:t>
            </a:r>
            <a:r>
              <a:rPr lang="en-US" dirty="0"/>
              <a:t>methods are bound to instances (or objects) and hence called </a:t>
            </a:r>
            <a:r>
              <a:rPr lang="en-US" dirty="0" smtClean="0"/>
              <a:t>as:</a:t>
            </a:r>
          </a:p>
          <a:p>
            <a:pPr marL="0" indent="0">
              <a:buNone/>
            </a:pPr>
            <a:r>
              <a:rPr lang="en-US" dirty="0"/>
              <a:t>	</a:t>
            </a:r>
            <a:r>
              <a:rPr lang="en-US" b="1" dirty="0" err="1" smtClean="0"/>
              <a:t>instancename.method</a:t>
            </a:r>
            <a:r>
              <a:rPr lang="en-US" b="1" dirty="0" smtClean="0"/>
              <a:t>()</a:t>
            </a:r>
          </a:p>
          <a:p>
            <a:r>
              <a:rPr lang="en-US" dirty="0" smtClean="0"/>
              <a:t>Since </a:t>
            </a:r>
            <a:r>
              <a:rPr lang="en-US" dirty="0"/>
              <a:t>instance variables are available in the instance, instance methods need to know the memory address of the instance. </a:t>
            </a:r>
            <a:endParaRPr lang="en-US" dirty="0" smtClean="0"/>
          </a:p>
          <a:p>
            <a:r>
              <a:rPr lang="en-US" dirty="0" smtClean="0"/>
              <a:t>This </a:t>
            </a:r>
            <a:r>
              <a:rPr lang="en-US" dirty="0"/>
              <a:t>is provided </a:t>
            </a:r>
            <a:r>
              <a:rPr lang="en-US" dirty="0" smtClean="0"/>
              <a:t>through </a:t>
            </a:r>
            <a:r>
              <a:rPr lang="en-US" dirty="0" smtClean="0">
                <a:solidFill>
                  <a:srgbClr val="002060"/>
                </a:solidFill>
                <a:cs typeface="Times New Roman" panose="02020603050405020304" pitchFamily="18" charset="0"/>
              </a:rPr>
              <a:t>‘self’ </a:t>
            </a:r>
            <a:r>
              <a:rPr lang="en-US" dirty="0" smtClean="0">
                <a:solidFill>
                  <a:srgbClr val="002060"/>
                </a:solidFill>
              </a:rPr>
              <a:t>variable </a:t>
            </a:r>
            <a:r>
              <a:rPr lang="en-US" dirty="0">
                <a:solidFill>
                  <a:srgbClr val="002060"/>
                </a:solidFill>
              </a:rPr>
              <a:t>by default as first parameter </a:t>
            </a:r>
            <a:r>
              <a:rPr lang="en-US" dirty="0"/>
              <a:t>for the instance method. While calling the instance methods, we need not pass any value to the </a:t>
            </a:r>
            <a:r>
              <a:rPr lang="en-US" dirty="0" smtClean="0"/>
              <a:t>‘self’ variable</a:t>
            </a:r>
          </a:p>
          <a:p>
            <a:r>
              <a:rPr lang="en-US" dirty="0" err="1" smtClean="0"/>
              <a:t>Accessor</a:t>
            </a:r>
            <a:r>
              <a:rPr lang="en-US" dirty="0" smtClean="0"/>
              <a:t> methods simply access or read data of the variable. They do not modify the data of the variable. </a:t>
            </a:r>
            <a:r>
              <a:rPr lang="en-US" dirty="0" err="1" smtClean="0"/>
              <a:t>Accessor</a:t>
            </a:r>
            <a:r>
              <a:rPr lang="en-US" dirty="0" smtClean="0"/>
              <a:t> methods are generally written in the form of </a:t>
            </a:r>
            <a:r>
              <a:rPr lang="en-US" dirty="0" err="1" smtClean="0"/>
              <a:t>getXXX</a:t>
            </a:r>
            <a:r>
              <a:rPr lang="en-US" dirty="0" smtClean="0"/>
              <a:t>() and hence they are also called as getter methods</a:t>
            </a:r>
          </a:p>
          <a:p>
            <a:r>
              <a:rPr lang="en-US" dirty="0" err="1" smtClean="0"/>
              <a:t>Mutator</a:t>
            </a:r>
            <a:r>
              <a:rPr lang="en-US" dirty="0" smtClean="0"/>
              <a:t> methods modifies the variable values </a:t>
            </a:r>
          </a:p>
          <a:p>
            <a:r>
              <a:rPr lang="en-US" i="1" u="sng" dirty="0">
                <a:solidFill>
                  <a:srgbClr val="00B050"/>
                </a:solidFill>
              </a:rPr>
              <a:t>Go to Jupyter notebook for examples</a:t>
            </a:r>
            <a:endParaRPr lang="en-US" dirty="0"/>
          </a:p>
          <a:p>
            <a:endParaRPr lang="en-US" dirty="0"/>
          </a:p>
        </p:txBody>
      </p:sp>
    </p:spTree>
    <p:extLst>
      <p:ext uri="{BB962C8B-B14F-4D97-AF65-F5344CB8AC3E}">
        <p14:creationId xmlns:p14="http://schemas.microsoft.com/office/powerpoint/2010/main" val="18339286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90000"/>
              </a:lnSpc>
              <a:spcBef>
                <a:spcPct val="0"/>
              </a:spcBef>
            </a:pPr>
            <a:r>
              <a:rPr lang="en-US" sz="3000" dirty="0" smtClean="0">
                <a:solidFill>
                  <a:srgbClr val="7030A0"/>
                </a:solidFill>
              </a:rPr>
              <a:t>Class methods</a:t>
            </a:r>
            <a:endParaRPr lang="en-US" sz="3000" dirty="0">
              <a:solidFill>
                <a:srgbClr val="7030A0"/>
              </a:solidFill>
            </a:endParaRPr>
          </a:p>
        </p:txBody>
      </p:sp>
      <p:sp>
        <p:nvSpPr>
          <p:cNvPr id="3" name="Content Placeholder 2"/>
          <p:cNvSpPr>
            <a:spLocks noGrp="1"/>
          </p:cNvSpPr>
          <p:nvPr>
            <p:ph idx="1"/>
          </p:nvPr>
        </p:nvSpPr>
        <p:spPr/>
        <p:txBody>
          <a:bodyPr/>
          <a:lstStyle/>
          <a:p>
            <a:r>
              <a:rPr lang="en-US" dirty="0"/>
              <a:t>These methods act on class level. Class methods are the methods which act on the class variables or static variables. </a:t>
            </a:r>
            <a:endParaRPr lang="en-US" dirty="0" smtClean="0"/>
          </a:p>
          <a:p>
            <a:r>
              <a:rPr lang="en-US" dirty="0" smtClean="0"/>
              <a:t>These </a:t>
            </a:r>
            <a:r>
              <a:rPr lang="en-US" dirty="0"/>
              <a:t>methods are written using </a:t>
            </a:r>
            <a:r>
              <a:rPr lang="en-US" b="1" i="1" dirty="0"/>
              <a:t>@</a:t>
            </a:r>
            <a:r>
              <a:rPr lang="en-US" b="1" i="1" dirty="0" err="1"/>
              <a:t>classmethod</a:t>
            </a:r>
            <a:r>
              <a:rPr lang="en-US" b="1" i="1" dirty="0"/>
              <a:t> </a:t>
            </a:r>
            <a:r>
              <a:rPr lang="en-US" i="1" dirty="0"/>
              <a:t>decorator </a:t>
            </a:r>
            <a:r>
              <a:rPr lang="en-US" dirty="0"/>
              <a:t>above them. By default, the </a:t>
            </a:r>
            <a:r>
              <a:rPr lang="en-US" i="1" dirty="0">
                <a:solidFill>
                  <a:srgbClr val="002060"/>
                </a:solidFill>
              </a:rPr>
              <a:t>first parameter </a:t>
            </a:r>
            <a:r>
              <a:rPr lang="en-US" dirty="0">
                <a:solidFill>
                  <a:srgbClr val="002060"/>
                </a:solidFill>
              </a:rPr>
              <a:t>for class methods is</a:t>
            </a:r>
            <a:r>
              <a:rPr lang="en-US" dirty="0">
                <a:solidFill>
                  <a:srgbClr val="0070C0"/>
                </a:solidFill>
              </a:rPr>
              <a:t> </a:t>
            </a:r>
            <a:r>
              <a:rPr lang="en-US" b="1" dirty="0" smtClean="0">
                <a:solidFill>
                  <a:srgbClr val="7030A0"/>
                </a:solidFill>
              </a:rPr>
              <a:t>'</a:t>
            </a:r>
            <a:r>
              <a:rPr lang="en-US" dirty="0" err="1" smtClean="0">
                <a:solidFill>
                  <a:srgbClr val="7030A0"/>
                </a:solidFill>
              </a:rPr>
              <a:t>cls</a:t>
            </a:r>
            <a:r>
              <a:rPr lang="en-US" b="1" dirty="0">
                <a:solidFill>
                  <a:srgbClr val="7030A0"/>
                </a:solidFill>
              </a:rPr>
              <a:t>' </a:t>
            </a:r>
            <a:r>
              <a:rPr lang="en-US" dirty="0"/>
              <a:t>which refers to the class itself. </a:t>
            </a:r>
            <a:endParaRPr lang="en-US" dirty="0" smtClean="0"/>
          </a:p>
          <a:p>
            <a:r>
              <a:rPr lang="en-US" dirty="0" smtClean="0"/>
              <a:t>For </a:t>
            </a:r>
            <a:r>
              <a:rPr lang="en-US" dirty="0"/>
              <a:t>example, '</a:t>
            </a:r>
            <a:r>
              <a:rPr lang="en-US" dirty="0" err="1"/>
              <a:t>cls.var</a:t>
            </a:r>
            <a:r>
              <a:rPr lang="en-US" dirty="0"/>
              <a:t>' is the format to refer to the class variable. These methods are generally called using the </a:t>
            </a:r>
            <a:r>
              <a:rPr lang="en-US" dirty="0" err="1"/>
              <a:t>classname.method</a:t>
            </a:r>
            <a:r>
              <a:rPr lang="en-US" dirty="0"/>
              <a:t>(). The processing which is commonly needed by all the instances of the class is handled by the class methods. </a:t>
            </a:r>
            <a:endParaRPr lang="en-US" dirty="0" smtClean="0"/>
          </a:p>
          <a:p>
            <a:endParaRPr lang="en-US" dirty="0"/>
          </a:p>
          <a:p>
            <a:r>
              <a:rPr lang="en-US" i="1" u="sng" dirty="0">
                <a:solidFill>
                  <a:srgbClr val="00B050"/>
                </a:solidFill>
              </a:rPr>
              <a:t>Go to Jupyter notebook for examples</a:t>
            </a:r>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828233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148" y="994830"/>
            <a:ext cx="9349160" cy="790376"/>
          </a:xfrm>
        </p:spPr>
        <p:txBody>
          <a:bodyPr>
            <a:normAutofit/>
          </a:bodyPr>
          <a:lstStyle/>
          <a:p>
            <a:r>
              <a:rPr lang="en-US" sz="4000" dirty="0" smtClean="0">
                <a:solidFill>
                  <a:schemeClr val="accent1">
                    <a:lumMod val="75000"/>
                  </a:schemeClr>
                </a:solidFill>
              </a:rPr>
              <a:t>List of contents</a:t>
            </a:r>
            <a:endParaRPr lang="en-US" sz="4000" dirty="0">
              <a:solidFill>
                <a:schemeClr val="accent1">
                  <a:lumMod val="75000"/>
                </a:schemeClr>
              </a:solidFill>
            </a:endParaRPr>
          </a:p>
        </p:txBody>
      </p:sp>
      <p:sp>
        <p:nvSpPr>
          <p:cNvPr id="3" name="Content Placeholder 2"/>
          <p:cNvSpPr>
            <a:spLocks noGrp="1"/>
          </p:cNvSpPr>
          <p:nvPr>
            <p:ph sz="half" idx="1"/>
          </p:nvPr>
        </p:nvSpPr>
        <p:spPr/>
        <p:txBody>
          <a:bodyPr>
            <a:normAutofit lnSpcReduction="10000"/>
          </a:bodyPr>
          <a:lstStyle/>
          <a:p>
            <a:pPr lvl="1"/>
            <a:endParaRPr lang="en-US" dirty="0" smtClean="0">
              <a:solidFill>
                <a:srgbClr val="006600"/>
              </a:solidFill>
            </a:endParaRPr>
          </a:p>
          <a:p>
            <a:endParaRPr lang="en-US" dirty="0" smtClean="0">
              <a:solidFill>
                <a:srgbClr val="006600"/>
              </a:solidFill>
            </a:endParaRPr>
          </a:p>
          <a:p>
            <a:pPr marL="0" indent="0">
              <a:buNone/>
            </a:pPr>
            <a:endParaRPr lang="en-US" dirty="0">
              <a:solidFill>
                <a:srgbClr val="006600"/>
              </a:solidFill>
            </a:endParaRPr>
          </a:p>
        </p:txBody>
      </p:sp>
      <p:sp>
        <p:nvSpPr>
          <p:cNvPr id="5" name="Content Placeholder 4"/>
          <p:cNvSpPr>
            <a:spLocks noGrp="1"/>
          </p:cNvSpPr>
          <p:nvPr>
            <p:ph sz="half" idx="2"/>
          </p:nvPr>
        </p:nvSpPr>
        <p:spPr>
          <a:xfrm>
            <a:off x="1278937" y="2063196"/>
            <a:ext cx="9977198" cy="4005973"/>
          </a:xfrm>
        </p:spPr>
        <p:txBody>
          <a:bodyPr>
            <a:normAutofit lnSpcReduction="10000"/>
          </a:bodyPr>
          <a:lstStyle/>
          <a:p>
            <a:r>
              <a:rPr lang="en-US" dirty="0" smtClean="0">
                <a:solidFill>
                  <a:srgbClr val="006600"/>
                </a:solidFill>
              </a:rPr>
              <a:t>Creating a class</a:t>
            </a:r>
          </a:p>
          <a:p>
            <a:r>
              <a:rPr lang="en-US" dirty="0" smtClean="0">
                <a:solidFill>
                  <a:srgbClr val="006600"/>
                </a:solidFill>
              </a:rPr>
              <a:t>The self variable</a:t>
            </a:r>
          </a:p>
          <a:p>
            <a:r>
              <a:rPr lang="en-US" dirty="0" smtClean="0">
                <a:solidFill>
                  <a:srgbClr val="006600"/>
                </a:solidFill>
              </a:rPr>
              <a:t>Constructor</a:t>
            </a:r>
          </a:p>
          <a:p>
            <a:r>
              <a:rPr lang="en-US" dirty="0" smtClean="0">
                <a:solidFill>
                  <a:srgbClr val="006600"/>
                </a:solidFill>
              </a:rPr>
              <a:t>Types of variables</a:t>
            </a:r>
          </a:p>
          <a:p>
            <a:r>
              <a:rPr lang="en-US" dirty="0" smtClean="0">
                <a:solidFill>
                  <a:srgbClr val="006600"/>
                </a:solidFill>
              </a:rPr>
              <a:t>Namespaces</a:t>
            </a:r>
          </a:p>
          <a:p>
            <a:r>
              <a:rPr lang="en-US" dirty="0" smtClean="0">
                <a:solidFill>
                  <a:srgbClr val="006600"/>
                </a:solidFill>
              </a:rPr>
              <a:t>Type of Methods</a:t>
            </a:r>
          </a:p>
          <a:p>
            <a:pPr lvl="1"/>
            <a:r>
              <a:rPr lang="en-US" sz="1700" dirty="0" smtClean="0">
                <a:solidFill>
                  <a:srgbClr val="006600"/>
                </a:solidFill>
              </a:rPr>
              <a:t>Instance methods</a:t>
            </a:r>
          </a:p>
          <a:p>
            <a:pPr lvl="1"/>
            <a:r>
              <a:rPr lang="en-US" sz="1700" dirty="0" smtClean="0">
                <a:solidFill>
                  <a:srgbClr val="006600"/>
                </a:solidFill>
              </a:rPr>
              <a:t>Class methods</a:t>
            </a:r>
          </a:p>
          <a:p>
            <a:pPr lvl="1"/>
            <a:r>
              <a:rPr lang="en-US" sz="1700" dirty="0" smtClean="0">
                <a:solidFill>
                  <a:srgbClr val="006600"/>
                </a:solidFill>
              </a:rPr>
              <a:t>Static methods</a:t>
            </a:r>
          </a:p>
          <a:p>
            <a:r>
              <a:rPr lang="en-US" dirty="0" smtClean="0">
                <a:solidFill>
                  <a:srgbClr val="006600"/>
                </a:solidFill>
              </a:rPr>
              <a:t>Passing members of one class to another class</a:t>
            </a:r>
          </a:p>
          <a:p>
            <a:r>
              <a:rPr lang="en-US" dirty="0" smtClean="0">
                <a:solidFill>
                  <a:srgbClr val="006600"/>
                </a:solidFill>
              </a:rPr>
              <a:t>Inner classes</a:t>
            </a:r>
          </a:p>
        </p:txBody>
      </p:sp>
    </p:spTree>
    <p:extLst>
      <p:ext uri="{BB962C8B-B14F-4D97-AF65-F5344CB8AC3E}">
        <p14:creationId xmlns:p14="http://schemas.microsoft.com/office/powerpoint/2010/main" val="35301446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90000"/>
              </a:lnSpc>
              <a:spcBef>
                <a:spcPct val="0"/>
              </a:spcBef>
            </a:pPr>
            <a:r>
              <a:rPr lang="en-US" sz="3000" dirty="0" smtClean="0">
                <a:solidFill>
                  <a:srgbClr val="7030A0"/>
                </a:solidFill>
              </a:rPr>
              <a:t>Static methods</a:t>
            </a:r>
            <a:endParaRPr lang="en-US" sz="3000" dirty="0">
              <a:solidFill>
                <a:srgbClr val="7030A0"/>
              </a:solidFill>
            </a:endParaRPr>
          </a:p>
        </p:txBody>
      </p:sp>
      <p:sp>
        <p:nvSpPr>
          <p:cNvPr id="3" name="Content Placeholder 2"/>
          <p:cNvSpPr>
            <a:spLocks noGrp="1"/>
          </p:cNvSpPr>
          <p:nvPr>
            <p:ph idx="1"/>
          </p:nvPr>
        </p:nvSpPr>
        <p:spPr/>
        <p:txBody>
          <a:bodyPr/>
          <a:lstStyle/>
          <a:p>
            <a:r>
              <a:rPr lang="en-US" dirty="0"/>
              <a:t>We need static methods when the processing is at the class level but we need not involve the class or instances. </a:t>
            </a:r>
            <a:endParaRPr lang="en-US" dirty="0" smtClean="0"/>
          </a:p>
          <a:p>
            <a:r>
              <a:rPr lang="en-US" dirty="0" smtClean="0"/>
              <a:t>Static </a:t>
            </a:r>
            <a:r>
              <a:rPr lang="en-US" dirty="0"/>
              <a:t>methods are used when some processing is related to class but does not need the class or its instances to perform any </a:t>
            </a:r>
            <a:r>
              <a:rPr lang="en-US" dirty="0" smtClean="0"/>
              <a:t>work.</a:t>
            </a:r>
          </a:p>
          <a:p>
            <a:r>
              <a:rPr lang="en-US" dirty="0" smtClean="0"/>
              <a:t>For example, </a:t>
            </a:r>
            <a:r>
              <a:rPr lang="en-US" dirty="0"/>
              <a:t>setting environmental variables, counting the number of instances of the class or changing an attribute in another class, etc. are the tasks related to a class. Such tasks are handled by static methods. </a:t>
            </a:r>
            <a:endParaRPr lang="en-US" dirty="0" smtClean="0"/>
          </a:p>
          <a:p>
            <a:r>
              <a:rPr lang="en-US" dirty="0" smtClean="0"/>
              <a:t>Also</a:t>
            </a:r>
            <a:r>
              <a:rPr lang="en-US" dirty="0"/>
              <a:t>, static methods can be used to accept some values, process them and return the result. In this case the involvement of neither the class nor the objects is needed. Static methods are written with a decorator @</a:t>
            </a:r>
            <a:r>
              <a:rPr lang="en-US" dirty="0" err="1"/>
              <a:t>staticmethod</a:t>
            </a:r>
            <a:r>
              <a:rPr lang="en-US" dirty="0"/>
              <a:t> above them. Static methods are called in the form of </a:t>
            </a:r>
            <a:r>
              <a:rPr lang="en-US" dirty="0" err="1"/>
              <a:t>classname.method</a:t>
            </a:r>
            <a:r>
              <a:rPr lang="en-US" dirty="0" smtClean="0"/>
              <a:t>()</a:t>
            </a:r>
          </a:p>
          <a:p>
            <a:r>
              <a:rPr lang="en-US" i="1" u="sng" dirty="0">
                <a:solidFill>
                  <a:srgbClr val="00B050"/>
                </a:solidFill>
              </a:rPr>
              <a:t>Go to Jupyter notebook for </a:t>
            </a:r>
            <a:r>
              <a:rPr lang="en-US" i="1" u="sng" dirty="0" smtClean="0">
                <a:solidFill>
                  <a:srgbClr val="00B050"/>
                </a:solidFill>
              </a:rPr>
              <a:t>examples</a:t>
            </a:r>
            <a:endParaRPr lang="en-US" dirty="0"/>
          </a:p>
        </p:txBody>
      </p:sp>
    </p:spTree>
    <p:extLst>
      <p:ext uri="{BB962C8B-B14F-4D97-AF65-F5344CB8AC3E}">
        <p14:creationId xmlns:p14="http://schemas.microsoft.com/office/powerpoint/2010/main" val="34904221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Passing members of one class to another </a:t>
            </a:r>
            <a:r>
              <a:rPr lang="en-US" sz="3800" dirty="0" smtClean="0">
                <a:solidFill>
                  <a:srgbClr val="006600"/>
                </a:solidFill>
              </a:rPr>
              <a:t>class</a:t>
            </a:r>
            <a:endParaRPr lang="en-US" sz="3800" dirty="0"/>
          </a:p>
        </p:txBody>
      </p:sp>
      <p:sp>
        <p:nvSpPr>
          <p:cNvPr id="3" name="Content Placeholder 2"/>
          <p:cNvSpPr>
            <a:spLocks noGrp="1"/>
          </p:cNvSpPr>
          <p:nvPr>
            <p:ph idx="1"/>
          </p:nvPr>
        </p:nvSpPr>
        <p:spPr/>
        <p:txBody>
          <a:bodyPr>
            <a:normAutofit fontScale="92500" lnSpcReduction="10000"/>
          </a:bodyPr>
          <a:lstStyle/>
          <a:p>
            <a:pPr algn="just"/>
            <a:r>
              <a:rPr lang="en-US" dirty="0"/>
              <a:t>It is possible to pass the members (i.e. attributes and methods) of a class to another class. Let's take an </a:t>
            </a:r>
            <a:r>
              <a:rPr lang="en-US" dirty="0" err="1"/>
              <a:t>Emp</a:t>
            </a:r>
            <a:r>
              <a:rPr lang="en-US" dirty="0"/>
              <a:t> class with a constructor that defines attributes 'id', 'name', and `salary'. This class has an instance method display() to display these values. If we create an object (or instance) of </a:t>
            </a:r>
            <a:r>
              <a:rPr lang="en-US" dirty="0" err="1"/>
              <a:t>Emp</a:t>
            </a:r>
            <a:r>
              <a:rPr lang="en-US" dirty="0"/>
              <a:t> class, it contains a copy of all the attributes and methods. To pass all these members of </a:t>
            </a:r>
            <a:r>
              <a:rPr lang="en-US" dirty="0" err="1"/>
              <a:t>Emp</a:t>
            </a:r>
            <a:r>
              <a:rPr lang="en-US" dirty="0"/>
              <a:t> class to another class, we should pass </a:t>
            </a:r>
            <a:r>
              <a:rPr lang="en-US" dirty="0" err="1"/>
              <a:t>Emp</a:t>
            </a:r>
            <a:r>
              <a:rPr lang="en-US" dirty="0"/>
              <a:t> class instance to the other class. For example, let's create an instance of </a:t>
            </a:r>
            <a:r>
              <a:rPr lang="en-US" dirty="0" err="1"/>
              <a:t>Emp</a:t>
            </a:r>
            <a:r>
              <a:rPr lang="en-US" dirty="0"/>
              <a:t> class as</a:t>
            </a:r>
            <a:r>
              <a:rPr lang="en-US" dirty="0" smtClean="0"/>
              <a:t>:</a:t>
            </a:r>
          </a:p>
          <a:p>
            <a:pPr marL="0" indent="0" algn="just">
              <a:buNone/>
            </a:pPr>
            <a:r>
              <a:rPr lang="en-US" dirty="0" smtClean="0"/>
              <a:t>	</a:t>
            </a:r>
            <a:r>
              <a:rPr lang="en-US" b="1" dirty="0" smtClean="0"/>
              <a:t>e=</a:t>
            </a:r>
            <a:r>
              <a:rPr lang="en-US" b="1" dirty="0" err="1" smtClean="0"/>
              <a:t>Emp</a:t>
            </a:r>
            <a:r>
              <a:rPr lang="en-US" b="1" dirty="0" smtClean="0"/>
              <a:t>()</a:t>
            </a:r>
          </a:p>
          <a:p>
            <a:pPr algn="just"/>
            <a:r>
              <a:rPr lang="en-US" dirty="0"/>
              <a:t>Then pass this instance </a:t>
            </a:r>
            <a:r>
              <a:rPr lang="en-US" dirty="0" smtClean="0"/>
              <a:t>‘e’ </a:t>
            </a:r>
            <a:r>
              <a:rPr lang="en-US" dirty="0"/>
              <a:t>to a method of other class, as:</a:t>
            </a:r>
          </a:p>
          <a:p>
            <a:pPr marL="0" indent="0" algn="just">
              <a:buNone/>
            </a:pPr>
            <a:r>
              <a:rPr lang="en-US" dirty="0" smtClean="0"/>
              <a:t>	</a:t>
            </a:r>
            <a:r>
              <a:rPr lang="en-US" b="1" dirty="0" err="1" smtClean="0"/>
              <a:t>myclass.mymethod</a:t>
            </a:r>
            <a:r>
              <a:rPr lang="en-US" b="1" dirty="0" smtClean="0"/>
              <a:t>(e</a:t>
            </a:r>
            <a:r>
              <a:rPr lang="en-US" b="1" dirty="0"/>
              <a:t>)</a:t>
            </a:r>
          </a:p>
          <a:p>
            <a:pPr algn="just"/>
            <a:r>
              <a:rPr lang="en-US" dirty="0"/>
              <a:t>Here, </a:t>
            </a:r>
            <a:r>
              <a:rPr lang="en-US" dirty="0" err="1"/>
              <a:t>Myclass</a:t>
            </a:r>
            <a:r>
              <a:rPr lang="en-US" dirty="0"/>
              <a:t> is the other class and </a:t>
            </a:r>
            <a:r>
              <a:rPr lang="en-US" dirty="0" err="1"/>
              <a:t>mymethod</a:t>
            </a:r>
            <a:r>
              <a:rPr lang="en-US" dirty="0"/>
              <a:t>() is a static method that belongs to </a:t>
            </a:r>
            <a:br>
              <a:rPr lang="en-US" dirty="0"/>
            </a:br>
            <a:r>
              <a:rPr lang="en-US" dirty="0" err="1"/>
              <a:t>Myclass</a:t>
            </a:r>
            <a:r>
              <a:rPr lang="en-US" dirty="0"/>
              <a:t>. In </a:t>
            </a:r>
            <a:r>
              <a:rPr lang="en-US" dirty="0" err="1"/>
              <a:t>Myclass</a:t>
            </a:r>
            <a:r>
              <a:rPr lang="en-US" dirty="0"/>
              <a:t>, the method </a:t>
            </a:r>
            <a:r>
              <a:rPr lang="en-US" dirty="0" err="1"/>
              <a:t>mymethod</a:t>
            </a:r>
            <a:r>
              <a:rPr lang="en-US" dirty="0"/>
              <a:t>() will be declared as a static method as it </a:t>
            </a:r>
            <a:br>
              <a:rPr lang="en-US" dirty="0"/>
            </a:br>
            <a:r>
              <a:rPr lang="en-US" dirty="0"/>
              <a:t>acts neither </a:t>
            </a:r>
            <a:r>
              <a:rPr lang="en-US" dirty="0" smtClean="0"/>
              <a:t>on </a:t>
            </a:r>
            <a:r>
              <a:rPr lang="en-US" dirty="0"/>
              <a:t>the class variables nor instance variables of </a:t>
            </a:r>
            <a:r>
              <a:rPr lang="en-US" dirty="0" err="1"/>
              <a:t>Myclass</a:t>
            </a:r>
            <a:r>
              <a:rPr lang="en-US" dirty="0"/>
              <a:t>. </a:t>
            </a:r>
            <a:endParaRPr lang="en-US" dirty="0" smtClean="0"/>
          </a:p>
          <a:p>
            <a:r>
              <a:rPr lang="en-US" i="1" u="sng" dirty="0">
                <a:solidFill>
                  <a:srgbClr val="00B050"/>
                </a:solidFill>
              </a:rPr>
              <a:t>Go to Jupyter notebook for </a:t>
            </a:r>
            <a:r>
              <a:rPr lang="en-US" i="1" u="sng" dirty="0" smtClean="0">
                <a:solidFill>
                  <a:srgbClr val="00B050"/>
                </a:solidFill>
              </a:rPr>
              <a:t>example</a:t>
            </a:r>
            <a:endParaRPr lang="en-US" dirty="0"/>
          </a:p>
          <a:p>
            <a:endParaRPr lang="en-US" dirty="0"/>
          </a:p>
        </p:txBody>
      </p:sp>
    </p:spTree>
    <p:extLst>
      <p:ext uri="{BB962C8B-B14F-4D97-AF65-F5344CB8AC3E}">
        <p14:creationId xmlns:p14="http://schemas.microsoft.com/office/powerpoint/2010/main" val="14493990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Inner </a:t>
            </a:r>
            <a:r>
              <a:rPr lang="en-US" sz="3800" dirty="0" smtClean="0">
                <a:solidFill>
                  <a:srgbClr val="006600"/>
                </a:solidFill>
              </a:rPr>
              <a:t>classes</a:t>
            </a:r>
            <a:endParaRPr lang="en-US" sz="3800" dirty="0"/>
          </a:p>
        </p:txBody>
      </p:sp>
      <p:sp>
        <p:nvSpPr>
          <p:cNvPr id="3" name="Content Placeholder 2"/>
          <p:cNvSpPr>
            <a:spLocks noGrp="1"/>
          </p:cNvSpPr>
          <p:nvPr>
            <p:ph idx="1"/>
          </p:nvPr>
        </p:nvSpPr>
        <p:spPr/>
        <p:txBody>
          <a:bodyPr/>
          <a:lstStyle/>
          <a:p>
            <a:r>
              <a:rPr lang="en-US" dirty="0"/>
              <a:t>Writing a class within another class is called creating an inner class or nested class. </a:t>
            </a:r>
            <a:endParaRPr lang="en-US" dirty="0" smtClean="0"/>
          </a:p>
          <a:p>
            <a:r>
              <a:rPr lang="en-US" dirty="0" smtClean="0"/>
              <a:t>For </a:t>
            </a:r>
            <a:r>
              <a:rPr lang="en-US" dirty="0"/>
              <a:t>example, if we write class B inside class A, then B is called inner class or nested class. Inner classes are useful when we want to sub group the data of a </a:t>
            </a:r>
            <a:r>
              <a:rPr lang="en-US" dirty="0" smtClean="0"/>
              <a:t>class</a:t>
            </a:r>
          </a:p>
          <a:p>
            <a:endParaRPr lang="en-US" dirty="0" smtClean="0"/>
          </a:p>
          <a:p>
            <a:r>
              <a:rPr lang="en-US" i="1" u="sng" dirty="0">
                <a:solidFill>
                  <a:srgbClr val="00B050"/>
                </a:solidFill>
              </a:rPr>
              <a:t>Go to Jupyter notebook </a:t>
            </a:r>
            <a:r>
              <a:rPr lang="en-US" i="1" u="sng">
                <a:solidFill>
                  <a:srgbClr val="00B050"/>
                </a:solidFill>
              </a:rPr>
              <a:t>for </a:t>
            </a:r>
            <a:r>
              <a:rPr lang="en-US" i="1" u="sng" smtClean="0">
                <a:solidFill>
                  <a:srgbClr val="00B050"/>
                </a:solidFill>
              </a:rPr>
              <a:t>examples</a:t>
            </a:r>
            <a:r>
              <a:rPr lang="en-US" smtClean="0"/>
              <a:t> </a:t>
            </a:r>
            <a:endParaRPr lang="en-US" dirty="0"/>
          </a:p>
        </p:txBody>
      </p:sp>
    </p:spTree>
    <p:extLst>
      <p:ext uri="{BB962C8B-B14F-4D97-AF65-F5344CB8AC3E}">
        <p14:creationId xmlns:p14="http://schemas.microsoft.com/office/powerpoint/2010/main" val="1532031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69848" y="489913"/>
            <a:ext cx="10058400" cy="1609342"/>
          </a:xfrm>
        </p:spPr>
        <p:txBody>
          <a:bodyPr>
            <a:normAutofit/>
          </a:bodyPr>
          <a:lstStyle/>
          <a:p>
            <a:r>
              <a:rPr lang="en-US" dirty="0" smtClean="0"/>
              <a:t>Introduction</a:t>
            </a:r>
            <a:endParaRPr lang="en-US" dirty="0"/>
          </a:p>
        </p:txBody>
      </p:sp>
      <p:sp>
        <p:nvSpPr>
          <p:cNvPr id="10" name="Content Placeholder 9"/>
          <p:cNvSpPr>
            <a:spLocks noGrp="1"/>
          </p:cNvSpPr>
          <p:nvPr>
            <p:ph idx="1"/>
          </p:nvPr>
        </p:nvSpPr>
        <p:spPr>
          <a:xfrm>
            <a:off x="1069848" y="2099255"/>
            <a:ext cx="10315076" cy="4108361"/>
          </a:xfrm>
        </p:spPr>
        <p:txBody>
          <a:bodyPr>
            <a:noAutofit/>
          </a:bodyPr>
          <a:lstStyle/>
          <a:p>
            <a:pPr algn="just"/>
            <a:r>
              <a:rPr lang="en-US" i="1" dirty="0" smtClean="0"/>
              <a:t>We </a:t>
            </a:r>
            <a:r>
              <a:rPr lang="en-US" i="1" dirty="0"/>
              <a:t>know that a class is a model or plan to create objects. This means, we write a class with the attributes and actions of objects. Attributes are represented by variables and actions are performed by methods. </a:t>
            </a:r>
            <a:endParaRPr lang="en-US" i="1" dirty="0" smtClean="0"/>
          </a:p>
          <a:p>
            <a:pPr algn="just"/>
            <a:r>
              <a:rPr lang="en-US" i="1" dirty="0" smtClean="0"/>
              <a:t>So</a:t>
            </a:r>
            <a:r>
              <a:rPr lang="en-US" i="1" dirty="0"/>
              <a:t>, a class contains variable and methods. The same variables and methods are also available in the objects because they are created from the class. These variables are also called 'instance variables' because they are created inside the instance (i.e. object).</a:t>
            </a:r>
          </a:p>
          <a:p>
            <a:pPr algn="just"/>
            <a:r>
              <a:rPr lang="en-US" i="1" dirty="0"/>
              <a:t>Please remember the difference between a function and a method. A function written inside a class is called a method. Generally, a method is called using one of the following two ways:</a:t>
            </a:r>
          </a:p>
          <a:p>
            <a:pPr lvl="3" algn="just"/>
            <a:r>
              <a:rPr lang="en-US" sz="2000" i="1" dirty="0" err="1" smtClean="0">
                <a:solidFill>
                  <a:srgbClr val="C00000"/>
                </a:solidFill>
              </a:rPr>
              <a:t>classname.methodname</a:t>
            </a:r>
            <a:r>
              <a:rPr lang="en-US" sz="2000" i="1" dirty="0" smtClean="0">
                <a:solidFill>
                  <a:srgbClr val="C00000"/>
                </a:solidFill>
              </a:rPr>
              <a:t>()</a:t>
            </a:r>
          </a:p>
          <a:p>
            <a:pPr lvl="3" algn="just"/>
            <a:r>
              <a:rPr lang="en-US" sz="2000" i="1" dirty="0" err="1" smtClean="0">
                <a:solidFill>
                  <a:srgbClr val="C00000"/>
                </a:solidFill>
              </a:rPr>
              <a:t>instancename.methodname</a:t>
            </a:r>
            <a:r>
              <a:rPr lang="en-US" sz="2000" i="1" dirty="0">
                <a:solidFill>
                  <a:srgbClr val="C00000"/>
                </a:solidFill>
              </a:rPr>
              <a:t>()</a:t>
            </a:r>
          </a:p>
          <a:p>
            <a:pPr algn="just"/>
            <a:endParaRPr lang="en-US" sz="2000" i="1" dirty="0">
              <a:solidFill>
                <a:schemeClr val="accent2">
                  <a:lumMod val="50000"/>
                </a:schemeClr>
              </a:solidFill>
            </a:endParaRPr>
          </a:p>
        </p:txBody>
      </p:sp>
    </p:spTree>
    <p:extLst>
      <p:ext uri="{BB962C8B-B14F-4D97-AF65-F5344CB8AC3E}">
        <p14:creationId xmlns:p14="http://schemas.microsoft.com/office/powerpoint/2010/main" val="11735870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390918"/>
            <a:ext cx="10058400" cy="4781282"/>
          </a:xfrm>
        </p:spPr>
        <p:txBody>
          <a:bodyPr/>
          <a:lstStyle/>
          <a:p>
            <a:pPr algn="just"/>
            <a:r>
              <a:rPr lang="en-US" i="1" dirty="0"/>
              <a:t>The general format of a class is given as follows</a:t>
            </a:r>
            <a:r>
              <a:rPr lang="en-US" i="1" dirty="0" smtClean="0"/>
              <a:t>:</a:t>
            </a:r>
          </a:p>
          <a:p>
            <a:pPr algn="just"/>
            <a:endParaRPr lang="en-US" sz="1000" i="1" dirty="0"/>
          </a:p>
          <a:p>
            <a:pPr marL="822960" lvl="3" indent="0" algn="just">
              <a:buNone/>
            </a:pPr>
            <a:r>
              <a:rPr lang="en-US" sz="2000" i="1" dirty="0">
                <a:solidFill>
                  <a:srgbClr val="C00000"/>
                </a:solidFill>
              </a:rPr>
              <a:t>class </a:t>
            </a:r>
            <a:r>
              <a:rPr lang="en-US" sz="2000" i="1" dirty="0" err="1">
                <a:solidFill>
                  <a:srgbClr val="C00000"/>
                </a:solidFill>
              </a:rPr>
              <a:t>C</a:t>
            </a:r>
            <a:r>
              <a:rPr lang="en-US" sz="2000" i="1" dirty="0" err="1" smtClean="0">
                <a:solidFill>
                  <a:srgbClr val="C00000"/>
                </a:solidFill>
              </a:rPr>
              <a:t>lassname</a:t>
            </a:r>
            <a:r>
              <a:rPr lang="en-US" sz="2000" i="1" dirty="0" smtClean="0">
                <a:solidFill>
                  <a:srgbClr val="C00000"/>
                </a:solidFill>
              </a:rPr>
              <a:t> </a:t>
            </a:r>
            <a:r>
              <a:rPr lang="en-US" sz="2000" i="1" dirty="0">
                <a:solidFill>
                  <a:srgbClr val="C00000"/>
                </a:solidFill>
              </a:rPr>
              <a:t>(object) :</a:t>
            </a:r>
          </a:p>
          <a:p>
            <a:pPr marL="1417120" lvl="5" indent="0" algn="just">
              <a:buNone/>
            </a:pPr>
            <a:r>
              <a:rPr lang="en-US" sz="2000" i="1" dirty="0">
                <a:solidFill>
                  <a:srgbClr val="C00000"/>
                </a:solidFill>
              </a:rPr>
              <a:t>""" </a:t>
            </a:r>
            <a:r>
              <a:rPr lang="en-US" sz="2000" i="1" dirty="0" err="1">
                <a:solidFill>
                  <a:srgbClr val="C00000"/>
                </a:solidFill>
              </a:rPr>
              <a:t>docstring</a:t>
            </a:r>
            <a:r>
              <a:rPr lang="en-US" sz="2000" i="1" dirty="0">
                <a:solidFill>
                  <a:srgbClr val="C00000"/>
                </a:solidFill>
              </a:rPr>
              <a:t> describing the class """</a:t>
            </a:r>
          </a:p>
          <a:p>
            <a:pPr marL="1417120" lvl="5" indent="0" algn="just">
              <a:buNone/>
            </a:pPr>
            <a:r>
              <a:rPr lang="en-US" sz="2000" i="1" dirty="0">
                <a:solidFill>
                  <a:srgbClr val="C00000"/>
                </a:solidFill>
              </a:rPr>
              <a:t>attributes</a:t>
            </a:r>
          </a:p>
          <a:p>
            <a:pPr marL="1417120" lvl="5" indent="0" algn="just">
              <a:buNone/>
            </a:pPr>
            <a:r>
              <a:rPr lang="en-US" sz="2000" i="1" dirty="0" err="1">
                <a:solidFill>
                  <a:srgbClr val="C00000"/>
                </a:solidFill>
              </a:rPr>
              <a:t>def</a:t>
            </a:r>
            <a:r>
              <a:rPr lang="en-US" sz="2000" i="1" dirty="0">
                <a:solidFill>
                  <a:srgbClr val="C00000"/>
                </a:solidFill>
              </a:rPr>
              <a:t> __</a:t>
            </a:r>
            <a:r>
              <a:rPr lang="en-US" sz="2000" i="1" dirty="0" err="1">
                <a:solidFill>
                  <a:srgbClr val="C00000"/>
                </a:solidFill>
              </a:rPr>
              <a:t>init</a:t>
            </a:r>
            <a:r>
              <a:rPr lang="en-US" sz="2000" i="1" dirty="0">
                <a:solidFill>
                  <a:srgbClr val="C00000"/>
                </a:solidFill>
              </a:rPr>
              <a:t>__(self) :</a:t>
            </a:r>
          </a:p>
          <a:p>
            <a:pPr marL="1417120" lvl="5" indent="0" algn="just">
              <a:buNone/>
            </a:pPr>
            <a:r>
              <a:rPr lang="en-US" sz="2000" i="1" dirty="0">
                <a:solidFill>
                  <a:srgbClr val="C00000"/>
                </a:solidFill>
              </a:rPr>
              <a:t>	------</a:t>
            </a:r>
          </a:p>
          <a:p>
            <a:pPr marL="1417120" lvl="5" indent="0" algn="just">
              <a:buNone/>
            </a:pPr>
            <a:r>
              <a:rPr lang="en-US" sz="2000" i="1" dirty="0" err="1">
                <a:solidFill>
                  <a:srgbClr val="C00000"/>
                </a:solidFill>
              </a:rPr>
              <a:t>def</a:t>
            </a:r>
            <a:r>
              <a:rPr lang="en-US" sz="2000" i="1" dirty="0">
                <a:solidFill>
                  <a:srgbClr val="C00000"/>
                </a:solidFill>
              </a:rPr>
              <a:t> method1() : </a:t>
            </a:r>
          </a:p>
          <a:p>
            <a:pPr marL="1717120" lvl="6" indent="0" algn="just">
              <a:buNone/>
            </a:pPr>
            <a:r>
              <a:rPr lang="en-US" sz="2000" i="1" dirty="0">
                <a:solidFill>
                  <a:srgbClr val="C00000"/>
                </a:solidFill>
              </a:rPr>
              <a:t>       </a:t>
            </a:r>
            <a:r>
              <a:rPr lang="en-US" sz="2000" i="1" dirty="0" smtClean="0">
                <a:solidFill>
                  <a:srgbClr val="C00000"/>
                </a:solidFill>
              </a:rPr>
              <a:t>-----------</a:t>
            </a:r>
          </a:p>
          <a:p>
            <a:pPr marL="1417120" lvl="5" indent="0" algn="just">
              <a:buNone/>
            </a:pPr>
            <a:r>
              <a:rPr lang="en-US" sz="2000" i="1" dirty="0" err="1" smtClean="0">
                <a:solidFill>
                  <a:srgbClr val="C00000"/>
                </a:solidFill>
              </a:rPr>
              <a:t>def</a:t>
            </a:r>
            <a:r>
              <a:rPr lang="en-US" sz="2000" i="1" dirty="0" smtClean="0">
                <a:solidFill>
                  <a:srgbClr val="C00000"/>
                </a:solidFill>
              </a:rPr>
              <a:t> </a:t>
            </a:r>
            <a:r>
              <a:rPr lang="en-US" sz="2000" i="1" dirty="0">
                <a:solidFill>
                  <a:srgbClr val="C00000"/>
                </a:solidFill>
              </a:rPr>
              <a:t>method2() :</a:t>
            </a:r>
          </a:p>
          <a:p>
            <a:pPr marL="1717120" lvl="6" indent="0" algn="just">
              <a:buNone/>
            </a:pPr>
            <a:r>
              <a:rPr lang="en-US" sz="2000" i="1" dirty="0">
                <a:solidFill>
                  <a:srgbClr val="C00000"/>
                </a:solidFill>
              </a:rPr>
              <a:t>       -----------</a:t>
            </a:r>
            <a:endParaRPr lang="en-US" sz="2000" dirty="0">
              <a:solidFill>
                <a:srgbClr val="C00000"/>
              </a:solidFill>
            </a:endParaRPr>
          </a:p>
          <a:p>
            <a:pPr marL="1717120" lvl="6" indent="0" algn="just">
              <a:buNone/>
            </a:pPr>
            <a:endParaRPr lang="en-US" sz="2000" i="1" dirty="0" smtClean="0">
              <a:solidFill>
                <a:schemeClr val="accent2">
                  <a:lumMod val="50000"/>
                </a:schemeClr>
              </a:solidFill>
            </a:endParaRPr>
          </a:p>
          <a:p>
            <a:pPr marL="1717120" lvl="6" indent="0" algn="just">
              <a:buNone/>
            </a:pPr>
            <a:endParaRPr lang="en-US" sz="2000" i="1" dirty="0" smtClean="0">
              <a:solidFill>
                <a:schemeClr val="accent2">
                  <a:lumMod val="50000"/>
                </a:schemeClr>
              </a:solidFill>
            </a:endParaRPr>
          </a:p>
        </p:txBody>
      </p:sp>
    </p:spTree>
    <p:extLst>
      <p:ext uri="{BB962C8B-B14F-4D97-AF65-F5344CB8AC3E}">
        <p14:creationId xmlns:p14="http://schemas.microsoft.com/office/powerpoint/2010/main" val="3050606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Creating a </a:t>
            </a:r>
            <a:r>
              <a:rPr lang="en-US" sz="3800" dirty="0" smtClean="0">
                <a:solidFill>
                  <a:srgbClr val="006600"/>
                </a:solidFill>
              </a:rPr>
              <a:t>class</a:t>
            </a:r>
            <a:endParaRPr lang="en-US" sz="3800" dirty="0"/>
          </a:p>
        </p:txBody>
      </p:sp>
      <p:sp>
        <p:nvSpPr>
          <p:cNvPr id="3" name="Content Placeholder 2"/>
          <p:cNvSpPr>
            <a:spLocks noGrp="1"/>
          </p:cNvSpPr>
          <p:nvPr>
            <p:ph idx="1"/>
          </p:nvPr>
        </p:nvSpPr>
        <p:spPr/>
        <p:txBody>
          <a:bodyPr>
            <a:normAutofit lnSpcReduction="10000"/>
          </a:bodyPr>
          <a:lstStyle/>
          <a:p>
            <a:r>
              <a:rPr lang="en-US" dirty="0"/>
              <a:t>A class is created with the keyword </a:t>
            </a:r>
            <a:r>
              <a:rPr lang="en-US" i="1" dirty="0"/>
              <a:t>class </a:t>
            </a:r>
            <a:r>
              <a:rPr lang="en-US" dirty="0"/>
              <a:t>and then writing the </a:t>
            </a:r>
            <a:r>
              <a:rPr lang="en-US" dirty="0" err="1"/>
              <a:t>Classname</a:t>
            </a:r>
            <a:r>
              <a:rPr lang="en-US" dirty="0"/>
              <a:t>. After the </a:t>
            </a:r>
            <a:r>
              <a:rPr lang="en-US" dirty="0" err="1"/>
              <a:t>Classname</a:t>
            </a:r>
            <a:r>
              <a:rPr lang="en-US" dirty="0"/>
              <a:t>, 'object' is written inside the </a:t>
            </a:r>
            <a:r>
              <a:rPr lang="en-US" dirty="0" err="1"/>
              <a:t>Classname</a:t>
            </a:r>
            <a:r>
              <a:rPr lang="en-US" dirty="0"/>
              <a:t>. </a:t>
            </a:r>
            <a:endParaRPr lang="en-US" dirty="0" smtClean="0"/>
          </a:p>
          <a:p>
            <a:r>
              <a:rPr lang="en-US" dirty="0" smtClean="0"/>
              <a:t>This </a:t>
            </a:r>
            <a:r>
              <a:rPr lang="en-US" dirty="0"/>
              <a:t>'object' represents the base class name from where all classes in Python are derived. Even our own classes are also derived from 'object' class. Hence, we </a:t>
            </a:r>
            <a:r>
              <a:rPr lang="en-US" dirty="0" smtClean="0"/>
              <a:t>should </a:t>
            </a:r>
            <a:r>
              <a:rPr lang="en-US" dirty="0"/>
              <a:t>mention 'object' in the parentheses. Please note that writing 'object' is not </a:t>
            </a:r>
            <a:r>
              <a:rPr lang="en-US" dirty="0" smtClean="0"/>
              <a:t>corn since </a:t>
            </a:r>
            <a:r>
              <a:rPr lang="en-US" dirty="0"/>
              <a:t>it is </a:t>
            </a:r>
            <a:r>
              <a:rPr lang="en-US" dirty="0" smtClean="0"/>
              <a:t>implied</a:t>
            </a:r>
          </a:p>
          <a:p>
            <a:r>
              <a:rPr lang="en-US" dirty="0"/>
              <a:t>The </a:t>
            </a:r>
            <a:r>
              <a:rPr lang="en-US" dirty="0" err="1"/>
              <a:t>docstring</a:t>
            </a:r>
            <a:r>
              <a:rPr lang="en-US" dirty="0"/>
              <a:t> is a string which is written using triple double quotes or triple </a:t>
            </a:r>
            <a:r>
              <a:rPr lang="en-US" dirty="0" err="1" smtClean="0"/>
              <a:t>sinle</a:t>
            </a:r>
            <a:r>
              <a:rPr lang="en-US" dirty="0" smtClean="0"/>
              <a:t> </a:t>
            </a:r>
            <a:r>
              <a:rPr lang="en-US" dirty="0"/>
              <a:t>quotes that gives the complete description about the class and its usage. The </a:t>
            </a:r>
            <a:r>
              <a:rPr lang="en-US" dirty="0" err="1"/>
              <a:t>docstring</a:t>
            </a:r>
            <a:r>
              <a:rPr lang="en-US" dirty="0"/>
              <a:t> is used to create documentation file and hence it is optional</a:t>
            </a:r>
            <a:r>
              <a:rPr lang="en-US" dirty="0" smtClean="0"/>
              <a:t>.</a:t>
            </a:r>
          </a:p>
          <a:p>
            <a:r>
              <a:rPr lang="en-US" dirty="0"/>
              <a:t>'attributes' are nothing </a:t>
            </a:r>
            <a:r>
              <a:rPr lang="en-US" dirty="0" smtClean="0"/>
              <a:t>but </a:t>
            </a:r>
            <a:r>
              <a:rPr lang="en-US" dirty="0"/>
              <a:t>variables that contains data</a:t>
            </a:r>
            <a:r>
              <a:rPr lang="en-US" dirty="0" smtClean="0"/>
              <a:t>.</a:t>
            </a:r>
          </a:p>
          <a:p>
            <a:r>
              <a:rPr lang="en-US" dirty="0" smtClean="0"/>
              <a:t>__</a:t>
            </a:r>
            <a:r>
              <a:rPr lang="en-US" dirty="0" err="1" smtClean="0"/>
              <a:t>init</a:t>
            </a:r>
            <a:r>
              <a:rPr lang="en-US" dirty="0" smtClean="0"/>
              <a:t>__(self</a:t>
            </a:r>
            <a:r>
              <a:rPr lang="en-US" dirty="0"/>
              <a:t>) is a special method to initialize the </a:t>
            </a:r>
            <a:r>
              <a:rPr lang="en-US" dirty="0" smtClean="0"/>
              <a:t>variables.</a:t>
            </a:r>
          </a:p>
          <a:p>
            <a:r>
              <a:rPr lang="en-US" dirty="0" smtClean="0"/>
              <a:t> method1() </a:t>
            </a:r>
            <a:r>
              <a:rPr lang="en-US" dirty="0"/>
              <a:t>and method2</a:t>
            </a:r>
            <a:r>
              <a:rPr lang="en-US" dirty="0" smtClean="0"/>
              <a:t>() </a:t>
            </a:r>
            <a:r>
              <a:rPr lang="en-US" dirty="0"/>
              <a:t>are </a:t>
            </a:r>
            <a:r>
              <a:rPr lang="en-US" dirty="0" smtClean="0"/>
              <a:t>the methods </a:t>
            </a:r>
            <a:r>
              <a:rPr lang="en-US" dirty="0"/>
              <a:t>that are intended to process variables</a:t>
            </a:r>
          </a:p>
        </p:txBody>
      </p:sp>
    </p:spTree>
    <p:extLst>
      <p:ext uri="{BB962C8B-B14F-4D97-AF65-F5344CB8AC3E}">
        <p14:creationId xmlns:p14="http://schemas.microsoft.com/office/powerpoint/2010/main" val="7311482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339403"/>
            <a:ext cx="10058400" cy="4832797"/>
          </a:xfrm>
        </p:spPr>
        <p:txBody>
          <a:bodyPr/>
          <a:lstStyle/>
          <a:p>
            <a:r>
              <a:rPr lang="en-US" dirty="0"/>
              <a:t>If we take 'Student' class, we can write code in the class that specifies the attributes and actions performed by any student. </a:t>
            </a:r>
            <a:endParaRPr lang="en-US" dirty="0" smtClean="0"/>
          </a:p>
          <a:p>
            <a:r>
              <a:rPr lang="en-US" dirty="0" smtClean="0"/>
              <a:t>For </a:t>
            </a:r>
            <a:r>
              <a:rPr lang="en-US" dirty="0"/>
              <a:t>example, a student has attributes like name, age, marks, etc. These attributes should be written inside the Student class as variables. </a:t>
            </a:r>
            <a:endParaRPr lang="en-US" dirty="0" smtClean="0"/>
          </a:p>
          <a:p>
            <a:r>
              <a:rPr lang="en-US" dirty="0" smtClean="0"/>
              <a:t>Similarly</a:t>
            </a:r>
            <a:r>
              <a:rPr lang="en-US" dirty="0"/>
              <a:t>, a student can perform actions like talking, writing, reading, etc. These actions should be represented by methods </a:t>
            </a:r>
            <a:r>
              <a:rPr lang="en-US" dirty="0" smtClean="0"/>
              <a:t>in the </a:t>
            </a:r>
            <a:r>
              <a:rPr lang="en-US" dirty="0"/>
              <a:t>Student class. </a:t>
            </a:r>
            <a:endParaRPr lang="en-US" dirty="0" smtClean="0"/>
          </a:p>
          <a:p>
            <a:r>
              <a:rPr lang="en-US" dirty="0" smtClean="0"/>
              <a:t>So</a:t>
            </a:r>
            <a:r>
              <a:rPr lang="en-US" dirty="0"/>
              <a:t>, the class Student contains these attributes and </a:t>
            </a:r>
            <a:r>
              <a:rPr lang="en-US" dirty="0" smtClean="0"/>
              <a:t>actions</a:t>
            </a:r>
          </a:p>
          <a:p>
            <a:endParaRPr lang="en-US" dirty="0"/>
          </a:p>
          <a:p>
            <a:r>
              <a:rPr lang="en-US" i="1" u="sng" dirty="0">
                <a:solidFill>
                  <a:srgbClr val="00B050"/>
                </a:solidFill>
              </a:rPr>
              <a:t>Go to Jupyter notebook for </a:t>
            </a:r>
            <a:r>
              <a:rPr lang="en-US" i="1" u="sng" dirty="0" smtClean="0">
                <a:solidFill>
                  <a:srgbClr val="00B050"/>
                </a:solidFill>
              </a:rPr>
              <a:t>example</a:t>
            </a:r>
            <a:endParaRPr lang="en-US" dirty="0"/>
          </a:p>
          <a:p>
            <a:endParaRPr lang="en-US" dirty="0"/>
          </a:p>
          <a:p>
            <a:endParaRPr lang="en-US" dirty="0"/>
          </a:p>
        </p:txBody>
      </p:sp>
    </p:spTree>
    <p:extLst>
      <p:ext uri="{BB962C8B-B14F-4D97-AF65-F5344CB8AC3E}">
        <p14:creationId xmlns:p14="http://schemas.microsoft.com/office/powerpoint/2010/main" val="3146860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6840" t="36024" r="29907" b="20107"/>
          <a:stretch/>
        </p:blipFill>
        <p:spPr>
          <a:xfrm>
            <a:off x="2537136" y="1545464"/>
            <a:ext cx="6797994" cy="38765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907308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The self </a:t>
            </a:r>
            <a:r>
              <a:rPr lang="en-US" sz="3800" dirty="0" smtClean="0">
                <a:solidFill>
                  <a:srgbClr val="006600"/>
                </a:solidFill>
              </a:rPr>
              <a:t>variable</a:t>
            </a:r>
            <a:endParaRPr lang="en-US" sz="3800" dirty="0"/>
          </a:p>
        </p:txBody>
      </p:sp>
      <p:sp>
        <p:nvSpPr>
          <p:cNvPr id="3" name="Content Placeholder 2"/>
          <p:cNvSpPr>
            <a:spLocks noGrp="1"/>
          </p:cNvSpPr>
          <p:nvPr>
            <p:ph idx="1"/>
          </p:nvPr>
        </p:nvSpPr>
        <p:spPr/>
        <p:txBody>
          <a:bodyPr>
            <a:normAutofit/>
          </a:bodyPr>
          <a:lstStyle/>
          <a:p>
            <a:r>
              <a:rPr lang="en-US" dirty="0" smtClean="0"/>
              <a:t>‘self’ </a:t>
            </a:r>
            <a:r>
              <a:rPr lang="en-US" dirty="0"/>
              <a:t>is a default variable that contains the memory address of the instance of the current class. So, we can use </a:t>
            </a:r>
            <a:r>
              <a:rPr lang="en-US" dirty="0" smtClean="0"/>
              <a:t>‘self’ </a:t>
            </a:r>
            <a:r>
              <a:rPr lang="en-US" dirty="0"/>
              <a:t>to refer to all the instance variables and instance methods.</a:t>
            </a:r>
          </a:p>
          <a:p>
            <a:r>
              <a:rPr lang="en-US" dirty="0"/>
              <a:t>When an instance to the class is created, the instance name contains the memory location of the instance. This memory location is internally passed to </a:t>
            </a:r>
            <a:r>
              <a:rPr lang="en-US" dirty="0" smtClean="0"/>
              <a:t>‘self’</a:t>
            </a:r>
          </a:p>
          <a:p>
            <a:r>
              <a:rPr lang="en-US" dirty="0" smtClean="0"/>
              <a:t>‘self’ is very much similar to ‘this’ keyword in java.</a:t>
            </a:r>
          </a:p>
          <a:p>
            <a:r>
              <a:rPr lang="en-US" smtClean="0"/>
              <a:t>For </a:t>
            </a:r>
            <a:r>
              <a:rPr lang="en-US" dirty="0"/>
              <a:t>example, we create an instance to Student class </a:t>
            </a:r>
            <a:r>
              <a:rPr lang="en-US" dirty="0" smtClean="0"/>
              <a:t>as:</a:t>
            </a:r>
          </a:p>
          <a:p>
            <a:pPr marL="0" indent="0">
              <a:buNone/>
            </a:pPr>
            <a:r>
              <a:rPr lang="en-US" dirty="0"/>
              <a:t>	</a:t>
            </a:r>
            <a:r>
              <a:rPr lang="en-US" dirty="0" smtClean="0"/>
              <a:t>s1= </a:t>
            </a:r>
            <a:r>
              <a:rPr lang="en-US" dirty="0"/>
              <a:t>Student()</a:t>
            </a:r>
          </a:p>
          <a:p>
            <a:r>
              <a:rPr lang="en-US" dirty="0"/>
              <a:t>Here, </a:t>
            </a:r>
            <a:r>
              <a:rPr lang="en-US" dirty="0" smtClean="0"/>
              <a:t>‘s1’ </a:t>
            </a:r>
            <a:r>
              <a:rPr lang="en-US" dirty="0"/>
              <a:t>contains the memory address of the instance. This memory address is internally and by default passed to 'self' variable. Since 'self' knows the memory address of the instance, it can refer to all the members of the instance. </a:t>
            </a:r>
          </a:p>
        </p:txBody>
      </p:sp>
    </p:spTree>
    <p:extLst>
      <p:ext uri="{BB962C8B-B14F-4D97-AF65-F5344CB8AC3E}">
        <p14:creationId xmlns:p14="http://schemas.microsoft.com/office/powerpoint/2010/main" val="39453898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197735"/>
            <a:ext cx="10058400" cy="4974465"/>
          </a:xfrm>
        </p:spPr>
        <p:txBody>
          <a:bodyPr/>
          <a:lstStyle/>
          <a:p>
            <a:r>
              <a:rPr lang="en-US" sz="1800" dirty="0" smtClean="0"/>
              <a:t> </a:t>
            </a:r>
            <a:r>
              <a:rPr lang="en-US" sz="1800" dirty="0"/>
              <a:t>We use </a:t>
            </a:r>
            <a:r>
              <a:rPr lang="en-US" sz="1800" dirty="0" smtClean="0"/>
              <a:t>‘self’ </a:t>
            </a:r>
            <a:r>
              <a:rPr lang="en-US" sz="1800" dirty="0"/>
              <a:t>in two </a:t>
            </a:r>
            <a:r>
              <a:rPr lang="en-US" sz="1800" dirty="0" smtClean="0"/>
              <a:t>areas</a:t>
            </a:r>
          </a:p>
          <a:p>
            <a:pPr>
              <a:buFont typeface="Wingdings" panose="05000000000000000000" pitchFamily="2" charset="2"/>
              <a:buChar char="q"/>
            </a:pPr>
            <a:r>
              <a:rPr lang="en-US" sz="1800" dirty="0" smtClean="0"/>
              <a:t> The </a:t>
            </a:r>
            <a:r>
              <a:rPr lang="en-US" sz="1800" dirty="0"/>
              <a:t>'self variable is used as first parameter in the constructor as:</a:t>
            </a:r>
          </a:p>
          <a:p>
            <a:pPr marL="0" indent="0">
              <a:buNone/>
            </a:pPr>
            <a:r>
              <a:rPr lang="en-US" sz="1800" dirty="0" smtClean="0"/>
              <a:t>	</a:t>
            </a:r>
            <a:r>
              <a:rPr lang="en-US" sz="1800" i="1" dirty="0" err="1" smtClean="0"/>
              <a:t>def</a:t>
            </a:r>
            <a:r>
              <a:rPr lang="en-US" sz="1800" i="1" dirty="0"/>
              <a:t> </a:t>
            </a:r>
            <a:r>
              <a:rPr lang="en-US" sz="1800" i="1" dirty="0" smtClean="0"/>
              <a:t>__</a:t>
            </a:r>
            <a:r>
              <a:rPr lang="en-US" sz="1800" i="1" dirty="0" err="1" smtClean="0"/>
              <a:t>init</a:t>
            </a:r>
            <a:r>
              <a:rPr lang="en-US" sz="1800" i="1" dirty="0" smtClean="0"/>
              <a:t>__(</a:t>
            </a:r>
            <a:r>
              <a:rPr lang="en-US" sz="1800" i="1" dirty="0"/>
              <a:t>self):</a:t>
            </a:r>
          </a:p>
          <a:p>
            <a:pPr lvl="2"/>
            <a:r>
              <a:rPr lang="en-US" sz="1800" dirty="0" smtClean="0"/>
              <a:t>In </a:t>
            </a:r>
            <a:r>
              <a:rPr lang="en-US" sz="1800" dirty="0"/>
              <a:t>this case, </a:t>
            </a:r>
            <a:r>
              <a:rPr lang="en-US" sz="1800" dirty="0" smtClean="0"/>
              <a:t>‘self’ </a:t>
            </a:r>
            <a:r>
              <a:rPr lang="en-US" sz="1800" dirty="0"/>
              <a:t>can be used to refer to the instance variables inside the </a:t>
            </a:r>
            <a:r>
              <a:rPr lang="en-US" sz="1800" dirty="0" smtClean="0"/>
              <a:t>constructor</a:t>
            </a:r>
            <a:r>
              <a:rPr lang="en-US" sz="1800" dirty="0"/>
              <a:t>.</a:t>
            </a:r>
          </a:p>
          <a:p>
            <a:pPr>
              <a:buFont typeface="Wingdings" panose="05000000000000000000" pitchFamily="2" charset="2"/>
              <a:buChar char="q"/>
            </a:pPr>
            <a:r>
              <a:rPr lang="en-US" sz="1800" dirty="0"/>
              <a:t> </a:t>
            </a:r>
            <a:r>
              <a:rPr lang="en-US" sz="1800" dirty="0" smtClean="0"/>
              <a:t>'self</a:t>
            </a:r>
            <a:r>
              <a:rPr lang="en-US" sz="1800" dirty="0"/>
              <a:t>' can be used as first parameter in the instance methods as: </a:t>
            </a:r>
            <a:endParaRPr lang="en-US" sz="1800" dirty="0" smtClean="0"/>
          </a:p>
          <a:p>
            <a:pPr marL="0" indent="0">
              <a:buNone/>
            </a:pPr>
            <a:r>
              <a:rPr lang="en-US" sz="1800" dirty="0"/>
              <a:t>	</a:t>
            </a:r>
            <a:r>
              <a:rPr lang="en-US" sz="1800" i="1" dirty="0" err="1" smtClean="0"/>
              <a:t>def</a:t>
            </a:r>
            <a:r>
              <a:rPr lang="en-US" sz="1800" i="1" dirty="0" smtClean="0"/>
              <a:t> </a:t>
            </a:r>
            <a:r>
              <a:rPr lang="en-US" sz="1800" i="1" dirty="0"/>
              <a:t>talk(self):</a:t>
            </a:r>
          </a:p>
          <a:p>
            <a:pPr lvl="2"/>
            <a:r>
              <a:rPr lang="en-US" sz="1800" dirty="0" smtClean="0"/>
              <a:t>Here</a:t>
            </a:r>
            <a:r>
              <a:rPr lang="en-US" sz="1800" dirty="0"/>
              <a:t>, talk() is instance method as it acts on the instance variables. If this </a:t>
            </a:r>
            <a:r>
              <a:rPr lang="en-US" sz="1800" dirty="0" smtClean="0"/>
              <a:t>method </a:t>
            </a:r>
            <a:r>
              <a:rPr lang="en-US" sz="1800" dirty="0"/>
              <a:t>wants to act on the instance variables, it should know the memory </a:t>
            </a:r>
            <a:r>
              <a:rPr lang="en-US" sz="1800" dirty="0" smtClean="0"/>
              <a:t>location </a:t>
            </a:r>
            <a:r>
              <a:rPr lang="en-US" sz="1800" dirty="0"/>
              <a:t>of the instance variables. That memory location is by default </a:t>
            </a:r>
            <a:r>
              <a:rPr lang="en-US" sz="1800" dirty="0" smtClean="0"/>
              <a:t>available </a:t>
            </a:r>
            <a:r>
              <a:rPr lang="en-US" sz="1800" dirty="0"/>
              <a:t>to the talk() method through </a:t>
            </a:r>
            <a:r>
              <a:rPr lang="en-US" sz="1800" dirty="0" smtClean="0"/>
              <a:t>‘self’</a:t>
            </a:r>
            <a:endParaRPr lang="en-US" sz="1800" dirty="0"/>
          </a:p>
          <a:p>
            <a:endParaRPr lang="en-US" dirty="0"/>
          </a:p>
        </p:txBody>
      </p:sp>
    </p:spTree>
    <p:extLst>
      <p:ext uri="{BB962C8B-B14F-4D97-AF65-F5344CB8AC3E}">
        <p14:creationId xmlns:p14="http://schemas.microsoft.com/office/powerpoint/2010/main" val="28802926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4301</TotalTime>
  <Words>1391</Words>
  <Application>Microsoft Office PowerPoint</Application>
  <PresentationFormat>Widescreen</PresentationFormat>
  <Paragraphs>148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Rockwell</vt:lpstr>
      <vt:lpstr>Rockwell Condensed</vt:lpstr>
      <vt:lpstr>Times New Roman</vt:lpstr>
      <vt:lpstr>Wingdings</vt:lpstr>
      <vt:lpstr>Wood Type</vt:lpstr>
      <vt:lpstr>Chapter 13</vt:lpstr>
      <vt:lpstr>List of contents</vt:lpstr>
      <vt:lpstr>Introduction</vt:lpstr>
      <vt:lpstr>PowerPoint Presentation</vt:lpstr>
      <vt:lpstr>Creating a class</vt:lpstr>
      <vt:lpstr>PowerPoint Presentation</vt:lpstr>
      <vt:lpstr>PowerPoint Presentation</vt:lpstr>
      <vt:lpstr>The self variable</vt:lpstr>
      <vt:lpstr>PowerPoint Presentation</vt:lpstr>
      <vt:lpstr>Constructor</vt:lpstr>
      <vt:lpstr>Types of variables</vt:lpstr>
      <vt:lpstr>namespace</vt:lpstr>
      <vt:lpstr>PowerPoint Presentation</vt:lpstr>
      <vt:lpstr>PowerPoint Presentation</vt:lpstr>
      <vt:lpstr>PowerPoint Presentation</vt:lpstr>
      <vt:lpstr>PowerPoint Presentation</vt:lpstr>
      <vt:lpstr>Type of Methods</vt:lpstr>
      <vt:lpstr>Instance methods</vt:lpstr>
      <vt:lpstr>Class methods</vt:lpstr>
      <vt:lpstr>Static methods</vt:lpstr>
      <vt:lpstr>Passing members of one class to another class</vt:lpstr>
      <vt:lpstr>Inner classes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Lucky</dc:creator>
  <cp:lastModifiedBy>Lucky</cp:lastModifiedBy>
  <cp:revision>738</cp:revision>
  <dcterms:created xsi:type="dcterms:W3CDTF">2020-08-16T05:12:46Z</dcterms:created>
  <dcterms:modified xsi:type="dcterms:W3CDTF">2020-12-09T04:21:00Z</dcterms:modified>
</cp:coreProperties>
</file>