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57" r:id="rId3"/>
    <p:sldId id="280"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2DA8"/>
    <a:srgbClr val="006600"/>
    <a:srgbClr val="339933"/>
    <a:srgbClr val="154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6060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036114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112253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51583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CD4DA-9D44-45D8-AD34-6A075A7D01FD}" type="datetimeFigureOut">
              <a:rPr lang="en-US" smtClean="0"/>
              <a:t>15-Dec-20</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564C70-EDEE-4B39-80AF-68A0308ED41C}" type="slidenum">
              <a:rPr lang="en-US" smtClean="0"/>
              <a:t>‹#›</a:t>
            </a:fld>
            <a:endParaRPr lang="en-US"/>
          </a:p>
        </p:txBody>
      </p:sp>
    </p:spTree>
    <p:extLst>
      <p:ext uri="{BB962C8B-B14F-4D97-AF65-F5344CB8AC3E}">
        <p14:creationId xmlns:p14="http://schemas.microsoft.com/office/powerpoint/2010/main" val="378634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DCD4DA-9D44-45D8-AD34-6A075A7D01FD}" type="datetimeFigureOut">
              <a:rPr lang="en-US" smtClean="0"/>
              <a:t>15-Dec-20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2718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1DCD4DA-9D44-45D8-AD34-6A075A7D01FD}" type="datetimeFigureOut">
              <a:rPr lang="en-US" smtClean="0"/>
              <a:t>15-Dec-20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3693502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DCD4DA-9D44-45D8-AD34-6A075A7D01FD}" type="datetimeFigureOut">
              <a:rPr lang="en-US" smtClean="0"/>
              <a:t>15-Dec-20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273656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CD4DA-9D44-45D8-AD34-6A075A7D01FD}" type="datetimeFigureOut">
              <a:rPr lang="en-US" smtClean="0"/>
              <a:t>15-Dec-20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14576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15-Dec-20</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8198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CD4DA-9D44-45D8-AD34-6A075A7D01FD}" type="datetimeFigureOut">
              <a:rPr lang="en-US" smtClean="0"/>
              <a:t>15-Dec-20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564C70-EDEE-4B39-80AF-68A0308ED41C}" type="slidenum">
              <a:rPr lang="en-US" smtClean="0"/>
              <a:t>‹#›</a:t>
            </a:fld>
            <a:endParaRPr lang="en-US"/>
          </a:p>
        </p:txBody>
      </p:sp>
    </p:spTree>
    <p:extLst>
      <p:ext uri="{BB962C8B-B14F-4D97-AF65-F5344CB8AC3E}">
        <p14:creationId xmlns:p14="http://schemas.microsoft.com/office/powerpoint/2010/main" val="90567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CD4DA-9D44-45D8-AD34-6A075A7D01FD}" type="datetimeFigureOut">
              <a:rPr lang="en-US" smtClean="0"/>
              <a:t>15-Dec-20</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564C70-EDEE-4B39-80AF-68A0308ED41C}" type="slidenum">
              <a:rPr lang="en-US" smtClean="0"/>
              <a:t>‹#›</a:t>
            </a:fld>
            <a:endParaRPr lang="en-US"/>
          </a:p>
        </p:txBody>
      </p:sp>
    </p:spTree>
    <p:extLst>
      <p:ext uri="{BB962C8B-B14F-4D97-AF65-F5344CB8AC3E}">
        <p14:creationId xmlns:p14="http://schemas.microsoft.com/office/powerpoint/2010/main" val="2853606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teacher.p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udent.p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20462"/>
            <a:ext cx="10058400" cy="973514"/>
          </a:xfrm>
        </p:spPr>
        <p:txBody>
          <a:bodyPr/>
          <a:lstStyle/>
          <a:p>
            <a:r>
              <a:rPr lang="en-US" dirty="0" smtClean="0">
                <a:solidFill>
                  <a:schemeClr val="accent1">
                    <a:lumMod val="60000"/>
                    <a:lumOff val="40000"/>
                  </a:schemeClr>
                </a:solidFill>
              </a:rPr>
              <a:t>Chapter 14</a:t>
            </a:r>
            <a:endParaRPr lang="en-US" dirty="0">
              <a:solidFill>
                <a:schemeClr val="accent1">
                  <a:lumMod val="60000"/>
                  <a:lumOff val="40000"/>
                </a:schemeClr>
              </a:solidFill>
            </a:endParaRPr>
          </a:p>
        </p:txBody>
      </p:sp>
      <p:sp>
        <p:nvSpPr>
          <p:cNvPr id="3" name="Content Placeholder 2"/>
          <p:cNvSpPr>
            <a:spLocks noGrp="1"/>
          </p:cNvSpPr>
          <p:nvPr>
            <p:ph idx="1"/>
          </p:nvPr>
        </p:nvSpPr>
        <p:spPr>
          <a:xfrm>
            <a:off x="1069848" y="2730320"/>
            <a:ext cx="10058400" cy="3441879"/>
          </a:xfrm>
        </p:spPr>
        <p:txBody>
          <a:bodyPr>
            <a:normAutofit/>
          </a:bodyPr>
          <a:lstStyle/>
          <a:p>
            <a:pPr marL="0" indent="0" algn="ctr">
              <a:buNone/>
            </a:pPr>
            <a:r>
              <a:rPr lang="en-US" sz="4400" dirty="0">
                <a:solidFill>
                  <a:srgbClr val="006600"/>
                </a:solidFill>
              </a:rPr>
              <a:t>Inheritance and Polymorphism</a:t>
            </a:r>
            <a:endParaRPr lang="en-US" sz="4400" dirty="0" smtClean="0">
              <a:solidFill>
                <a:srgbClr val="006600"/>
              </a:solidFill>
            </a:endParaRPr>
          </a:p>
        </p:txBody>
      </p:sp>
    </p:spTree>
    <p:extLst>
      <p:ext uri="{BB962C8B-B14F-4D97-AF65-F5344CB8AC3E}">
        <p14:creationId xmlns:p14="http://schemas.microsoft.com/office/powerpoint/2010/main" val="249693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6600"/>
                </a:solidFill>
              </a:rPr>
              <a:t>The super() </a:t>
            </a:r>
            <a:r>
              <a:rPr lang="en-US" sz="4000" dirty="0" smtClean="0">
                <a:solidFill>
                  <a:srgbClr val="006600"/>
                </a:solidFill>
              </a:rPr>
              <a:t>method</a:t>
            </a:r>
            <a:endParaRPr lang="en-US" sz="4000" dirty="0"/>
          </a:p>
        </p:txBody>
      </p:sp>
      <p:sp>
        <p:nvSpPr>
          <p:cNvPr id="3" name="Content Placeholder 2"/>
          <p:cNvSpPr>
            <a:spLocks noGrp="1"/>
          </p:cNvSpPr>
          <p:nvPr>
            <p:ph idx="1"/>
          </p:nvPr>
        </p:nvSpPr>
        <p:spPr/>
        <p:txBody>
          <a:bodyPr/>
          <a:lstStyle/>
          <a:p>
            <a:r>
              <a:rPr lang="en-US" dirty="0"/>
              <a:t>super() is a built-in method which is useful to call the super class constructor or methods from the sub class. </a:t>
            </a:r>
            <a:endParaRPr lang="en-US" dirty="0" smtClean="0"/>
          </a:p>
          <a:p>
            <a:r>
              <a:rPr lang="en-US" dirty="0" smtClean="0"/>
              <a:t>Any </a:t>
            </a:r>
            <a:r>
              <a:rPr lang="en-US" dirty="0"/>
              <a:t>constructor written in the super class is not available to the sub class if the sub class has a constructor. Then how can we initialize the super class instance variables and use them in the sub class? </a:t>
            </a:r>
            <a:endParaRPr lang="en-US" dirty="0" smtClean="0"/>
          </a:p>
          <a:p>
            <a:r>
              <a:rPr lang="en-US" dirty="0" smtClean="0"/>
              <a:t>This </a:t>
            </a:r>
            <a:r>
              <a:rPr lang="en-US" dirty="0"/>
              <a:t>is done by calling the super class constructor using the super() method from inside the sub class constructor. </a:t>
            </a:r>
            <a:endParaRPr lang="en-US" dirty="0" smtClean="0"/>
          </a:p>
          <a:p>
            <a:endParaRPr lang="en-US" dirty="0"/>
          </a:p>
          <a:p>
            <a:r>
              <a:rPr lang="en-US" i="1" u="sng" dirty="0">
                <a:solidFill>
                  <a:srgbClr val="00B050"/>
                </a:solidFill>
              </a:rPr>
              <a:t>Go to Jupyter notebook for </a:t>
            </a:r>
            <a:r>
              <a:rPr lang="en-US" i="1" u="sng" dirty="0" smtClean="0">
                <a:solidFill>
                  <a:srgbClr val="00B050"/>
                </a:solidFill>
              </a:rPr>
              <a:t>examples</a:t>
            </a:r>
            <a:endParaRPr lang="en-US" i="1" u="sng" dirty="0">
              <a:solidFill>
                <a:srgbClr val="00B050"/>
              </a:solidFill>
            </a:endParaRPr>
          </a:p>
          <a:p>
            <a:endParaRPr lang="en-US" dirty="0" smtClean="0"/>
          </a:p>
          <a:p>
            <a:endParaRPr lang="en-US" dirty="0"/>
          </a:p>
          <a:p>
            <a:endParaRPr lang="en-US" dirty="0" smtClean="0"/>
          </a:p>
        </p:txBody>
      </p:sp>
    </p:spTree>
    <p:extLst>
      <p:ext uri="{BB962C8B-B14F-4D97-AF65-F5344CB8AC3E}">
        <p14:creationId xmlns:p14="http://schemas.microsoft.com/office/powerpoint/2010/main" val="1174447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6600"/>
                </a:solidFill>
              </a:rPr>
              <a:t>Types of </a:t>
            </a:r>
            <a:r>
              <a:rPr lang="en-US" sz="4000" dirty="0" smtClean="0">
                <a:solidFill>
                  <a:srgbClr val="006600"/>
                </a:solidFill>
              </a:rPr>
              <a:t>Inheritance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a:t>A</a:t>
            </a:r>
            <a:r>
              <a:rPr lang="en-US" dirty="0" smtClean="0"/>
              <a:t>ll </a:t>
            </a:r>
            <a:r>
              <a:rPr lang="en-US" dirty="0"/>
              <a:t>classes in Python are built from a single super class called 'object'. If a programmer creates his own classes, by default object class will become super class for them internally. </a:t>
            </a:r>
            <a:endParaRPr lang="en-US" dirty="0" smtClean="0"/>
          </a:p>
          <a:p>
            <a:r>
              <a:rPr lang="en-US" dirty="0" smtClean="0"/>
              <a:t>This </a:t>
            </a:r>
            <a:r>
              <a:rPr lang="en-US" dirty="0"/>
              <a:t>is the reason, sometimes while creating any new class, we mention the object class name in parentheses as:</a:t>
            </a:r>
          </a:p>
          <a:p>
            <a:pPr marL="0" indent="0">
              <a:buNone/>
            </a:pPr>
            <a:r>
              <a:rPr lang="en-US" dirty="0" smtClean="0"/>
              <a:t>	class </a:t>
            </a:r>
            <a:r>
              <a:rPr lang="en-US" dirty="0" err="1"/>
              <a:t>Myclass</a:t>
            </a:r>
            <a:r>
              <a:rPr lang="en-US" dirty="0"/>
              <a:t>(object</a:t>
            </a:r>
            <a:r>
              <a:rPr lang="en-US" dirty="0" smtClean="0"/>
              <a:t>):</a:t>
            </a:r>
          </a:p>
          <a:p>
            <a:r>
              <a:rPr lang="en-US" dirty="0" smtClean="0"/>
              <a:t>Of </a:t>
            </a:r>
            <a:r>
              <a:rPr lang="en-US" dirty="0"/>
              <a:t>course, writing </a:t>
            </a:r>
            <a:r>
              <a:rPr lang="en-US" dirty="0" smtClean="0"/>
              <a:t>object </a:t>
            </a:r>
            <a:r>
              <a:rPr lang="en-US" dirty="0"/>
              <a:t>class name is not mandatory and hence the preceding code is equivalent to writing</a:t>
            </a:r>
            <a:r>
              <a:rPr lang="en-US" dirty="0" smtClean="0"/>
              <a:t>:</a:t>
            </a:r>
          </a:p>
          <a:p>
            <a:pPr marL="0" indent="0">
              <a:buNone/>
            </a:pPr>
            <a:r>
              <a:rPr lang="en-US" dirty="0"/>
              <a:t>	</a:t>
            </a:r>
            <a:r>
              <a:rPr lang="en-US" dirty="0" smtClean="0"/>
              <a:t>class </a:t>
            </a:r>
            <a:r>
              <a:rPr lang="en-US" dirty="0" err="1" smtClean="0"/>
              <a:t>Myclass</a:t>
            </a:r>
            <a:r>
              <a:rPr lang="en-US" dirty="0" smtClean="0"/>
              <a:t>:</a:t>
            </a:r>
            <a:endParaRPr lang="en-US" dirty="0"/>
          </a:p>
          <a:p>
            <a:r>
              <a:rPr lang="en-US" dirty="0"/>
              <a:t>Now, coming to the types of inheritance, there are mainly 2 types of inheritance available. They are:</a:t>
            </a:r>
          </a:p>
          <a:p>
            <a:pPr lvl="1">
              <a:buFont typeface="Wingdings" panose="05000000000000000000" pitchFamily="2" charset="2"/>
              <a:buChar char="q"/>
            </a:pPr>
            <a:r>
              <a:rPr lang="en-US" dirty="0" smtClean="0"/>
              <a:t> Single inheritance</a:t>
            </a:r>
          </a:p>
          <a:p>
            <a:pPr lvl="1">
              <a:buFont typeface="Wingdings" panose="05000000000000000000" pitchFamily="2" charset="2"/>
              <a:buChar char="q"/>
            </a:pPr>
            <a:r>
              <a:rPr lang="en-US" dirty="0"/>
              <a:t> </a:t>
            </a:r>
            <a:r>
              <a:rPr lang="en-US" dirty="0" smtClean="0"/>
              <a:t>Multiple inheritance</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406645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914399"/>
            <a:ext cx="10058400" cy="5257799"/>
          </a:xfrm>
        </p:spPr>
        <p:txBody>
          <a:bodyPr/>
          <a:lstStyle/>
          <a:p>
            <a:pPr marL="0" indent="0">
              <a:buNone/>
            </a:pPr>
            <a:r>
              <a:rPr lang="en-US" sz="2800" dirty="0">
                <a:solidFill>
                  <a:srgbClr val="7030A0"/>
                </a:solidFill>
              </a:rPr>
              <a:t>Single </a:t>
            </a:r>
            <a:r>
              <a:rPr lang="en-US" sz="2800" dirty="0" smtClean="0">
                <a:solidFill>
                  <a:srgbClr val="7030A0"/>
                </a:solidFill>
              </a:rPr>
              <a:t>Inheritance</a:t>
            </a:r>
            <a:endParaRPr lang="en-US" sz="2400" dirty="0">
              <a:solidFill>
                <a:srgbClr val="7030A0"/>
              </a:solidFill>
            </a:endParaRPr>
          </a:p>
          <a:p>
            <a:r>
              <a:rPr lang="en-US" dirty="0"/>
              <a:t>Deriving one or more sub classes from a single base class is called 'single inheritance'. In single inheritance, we always have only one base class, but there can be n number of sub classes derived from it</a:t>
            </a:r>
            <a:r>
              <a:rPr lang="en-US" dirty="0" smtClean="0"/>
              <a:t>.</a:t>
            </a:r>
          </a:p>
          <a:p>
            <a:r>
              <a:rPr lang="en-US" i="1" u="sng" dirty="0">
                <a:solidFill>
                  <a:srgbClr val="00B050"/>
                </a:solidFill>
              </a:rPr>
              <a:t>Go to Jupyter notebook for </a:t>
            </a:r>
            <a:r>
              <a:rPr lang="en-US" i="1" u="sng" dirty="0" smtClean="0">
                <a:solidFill>
                  <a:srgbClr val="00B050"/>
                </a:solidFill>
              </a:rPr>
              <a:t>example</a:t>
            </a:r>
            <a:endParaRPr lang="en-US" dirty="0" smtClean="0"/>
          </a:p>
          <a:p>
            <a:endParaRPr lang="en-US" dirty="0"/>
          </a:p>
          <a:p>
            <a:pPr marL="0" indent="0">
              <a:buNone/>
            </a:pPr>
            <a:r>
              <a:rPr lang="en-US" sz="2800" dirty="0">
                <a:solidFill>
                  <a:srgbClr val="7030A0"/>
                </a:solidFill>
              </a:rPr>
              <a:t>Multiple </a:t>
            </a:r>
            <a:r>
              <a:rPr lang="en-US" sz="2800" dirty="0" smtClean="0">
                <a:solidFill>
                  <a:srgbClr val="7030A0"/>
                </a:solidFill>
              </a:rPr>
              <a:t>Inheritance</a:t>
            </a:r>
          </a:p>
          <a:p>
            <a:r>
              <a:rPr lang="en-US" dirty="0"/>
              <a:t>Deriving sub classes from multiple (or more than one) base classes is called 'multiple inheritance'. In this type of inheritance, there will be more than one super class and there may be one or more sub classes. All the members of the super classes are by default available to sub classes and the sub classes in turn can have their own members</a:t>
            </a:r>
            <a:r>
              <a:rPr lang="en-US" dirty="0" smtClean="0"/>
              <a:t>.</a:t>
            </a:r>
          </a:p>
          <a:p>
            <a:r>
              <a:rPr lang="en-US" i="1" u="sng" dirty="0">
                <a:solidFill>
                  <a:srgbClr val="00B050"/>
                </a:solidFill>
              </a:rPr>
              <a:t>Go to Jupyter notebook for </a:t>
            </a:r>
            <a:r>
              <a:rPr lang="en-US" i="1" u="sng" dirty="0" smtClean="0">
                <a:solidFill>
                  <a:srgbClr val="00B050"/>
                </a:solidFill>
              </a:rPr>
              <a:t>example</a:t>
            </a:r>
            <a:endParaRPr lang="en-US" i="1" u="sng" dirty="0">
              <a:solidFill>
                <a:srgbClr val="00B050"/>
              </a:solidFill>
            </a:endParaRPr>
          </a:p>
        </p:txBody>
      </p:sp>
    </p:spTree>
    <p:extLst>
      <p:ext uri="{BB962C8B-B14F-4D97-AF65-F5344CB8AC3E}">
        <p14:creationId xmlns:p14="http://schemas.microsoft.com/office/powerpoint/2010/main" val="3586565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94704"/>
            <a:ext cx="10058400" cy="5077496"/>
          </a:xfrm>
        </p:spPr>
        <p:txBody>
          <a:bodyPr/>
          <a:lstStyle/>
          <a:p>
            <a:pPr marL="0" indent="0">
              <a:buNone/>
            </a:pPr>
            <a:r>
              <a:rPr lang="en-US" sz="2600" dirty="0">
                <a:solidFill>
                  <a:srgbClr val="FF0000"/>
                </a:solidFill>
              </a:rPr>
              <a:t>Problems in Multiple Inheritance</a:t>
            </a:r>
          </a:p>
          <a:p>
            <a:r>
              <a:rPr lang="en-US" dirty="0"/>
              <a:t>If the sub class has a constructor, it overrides the super class constructor and hence the super class constructor is not available to the sub class. But writing constructor is very common to initialize the instance variables. </a:t>
            </a:r>
            <a:endParaRPr lang="en-US" dirty="0" smtClean="0"/>
          </a:p>
          <a:p>
            <a:r>
              <a:rPr lang="en-US" dirty="0" smtClean="0"/>
              <a:t>The same thing is applicable to methods as well</a:t>
            </a:r>
          </a:p>
          <a:p>
            <a:r>
              <a:rPr lang="en-US" dirty="0" smtClean="0"/>
              <a:t>To understand the problem of multiple inheritance, please </a:t>
            </a:r>
            <a:r>
              <a:rPr lang="en-US" i="1" u="sng" dirty="0" smtClean="0">
                <a:solidFill>
                  <a:srgbClr val="00B050"/>
                </a:solidFill>
              </a:rPr>
              <a:t>Go </a:t>
            </a:r>
            <a:r>
              <a:rPr lang="en-US" i="1" u="sng" dirty="0">
                <a:solidFill>
                  <a:srgbClr val="00B050"/>
                </a:solidFill>
              </a:rPr>
              <a:t>to Jupyter </a:t>
            </a:r>
            <a:r>
              <a:rPr lang="en-US" i="1" u="sng" dirty="0" smtClean="0">
                <a:solidFill>
                  <a:srgbClr val="00B050"/>
                </a:solidFill>
              </a:rPr>
              <a:t>notebook</a:t>
            </a:r>
            <a:endParaRPr lang="en-US" i="1" u="sng" dirty="0">
              <a:solidFill>
                <a:srgbClr val="00B050"/>
              </a:solidFill>
            </a:endParaRPr>
          </a:p>
          <a:p>
            <a:endParaRPr lang="en-US" dirty="0"/>
          </a:p>
        </p:txBody>
      </p:sp>
    </p:spTree>
    <p:extLst>
      <p:ext uri="{BB962C8B-B14F-4D97-AF65-F5344CB8AC3E}">
        <p14:creationId xmlns:p14="http://schemas.microsoft.com/office/powerpoint/2010/main" val="24101800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639178"/>
            <a:ext cx="10058400" cy="584314"/>
          </a:xfrm>
        </p:spPr>
        <p:txBody>
          <a:bodyPr>
            <a:normAutofit fontScale="90000"/>
          </a:bodyPr>
          <a:lstStyle/>
          <a:p>
            <a:r>
              <a:rPr lang="en-US" sz="3800" dirty="0">
                <a:solidFill>
                  <a:srgbClr val="006600"/>
                </a:solidFill>
              </a:rPr>
              <a:t>Method Resolution Order (MRO</a:t>
            </a:r>
            <a:r>
              <a:rPr lang="en-US" sz="3800" dirty="0" smtClean="0">
                <a:solidFill>
                  <a:srgbClr val="006600"/>
                </a:solidFill>
              </a:rPr>
              <a:t>)</a:t>
            </a:r>
            <a:endParaRPr lang="en-US" sz="3800" dirty="0"/>
          </a:p>
        </p:txBody>
      </p:sp>
      <p:sp>
        <p:nvSpPr>
          <p:cNvPr id="3" name="Content Placeholder 2"/>
          <p:cNvSpPr>
            <a:spLocks noGrp="1"/>
          </p:cNvSpPr>
          <p:nvPr>
            <p:ph idx="1"/>
          </p:nvPr>
        </p:nvSpPr>
        <p:spPr>
          <a:xfrm>
            <a:off x="1069848" y="1352282"/>
            <a:ext cx="10058400" cy="5254579"/>
          </a:xfrm>
        </p:spPr>
        <p:txBody>
          <a:bodyPr>
            <a:normAutofit fontScale="85000" lnSpcReduction="20000"/>
          </a:bodyPr>
          <a:lstStyle/>
          <a:p>
            <a:pPr>
              <a:lnSpc>
                <a:spcPct val="120000"/>
              </a:lnSpc>
            </a:pPr>
            <a:r>
              <a:rPr lang="en-US" dirty="0"/>
              <a:t>In the multiple inheritance scenario, any specified attribute or method is searched first in the current class. If not found, the search continues into parent classes in depth-first, left to right fashion without searching the same class twice. Searching in this way is called Method Resolution Order (MRO). There are three principles followed by MRO.</a:t>
            </a:r>
          </a:p>
          <a:p>
            <a:pPr lvl="1" fontAlgn="base">
              <a:lnSpc>
                <a:spcPct val="120000"/>
              </a:lnSpc>
              <a:buFont typeface="Wingdings" panose="05000000000000000000" pitchFamily="2" charset="2"/>
              <a:buChar char="q"/>
            </a:pPr>
            <a:r>
              <a:rPr lang="en-US" dirty="0" smtClean="0"/>
              <a:t>The </a:t>
            </a:r>
            <a:r>
              <a:rPr lang="en-US" dirty="0"/>
              <a:t>first principle is to search for the sub class before going for its base classes. Thus if class B is inherited from A, it will search B first and then goes to </a:t>
            </a:r>
            <a:r>
              <a:rPr lang="en-US" dirty="0" smtClean="0"/>
              <a:t>A.</a:t>
            </a:r>
          </a:p>
          <a:p>
            <a:pPr lvl="1" fontAlgn="base">
              <a:lnSpc>
                <a:spcPct val="120000"/>
              </a:lnSpc>
              <a:buFont typeface="Wingdings" panose="05000000000000000000" pitchFamily="2" charset="2"/>
              <a:buChar char="q"/>
            </a:pPr>
            <a:r>
              <a:rPr lang="en-US" dirty="0" smtClean="0"/>
              <a:t>The </a:t>
            </a:r>
            <a:r>
              <a:rPr lang="en-US" dirty="0"/>
              <a:t>second principle is that when a class is inherited from several classes, it searches in the order from left to right in the base classes. For example, if class C is inherited from A and B as class C(A,B), then first it will search in A and then in </a:t>
            </a:r>
            <a:r>
              <a:rPr lang="en-US" dirty="0" smtClean="0"/>
              <a:t>B.</a:t>
            </a:r>
          </a:p>
          <a:p>
            <a:pPr lvl="1" fontAlgn="base">
              <a:lnSpc>
                <a:spcPct val="120000"/>
              </a:lnSpc>
              <a:buFont typeface="Wingdings" panose="05000000000000000000" pitchFamily="2" charset="2"/>
              <a:buChar char="q"/>
            </a:pPr>
            <a:r>
              <a:rPr lang="en-US" dirty="0" smtClean="0"/>
              <a:t>The </a:t>
            </a:r>
            <a:r>
              <a:rPr lang="en-US" dirty="0"/>
              <a:t>third principle is that it will not visit any class more than once. That means a class in the inheritance hierarchy is traversed only once exactly.</a:t>
            </a:r>
          </a:p>
          <a:p>
            <a:pPr>
              <a:lnSpc>
                <a:spcPct val="120000"/>
              </a:lnSpc>
            </a:pPr>
            <a:r>
              <a:rPr lang="en-US" dirty="0"/>
              <a:t>Understanding MRO gives us clear idea regarding which classes are executed and in which sequence. We can easily estimate the output when several base classes are involved. To know the MRO, we can use </a:t>
            </a:r>
            <a:r>
              <a:rPr lang="en-US" dirty="0" err="1"/>
              <a:t>mro</a:t>
            </a:r>
            <a:r>
              <a:rPr lang="en-US" dirty="0"/>
              <a:t>() method as:</a:t>
            </a:r>
          </a:p>
          <a:p>
            <a:pPr marL="0" indent="0">
              <a:lnSpc>
                <a:spcPct val="120000"/>
              </a:lnSpc>
              <a:buNone/>
            </a:pPr>
            <a:r>
              <a:rPr lang="en-US" dirty="0" smtClean="0"/>
              <a:t>	</a:t>
            </a:r>
            <a:r>
              <a:rPr lang="en-US" dirty="0" err="1" smtClean="0"/>
              <a:t>classname.mro</a:t>
            </a:r>
            <a:r>
              <a:rPr lang="en-US" dirty="0"/>
              <a:t>()</a:t>
            </a:r>
          </a:p>
          <a:p>
            <a:pPr>
              <a:lnSpc>
                <a:spcPct val="120000"/>
              </a:lnSpc>
            </a:pPr>
            <a:r>
              <a:rPr lang="en-US" dirty="0"/>
              <a:t>This returns the sequence of execution of the classes, starting from the class with which the method is called. As depicted in </a:t>
            </a:r>
            <a:r>
              <a:rPr lang="en-US" dirty="0" smtClean="0"/>
              <a:t>following Figure, </a:t>
            </a:r>
            <a:r>
              <a:rPr lang="en-US" dirty="0"/>
              <a:t>we are going to create inheritance hierarchy with several classes. The sub class for all these classes is P</a:t>
            </a:r>
          </a:p>
        </p:txBody>
      </p:sp>
    </p:spTree>
    <p:extLst>
      <p:ext uri="{BB962C8B-B14F-4D97-AF65-F5344CB8AC3E}">
        <p14:creationId xmlns:p14="http://schemas.microsoft.com/office/powerpoint/2010/main" val="2563020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
          <p:cNvPicPr>
            <a:picLocks noGrp="1"/>
          </p:cNvPicPr>
          <p:nvPr>
            <p:ph idx="1"/>
          </p:nvPr>
        </p:nvPicPr>
        <p:blipFill>
          <a:blip r:embed="rId2"/>
          <a:stretch>
            <a:fillRect/>
          </a:stretch>
        </p:blipFill>
        <p:spPr>
          <a:xfrm>
            <a:off x="4432128" y="938686"/>
            <a:ext cx="3076255" cy="3915178"/>
          </a:xfrm>
          <a:prstGeom prst="rect">
            <a:avLst/>
          </a:prstGeom>
        </p:spPr>
      </p:pic>
      <p:sp>
        <p:nvSpPr>
          <p:cNvPr id="5" name="Rectangle 4"/>
          <p:cNvSpPr/>
          <p:nvPr/>
        </p:nvSpPr>
        <p:spPr>
          <a:xfrm>
            <a:off x="3839700" y="4853864"/>
            <a:ext cx="4489819" cy="338554"/>
          </a:xfrm>
          <a:prstGeom prst="rect">
            <a:avLst/>
          </a:prstGeom>
        </p:spPr>
        <p:txBody>
          <a:bodyPr wrap="none">
            <a:spAutoFit/>
          </a:bodyPr>
          <a:lstStyle/>
          <a:p>
            <a:r>
              <a:rPr lang="en-US" sz="1600" spc="25" dirty="0" smtClean="0">
                <a:solidFill>
                  <a:srgbClr val="000000"/>
                </a:solidFill>
                <a:latin typeface="Tahoma" panose="020B0604030504040204" pitchFamily="34" charset="0"/>
                <a:ea typeface="Calibri" panose="020F0502020204030204" pitchFamily="34" charset="0"/>
                <a:cs typeface="Times New Roman" panose="02020603050405020304" pitchFamily="18" charset="0"/>
              </a:rPr>
              <a:t>Fig: Inheritance </a:t>
            </a:r>
            <a:r>
              <a:rPr lang="en-US" sz="1600" spc="25" dirty="0">
                <a:solidFill>
                  <a:srgbClr val="000000"/>
                </a:solidFill>
                <a:latin typeface="Tahoma" panose="020B0604030504040204" pitchFamily="34" charset="0"/>
                <a:ea typeface="Calibri" panose="020F0502020204030204" pitchFamily="34" charset="0"/>
                <a:cs typeface="Times New Roman" panose="02020603050405020304" pitchFamily="18" charset="0"/>
              </a:rPr>
              <a:t>hierarchy with several classes</a:t>
            </a:r>
            <a:endParaRPr lang="en-US" sz="1600" dirty="0"/>
          </a:p>
        </p:txBody>
      </p:sp>
      <p:sp>
        <p:nvSpPr>
          <p:cNvPr id="6" name="Rectangle 5"/>
          <p:cNvSpPr/>
          <p:nvPr/>
        </p:nvSpPr>
        <p:spPr>
          <a:xfrm>
            <a:off x="1610301" y="5549652"/>
            <a:ext cx="4134145" cy="369332"/>
          </a:xfrm>
          <a:prstGeom prst="rect">
            <a:avLst/>
          </a:prstGeom>
        </p:spPr>
        <p:txBody>
          <a:bodyPr wrap="none">
            <a:spAutoFit/>
          </a:bodyPr>
          <a:lstStyle/>
          <a:p>
            <a:pPr marL="285750" indent="-285750">
              <a:buFont typeface="Arial" panose="020B0604020202020204" pitchFamily="34" charset="0"/>
              <a:buChar char="•"/>
            </a:pPr>
            <a:r>
              <a:rPr lang="en-US" i="1" u="sng" dirty="0">
                <a:solidFill>
                  <a:srgbClr val="00B050"/>
                </a:solidFill>
              </a:rPr>
              <a:t>Go to Jupyter notebook for example</a:t>
            </a:r>
          </a:p>
        </p:txBody>
      </p:sp>
    </p:spTree>
    <p:extLst>
      <p:ext uri="{BB962C8B-B14F-4D97-AF65-F5344CB8AC3E}">
        <p14:creationId xmlns:p14="http://schemas.microsoft.com/office/powerpoint/2010/main" val="2292641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solidFill>
                  <a:srgbClr val="006600"/>
                </a:solidFill>
              </a:rPr>
              <a:t>Polymorphism</a:t>
            </a:r>
            <a:endParaRPr lang="en-US" sz="3800" dirty="0"/>
          </a:p>
        </p:txBody>
      </p:sp>
      <p:sp>
        <p:nvSpPr>
          <p:cNvPr id="3" name="Content Placeholder 2"/>
          <p:cNvSpPr>
            <a:spLocks noGrp="1"/>
          </p:cNvSpPr>
          <p:nvPr>
            <p:ph idx="1"/>
          </p:nvPr>
        </p:nvSpPr>
        <p:spPr/>
        <p:txBody>
          <a:bodyPr/>
          <a:lstStyle/>
          <a:p>
            <a:r>
              <a:rPr lang="en-US" dirty="0"/>
              <a:t>Polymorphism is a word that came from two Greek words, poly means many and </a:t>
            </a:r>
            <a:r>
              <a:rPr lang="en-US" dirty="0" err="1"/>
              <a:t>morphos</a:t>
            </a:r>
            <a:r>
              <a:rPr lang="en-US" dirty="0"/>
              <a:t> means forms. </a:t>
            </a:r>
            <a:endParaRPr lang="en-US" dirty="0" smtClean="0"/>
          </a:p>
          <a:p>
            <a:r>
              <a:rPr lang="en-US" dirty="0" smtClean="0"/>
              <a:t>If </a:t>
            </a:r>
            <a:r>
              <a:rPr lang="en-US" dirty="0"/>
              <a:t>something exhibits various forms, it is called polymorphism. </a:t>
            </a:r>
            <a:endParaRPr lang="en-US" dirty="0" smtClean="0"/>
          </a:p>
          <a:p>
            <a:r>
              <a:rPr lang="en-US" dirty="0" smtClean="0"/>
              <a:t>Let's </a:t>
            </a:r>
            <a:r>
              <a:rPr lang="en-US" dirty="0"/>
              <a:t>take a simple example in our daily life. Assume that we have wheat flour. Using this wheat flour, we </a:t>
            </a:r>
            <a:r>
              <a:rPr lang="en-US" dirty="0" smtClean="0"/>
              <a:t>can </a:t>
            </a:r>
            <a:r>
              <a:rPr lang="en-US" dirty="0"/>
              <a:t>make burgers, </a:t>
            </a:r>
            <a:r>
              <a:rPr lang="en-US" dirty="0" err="1"/>
              <a:t>rotis</a:t>
            </a:r>
            <a:r>
              <a:rPr lang="en-US" dirty="0"/>
              <a:t>, or loaves of bread. It means same wheat flour is taking different edible forms and hence we can say wheat flour is exhibiting polymorphism</a:t>
            </a:r>
          </a:p>
        </p:txBody>
      </p:sp>
    </p:spTree>
    <p:extLst>
      <p:ext uri="{BB962C8B-B14F-4D97-AF65-F5344CB8AC3E}">
        <p14:creationId xmlns:p14="http://schemas.microsoft.com/office/powerpoint/2010/main" val="11523364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49251"/>
            <a:ext cx="10058400" cy="4922949"/>
          </a:xfrm>
        </p:spPr>
        <p:txBody>
          <a:bodyPr/>
          <a:lstStyle/>
          <a:p>
            <a:r>
              <a:rPr lang="en-US" dirty="0"/>
              <a:t>In programming, a variable, object or a method will also exhibit the same nature as that of the wheat flour. </a:t>
            </a:r>
            <a:endParaRPr lang="en-US" dirty="0" smtClean="0"/>
          </a:p>
          <a:p>
            <a:r>
              <a:rPr lang="en-US" dirty="0" smtClean="0"/>
              <a:t>A </a:t>
            </a:r>
            <a:r>
              <a:rPr lang="en-US" dirty="0"/>
              <a:t>variable may store different types of data, an object may exhibit different behaviors in different contexts or a method may perform various tasks in Python. This type of behavior is called polymorphism. </a:t>
            </a:r>
            <a:endParaRPr lang="en-US" dirty="0" smtClean="0"/>
          </a:p>
          <a:p>
            <a:r>
              <a:rPr lang="en-US" dirty="0" smtClean="0"/>
              <a:t>Python </a:t>
            </a:r>
            <a:r>
              <a:rPr lang="en-US" dirty="0"/>
              <a:t>has built-in polymorphism. </a:t>
            </a:r>
            <a:endParaRPr lang="en-US" dirty="0" smtClean="0"/>
          </a:p>
          <a:p>
            <a:r>
              <a:rPr lang="en-US" dirty="0" smtClean="0"/>
              <a:t>The </a:t>
            </a:r>
            <a:r>
              <a:rPr lang="en-US" dirty="0"/>
              <a:t>following topics are examples for polymorphism in Python:</a:t>
            </a:r>
          </a:p>
          <a:p>
            <a:pPr lvl="1" fontAlgn="base">
              <a:buFont typeface="Wingdings" panose="05000000000000000000" pitchFamily="2" charset="2"/>
              <a:buChar char="q"/>
            </a:pPr>
            <a:r>
              <a:rPr lang="en-US" dirty="0" smtClean="0"/>
              <a:t> </a:t>
            </a:r>
            <a:r>
              <a:rPr lang="en-US" sz="2000" dirty="0" smtClean="0"/>
              <a:t>Duck </a:t>
            </a:r>
            <a:r>
              <a:rPr lang="en-US" sz="2000" dirty="0"/>
              <a:t>typing philosophy of Python</a:t>
            </a:r>
          </a:p>
          <a:p>
            <a:pPr lvl="1" fontAlgn="base">
              <a:buFont typeface="Wingdings" panose="05000000000000000000" pitchFamily="2" charset="2"/>
              <a:buChar char="q"/>
            </a:pPr>
            <a:r>
              <a:rPr lang="en-US" sz="2000" dirty="0" smtClean="0"/>
              <a:t> Operator </a:t>
            </a:r>
            <a:r>
              <a:rPr lang="en-US" sz="2000" dirty="0"/>
              <a:t>overloading</a:t>
            </a:r>
          </a:p>
          <a:p>
            <a:pPr lvl="1" fontAlgn="base">
              <a:buFont typeface="Wingdings" panose="05000000000000000000" pitchFamily="2" charset="2"/>
              <a:buChar char="q"/>
            </a:pPr>
            <a:r>
              <a:rPr lang="en-US" sz="2000" dirty="0" smtClean="0"/>
              <a:t> Method </a:t>
            </a:r>
            <a:r>
              <a:rPr lang="en-US" sz="2000" dirty="0"/>
              <a:t>overloading</a:t>
            </a:r>
          </a:p>
          <a:p>
            <a:pPr lvl="1">
              <a:buFont typeface="Wingdings" panose="05000000000000000000" pitchFamily="2" charset="2"/>
              <a:buChar char="q"/>
            </a:pPr>
            <a:r>
              <a:rPr lang="en-US" sz="2000" dirty="0" smtClean="0"/>
              <a:t> Method </a:t>
            </a:r>
            <a:r>
              <a:rPr lang="en-US" sz="2000" dirty="0"/>
              <a:t>overriding</a:t>
            </a:r>
          </a:p>
        </p:txBody>
      </p:sp>
    </p:spTree>
    <p:extLst>
      <p:ext uri="{BB962C8B-B14F-4D97-AF65-F5344CB8AC3E}">
        <p14:creationId xmlns:p14="http://schemas.microsoft.com/office/powerpoint/2010/main" val="878008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574786"/>
            <a:ext cx="10058400" cy="1073712"/>
          </a:xfrm>
        </p:spPr>
        <p:txBody>
          <a:bodyPr>
            <a:normAutofit/>
          </a:bodyPr>
          <a:lstStyle/>
          <a:p>
            <a:r>
              <a:rPr lang="en-US" sz="3800" dirty="0">
                <a:solidFill>
                  <a:srgbClr val="006600"/>
                </a:solidFill>
              </a:rPr>
              <a:t>Duck Typing Philosophy of </a:t>
            </a:r>
            <a:r>
              <a:rPr lang="en-US" sz="3800" dirty="0" smtClean="0">
                <a:solidFill>
                  <a:srgbClr val="006600"/>
                </a:solidFill>
              </a:rPr>
              <a:t>Python</a:t>
            </a:r>
            <a:endParaRPr lang="en-US" sz="3800" dirty="0"/>
          </a:p>
        </p:txBody>
      </p:sp>
      <p:sp>
        <p:nvSpPr>
          <p:cNvPr id="3" name="Content Placeholder 2"/>
          <p:cNvSpPr>
            <a:spLocks noGrp="1"/>
          </p:cNvSpPr>
          <p:nvPr>
            <p:ph idx="1"/>
          </p:nvPr>
        </p:nvSpPr>
        <p:spPr>
          <a:xfrm>
            <a:off x="1069848" y="1815924"/>
            <a:ext cx="10058400" cy="4572000"/>
          </a:xfrm>
        </p:spPr>
        <p:txBody>
          <a:bodyPr>
            <a:normAutofit fontScale="92500" lnSpcReduction="10000"/>
          </a:bodyPr>
          <a:lstStyle/>
          <a:p>
            <a:r>
              <a:rPr lang="en-US" dirty="0"/>
              <a:t>We know that in Python, the data type of the variables is not explicitly declared. This does not mean that Python variables do not have a type. Every variable or object in Python has a type and the type is implicitly assigned depending on the purpose for which the variable is used. </a:t>
            </a:r>
            <a:endParaRPr lang="en-US" dirty="0" smtClean="0"/>
          </a:p>
          <a:p>
            <a:r>
              <a:rPr lang="en-US" dirty="0" smtClean="0"/>
              <a:t>In </a:t>
            </a:r>
            <a:r>
              <a:rPr lang="en-US" dirty="0"/>
              <a:t>the following examples, 'x' is a variable. If we store integer into that variable, its type is taken as '</a:t>
            </a:r>
            <a:r>
              <a:rPr lang="en-US" dirty="0" err="1"/>
              <a:t>int</a:t>
            </a:r>
            <a:r>
              <a:rPr lang="en-US" dirty="0"/>
              <a:t>' and if we store a string into that variable, its type is taken as `</a:t>
            </a:r>
            <a:r>
              <a:rPr lang="en-US" dirty="0" err="1"/>
              <a:t>str</a:t>
            </a:r>
            <a:r>
              <a:rPr lang="en-US" dirty="0"/>
              <a:t>'. To check the type of a variable or object, we can use type() function</a:t>
            </a:r>
            <a:r>
              <a:rPr lang="en-US" dirty="0" smtClean="0"/>
              <a:t>.</a:t>
            </a:r>
          </a:p>
          <a:p>
            <a:pPr marL="548640" lvl="2" indent="0">
              <a:buNone/>
            </a:pPr>
            <a:r>
              <a:rPr lang="en-US" dirty="0" smtClean="0"/>
              <a:t>&gt;&gt;&gt; x </a:t>
            </a:r>
            <a:r>
              <a:rPr lang="en-US" dirty="0"/>
              <a:t>= </a:t>
            </a:r>
            <a:r>
              <a:rPr lang="en-US" dirty="0" smtClean="0"/>
              <a:t>5</a:t>
            </a:r>
            <a:endParaRPr lang="en-US" dirty="0"/>
          </a:p>
          <a:p>
            <a:pPr marL="548640" lvl="2" indent="0">
              <a:buNone/>
            </a:pPr>
            <a:r>
              <a:rPr lang="en-US" dirty="0" smtClean="0"/>
              <a:t>&gt;&gt;&gt; print(type(x</a:t>
            </a:r>
            <a:r>
              <a:rPr lang="en-US" dirty="0"/>
              <a:t>)) </a:t>
            </a:r>
            <a:endParaRPr lang="en-US" dirty="0" smtClean="0"/>
          </a:p>
          <a:p>
            <a:pPr marL="548640" lvl="2" indent="0">
              <a:buNone/>
            </a:pPr>
            <a:r>
              <a:rPr lang="en-US" dirty="0" smtClean="0"/>
              <a:t>&lt;</a:t>
            </a:r>
            <a:r>
              <a:rPr lang="en-US" dirty="0"/>
              <a:t>class '</a:t>
            </a:r>
            <a:r>
              <a:rPr lang="en-US" dirty="0" err="1"/>
              <a:t>int</a:t>
            </a:r>
            <a:r>
              <a:rPr lang="en-US" dirty="0" smtClean="0"/>
              <a:t>'&gt;</a:t>
            </a:r>
          </a:p>
          <a:p>
            <a:pPr marL="548640" lvl="2" indent="0">
              <a:buNone/>
            </a:pPr>
            <a:r>
              <a:rPr lang="en-US" dirty="0" smtClean="0"/>
              <a:t>&gt;&gt;&gt; x </a:t>
            </a:r>
            <a:r>
              <a:rPr lang="en-US" dirty="0"/>
              <a:t>= 'Hello'	</a:t>
            </a:r>
          </a:p>
          <a:p>
            <a:pPr marL="548640" lvl="2" indent="0">
              <a:buNone/>
            </a:pPr>
            <a:r>
              <a:rPr lang="en-US" dirty="0" smtClean="0"/>
              <a:t>&gt;&gt;&gt; print(type(x</a:t>
            </a:r>
            <a:r>
              <a:rPr lang="en-US" dirty="0"/>
              <a:t>)) </a:t>
            </a:r>
            <a:endParaRPr lang="en-US" dirty="0" smtClean="0"/>
          </a:p>
          <a:p>
            <a:pPr marL="548640" lvl="2" indent="0">
              <a:buNone/>
            </a:pPr>
            <a:r>
              <a:rPr lang="en-US" dirty="0" smtClean="0"/>
              <a:t>&lt;</a:t>
            </a:r>
            <a:r>
              <a:rPr lang="en-US" dirty="0"/>
              <a:t>class '</a:t>
            </a:r>
            <a:r>
              <a:rPr lang="en-US" dirty="0" err="1"/>
              <a:t>str</a:t>
            </a:r>
            <a:r>
              <a:rPr lang="en-US" dirty="0" smtClean="0"/>
              <a:t>'&gt;</a:t>
            </a:r>
          </a:p>
          <a:p>
            <a:r>
              <a:rPr lang="en-US" dirty="0"/>
              <a:t>Python variables are names or tags that point to memory locations where data is stored. They are not worried about which data we are going to store. So, if 'x' is a variable, We can make it refer to an integer or a string as shown in the previous examples. </a:t>
            </a:r>
          </a:p>
          <a:p>
            <a:pPr marL="548640" lvl="2" indent="0">
              <a:buNone/>
            </a:pPr>
            <a:endParaRPr lang="en-US" dirty="0"/>
          </a:p>
          <a:p>
            <a:endParaRPr lang="en-US" dirty="0"/>
          </a:p>
        </p:txBody>
      </p:sp>
    </p:spTree>
    <p:extLst>
      <p:ext uri="{BB962C8B-B14F-4D97-AF65-F5344CB8AC3E}">
        <p14:creationId xmlns:p14="http://schemas.microsoft.com/office/powerpoint/2010/main" val="13233099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81825"/>
            <a:ext cx="10058400" cy="5090375"/>
          </a:xfrm>
        </p:spPr>
        <p:txBody>
          <a:bodyPr>
            <a:normAutofit/>
          </a:bodyPr>
          <a:lstStyle/>
          <a:p>
            <a:r>
              <a:rPr lang="en-US" dirty="0" smtClean="0"/>
              <a:t>We </a:t>
            </a:r>
            <a:r>
              <a:rPr lang="en-US" dirty="0"/>
              <a:t>can conclude two points from this discussion:</a:t>
            </a:r>
          </a:p>
          <a:p>
            <a:pPr lvl="1" fontAlgn="base">
              <a:buFont typeface="Wingdings" panose="05000000000000000000" pitchFamily="2" charset="2"/>
              <a:buChar char="q"/>
            </a:pPr>
            <a:r>
              <a:rPr lang="en-US" sz="2000" dirty="0" smtClean="0"/>
              <a:t> Python's </a:t>
            </a:r>
            <a:r>
              <a:rPr lang="en-US" sz="2000" dirty="0"/>
              <a:t>type system is 'strong' because every variable or object has a type that we can check with the type() function.</a:t>
            </a:r>
          </a:p>
          <a:p>
            <a:pPr lvl="1" fontAlgn="base">
              <a:buFont typeface="Wingdings" panose="05000000000000000000" pitchFamily="2" charset="2"/>
              <a:buChar char="q"/>
            </a:pPr>
            <a:r>
              <a:rPr lang="en-US" sz="2000" dirty="0" smtClean="0"/>
              <a:t> Python's </a:t>
            </a:r>
            <a:r>
              <a:rPr lang="en-US" sz="2000" dirty="0"/>
              <a:t>type system is 'dynamic' since the type of a variable is not explicitly declared, but it changes with the content being stored.</a:t>
            </a:r>
          </a:p>
          <a:p>
            <a:r>
              <a:rPr lang="en-US" dirty="0"/>
              <a:t>Similarly, if we want to call a method on an object, we do not need to check the type of the object and we do not need to check whether that method really belongs to that object or not</a:t>
            </a:r>
            <a:r>
              <a:rPr lang="en-US" dirty="0" smtClean="0"/>
              <a:t>.</a:t>
            </a:r>
          </a:p>
          <a:p>
            <a:r>
              <a:rPr lang="en-US" dirty="0"/>
              <a:t>For example, take a method </a:t>
            </a:r>
            <a:r>
              <a:rPr lang="en-US" dirty="0" err="1"/>
              <a:t>call_talk</a:t>
            </a:r>
            <a:r>
              <a:rPr lang="en-US" dirty="0"/>
              <a:t>() that accepts an object (or instance) </a:t>
            </a:r>
            <a:endParaRPr lang="en-US" dirty="0" smtClean="0"/>
          </a:p>
          <a:p>
            <a:r>
              <a:rPr lang="en-US" i="1" u="sng" dirty="0">
                <a:solidFill>
                  <a:srgbClr val="00B050"/>
                </a:solidFill>
              </a:rPr>
              <a:t>Go to Jupyter notebook for </a:t>
            </a:r>
            <a:r>
              <a:rPr lang="en-US" i="1" u="sng" dirty="0" smtClean="0">
                <a:solidFill>
                  <a:srgbClr val="00B050"/>
                </a:solidFill>
              </a:rPr>
              <a:t>example</a:t>
            </a:r>
          </a:p>
          <a:p>
            <a:r>
              <a:rPr lang="en-US" dirty="0"/>
              <a:t>During runtime, if it is found that the method does not belong to that object, there will be an error called '</a:t>
            </a:r>
            <a:r>
              <a:rPr lang="en-US" dirty="0" err="1"/>
              <a:t>AttributeError</a:t>
            </a:r>
            <a:r>
              <a:rPr lang="en-US" dirty="0" smtClean="0"/>
              <a:t>'.</a:t>
            </a:r>
          </a:p>
          <a:p>
            <a:r>
              <a:rPr lang="en-US" i="1" u="sng" dirty="0">
                <a:solidFill>
                  <a:srgbClr val="00B050"/>
                </a:solidFill>
              </a:rPr>
              <a:t>Go to Jupyter notebook for </a:t>
            </a:r>
            <a:r>
              <a:rPr lang="en-US" i="1" u="sng" dirty="0" smtClean="0">
                <a:solidFill>
                  <a:srgbClr val="00B050"/>
                </a:solidFill>
              </a:rPr>
              <a:t>example</a:t>
            </a:r>
            <a:endParaRPr lang="en-US" dirty="0" smtClean="0"/>
          </a:p>
          <a:p>
            <a:endParaRPr lang="en-US" dirty="0" smtClean="0"/>
          </a:p>
        </p:txBody>
      </p:sp>
    </p:spTree>
    <p:extLst>
      <p:ext uri="{BB962C8B-B14F-4D97-AF65-F5344CB8AC3E}">
        <p14:creationId xmlns:p14="http://schemas.microsoft.com/office/powerpoint/2010/main" val="2704180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1">
                    <a:lumMod val="75000"/>
                  </a:schemeClr>
                </a:solidFill>
              </a:rPr>
              <a:t>List of contents</a:t>
            </a:r>
            <a:endParaRPr lang="en-US" sz="4000" dirty="0">
              <a:solidFill>
                <a:schemeClr val="accent1">
                  <a:lumMod val="75000"/>
                </a:schemeClr>
              </a:solidFill>
            </a:endParaRPr>
          </a:p>
        </p:txBody>
      </p:sp>
      <p:sp>
        <p:nvSpPr>
          <p:cNvPr id="3" name="Content Placeholder 2"/>
          <p:cNvSpPr>
            <a:spLocks noGrp="1"/>
          </p:cNvSpPr>
          <p:nvPr>
            <p:ph sz="half" idx="2"/>
          </p:nvPr>
        </p:nvSpPr>
        <p:spPr>
          <a:xfrm>
            <a:off x="6647688" y="2093976"/>
            <a:ext cx="4754880" cy="3291840"/>
          </a:xfrm>
        </p:spPr>
        <p:txBody>
          <a:bodyPr>
            <a:normAutofit/>
          </a:bodyPr>
          <a:lstStyle/>
          <a:p>
            <a:r>
              <a:rPr lang="en-US" dirty="0" smtClean="0">
                <a:solidFill>
                  <a:srgbClr val="006600"/>
                </a:solidFill>
              </a:rPr>
              <a:t>Polymorphism</a:t>
            </a:r>
            <a:endParaRPr lang="en-US" dirty="0">
              <a:solidFill>
                <a:srgbClr val="006600"/>
              </a:solidFill>
            </a:endParaRPr>
          </a:p>
          <a:p>
            <a:r>
              <a:rPr lang="en-US" dirty="0">
                <a:solidFill>
                  <a:srgbClr val="006600"/>
                </a:solidFill>
              </a:rPr>
              <a:t>Duck Typing Philosophy of Python</a:t>
            </a:r>
          </a:p>
          <a:p>
            <a:r>
              <a:rPr lang="en-US" dirty="0">
                <a:solidFill>
                  <a:srgbClr val="006600"/>
                </a:solidFill>
              </a:rPr>
              <a:t>Operator Overloading</a:t>
            </a:r>
          </a:p>
          <a:p>
            <a:r>
              <a:rPr lang="en-US" dirty="0">
                <a:solidFill>
                  <a:srgbClr val="006600"/>
                </a:solidFill>
              </a:rPr>
              <a:t>Method Overloading</a:t>
            </a:r>
          </a:p>
          <a:p>
            <a:r>
              <a:rPr lang="en-US" dirty="0">
                <a:solidFill>
                  <a:srgbClr val="006600"/>
                </a:solidFill>
              </a:rPr>
              <a:t>Method Overriding</a:t>
            </a:r>
          </a:p>
          <a:p>
            <a:endParaRPr lang="en-US" dirty="0" smtClean="0">
              <a:solidFill>
                <a:srgbClr val="006600"/>
              </a:solidFill>
            </a:endParaRPr>
          </a:p>
          <a:p>
            <a:pPr marL="0" indent="0">
              <a:buNone/>
            </a:pPr>
            <a:endParaRPr lang="en-US" dirty="0">
              <a:solidFill>
                <a:srgbClr val="006600"/>
              </a:solidFill>
            </a:endParaRPr>
          </a:p>
        </p:txBody>
      </p:sp>
      <p:sp>
        <p:nvSpPr>
          <p:cNvPr id="5" name="Content Placeholder 4"/>
          <p:cNvSpPr>
            <a:spLocks noGrp="1"/>
          </p:cNvSpPr>
          <p:nvPr>
            <p:ph sz="quarter" idx="4"/>
          </p:nvPr>
        </p:nvSpPr>
        <p:spPr>
          <a:xfrm>
            <a:off x="1069848" y="2093976"/>
            <a:ext cx="4754880" cy="3291840"/>
          </a:xfrm>
        </p:spPr>
        <p:txBody>
          <a:bodyPr>
            <a:normAutofit/>
          </a:bodyPr>
          <a:lstStyle/>
          <a:p>
            <a:r>
              <a:rPr lang="en-US" dirty="0" smtClean="0">
                <a:solidFill>
                  <a:srgbClr val="006600"/>
                </a:solidFill>
              </a:rPr>
              <a:t>Constructors in Inheritance</a:t>
            </a:r>
          </a:p>
          <a:p>
            <a:r>
              <a:rPr lang="en-US" dirty="0" smtClean="0">
                <a:solidFill>
                  <a:srgbClr val="006600"/>
                </a:solidFill>
              </a:rPr>
              <a:t>Overriding Super class constructors and methods</a:t>
            </a:r>
          </a:p>
          <a:p>
            <a:r>
              <a:rPr lang="en-US" dirty="0" smtClean="0">
                <a:solidFill>
                  <a:srgbClr val="006600"/>
                </a:solidFill>
              </a:rPr>
              <a:t>The super() method</a:t>
            </a:r>
          </a:p>
          <a:p>
            <a:r>
              <a:rPr lang="en-US" dirty="0" smtClean="0">
                <a:solidFill>
                  <a:srgbClr val="006600"/>
                </a:solidFill>
              </a:rPr>
              <a:t>Types of Inheritance</a:t>
            </a:r>
          </a:p>
          <a:p>
            <a:r>
              <a:rPr lang="en-US" dirty="0" smtClean="0">
                <a:solidFill>
                  <a:srgbClr val="006600"/>
                </a:solidFill>
              </a:rPr>
              <a:t>Method Resolution Order (MRO)</a:t>
            </a:r>
          </a:p>
        </p:txBody>
      </p:sp>
    </p:spTree>
    <p:extLst>
      <p:ext uri="{BB962C8B-B14F-4D97-AF65-F5344CB8AC3E}">
        <p14:creationId xmlns:p14="http://schemas.microsoft.com/office/powerpoint/2010/main" val="3530144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416676"/>
            <a:ext cx="10058400" cy="4755524"/>
          </a:xfrm>
        </p:spPr>
        <p:txBody>
          <a:bodyPr/>
          <a:lstStyle/>
          <a:p>
            <a:r>
              <a:rPr lang="en-US" dirty="0"/>
              <a:t>In the </a:t>
            </a:r>
            <a:r>
              <a:rPr lang="en-US" dirty="0" smtClean="0"/>
              <a:t>following example, </a:t>
            </a:r>
            <a:r>
              <a:rPr lang="en-US" dirty="0"/>
              <a:t>we are checking whether the object has a method or not with the help of </a:t>
            </a:r>
            <a:r>
              <a:rPr lang="en-US" dirty="0" err="1"/>
              <a:t>hasattr</a:t>
            </a:r>
            <a:r>
              <a:rPr lang="en-US" dirty="0"/>
              <a:t>() function. This function is written in the form of:</a:t>
            </a:r>
          </a:p>
          <a:p>
            <a:pPr marL="0" indent="0">
              <a:buNone/>
            </a:pPr>
            <a:r>
              <a:rPr lang="en-US" dirty="0" smtClean="0"/>
              <a:t>	</a:t>
            </a:r>
            <a:r>
              <a:rPr lang="en-US" dirty="0" err="1" smtClean="0"/>
              <a:t>hasattr</a:t>
            </a:r>
            <a:r>
              <a:rPr lang="en-US" dirty="0" smtClean="0"/>
              <a:t>(object</a:t>
            </a:r>
            <a:r>
              <a:rPr lang="en-US" dirty="0"/>
              <a:t>, attribute)</a:t>
            </a:r>
          </a:p>
          <a:p>
            <a:r>
              <a:rPr lang="en-US" dirty="0"/>
              <a:t>Here, 'attribute' may be a method or variable. If it is found in the object (i.e. in the class to which the object belongs) then this method returns True, else False. </a:t>
            </a:r>
            <a:endParaRPr lang="en-US" dirty="0" smtClean="0"/>
          </a:p>
          <a:p>
            <a:r>
              <a:rPr lang="en-US" dirty="0" smtClean="0"/>
              <a:t>Checking </a:t>
            </a:r>
            <a:r>
              <a:rPr lang="en-US" dirty="0"/>
              <a:t>the object type (or class) in this manner is called `strong typing'. </a:t>
            </a:r>
            <a:endParaRPr lang="en-US" dirty="0" smtClean="0"/>
          </a:p>
          <a:p>
            <a:r>
              <a:rPr lang="en-US" dirty="0" smtClean="0"/>
              <a:t>Please </a:t>
            </a:r>
            <a:r>
              <a:rPr lang="en-US" dirty="0"/>
              <a:t>understand that this is not duck typing</a:t>
            </a:r>
            <a:r>
              <a:rPr lang="en-US" dirty="0" smtClean="0"/>
              <a:t>.</a:t>
            </a:r>
          </a:p>
          <a:p>
            <a:endParaRPr lang="en-US" dirty="0" smtClean="0"/>
          </a:p>
          <a:p>
            <a:r>
              <a:rPr lang="en-US" i="1" u="sng" dirty="0">
                <a:solidFill>
                  <a:srgbClr val="00B050"/>
                </a:solidFill>
              </a:rPr>
              <a:t>Go to Jupyter notebook for </a:t>
            </a:r>
            <a:r>
              <a:rPr lang="en-US" i="1" u="sng" dirty="0" smtClean="0">
                <a:solidFill>
                  <a:srgbClr val="00B050"/>
                </a:solidFill>
              </a:rPr>
              <a:t>example</a:t>
            </a:r>
            <a:endParaRPr lang="en-US" dirty="0"/>
          </a:p>
          <a:p>
            <a:endParaRPr lang="en-US" dirty="0"/>
          </a:p>
        </p:txBody>
      </p:sp>
    </p:spTree>
    <p:extLst>
      <p:ext uri="{BB962C8B-B14F-4D97-AF65-F5344CB8AC3E}">
        <p14:creationId xmlns:p14="http://schemas.microsoft.com/office/powerpoint/2010/main" val="3988182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Operator </a:t>
            </a:r>
            <a:r>
              <a:rPr lang="en-US" sz="3800" dirty="0" smtClean="0">
                <a:solidFill>
                  <a:srgbClr val="006600"/>
                </a:solidFill>
              </a:rPr>
              <a:t>Overloading</a:t>
            </a:r>
            <a:endParaRPr lang="en-US" sz="3800" dirty="0"/>
          </a:p>
        </p:txBody>
      </p:sp>
      <p:sp>
        <p:nvSpPr>
          <p:cNvPr id="3" name="Content Placeholder 2"/>
          <p:cNvSpPr>
            <a:spLocks noGrp="1"/>
          </p:cNvSpPr>
          <p:nvPr>
            <p:ph idx="1"/>
          </p:nvPr>
        </p:nvSpPr>
        <p:spPr/>
        <p:txBody>
          <a:bodyPr>
            <a:normAutofit fontScale="92500" lnSpcReduction="20000"/>
          </a:bodyPr>
          <a:lstStyle/>
          <a:p>
            <a:r>
              <a:rPr lang="en-US" dirty="0"/>
              <a:t>We know that an operator is a symbol that performs some action. For example, </a:t>
            </a:r>
            <a:r>
              <a:rPr lang="en-US" dirty="0" smtClean="0"/>
              <a:t>‘+’ </a:t>
            </a:r>
            <a:r>
              <a:rPr lang="en-US" dirty="0"/>
              <a:t>is an operator that performs addition operation when used on numbers. When an operator can perform different actions, it is said to exhibit </a:t>
            </a:r>
            <a:r>
              <a:rPr lang="en-US" dirty="0" smtClean="0"/>
              <a:t>polymorphism</a:t>
            </a:r>
          </a:p>
          <a:p>
            <a:r>
              <a:rPr lang="en-US" i="1" u="sng" dirty="0">
                <a:solidFill>
                  <a:srgbClr val="00B050"/>
                </a:solidFill>
              </a:rPr>
              <a:t>Go to Jupyter notebook for example</a:t>
            </a:r>
            <a:endParaRPr lang="en-US" dirty="0"/>
          </a:p>
          <a:p>
            <a:r>
              <a:rPr lang="en-US" dirty="0" smtClean="0"/>
              <a:t>But, we </a:t>
            </a:r>
            <a:r>
              <a:rPr lang="en-US" dirty="0"/>
              <a:t>cannot use the addition operator to add two objects, as: </a:t>
            </a:r>
            <a:r>
              <a:rPr lang="en-US" dirty="0" err="1"/>
              <a:t>obj</a:t>
            </a:r>
            <a:r>
              <a:rPr lang="en-US" dirty="0"/>
              <a:t> l+obj2. Our intention of writing like this is to use the addition operator to add the data of these two objects. This is not possible. </a:t>
            </a:r>
            <a:r>
              <a:rPr lang="en-US" dirty="0" smtClean="0"/>
              <a:t>For example if we have two </a:t>
            </a:r>
            <a:r>
              <a:rPr lang="en-US" dirty="0"/>
              <a:t>classes </a:t>
            </a:r>
            <a:r>
              <a:rPr lang="en-US" dirty="0" err="1" smtClean="0"/>
              <a:t>BookX</a:t>
            </a:r>
            <a:r>
              <a:rPr lang="en-US" dirty="0" smtClean="0"/>
              <a:t> </a:t>
            </a:r>
            <a:r>
              <a:rPr lang="en-US" dirty="0"/>
              <a:t>and </a:t>
            </a:r>
            <a:r>
              <a:rPr lang="en-US" dirty="0" err="1" smtClean="0"/>
              <a:t>BookY</a:t>
            </a:r>
            <a:r>
              <a:rPr lang="en-US" dirty="0"/>
              <a:t>.</a:t>
            </a:r>
            <a:r>
              <a:rPr lang="en-US" dirty="0" smtClean="0"/>
              <a:t> </a:t>
            </a:r>
            <a:r>
              <a:rPr lang="en-US" dirty="0"/>
              <a:t>Each book has a number of pages which is given at the time of creating the objects as:</a:t>
            </a:r>
          </a:p>
          <a:p>
            <a:pPr marL="274320" lvl="1" indent="0">
              <a:buNone/>
            </a:pPr>
            <a:r>
              <a:rPr lang="en-US" dirty="0" err="1"/>
              <a:t>bl</a:t>
            </a:r>
            <a:r>
              <a:rPr lang="en-US" dirty="0"/>
              <a:t> = </a:t>
            </a:r>
            <a:r>
              <a:rPr lang="en-US" dirty="0" err="1"/>
              <a:t>BookX</a:t>
            </a:r>
            <a:r>
              <a:rPr lang="en-US" dirty="0"/>
              <a:t>(100) </a:t>
            </a:r>
            <a:br>
              <a:rPr lang="en-US" dirty="0"/>
            </a:br>
            <a:r>
              <a:rPr lang="en-US" dirty="0"/>
              <a:t>b2 = </a:t>
            </a:r>
            <a:r>
              <a:rPr lang="en-US" dirty="0" err="1"/>
              <a:t>BookY</a:t>
            </a:r>
            <a:r>
              <a:rPr lang="en-US" dirty="0"/>
              <a:t>(150)</a:t>
            </a:r>
          </a:p>
          <a:p>
            <a:r>
              <a:rPr lang="en-US" dirty="0"/>
              <a:t>Now, if we write </a:t>
            </a:r>
            <a:r>
              <a:rPr lang="en-US" dirty="0" smtClean="0"/>
              <a:t>b1+b2</a:t>
            </a:r>
            <a:r>
              <a:rPr lang="en-US" dirty="0"/>
              <a:t>, the addition operator cannot add the number of pages which are available in the objects since this operator cannot act on the objects</a:t>
            </a:r>
            <a:r>
              <a:rPr lang="en-US" dirty="0" smtClean="0"/>
              <a:t>.</a:t>
            </a:r>
          </a:p>
          <a:p>
            <a:r>
              <a:rPr lang="en-US" dirty="0" smtClean="0"/>
              <a:t>In order to achieve this we can use special or magic method __add__()</a:t>
            </a:r>
          </a:p>
          <a:p>
            <a:r>
              <a:rPr lang="en-US" i="1" u="sng" dirty="0">
                <a:solidFill>
                  <a:srgbClr val="00B050"/>
                </a:solidFill>
              </a:rPr>
              <a:t>Go to Jupyter notebook for </a:t>
            </a:r>
            <a:r>
              <a:rPr lang="en-US" i="1" u="sng" dirty="0" smtClean="0">
                <a:solidFill>
                  <a:srgbClr val="00B050"/>
                </a:solidFill>
              </a:rPr>
              <a:t>example</a:t>
            </a:r>
            <a:endParaRPr lang="en-US" dirty="0"/>
          </a:p>
        </p:txBody>
      </p:sp>
    </p:spTree>
    <p:extLst>
      <p:ext uri="{BB962C8B-B14F-4D97-AF65-F5344CB8AC3E}">
        <p14:creationId xmlns:p14="http://schemas.microsoft.com/office/powerpoint/2010/main" val="2439289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8790"/>
            <a:ext cx="10058400" cy="6326748"/>
          </a:xfrm>
        </p:spPr>
        <p:txBody>
          <a:bodyPr/>
          <a:lstStyle/>
          <a:p>
            <a:r>
              <a:rPr lang="en-US" dirty="0" smtClean="0"/>
              <a:t>Important </a:t>
            </a:r>
            <a:r>
              <a:rPr lang="en-US" dirty="0"/>
              <a:t>operators and their corresponding internal methods that can be overridden to act on objects. </a:t>
            </a:r>
            <a:r>
              <a:rPr lang="en-US" dirty="0" smtClean="0"/>
              <a:t>These </a:t>
            </a:r>
            <a:r>
              <a:rPr lang="en-US" dirty="0"/>
              <a:t>methods are called </a:t>
            </a:r>
            <a:r>
              <a:rPr lang="en-US" i="1" dirty="0" smtClean="0"/>
              <a:t>magic or special methods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74065828"/>
              </p:ext>
            </p:extLst>
          </p:nvPr>
        </p:nvGraphicFramePr>
        <p:xfrm>
          <a:off x="3783470" y="860861"/>
          <a:ext cx="5016845" cy="5868354"/>
        </p:xfrm>
        <a:graphic>
          <a:graphicData uri="http://schemas.openxmlformats.org/drawingml/2006/table">
            <a:tbl>
              <a:tblPr firstRow="1" bandRow="1" bandCol="1">
                <a:tableStyleId>{5C22544A-7EE6-4342-B048-85BDC9FD1C3A}</a:tableStyleId>
              </a:tblPr>
              <a:tblGrid>
                <a:gridCol w="1174898"/>
                <a:gridCol w="3816547"/>
                <a:gridCol w="25400"/>
              </a:tblGrid>
              <a:tr h="277004">
                <a:tc>
                  <a:txBody>
                    <a:bodyPr/>
                    <a:lstStyle/>
                    <a:p>
                      <a:pPr marL="57150" marR="0" algn="ctr">
                        <a:spcBef>
                          <a:spcPts val="0"/>
                        </a:spcBef>
                        <a:spcAft>
                          <a:spcPts val="0"/>
                        </a:spcAft>
                      </a:pPr>
                      <a:r>
                        <a:rPr lang="en-US" sz="1600" dirty="0">
                          <a:effectLst/>
                        </a:rPr>
                        <a:t>Operator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BD2DA8"/>
                    </a:solidFill>
                  </a:tcPr>
                </a:tc>
                <a:tc>
                  <a:txBody>
                    <a:bodyPr/>
                    <a:lstStyle/>
                    <a:p>
                      <a:pPr marL="73025" marR="0">
                        <a:spcBef>
                          <a:spcPts val="0"/>
                        </a:spcBef>
                        <a:spcAft>
                          <a:spcPts val="0"/>
                        </a:spcAft>
                      </a:pPr>
                      <a:r>
                        <a:rPr lang="en-US" sz="1600" spc="-50" dirty="0">
                          <a:effectLst/>
                        </a:rPr>
                        <a:t>Magic </a:t>
                      </a:r>
                      <a:r>
                        <a:rPr lang="en-US" sz="1600" spc="-50" dirty="0" smtClean="0">
                          <a:effectLst/>
                        </a:rPr>
                        <a:t>or special method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rgbClr val="BD2DA8"/>
                    </a:solidFill>
                  </a:tcPr>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23415">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pPr>
                      <a:r>
                        <a:rPr lang="en-US" sz="1600" spc="30" dirty="0" err="1" smtClean="0">
                          <a:effectLst/>
                        </a:rPr>
                        <a:t>object</a:t>
                      </a:r>
                      <a:r>
                        <a:rPr lang="en-US" sz="1600" spc="30" dirty="0" err="1">
                          <a:effectLst/>
                        </a:rPr>
                        <a:t>.__</a:t>
                      </a:r>
                      <a:r>
                        <a:rPr lang="en-US" sz="1600" spc="30" dirty="0" err="1" smtClean="0">
                          <a:effectLst/>
                        </a:rPr>
                        <a:t>add</a:t>
                      </a:r>
                      <a:r>
                        <a:rPr lang="en-US" sz="1600" spc="30" dirty="0" smtClean="0">
                          <a:effectLst/>
                        </a:rPr>
                        <a:t>__(self</a:t>
                      </a:r>
                      <a:r>
                        <a:rPr lang="en-US" sz="1600" spc="30" dirty="0">
                          <a:effectLst/>
                        </a:rPr>
                        <a:t>,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91457">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73025" marR="0">
                        <a:spcBef>
                          <a:spcPts val="0"/>
                        </a:spcBef>
                        <a:spcAft>
                          <a:spcPts val="0"/>
                        </a:spcAft>
                        <a:tabLst>
                          <a:tab pos="560070" algn="l"/>
                          <a:tab pos="1490345" algn="r"/>
                        </a:tabLst>
                      </a:pPr>
                      <a:r>
                        <a:rPr lang="en-US" sz="1600" dirty="0" err="1" smtClean="0">
                          <a:effectLst/>
                        </a:rPr>
                        <a:t>object.__sub</a:t>
                      </a:r>
                      <a:r>
                        <a:rPr lang="en-US" sz="1600" dirty="0" smtClean="0">
                          <a:effectLst/>
                        </a:rPr>
                        <a:t>__</a:t>
                      </a:r>
                      <a:r>
                        <a:rPr lang="en-US" sz="1600" dirty="0">
                          <a:effectLst/>
                        </a:rPr>
                        <a:t>	</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91457">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tabLst>
                          <a:tab pos="1505585" algn="r"/>
                        </a:tabLst>
                      </a:pPr>
                      <a:r>
                        <a:rPr lang="en-US" sz="1600" spc="-20" dirty="0">
                          <a:effectLst/>
                        </a:rPr>
                        <a:t>object.	</a:t>
                      </a:r>
                      <a:r>
                        <a:rPr lang="en-US" sz="1600" spc="-20" dirty="0" smtClean="0">
                          <a:effectLst/>
                        </a:rPr>
                        <a:t>__</a:t>
                      </a:r>
                      <a:r>
                        <a:rPr lang="en-US" sz="1600" spc="55" dirty="0" err="1" smtClean="0">
                          <a:effectLst/>
                        </a:rPr>
                        <a:t>mul</a:t>
                      </a:r>
                      <a:r>
                        <a:rPr lang="en-US" sz="1600" spc="55" dirty="0" smtClean="0">
                          <a:effectLst/>
                        </a:rPr>
                        <a:t>__(</a:t>
                      </a:r>
                      <a:r>
                        <a:rPr lang="en-US" sz="1600" spc="55"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313188">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73025" marR="0">
                        <a:spcBef>
                          <a:spcPts val="0"/>
                        </a:spcBef>
                        <a:spcAft>
                          <a:spcPts val="0"/>
                        </a:spcAft>
                        <a:tabLst>
                          <a:tab pos="560070" algn="l"/>
                          <a:tab pos="1447800" algn="r"/>
                        </a:tabLst>
                      </a:pPr>
                      <a:r>
                        <a:rPr lang="en-US" sz="1600" dirty="0" err="1" smtClean="0">
                          <a:effectLst/>
                        </a:rPr>
                        <a:t>object.__div</a:t>
                      </a:r>
                      <a:r>
                        <a:rPr lang="en-US" sz="1600" dirty="0" smtClean="0">
                          <a:effectLst/>
                        </a:rPr>
                        <a:t>__</a:t>
                      </a:r>
                      <a:r>
                        <a:rPr lang="en-US" sz="1600" dirty="0">
                          <a:effectLst/>
                        </a:rPr>
                        <a:t>	</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313135">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tabLst>
                          <a:tab pos="1697355" algn="r"/>
                        </a:tabLst>
                      </a:pPr>
                      <a:r>
                        <a:rPr lang="en-US" sz="1600" spc="40" dirty="0">
                          <a:effectLst/>
                        </a:rPr>
                        <a:t>object</a:t>
                      </a:r>
                      <a:r>
                        <a:rPr lang="en-US" sz="1600" spc="40" dirty="0" smtClean="0">
                          <a:effectLst/>
                        </a:rPr>
                        <a:t>.__</a:t>
                      </a:r>
                      <a:r>
                        <a:rPr lang="en-US" sz="1600" spc="40" dirty="0" err="1" smtClean="0">
                          <a:effectLst/>
                        </a:rPr>
                        <a:t>floordiv</a:t>
                      </a:r>
                      <a:r>
                        <a:rPr lang="en-US" sz="1600" spc="40" dirty="0">
                          <a:effectLst/>
                        </a:rPr>
                        <a:t>	</a:t>
                      </a:r>
                      <a:r>
                        <a:rPr lang="en-US" sz="1600" spc="40" dirty="0" smtClean="0">
                          <a:effectLst/>
                        </a:rPr>
                        <a:t>__</a:t>
                      </a:r>
                      <a:r>
                        <a:rPr lang="en-US" sz="1600" spc="20" dirty="0" smtClean="0">
                          <a:effectLst/>
                        </a:rPr>
                        <a:t>(</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57081">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tabLst>
                          <a:tab pos="560070" algn="l"/>
                          <a:tab pos="1526540" algn="r"/>
                        </a:tabLst>
                      </a:pPr>
                      <a:r>
                        <a:rPr lang="en-US" sz="1600" spc="-20" dirty="0" err="1" smtClean="0">
                          <a:effectLst/>
                        </a:rPr>
                        <a:t>object.__</a:t>
                      </a:r>
                      <a:r>
                        <a:rPr lang="en-US" sz="1600" dirty="0" err="1" smtClean="0">
                          <a:effectLst/>
                        </a:rPr>
                        <a:t>mod</a:t>
                      </a:r>
                      <a:r>
                        <a:rPr lang="en-US" sz="1600" dirty="0" smtClean="0">
                          <a:effectLst/>
                        </a:rPr>
                        <a:t>__</a:t>
                      </a:r>
                      <a:r>
                        <a:rPr lang="en-US" sz="1600" dirty="0">
                          <a:effectLst/>
                        </a:rPr>
                        <a:t>	</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69514">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tabLst>
                          <a:tab pos="2066290" algn="r"/>
                        </a:tabLst>
                      </a:pPr>
                      <a:r>
                        <a:rPr lang="en-US" sz="1600" spc="80" dirty="0" err="1" smtClean="0">
                          <a:effectLst/>
                        </a:rPr>
                        <a:t>object.__pow</a:t>
                      </a:r>
                      <a:r>
                        <a:rPr lang="en-US" sz="1600" spc="80" dirty="0" smtClean="0">
                          <a:effectLst/>
                        </a:rPr>
                        <a:t>__</a:t>
                      </a:r>
                      <a:r>
                        <a:rPr lang="en-US" sz="1600" spc="80" dirty="0">
                          <a:effectLst/>
                        </a:rPr>
                        <a:t>	</a:t>
                      </a:r>
                      <a:r>
                        <a:rPr lang="en-US" sz="1600" spc="25" dirty="0">
                          <a:effectLst/>
                        </a:rPr>
                        <a:t>(self, </a:t>
                      </a:r>
                      <a:r>
                        <a:rPr lang="en-US" sz="1600" spc="25" dirty="0" smtClean="0">
                          <a:effectLst/>
                        </a:rPr>
                        <a:t>other[, </a:t>
                      </a:r>
                      <a:r>
                        <a:rPr lang="en-US" sz="1600" spc="25" dirty="0">
                          <a:effectLst/>
                        </a:rPr>
                        <a:t>modulo])</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68286">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73025" marR="0">
                        <a:spcBef>
                          <a:spcPts val="0"/>
                        </a:spcBef>
                        <a:spcAft>
                          <a:spcPts val="0"/>
                        </a:spcAft>
                        <a:tabLst>
                          <a:tab pos="1526540" algn="r"/>
                        </a:tabLst>
                      </a:pPr>
                      <a:r>
                        <a:rPr lang="en-US" sz="1600" dirty="0">
                          <a:effectLst/>
                        </a:rPr>
                        <a:t>object.	</a:t>
                      </a:r>
                      <a:r>
                        <a:rPr lang="en-US" sz="1600" dirty="0" smtClean="0">
                          <a:effectLst/>
                        </a:rPr>
                        <a:t>__</a:t>
                      </a:r>
                      <a:r>
                        <a:rPr lang="en-US" sz="1600" spc="60" dirty="0" err="1" smtClean="0">
                          <a:effectLst/>
                        </a:rPr>
                        <a:t>iadd</a:t>
                      </a:r>
                      <a:r>
                        <a:rPr lang="en-US" sz="1600" spc="60" dirty="0" smtClean="0">
                          <a:effectLst/>
                        </a:rPr>
                        <a:t>__(</a:t>
                      </a:r>
                      <a:r>
                        <a:rPr lang="en-US" sz="1600" spc="6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77004">
                <a:tc>
                  <a:txBody>
                    <a:bodyPr/>
                    <a:lstStyle/>
                    <a:p>
                      <a:pPr marL="57150" marR="0" algn="ctr">
                        <a:spcBef>
                          <a:spcPts val="0"/>
                        </a:spcBef>
                        <a:spcAft>
                          <a:spcPts val="0"/>
                        </a:spcAft>
                      </a:pPr>
                      <a:r>
                        <a:rPr lang="en-US" sz="1600" dirty="0">
                          <a:effectLst/>
                        </a:rPr>
                        <a:t>-</a:t>
                      </a:r>
                      <a:r>
                        <a:rPr lang="en-US" sz="1600" dirty="0" smtClean="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pPr>
                      <a:r>
                        <a:rPr lang="en-US" sz="1600" spc="90" dirty="0">
                          <a:effectLst/>
                        </a:rPr>
                        <a:t>object</a:t>
                      </a:r>
                      <a:r>
                        <a:rPr lang="en-US" sz="1600" spc="90" dirty="0" smtClean="0">
                          <a:effectLst/>
                        </a:rPr>
                        <a:t>.__</a:t>
                      </a:r>
                      <a:r>
                        <a:rPr lang="en-US" sz="1600" spc="90" dirty="0" err="1" smtClean="0">
                          <a:effectLst/>
                        </a:rPr>
                        <a:t>isub</a:t>
                      </a:r>
                      <a:r>
                        <a:rPr lang="en-US" sz="1600" spc="90" dirty="0" smtClean="0">
                          <a:effectLst/>
                        </a:rPr>
                        <a:t>__(self</a:t>
                      </a:r>
                      <a:r>
                        <a:rPr lang="en-US" sz="1600" spc="90" dirty="0">
                          <a:effectLst/>
                        </a:rPr>
                        <a:t>,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65330">
                <a:tc>
                  <a:txBody>
                    <a:bodyPr/>
                    <a:lstStyle/>
                    <a:p>
                      <a:pPr marL="57150" marR="0" algn="ctr">
                        <a:spcBef>
                          <a:spcPts val="0"/>
                        </a:spcBef>
                        <a:spcAft>
                          <a:spcPts val="0"/>
                        </a:spcAft>
                      </a:pPr>
                      <a:r>
                        <a:rPr lang="en-US" sz="1600" dirty="0" smtClean="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73025" marR="0">
                        <a:spcBef>
                          <a:spcPts val="0"/>
                        </a:spcBef>
                        <a:spcAft>
                          <a:spcPts val="0"/>
                        </a:spcAft>
                        <a:tabLst>
                          <a:tab pos="560070" algn="l"/>
                          <a:tab pos="1536065" algn="r"/>
                        </a:tabLst>
                      </a:pPr>
                      <a:r>
                        <a:rPr lang="en-US" sz="1600" dirty="0" smtClean="0">
                          <a:effectLst/>
                        </a:rPr>
                        <a:t>object.__</a:t>
                      </a:r>
                      <a:r>
                        <a:rPr lang="en-US" sz="1600" dirty="0" err="1" smtClean="0">
                          <a:effectLst/>
                        </a:rPr>
                        <a:t>imul</a:t>
                      </a:r>
                      <a:r>
                        <a:rPr lang="en-US" sz="1600" dirty="0" smtClean="0">
                          <a:effectLst/>
                        </a:rPr>
                        <a:t>__</a:t>
                      </a:r>
                      <a:r>
                        <a:rPr lang="en-US" sz="1600" dirty="0">
                          <a:effectLst/>
                        </a:rPr>
                        <a:t>	</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76634">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tabLst>
                          <a:tab pos="1483995" algn="r"/>
                        </a:tabLst>
                      </a:pPr>
                      <a:r>
                        <a:rPr lang="en-US" sz="1600" spc="70" dirty="0" smtClean="0">
                          <a:effectLst/>
                        </a:rPr>
                        <a:t>object.__</a:t>
                      </a:r>
                      <a:r>
                        <a:rPr lang="en-US" sz="1600" spc="70" dirty="0" err="1" smtClean="0">
                          <a:effectLst/>
                        </a:rPr>
                        <a:t>idiv</a:t>
                      </a:r>
                      <a:r>
                        <a:rPr lang="en-US" sz="1600" spc="70" dirty="0" smtClean="0">
                          <a:effectLst/>
                        </a:rPr>
                        <a:t>__</a:t>
                      </a:r>
                      <a:r>
                        <a:rPr lang="en-US" sz="1600" spc="20" dirty="0" smtClean="0">
                          <a:effectLst/>
                        </a:rPr>
                        <a:t>(</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65330">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73025" marR="0">
                        <a:spcBef>
                          <a:spcPts val="0"/>
                        </a:spcBef>
                        <a:spcAft>
                          <a:spcPts val="0"/>
                        </a:spcAft>
                        <a:tabLst>
                          <a:tab pos="560070" algn="l"/>
                          <a:tab pos="1731010" algn="r"/>
                        </a:tabLst>
                      </a:pPr>
                      <a:r>
                        <a:rPr lang="en-US" sz="1600" dirty="0" smtClean="0">
                          <a:effectLst/>
                        </a:rPr>
                        <a:t>object.__</a:t>
                      </a:r>
                      <a:r>
                        <a:rPr lang="en-US" sz="1600" dirty="0" err="1" smtClean="0">
                          <a:effectLst/>
                        </a:rPr>
                        <a:t>ifloordiv</a:t>
                      </a:r>
                      <a:r>
                        <a:rPr lang="en-US" sz="1600" dirty="0" smtClean="0">
                          <a:effectLst/>
                        </a:rPr>
                        <a:t>__</a:t>
                      </a:r>
                      <a:r>
                        <a:rPr lang="en-US" sz="1600" spc="20" dirty="0" smtClean="0">
                          <a:effectLst/>
                        </a:rPr>
                        <a:t>(</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76634">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tabLst>
                          <a:tab pos="560070" algn="l"/>
                          <a:tab pos="2120900" algn="r"/>
                        </a:tabLst>
                      </a:pPr>
                      <a:r>
                        <a:rPr lang="en-US" sz="1600" dirty="0" smtClean="0">
                          <a:effectLst/>
                        </a:rPr>
                        <a:t>object.__</a:t>
                      </a:r>
                      <a:r>
                        <a:rPr lang="en-US" sz="1600" dirty="0" err="1" smtClean="0">
                          <a:effectLst/>
                        </a:rPr>
                        <a:t>imod</a:t>
                      </a:r>
                      <a:r>
                        <a:rPr lang="en-US" sz="1600" dirty="0" smtClean="0">
                          <a:effectLst/>
                        </a:rPr>
                        <a:t>__</a:t>
                      </a:r>
                      <a:r>
                        <a:rPr lang="en-US" sz="1600" dirty="0">
                          <a:effectLst/>
                        </a:rPr>
                        <a:t>	</a:t>
                      </a:r>
                      <a:r>
                        <a:rPr lang="en-US" sz="1600" spc="20" dirty="0">
                          <a:effectLst/>
                        </a:rPr>
                        <a:t>(self, other[, modulo])</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77004">
                <a:tc>
                  <a:txBody>
                    <a:bodyPr/>
                    <a:lstStyle/>
                    <a:p>
                      <a:pPr marL="57150" marR="0" algn="ctr">
                        <a:spcBef>
                          <a:spcPts val="0"/>
                        </a:spcBef>
                        <a:spcAft>
                          <a:spcPts val="0"/>
                        </a:spcAft>
                      </a:pPr>
                      <a:r>
                        <a:rPr lang="en-US" sz="1600" dirty="0" smtClean="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73025" marR="0">
                        <a:spcBef>
                          <a:spcPts val="0"/>
                        </a:spcBef>
                        <a:spcAft>
                          <a:spcPts val="0"/>
                        </a:spcAft>
                        <a:tabLst>
                          <a:tab pos="560070" algn="l"/>
                          <a:tab pos="1541780" algn="r"/>
                        </a:tabLst>
                      </a:pPr>
                      <a:r>
                        <a:rPr lang="en-US" sz="1600" dirty="0" smtClean="0">
                          <a:effectLst/>
                        </a:rPr>
                        <a:t>object.__</a:t>
                      </a:r>
                      <a:r>
                        <a:rPr lang="en-US" sz="1600" dirty="0" err="1" smtClean="0">
                          <a:effectLst/>
                        </a:rPr>
                        <a:t>ipow</a:t>
                      </a:r>
                      <a:r>
                        <a:rPr lang="en-US" sz="1600" dirty="0">
                          <a:effectLst/>
                        </a:rPr>
                        <a:t>	</a:t>
                      </a:r>
                      <a:r>
                        <a:rPr lang="en-US" sz="1600" dirty="0" smtClean="0">
                          <a:effectLst/>
                        </a:rPr>
                        <a:t>__</a:t>
                      </a:r>
                      <a:r>
                        <a:rPr lang="en-US" sz="1600" spc="20" dirty="0" smtClean="0">
                          <a:effectLst/>
                        </a:rPr>
                        <a:t>(</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77004">
                <a:tc>
                  <a:txBody>
                    <a:bodyPr/>
                    <a:lstStyle/>
                    <a:p>
                      <a:pPr marL="57150" marR="0" algn="ctr">
                        <a:spcBef>
                          <a:spcPts val="0"/>
                        </a:spcBef>
                        <a:spcAft>
                          <a:spcPts val="0"/>
                        </a:spcAft>
                      </a:pPr>
                      <a:r>
                        <a:rPr lang="en-US" sz="1600" dirty="0">
                          <a:effectLst/>
                        </a:rPr>
                        <a:t>&lt; </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pPr>
                      <a:r>
                        <a:rPr lang="en-US" sz="1600" spc="60" dirty="0" smtClean="0">
                          <a:effectLst/>
                        </a:rPr>
                        <a:t>o</a:t>
                      </a:r>
                      <a:r>
                        <a:rPr lang="en-US" sz="1600" spc="60" smtClean="0">
                          <a:effectLst/>
                        </a:rPr>
                        <a:t>bject</a:t>
                      </a:r>
                      <a:r>
                        <a:rPr lang="en-US" sz="1600" spc="60" dirty="0" smtClean="0">
                          <a:effectLst/>
                        </a:rPr>
                        <a:t>.__</a:t>
                      </a:r>
                      <a:r>
                        <a:rPr lang="en-US" sz="1600" spc="60" dirty="0" err="1" smtClean="0">
                          <a:effectLst/>
                        </a:rPr>
                        <a:t>lt</a:t>
                      </a:r>
                      <a:r>
                        <a:rPr lang="en-US" sz="1600" spc="60" dirty="0" smtClean="0">
                          <a:effectLst/>
                        </a:rPr>
                        <a:t>__(self</a:t>
                      </a:r>
                      <a:r>
                        <a:rPr lang="en-US" sz="1600" spc="60" dirty="0">
                          <a:effectLst/>
                        </a:rPr>
                        <a:t>,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77004">
                <a:tc>
                  <a:txBody>
                    <a:bodyPr/>
                    <a:lstStyle/>
                    <a:p>
                      <a:pPr marL="57150" marR="0" algn="ctr">
                        <a:spcBef>
                          <a:spcPts val="0"/>
                        </a:spcBef>
                        <a:spcAft>
                          <a:spcPts val="0"/>
                        </a:spcAft>
                      </a:pPr>
                      <a:r>
                        <a:rPr lang="en-US" sz="1600" dirty="0">
                          <a:effectLst/>
                        </a:rPr>
                        <a:t>&lt;=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73025" marR="0">
                        <a:spcBef>
                          <a:spcPts val="0"/>
                        </a:spcBef>
                        <a:spcAft>
                          <a:spcPts val="0"/>
                        </a:spcAft>
                        <a:tabLst>
                          <a:tab pos="1380490" algn="r"/>
                        </a:tabLst>
                      </a:pPr>
                      <a:r>
                        <a:rPr lang="en-US" sz="1600" dirty="0">
                          <a:effectLst/>
                        </a:rPr>
                        <a:t>object.	</a:t>
                      </a:r>
                      <a:r>
                        <a:rPr lang="en-US" sz="1600" spc="50" dirty="0" smtClean="0">
                          <a:effectLst/>
                        </a:rPr>
                        <a:t>__le__(</a:t>
                      </a:r>
                      <a:r>
                        <a:rPr lang="en-US" sz="1600" spc="5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62875">
                <a:tc>
                  <a:txBody>
                    <a:bodyPr/>
                    <a:lstStyle/>
                    <a:p>
                      <a:pPr marL="57150" marR="0" algn="ctr">
                        <a:spcBef>
                          <a:spcPts val="0"/>
                        </a:spcBef>
                        <a:spcAft>
                          <a:spcPts val="0"/>
                        </a:spcAft>
                      </a:pPr>
                      <a:r>
                        <a:rPr lang="en-US" sz="1600" dirty="0">
                          <a:effectLst/>
                        </a:rPr>
                        <a:t>&gt; </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tabLst>
                          <a:tab pos="1392555" algn="r"/>
                        </a:tabLst>
                      </a:pPr>
                      <a:r>
                        <a:rPr lang="en-US" sz="1600" spc="90" dirty="0" smtClean="0">
                          <a:effectLst/>
                        </a:rPr>
                        <a:t>object.__</a:t>
                      </a:r>
                      <a:r>
                        <a:rPr lang="en-US" sz="1600" spc="90" dirty="0" err="1" smtClean="0">
                          <a:effectLst/>
                        </a:rPr>
                        <a:t>gt</a:t>
                      </a:r>
                      <a:r>
                        <a:rPr lang="en-US" sz="1600" spc="90" dirty="0" smtClean="0">
                          <a:effectLst/>
                        </a:rPr>
                        <a:t>__</a:t>
                      </a:r>
                      <a:r>
                        <a:rPr lang="en-US" sz="1600" spc="30" dirty="0" smtClean="0">
                          <a:effectLst/>
                        </a:rPr>
                        <a:t>(</a:t>
                      </a:r>
                      <a:r>
                        <a:rPr lang="en-US" sz="1600" spc="3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76362">
                <a:tc>
                  <a:txBody>
                    <a:bodyPr/>
                    <a:lstStyle/>
                    <a:p>
                      <a:pPr marL="57150" marR="0" algn="ctr">
                        <a:spcBef>
                          <a:spcPts val="0"/>
                        </a:spcBef>
                        <a:spcAft>
                          <a:spcPts val="0"/>
                        </a:spcAft>
                      </a:pPr>
                      <a:r>
                        <a:rPr lang="en-US" sz="1600" dirty="0">
                          <a:effectLst/>
                        </a:rPr>
                        <a:t>&gt;=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73025" marR="0">
                        <a:spcBef>
                          <a:spcPts val="0"/>
                        </a:spcBef>
                        <a:spcAft>
                          <a:spcPts val="0"/>
                        </a:spcAft>
                        <a:tabLst>
                          <a:tab pos="1407795" algn="r"/>
                        </a:tabLst>
                      </a:pPr>
                      <a:r>
                        <a:rPr lang="en-US" sz="1600" spc="80" dirty="0" smtClean="0">
                          <a:effectLst/>
                        </a:rPr>
                        <a:t>object.__</a:t>
                      </a:r>
                      <a:r>
                        <a:rPr lang="en-US" sz="1600" spc="80" dirty="0" err="1" smtClean="0">
                          <a:effectLst/>
                        </a:rPr>
                        <a:t>ge</a:t>
                      </a:r>
                      <a:r>
                        <a:rPr lang="en-US" sz="1600" spc="80" dirty="0" smtClean="0">
                          <a:effectLst/>
                        </a:rPr>
                        <a:t>__</a:t>
                      </a:r>
                      <a:r>
                        <a:rPr lang="en-US" sz="1600" spc="20" dirty="0" smtClean="0">
                          <a:effectLst/>
                        </a:rPr>
                        <a:t>(</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r h="288796">
                <a:tc>
                  <a:txBody>
                    <a:bodyPr/>
                    <a:lstStyle/>
                    <a:p>
                      <a:pPr marL="57150" marR="0" algn="ctr">
                        <a:spcBef>
                          <a:spcPts val="0"/>
                        </a:spcBef>
                        <a:spcAft>
                          <a:spcPts val="0"/>
                        </a:spcAft>
                        <a:tabLst>
                          <a:tab pos="426720" algn="r"/>
                        </a:tabLst>
                      </a:pPr>
                      <a:r>
                        <a:rPr lang="en-US" sz="1600" dirty="0" smtClean="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gridSpan="2">
                  <a:txBody>
                    <a:bodyPr/>
                    <a:lstStyle/>
                    <a:p>
                      <a:pPr marL="73025" marR="0">
                        <a:spcBef>
                          <a:spcPts val="0"/>
                        </a:spcBef>
                        <a:spcAft>
                          <a:spcPts val="0"/>
                        </a:spcAft>
                        <a:tabLst>
                          <a:tab pos="560070" algn="l"/>
                          <a:tab pos="1410970" algn="r"/>
                        </a:tabLst>
                      </a:pPr>
                      <a:r>
                        <a:rPr lang="en-US" sz="1600" dirty="0" smtClean="0">
                          <a:effectLst/>
                        </a:rPr>
                        <a:t>object.__</a:t>
                      </a:r>
                      <a:r>
                        <a:rPr lang="en-US" sz="1600" dirty="0" err="1" smtClean="0">
                          <a:effectLst/>
                        </a:rPr>
                        <a:t>eq</a:t>
                      </a:r>
                      <a:r>
                        <a:rPr lang="en-US" sz="1600" dirty="0" smtClean="0">
                          <a:effectLst/>
                        </a:rPr>
                        <a:t>__</a:t>
                      </a:r>
                      <a:r>
                        <a:rPr lang="en-US" sz="1600" dirty="0">
                          <a:effectLst/>
                        </a:rPr>
                        <a:t>	</a:t>
                      </a:r>
                      <a:r>
                        <a:rPr lang="en-US" sz="1600" spc="20" dirty="0">
                          <a:effectLst/>
                        </a:rPr>
                        <a:t>(self, other)</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hMerge="1">
                  <a:txBody>
                    <a:bodyPr/>
                    <a:lstStyle/>
                    <a:p>
                      <a:endParaRPr lang="en-US"/>
                    </a:p>
                  </a:txBody>
                  <a:tcPr/>
                </a:tc>
              </a:tr>
              <a:tr h="228026">
                <a:tc>
                  <a:txBody>
                    <a:bodyPr/>
                    <a:lstStyle/>
                    <a:p>
                      <a:pPr marL="57150" marR="0" algn="ctr">
                        <a:spcBef>
                          <a:spcPts val="0"/>
                        </a:spcBef>
                        <a:spcAft>
                          <a:spcPts val="0"/>
                        </a:spcAft>
                      </a:pPr>
                      <a:r>
                        <a:rPr lang="en-US" sz="1600" dirty="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73025" marR="0" algn="l">
                        <a:spcBef>
                          <a:spcPts val="0"/>
                        </a:spcBef>
                        <a:spcAft>
                          <a:spcPts val="0"/>
                        </a:spcAft>
                        <a:tabLst>
                          <a:tab pos="560070" algn="l"/>
                          <a:tab pos="4178300" algn="r"/>
                        </a:tabLst>
                      </a:pPr>
                      <a:r>
                        <a:rPr lang="en-US" sz="1600" dirty="0" err="1" smtClean="0">
                          <a:effectLst/>
                        </a:rPr>
                        <a:t>object.__ne</a:t>
                      </a:r>
                      <a:r>
                        <a:rPr lang="en-US" sz="1600" dirty="0" smtClean="0">
                          <a:effectLst/>
                        </a:rPr>
                        <a:t>__(</a:t>
                      </a:r>
                      <a:r>
                        <a:rPr lang="en-US" sz="1600" dirty="0" err="1" smtClean="0">
                          <a:effectLst/>
                        </a:rPr>
                        <a:t>self,other</a:t>
                      </a:r>
                      <a:r>
                        <a:rPr lang="en-US" sz="1600" dirty="0" smtClean="0">
                          <a:effectLst/>
                        </a:rPr>
                        <a:t>)</a:t>
                      </a:r>
                      <a:endParaRPr lang="en-US" sz="1600" b="0" dirty="0">
                        <a:effectLst/>
                        <a:latin typeface="Tahoma" panose="020B0604030504040204" pitchFamily="34" charset="0"/>
                        <a:ea typeface="Tahoma" panose="020B0604030504040204" pitchFamily="34" charset="0"/>
                        <a:cs typeface="Tahoma" panose="020B0604030504040204" pitchFamily="34" charset="0"/>
                      </a:endParaRPr>
                    </a:p>
                  </a:txBody>
                  <a:tcPr marL="0" marR="0" marT="0" marB="0" anchor="ctr"/>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187103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Method </a:t>
            </a:r>
            <a:r>
              <a:rPr lang="en-US" sz="3800" dirty="0" smtClean="0">
                <a:solidFill>
                  <a:srgbClr val="006600"/>
                </a:solidFill>
              </a:rPr>
              <a:t>Overloading</a:t>
            </a:r>
            <a:endParaRPr lang="en-US" sz="3800" dirty="0"/>
          </a:p>
        </p:txBody>
      </p:sp>
      <p:sp>
        <p:nvSpPr>
          <p:cNvPr id="3" name="Content Placeholder 2"/>
          <p:cNvSpPr>
            <a:spLocks noGrp="1"/>
          </p:cNvSpPr>
          <p:nvPr>
            <p:ph idx="1"/>
          </p:nvPr>
        </p:nvSpPr>
        <p:spPr>
          <a:xfrm>
            <a:off x="1069848" y="2121407"/>
            <a:ext cx="10058400" cy="4253635"/>
          </a:xfrm>
        </p:spPr>
        <p:txBody>
          <a:bodyPr>
            <a:normAutofit lnSpcReduction="10000"/>
          </a:bodyPr>
          <a:lstStyle/>
          <a:p>
            <a:r>
              <a:rPr lang="en-US" dirty="0"/>
              <a:t>If a method is written such that it can perform more than one task, it is called </a:t>
            </a:r>
            <a:r>
              <a:rPr lang="en-US" i="1" dirty="0"/>
              <a:t>met overloading. </a:t>
            </a:r>
            <a:r>
              <a:rPr lang="en-US" dirty="0"/>
              <a:t>We see method overloading in the languages like Java. For example, we a method as:</a:t>
            </a:r>
          </a:p>
          <a:p>
            <a:pPr marL="594160" lvl="5" indent="0">
              <a:lnSpc>
                <a:spcPct val="100000"/>
              </a:lnSpc>
              <a:spcBef>
                <a:spcPts val="0"/>
              </a:spcBef>
              <a:spcAft>
                <a:spcPts val="0"/>
              </a:spcAft>
              <a:buNone/>
            </a:pPr>
            <a:r>
              <a:rPr lang="en-US" dirty="0">
                <a:solidFill>
                  <a:srgbClr val="FF0000"/>
                </a:solidFill>
              </a:rPr>
              <a:t>sum(10, 15) </a:t>
            </a:r>
            <a:r>
              <a:rPr lang="en-US" dirty="0" smtClean="0">
                <a:solidFill>
                  <a:srgbClr val="FF0000"/>
                </a:solidFill>
              </a:rPr>
              <a:t>{</a:t>
            </a:r>
          </a:p>
          <a:p>
            <a:pPr marL="594160" lvl="5" indent="0">
              <a:lnSpc>
                <a:spcPct val="100000"/>
              </a:lnSpc>
              <a:spcBef>
                <a:spcPts val="0"/>
              </a:spcBef>
              <a:spcAft>
                <a:spcPts val="0"/>
              </a:spcAft>
              <a:buNone/>
            </a:pPr>
            <a:r>
              <a:rPr lang="en-US" dirty="0" smtClean="0">
                <a:solidFill>
                  <a:srgbClr val="FF0000"/>
                </a:solidFill>
              </a:rPr>
              <a:t>---------</a:t>
            </a:r>
          </a:p>
          <a:p>
            <a:pPr marL="594160" lvl="5" indent="0">
              <a:lnSpc>
                <a:spcPct val="100000"/>
              </a:lnSpc>
              <a:spcBef>
                <a:spcPts val="0"/>
              </a:spcBef>
              <a:spcAft>
                <a:spcPts val="0"/>
              </a:spcAft>
              <a:buNone/>
            </a:pPr>
            <a:r>
              <a:rPr lang="en-US" dirty="0" smtClean="0">
                <a:solidFill>
                  <a:srgbClr val="FF0000"/>
                </a:solidFill>
              </a:rPr>
              <a:t>---------</a:t>
            </a:r>
          </a:p>
          <a:p>
            <a:pPr marL="594160" lvl="5" indent="0">
              <a:lnSpc>
                <a:spcPct val="100000"/>
              </a:lnSpc>
              <a:spcBef>
                <a:spcPts val="0"/>
              </a:spcBef>
              <a:spcAft>
                <a:spcPts val="0"/>
              </a:spcAft>
              <a:buNone/>
            </a:pPr>
            <a:r>
              <a:rPr lang="en-US" dirty="0">
                <a:solidFill>
                  <a:srgbClr val="FF0000"/>
                </a:solidFill>
              </a:rPr>
              <a:t>}</a:t>
            </a:r>
            <a:endParaRPr lang="en-US" dirty="0" smtClean="0">
              <a:solidFill>
                <a:srgbClr val="FF0000"/>
              </a:solidFill>
            </a:endParaRPr>
          </a:p>
          <a:p>
            <a:pPr marL="594160" lvl="5" indent="0">
              <a:lnSpc>
                <a:spcPct val="100000"/>
              </a:lnSpc>
              <a:spcBef>
                <a:spcPts val="0"/>
              </a:spcBef>
              <a:spcAft>
                <a:spcPts val="0"/>
              </a:spcAft>
              <a:buNone/>
            </a:pPr>
            <a:r>
              <a:rPr lang="en-US" dirty="0" smtClean="0">
                <a:solidFill>
                  <a:srgbClr val="FF0000"/>
                </a:solidFill>
              </a:rPr>
              <a:t>sum(10</a:t>
            </a:r>
            <a:r>
              <a:rPr lang="en-US" dirty="0">
                <a:solidFill>
                  <a:srgbClr val="FF0000"/>
                </a:solidFill>
              </a:rPr>
              <a:t>, 15, 20</a:t>
            </a:r>
            <a:r>
              <a:rPr lang="en-US" dirty="0" smtClean="0">
                <a:solidFill>
                  <a:srgbClr val="FF0000"/>
                </a:solidFill>
              </a:rPr>
              <a:t>){</a:t>
            </a:r>
          </a:p>
          <a:p>
            <a:pPr marL="594160" lvl="5" indent="0">
              <a:lnSpc>
                <a:spcPct val="100000"/>
              </a:lnSpc>
              <a:spcBef>
                <a:spcPts val="0"/>
              </a:spcBef>
              <a:spcAft>
                <a:spcPts val="0"/>
              </a:spcAft>
              <a:buNone/>
            </a:pPr>
            <a:r>
              <a:rPr lang="en-US" dirty="0" smtClean="0">
                <a:solidFill>
                  <a:srgbClr val="FF0000"/>
                </a:solidFill>
              </a:rPr>
              <a:t>--------</a:t>
            </a:r>
          </a:p>
          <a:p>
            <a:pPr marL="594160" lvl="5" indent="0">
              <a:lnSpc>
                <a:spcPct val="100000"/>
              </a:lnSpc>
              <a:spcBef>
                <a:spcPts val="0"/>
              </a:spcBef>
              <a:spcAft>
                <a:spcPts val="0"/>
              </a:spcAft>
              <a:buNone/>
            </a:pPr>
            <a:r>
              <a:rPr lang="en-US" dirty="0" smtClean="0">
                <a:solidFill>
                  <a:srgbClr val="FF0000"/>
                </a:solidFill>
              </a:rPr>
              <a:t>---------</a:t>
            </a:r>
          </a:p>
          <a:p>
            <a:pPr marL="594160" lvl="5" indent="0">
              <a:lnSpc>
                <a:spcPct val="100000"/>
              </a:lnSpc>
              <a:spcBef>
                <a:spcPts val="0"/>
              </a:spcBef>
              <a:spcAft>
                <a:spcPts val="0"/>
              </a:spcAft>
              <a:buNone/>
            </a:pPr>
            <a:r>
              <a:rPr lang="en-US" dirty="0" smtClean="0">
                <a:solidFill>
                  <a:srgbClr val="FF0000"/>
                </a:solidFill>
              </a:rPr>
              <a:t>}</a:t>
            </a:r>
          </a:p>
          <a:p>
            <a:pPr>
              <a:lnSpc>
                <a:spcPct val="100000"/>
              </a:lnSpc>
              <a:spcBef>
                <a:spcPts val="0"/>
              </a:spcBef>
            </a:pPr>
            <a:r>
              <a:rPr lang="en-US" dirty="0">
                <a:solidFill>
                  <a:srgbClr val="0070C0"/>
                </a:solidFill>
              </a:rPr>
              <a:t>Method overloading is not available in Python</a:t>
            </a:r>
            <a:r>
              <a:rPr lang="en-US" dirty="0"/>
              <a:t>. Writing more than one method with the same name is not possible in Python. </a:t>
            </a:r>
            <a:endParaRPr lang="en-US" dirty="0" smtClean="0"/>
          </a:p>
          <a:p>
            <a:pPr>
              <a:lnSpc>
                <a:spcPct val="100000"/>
              </a:lnSpc>
              <a:spcBef>
                <a:spcPts val="0"/>
              </a:spcBef>
            </a:pPr>
            <a:r>
              <a:rPr lang="en-US" dirty="0" smtClean="0"/>
              <a:t>So</a:t>
            </a:r>
            <a:r>
              <a:rPr lang="en-US" dirty="0"/>
              <a:t>, we can achieve method overloading by writing same method with several parameters. The method performs the operation depending on the number of arguments passed in the method call. </a:t>
            </a:r>
            <a:endParaRPr lang="en-US" dirty="0" smtClean="0"/>
          </a:p>
          <a:p>
            <a:pPr>
              <a:lnSpc>
                <a:spcPct val="100000"/>
              </a:lnSpc>
              <a:spcBef>
                <a:spcPts val="0"/>
              </a:spcBef>
            </a:pPr>
            <a:r>
              <a:rPr lang="en-US" i="1" u="sng" dirty="0">
                <a:solidFill>
                  <a:srgbClr val="00B050"/>
                </a:solidFill>
              </a:rPr>
              <a:t>Go to Jupyter notebook for </a:t>
            </a:r>
            <a:r>
              <a:rPr lang="en-US" i="1" u="sng" dirty="0" smtClean="0">
                <a:solidFill>
                  <a:srgbClr val="00B050"/>
                </a:solidFill>
              </a:rPr>
              <a:t>example</a:t>
            </a:r>
            <a:endParaRPr lang="en-US" dirty="0" smtClean="0"/>
          </a:p>
          <a:p>
            <a:pPr>
              <a:lnSpc>
                <a:spcPct val="100000"/>
              </a:lnSpc>
              <a:spcBef>
                <a:spcPts val="0"/>
              </a:spcBef>
            </a:pPr>
            <a:endParaRPr lang="en-US" dirty="0" smtClean="0"/>
          </a:p>
          <a:p>
            <a:pPr marL="594160" lvl="5" indent="0">
              <a:lnSpc>
                <a:spcPct val="100000"/>
              </a:lnSpc>
              <a:spcBef>
                <a:spcPts val="0"/>
              </a:spcBef>
              <a:spcAft>
                <a:spcPts val="0"/>
              </a:spcAft>
              <a:buNone/>
            </a:pPr>
            <a:endParaRPr lang="en-US" dirty="0"/>
          </a:p>
        </p:txBody>
      </p:sp>
    </p:spTree>
    <p:extLst>
      <p:ext uri="{BB962C8B-B14F-4D97-AF65-F5344CB8AC3E}">
        <p14:creationId xmlns:p14="http://schemas.microsoft.com/office/powerpoint/2010/main" val="3860886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Method </a:t>
            </a:r>
            <a:r>
              <a:rPr lang="en-US" sz="3800" dirty="0" smtClean="0">
                <a:solidFill>
                  <a:srgbClr val="006600"/>
                </a:solidFill>
              </a:rPr>
              <a:t>Overriding</a:t>
            </a:r>
            <a:endParaRPr lang="en-US" sz="3800" dirty="0"/>
          </a:p>
        </p:txBody>
      </p:sp>
      <p:sp>
        <p:nvSpPr>
          <p:cNvPr id="3" name="Content Placeholder 2"/>
          <p:cNvSpPr>
            <a:spLocks noGrp="1"/>
          </p:cNvSpPr>
          <p:nvPr>
            <p:ph idx="1"/>
          </p:nvPr>
        </p:nvSpPr>
        <p:spPr/>
        <p:txBody>
          <a:bodyPr/>
          <a:lstStyle/>
          <a:p>
            <a:r>
              <a:rPr lang="en-US" dirty="0"/>
              <a:t>When there is a method in the super class, writing the same method in the sub class so that it replaces the super class method is called 'method overriding'. </a:t>
            </a:r>
            <a:endParaRPr lang="en-US" dirty="0" smtClean="0"/>
          </a:p>
          <a:p>
            <a:r>
              <a:rPr lang="en-US" dirty="0" smtClean="0"/>
              <a:t>The </a:t>
            </a:r>
            <a:r>
              <a:rPr lang="en-US" dirty="0"/>
              <a:t>programmer overrides the super class methods when he does not want to use them in sub class. Instead, he wants a new functionality to the same method in the sub </a:t>
            </a:r>
            <a:r>
              <a:rPr lang="en-US" dirty="0" smtClean="0"/>
              <a:t>class</a:t>
            </a:r>
          </a:p>
          <a:p>
            <a:r>
              <a:rPr lang="en-US" dirty="0"/>
              <a:t>In inheritance, if we create super class object (or instance), we can access all the members of the super class but not the members of the sub class. But if we create sub class object, then both the super class and sub class members are available since the sub class object contains a copy of the super class. Hence, in inheritance we always create sub class object</a:t>
            </a:r>
            <a:r>
              <a:rPr lang="en-US" dirty="0" smtClean="0"/>
              <a:t>.</a:t>
            </a:r>
          </a:p>
          <a:p>
            <a:r>
              <a:rPr lang="en-US" i="1" u="sng" dirty="0">
                <a:solidFill>
                  <a:srgbClr val="00B050"/>
                </a:solidFill>
              </a:rPr>
              <a:t>Go to Jupyter notebook for </a:t>
            </a:r>
            <a:r>
              <a:rPr lang="en-US" i="1" u="sng" dirty="0" smtClean="0">
                <a:solidFill>
                  <a:srgbClr val="00B050"/>
                </a:solidFill>
              </a:rPr>
              <a:t>example</a:t>
            </a:r>
            <a:endParaRPr lang="en-US" dirty="0" smtClean="0"/>
          </a:p>
          <a:p>
            <a:endParaRPr lang="en-US" dirty="0"/>
          </a:p>
        </p:txBody>
      </p:sp>
    </p:spTree>
    <p:extLst>
      <p:ext uri="{BB962C8B-B14F-4D97-AF65-F5344CB8AC3E}">
        <p14:creationId xmlns:p14="http://schemas.microsoft.com/office/powerpoint/2010/main" val="2384440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953553"/>
            <a:ext cx="10058400" cy="797974"/>
          </a:xfrm>
        </p:spPr>
        <p:txBody>
          <a:bodyPr>
            <a:normAutofit fontScale="90000"/>
          </a:bodyPr>
          <a:lstStyle/>
          <a:p>
            <a:r>
              <a:rPr lang="en-US" dirty="0" smtClean="0"/>
              <a:t>Introduction to inheritance</a:t>
            </a:r>
            <a:endParaRPr lang="en-US" dirty="0"/>
          </a:p>
        </p:txBody>
      </p:sp>
      <p:sp>
        <p:nvSpPr>
          <p:cNvPr id="10" name="Content Placeholder 9"/>
          <p:cNvSpPr>
            <a:spLocks noGrp="1"/>
          </p:cNvSpPr>
          <p:nvPr>
            <p:ph idx="1"/>
          </p:nvPr>
        </p:nvSpPr>
        <p:spPr>
          <a:xfrm>
            <a:off x="1069848" y="2279561"/>
            <a:ext cx="10315076" cy="3721995"/>
          </a:xfrm>
        </p:spPr>
        <p:txBody>
          <a:bodyPr>
            <a:normAutofit/>
          </a:bodyPr>
          <a:lstStyle/>
          <a:p>
            <a:r>
              <a:rPr lang="en-US" sz="1800" dirty="0" smtClean="0"/>
              <a:t>Software </a:t>
            </a:r>
            <a:r>
              <a:rPr lang="en-US" sz="1800" dirty="0"/>
              <a:t>development is a team effort. Several programmers will work as a team to develop software. When a programmer develops a class, he will use its features by creating an instance to it. When another programmer wants to create </a:t>
            </a:r>
            <a:r>
              <a:rPr lang="en-US" sz="1800" dirty="0" smtClean="0"/>
              <a:t>another class </a:t>
            </a:r>
            <a:r>
              <a:rPr lang="en-US" sz="1800" dirty="0"/>
              <a:t>which is similar to the class already created, then he need not create the class from the scratch. He can simply use the features of the existing class in creating his own class. </a:t>
            </a:r>
            <a:endParaRPr lang="en-US" sz="1800" dirty="0" smtClean="0"/>
          </a:p>
          <a:p>
            <a:r>
              <a:rPr lang="en-US" sz="1800" dirty="0" smtClean="0"/>
              <a:t>Let's </a:t>
            </a:r>
            <a:r>
              <a:rPr lang="en-US" sz="1800" dirty="0"/>
              <a:t>take an example to understand this</a:t>
            </a:r>
            <a:r>
              <a:rPr lang="en-US" sz="1800" dirty="0" smtClean="0"/>
              <a:t>.</a:t>
            </a:r>
          </a:p>
          <a:p>
            <a:r>
              <a:rPr lang="en-US" sz="1800" b="1" dirty="0" smtClean="0"/>
              <a:t>Program 1: </a:t>
            </a:r>
            <a:r>
              <a:rPr lang="en-US" sz="1800" dirty="0" smtClean="0"/>
              <a:t>A </a:t>
            </a:r>
            <a:r>
              <a:rPr lang="en-US" sz="1800" dirty="0"/>
              <a:t>Python program to create Teacher class and store it into </a:t>
            </a:r>
            <a:r>
              <a:rPr lang="en-US" sz="1800" dirty="0">
                <a:solidFill>
                  <a:srgbClr val="0070C0"/>
                </a:solidFill>
              </a:rPr>
              <a:t>teacher.py</a:t>
            </a:r>
            <a:r>
              <a:rPr lang="en-US" sz="1800" dirty="0"/>
              <a:t> </a:t>
            </a:r>
            <a:r>
              <a:rPr lang="en-US" sz="1800" dirty="0" smtClean="0"/>
              <a:t>module</a:t>
            </a:r>
          </a:p>
          <a:p>
            <a:r>
              <a:rPr lang="en-US" sz="1800" b="1" dirty="0"/>
              <a:t>Program 2: </a:t>
            </a:r>
            <a:r>
              <a:rPr lang="en-US" sz="1800" dirty="0"/>
              <a:t>A Python program to use the Teacher </a:t>
            </a:r>
            <a:r>
              <a:rPr lang="en-US" sz="1800" dirty="0" smtClean="0"/>
              <a:t>class (File name: inh.py)</a:t>
            </a:r>
          </a:p>
          <a:p>
            <a:endParaRPr lang="en-US" sz="1800" i="1" u="sng" dirty="0" smtClean="0">
              <a:solidFill>
                <a:srgbClr val="FF0000"/>
              </a:solidFill>
            </a:endParaRPr>
          </a:p>
          <a:p>
            <a:r>
              <a:rPr lang="en-US" sz="1800" i="1" u="sng" dirty="0" smtClean="0">
                <a:solidFill>
                  <a:srgbClr val="FF0000"/>
                </a:solidFill>
              </a:rPr>
              <a:t>Go </a:t>
            </a:r>
            <a:r>
              <a:rPr lang="en-US" sz="1800" i="1" u="sng" dirty="0">
                <a:solidFill>
                  <a:srgbClr val="FF0000"/>
                </a:solidFill>
              </a:rPr>
              <a:t>to </a:t>
            </a:r>
            <a:r>
              <a:rPr lang="en-US" sz="1800" i="1" u="sng" dirty="0" smtClean="0">
                <a:solidFill>
                  <a:srgbClr val="FF0000"/>
                </a:solidFill>
              </a:rPr>
              <a:t>IDLE </a:t>
            </a:r>
            <a:r>
              <a:rPr lang="en-US" sz="1800" i="1" u="sng" dirty="0">
                <a:solidFill>
                  <a:srgbClr val="FF0000"/>
                </a:solidFill>
              </a:rPr>
              <a:t>for </a:t>
            </a:r>
            <a:r>
              <a:rPr lang="en-US" sz="1800" i="1" u="sng" dirty="0" smtClean="0">
                <a:solidFill>
                  <a:srgbClr val="FF0000"/>
                </a:solidFill>
              </a:rPr>
              <a:t>example</a:t>
            </a:r>
            <a:endParaRPr lang="en-US" sz="1800" dirty="0">
              <a:solidFill>
                <a:srgbClr val="FF0000"/>
              </a:solidFill>
            </a:endParaRPr>
          </a:p>
          <a:p>
            <a:pPr algn="just"/>
            <a:endParaRPr lang="en-US" sz="1700" i="1" dirty="0">
              <a:solidFill>
                <a:schemeClr val="accent2">
                  <a:lumMod val="50000"/>
                </a:schemeClr>
              </a:solidFill>
            </a:endParaRPr>
          </a:p>
        </p:txBody>
      </p:sp>
    </p:spTree>
    <p:extLst>
      <p:ext uri="{BB962C8B-B14F-4D97-AF65-F5344CB8AC3E}">
        <p14:creationId xmlns:p14="http://schemas.microsoft.com/office/powerpoint/2010/main" val="1173587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030310"/>
            <a:ext cx="10058400" cy="5141890"/>
          </a:xfrm>
        </p:spPr>
        <p:txBody>
          <a:bodyPr/>
          <a:lstStyle/>
          <a:p>
            <a:r>
              <a:rPr lang="en-US" dirty="0"/>
              <a:t>So, the program is working well. There is no problem. Once the Teacher class is completed, the programmer stored </a:t>
            </a:r>
            <a:r>
              <a:rPr lang="en-US" u="sng" dirty="0">
                <a:hlinkClick r:id="rId2"/>
              </a:rPr>
              <a:t>teacher.py</a:t>
            </a:r>
            <a:r>
              <a:rPr lang="en-US" dirty="0"/>
              <a:t> program in a central database that is available to all the members of the team. So, Teacher class is made available through the </a:t>
            </a:r>
            <a:r>
              <a:rPr lang="en-US" dirty="0" smtClean="0"/>
              <a:t>module </a:t>
            </a:r>
            <a:r>
              <a:rPr lang="en-US" u="sng" dirty="0" smtClean="0">
                <a:hlinkClick r:id="rId2"/>
              </a:rPr>
              <a:t>teacher.py</a:t>
            </a:r>
            <a:r>
              <a:rPr lang="en-US" dirty="0" smtClean="0"/>
              <a:t>  as shown in following Figure.</a:t>
            </a:r>
            <a:endParaRPr lang="en-US" dirty="0"/>
          </a:p>
          <a:p>
            <a:endParaRPr lang="en-US" dirty="0"/>
          </a:p>
        </p:txBody>
      </p:sp>
      <p:sp>
        <p:nvSpPr>
          <p:cNvPr id="5" name="TextBox 4"/>
          <p:cNvSpPr txBox="1"/>
          <p:nvPr/>
        </p:nvSpPr>
        <p:spPr>
          <a:xfrm>
            <a:off x="2033576" y="5293707"/>
            <a:ext cx="8130944" cy="369332"/>
          </a:xfrm>
          <a:prstGeom prst="rect">
            <a:avLst/>
          </a:prstGeom>
          <a:noFill/>
        </p:spPr>
        <p:txBody>
          <a:bodyPr wrap="none" rtlCol="0">
            <a:spAutoFit/>
          </a:bodyPr>
          <a:lstStyle/>
          <a:p>
            <a:r>
              <a:rPr lang="en-US" dirty="0" smtClean="0"/>
              <a:t>Fig: The </a:t>
            </a:r>
            <a:r>
              <a:rPr lang="en-US" u="sng" dirty="0">
                <a:hlinkClick r:id="rId2"/>
              </a:rPr>
              <a:t>teacher.py</a:t>
            </a:r>
            <a:r>
              <a:rPr lang="en-US" dirty="0"/>
              <a:t> module is created and available in the project database</a:t>
            </a:r>
          </a:p>
        </p:txBody>
      </p:sp>
      <p:sp>
        <p:nvSpPr>
          <p:cNvPr id="2" name="Can 1"/>
          <p:cNvSpPr/>
          <p:nvPr/>
        </p:nvSpPr>
        <p:spPr>
          <a:xfrm>
            <a:off x="6409555" y="2546324"/>
            <a:ext cx="2279561" cy="2581312"/>
          </a:xfrm>
          <a:prstGeom prst="ca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teacher.py</a:t>
            </a:r>
          </a:p>
        </p:txBody>
      </p:sp>
      <p:sp>
        <p:nvSpPr>
          <p:cNvPr id="6" name="Rectangle 5"/>
          <p:cNvSpPr/>
          <p:nvPr/>
        </p:nvSpPr>
        <p:spPr>
          <a:xfrm>
            <a:off x="2318195" y="2872909"/>
            <a:ext cx="2691685" cy="6954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Programmer 1</a:t>
            </a:r>
            <a:endParaRPr lang="en-US" dirty="0"/>
          </a:p>
        </p:txBody>
      </p:sp>
      <p:sp>
        <p:nvSpPr>
          <p:cNvPr id="7" name="Rectangle 6"/>
          <p:cNvSpPr/>
          <p:nvPr/>
        </p:nvSpPr>
        <p:spPr>
          <a:xfrm>
            <a:off x="2318195" y="4040291"/>
            <a:ext cx="2691685" cy="6954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Programmer 2</a:t>
            </a:r>
            <a:endParaRPr lang="en-US" dirty="0"/>
          </a:p>
        </p:txBody>
      </p:sp>
      <p:cxnSp>
        <p:nvCxnSpPr>
          <p:cNvPr id="9" name="Straight Arrow Connector 8"/>
          <p:cNvCxnSpPr>
            <a:stCxn id="6" idx="3"/>
          </p:cNvCxnSpPr>
          <p:nvPr/>
        </p:nvCxnSpPr>
        <p:spPr>
          <a:xfrm>
            <a:off x="5009880" y="3220639"/>
            <a:ext cx="1399675" cy="293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7" idx="3"/>
          </p:cNvCxnSpPr>
          <p:nvPr/>
        </p:nvCxnSpPr>
        <p:spPr>
          <a:xfrm flipV="1">
            <a:off x="5009880" y="4143322"/>
            <a:ext cx="1399675" cy="244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8623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352282"/>
            <a:ext cx="10058400" cy="4819918"/>
          </a:xfrm>
        </p:spPr>
        <p:txBody>
          <a:bodyPr/>
          <a:lstStyle/>
          <a:p>
            <a:r>
              <a:rPr lang="en-US" dirty="0" smtClean="0"/>
              <a:t>Now another </a:t>
            </a:r>
            <a:r>
              <a:rPr lang="en-US" dirty="0"/>
              <a:t>programmer in the same team wants to create a Student </a:t>
            </a:r>
            <a:r>
              <a:rPr lang="en-US" dirty="0" smtClean="0"/>
              <a:t>class.</a:t>
            </a:r>
          </a:p>
          <a:p>
            <a:r>
              <a:rPr lang="en-US" dirty="0" smtClean="0"/>
              <a:t>He is planning the </a:t>
            </a:r>
            <a:r>
              <a:rPr lang="en-US" dirty="0"/>
              <a:t>S</a:t>
            </a:r>
            <a:r>
              <a:rPr lang="en-US" dirty="0" smtClean="0"/>
              <a:t>tudent class without considering the Teacher class as shown in Program 3.</a:t>
            </a:r>
          </a:p>
          <a:p>
            <a:r>
              <a:rPr lang="en-US" b="1" dirty="0"/>
              <a:t>P</a:t>
            </a:r>
            <a:r>
              <a:rPr lang="en-US" b="1" dirty="0" smtClean="0"/>
              <a:t>rogram </a:t>
            </a:r>
            <a:r>
              <a:rPr lang="en-US" dirty="0"/>
              <a:t>3: A Python program to create Student class and store it into </a:t>
            </a:r>
            <a:r>
              <a:rPr lang="en-US" u="sng" dirty="0">
                <a:hlinkClick r:id="rId2"/>
              </a:rPr>
              <a:t>student.py</a:t>
            </a:r>
            <a:r>
              <a:rPr lang="en-US" dirty="0"/>
              <a:t> module</a:t>
            </a:r>
            <a:r>
              <a:rPr lang="en-US" dirty="0" smtClean="0"/>
              <a:t>.</a:t>
            </a:r>
          </a:p>
          <a:p>
            <a:r>
              <a:rPr lang="en-US" dirty="0"/>
              <a:t>Now, the second programmer who created this Student class and saved it as </a:t>
            </a:r>
            <a:r>
              <a:rPr lang="en-US" u="sng" dirty="0">
                <a:hlinkClick r:id="rId2"/>
              </a:rPr>
              <a:t>student.py</a:t>
            </a:r>
            <a:r>
              <a:rPr lang="en-US" dirty="0"/>
              <a:t> can use it whenever he needs. Using the Student class is shown in Program 4.</a:t>
            </a:r>
          </a:p>
          <a:p>
            <a:r>
              <a:rPr lang="en-US" b="1" dirty="0"/>
              <a:t>Program 4: </a:t>
            </a:r>
            <a:r>
              <a:rPr lang="en-US" dirty="0"/>
              <a:t>A Python program to use the Student class which is already available in </a:t>
            </a:r>
            <a:r>
              <a:rPr lang="en-US" u="sng" dirty="0" smtClean="0">
                <a:hlinkClick r:id="rId2"/>
              </a:rPr>
              <a:t>student.py</a:t>
            </a:r>
            <a:r>
              <a:rPr lang="en-US" dirty="0" smtClean="0"/>
              <a:t>  (File name: inh1.py)</a:t>
            </a:r>
          </a:p>
          <a:p>
            <a:endParaRPr lang="en-US" dirty="0"/>
          </a:p>
          <a:p>
            <a:r>
              <a:rPr lang="en-US" i="1" u="sng" dirty="0">
                <a:solidFill>
                  <a:srgbClr val="FF0000"/>
                </a:solidFill>
              </a:rPr>
              <a:t>Go to IDLE for example</a:t>
            </a:r>
            <a:endParaRPr lang="en-US" dirty="0">
              <a:solidFill>
                <a:srgbClr val="FF0000"/>
              </a:solidFill>
            </a:endParaRPr>
          </a:p>
          <a:p>
            <a:endParaRPr lang="en-US" dirty="0"/>
          </a:p>
        </p:txBody>
      </p:sp>
    </p:spTree>
    <p:extLst>
      <p:ext uri="{BB962C8B-B14F-4D97-AF65-F5344CB8AC3E}">
        <p14:creationId xmlns:p14="http://schemas.microsoft.com/office/powerpoint/2010/main" val="3420190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236372"/>
            <a:ext cx="10058400" cy="4935828"/>
          </a:xfrm>
        </p:spPr>
        <p:txBody>
          <a:bodyPr/>
          <a:lstStyle/>
          <a:p>
            <a:r>
              <a:rPr lang="en-US" dirty="0"/>
              <a:t>So far, so nice! If we compare the Teacher class and the Student classes, we can understand that 75% of the code is same in both the classes. That means most of the code being planned by the second programmer in his Student class is already available in the Teacher class. Then why doesn't he use it for his advantage? </a:t>
            </a:r>
            <a:endParaRPr lang="en-US" dirty="0" smtClean="0"/>
          </a:p>
          <a:p>
            <a:r>
              <a:rPr lang="en-US" dirty="0" smtClean="0"/>
              <a:t>Our </a:t>
            </a:r>
            <a:r>
              <a:rPr lang="en-US" dirty="0"/>
              <a:t>idea is this: instead of creating a new class altogether, he can reuse the code which is already available. This is shown in Program 5.</a:t>
            </a:r>
          </a:p>
          <a:p>
            <a:r>
              <a:rPr lang="en-US" b="1" dirty="0"/>
              <a:t>Program 5</a:t>
            </a:r>
            <a:r>
              <a:rPr lang="en-US" b="1" dirty="0" smtClean="0"/>
              <a:t>: </a:t>
            </a:r>
            <a:r>
              <a:rPr lang="en-US" dirty="0" smtClean="0"/>
              <a:t>A </a:t>
            </a:r>
            <a:r>
              <a:rPr lang="en-US" dirty="0"/>
              <a:t>Python program to create Student class by deriving it from the Teacher </a:t>
            </a:r>
            <a:r>
              <a:rPr lang="en-US" dirty="0" smtClean="0"/>
              <a:t>class</a:t>
            </a:r>
            <a:r>
              <a:rPr lang="en-US" dirty="0"/>
              <a:t> </a:t>
            </a:r>
            <a:r>
              <a:rPr lang="en-US" dirty="0" smtClean="0"/>
              <a:t>(file name: student_v2.py)</a:t>
            </a:r>
          </a:p>
          <a:p>
            <a:r>
              <a:rPr lang="en-US" dirty="0" smtClean="0"/>
              <a:t>In program 6, Create </a:t>
            </a:r>
            <a:r>
              <a:rPr lang="en-US" dirty="0"/>
              <a:t>the instance to the Student class and calling the </a:t>
            </a:r>
            <a:r>
              <a:rPr lang="en-US" dirty="0" smtClean="0"/>
              <a:t>methods in student_v2.py module (file name: inh2.py) </a:t>
            </a:r>
          </a:p>
          <a:p>
            <a:r>
              <a:rPr lang="en-US" i="1" u="sng" dirty="0">
                <a:solidFill>
                  <a:srgbClr val="FF0000"/>
                </a:solidFill>
              </a:rPr>
              <a:t>Go to IDLE for example</a:t>
            </a:r>
            <a:endParaRPr lang="en-US" dirty="0">
              <a:solidFill>
                <a:srgbClr val="FF0000"/>
              </a:solidFill>
            </a:endParaRPr>
          </a:p>
          <a:p>
            <a:r>
              <a:rPr lang="en-US" dirty="0" smtClean="0"/>
              <a:t>Here in program 5, </a:t>
            </a:r>
            <a:r>
              <a:rPr lang="en-US" dirty="0"/>
              <a:t>we can say that we have created Student class from the Teacher class. This is called </a:t>
            </a:r>
            <a:r>
              <a:rPr lang="en-US" dirty="0" smtClean="0"/>
              <a:t>inheritance.</a:t>
            </a:r>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3454569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5042" t="26533" r="38228" b="9058"/>
          <a:stretch/>
        </p:blipFill>
        <p:spPr>
          <a:xfrm>
            <a:off x="2627290" y="916162"/>
            <a:ext cx="6645499" cy="51497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23472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Constructors in </a:t>
            </a:r>
            <a:r>
              <a:rPr lang="en-US" sz="3800" dirty="0" smtClean="0">
                <a:solidFill>
                  <a:srgbClr val="006600"/>
                </a:solidFill>
              </a:rPr>
              <a:t>Inheritance</a:t>
            </a:r>
            <a:endParaRPr lang="en-US" sz="3800" dirty="0"/>
          </a:p>
        </p:txBody>
      </p:sp>
      <p:sp>
        <p:nvSpPr>
          <p:cNvPr id="3" name="Content Placeholder 2"/>
          <p:cNvSpPr>
            <a:spLocks noGrp="1"/>
          </p:cNvSpPr>
          <p:nvPr>
            <p:ph idx="1"/>
          </p:nvPr>
        </p:nvSpPr>
        <p:spPr>
          <a:xfrm>
            <a:off x="1069848" y="2121408"/>
            <a:ext cx="10058400" cy="4318029"/>
          </a:xfrm>
        </p:spPr>
        <p:txBody>
          <a:bodyPr>
            <a:normAutofit/>
          </a:bodyPr>
          <a:lstStyle/>
          <a:p>
            <a:r>
              <a:rPr lang="en-US" dirty="0"/>
              <a:t>In the previous programs, we have inherited the Student class from the Teacher class. All the methods and the variables in those methods of the Teacher class (base class) are accessible to the Student class (sub class). </a:t>
            </a:r>
            <a:endParaRPr lang="en-US" dirty="0" smtClean="0"/>
          </a:p>
          <a:p>
            <a:r>
              <a:rPr lang="en-US" dirty="0" smtClean="0"/>
              <a:t>Are </a:t>
            </a:r>
            <a:r>
              <a:rPr lang="en-US" dirty="0"/>
              <a:t>the constructors of the base class accessible to the sub class or </a:t>
            </a:r>
            <a:r>
              <a:rPr lang="en-US" dirty="0" smtClean="0"/>
              <a:t>not? </a:t>
            </a:r>
            <a:r>
              <a:rPr lang="en-US" dirty="0"/>
              <a:t>— is the next question we will answer. In </a:t>
            </a:r>
            <a:r>
              <a:rPr lang="en-US" dirty="0" smtClean="0"/>
              <a:t>the next Program, </a:t>
            </a:r>
            <a:r>
              <a:rPr lang="en-US" dirty="0"/>
              <a:t>we are taking a super class by the name 'Father' and derived a sub class 'Son' from it. The Father class has a constructor where a variable 'property' is declared and initialized with 800000.00. When Son is created from Father, this constructor is by default available to Son class. When we call the method of the super class using sub class object, it will display the value of the 'property' variable</a:t>
            </a:r>
            <a:r>
              <a:rPr lang="en-US" dirty="0" smtClean="0"/>
              <a:t>.</a:t>
            </a:r>
          </a:p>
          <a:p>
            <a:r>
              <a:rPr lang="en-US" i="1" u="sng" dirty="0">
                <a:solidFill>
                  <a:srgbClr val="00B050"/>
                </a:solidFill>
              </a:rPr>
              <a:t>Go to Jupyter notebook for </a:t>
            </a:r>
            <a:r>
              <a:rPr lang="en-US" i="1" u="sng" dirty="0" smtClean="0">
                <a:solidFill>
                  <a:srgbClr val="00B050"/>
                </a:solidFill>
              </a:rPr>
              <a:t>example</a:t>
            </a:r>
          </a:p>
          <a:p>
            <a:r>
              <a:rPr lang="en-US" dirty="0"/>
              <a:t>The conclusion is this: like the variables and methods, the constructors in the super class are also available to the sub class object by default</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00991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solidFill>
                  <a:srgbClr val="006600"/>
                </a:solidFill>
              </a:rPr>
              <a:t>Overriding Super class constructors and </a:t>
            </a:r>
            <a:r>
              <a:rPr lang="en-US" sz="3800" dirty="0" smtClean="0">
                <a:solidFill>
                  <a:srgbClr val="006600"/>
                </a:solidFill>
              </a:rPr>
              <a:t>methods</a:t>
            </a:r>
            <a:endParaRPr lang="en-US" sz="3800" dirty="0"/>
          </a:p>
        </p:txBody>
      </p:sp>
      <p:sp>
        <p:nvSpPr>
          <p:cNvPr id="3" name="Content Placeholder 2"/>
          <p:cNvSpPr>
            <a:spLocks noGrp="1"/>
          </p:cNvSpPr>
          <p:nvPr>
            <p:ph idx="1"/>
          </p:nvPr>
        </p:nvSpPr>
        <p:spPr/>
        <p:txBody>
          <a:bodyPr>
            <a:normAutofit lnSpcReduction="10000"/>
          </a:bodyPr>
          <a:lstStyle/>
          <a:p>
            <a:r>
              <a:rPr lang="en-US" dirty="0"/>
              <a:t>When the programmer writes a constructor in the sub class, the super class constructor is not available to the sub class. </a:t>
            </a:r>
            <a:endParaRPr lang="en-US" dirty="0" smtClean="0"/>
          </a:p>
          <a:p>
            <a:r>
              <a:rPr lang="en-US" dirty="0" smtClean="0"/>
              <a:t>In </a:t>
            </a:r>
            <a:r>
              <a:rPr lang="en-US" dirty="0"/>
              <a:t>this case, only the sub class constructor is accessible from the sub class object. That means the sub class constructor is replacing the super class constructor. This is called </a:t>
            </a:r>
            <a:r>
              <a:rPr lang="en-US" dirty="0">
                <a:solidFill>
                  <a:srgbClr val="0070C0"/>
                </a:solidFill>
              </a:rPr>
              <a:t>constructor overriding</a:t>
            </a:r>
            <a:r>
              <a:rPr lang="en-US" dirty="0"/>
              <a:t>. </a:t>
            </a:r>
            <a:endParaRPr lang="en-US" dirty="0" smtClean="0"/>
          </a:p>
          <a:p>
            <a:r>
              <a:rPr lang="en-US" dirty="0" smtClean="0"/>
              <a:t>Similarly </a:t>
            </a:r>
            <a:r>
              <a:rPr lang="en-US" dirty="0"/>
              <a:t>in the sub class, if we write a method with exactly same name as that of super class method, it will override the super class method. This is called </a:t>
            </a:r>
            <a:r>
              <a:rPr lang="en-US" dirty="0">
                <a:solidFill>
                  <a:srgbClr val="0070C0"/>
                </a:solidFill>
              </a:rPr>
              <a:t>method overriding</a:t>
            </a:r>
            <a:r>
              <a:rPr lang="en-US" dirty="0"/>
              <a:t>. </a:t>
            </a:r>
            <a:endParaRPr lang="en-US" dirty="0" smtClean="0"/>
          </a:p>
          <a:p>
            <a:r>
              <a:rPr lang="en-US" i="1" u="sng" dirty="0">
                <a:solidFill>
                  <a:srgbClr val="00B050"/>
                </a:solidFill>
              </a:rPr>
              <a:t>Go to Jupyter notebook for </a:t>
            </a:r>
            <a:r>
              <a:rPr lang="en-US" i="1" u="sng" dirty="0" smtClean="0">
                <a:solidFill>
                  <a:srgbClr val="00B050"/>
                </a:solidFill>
              </a:rPr>
              <a:t>example</a:t>
            </a:r>
          </a:p>
          <a:p>
            <a:r>
              <a:rPr lang="en-US" dirty="0"/>
              <a:t>In this case, </a:t>
            </a:r>
            <a:r>
              <a:rPr lang="en-US" i="1" dirty="0"/>
              <a:t>how to call the super class constructor so that we can access the father's property from the Son class? </a:t>
            </a:r>
            <a:endParaRPr lang="en-US" i="1" dirty="0" smtClean="0"/>
          </a:p>
          <a:p>
            <a:r>
              <a:rPr lang="en-US" dirty="0" smtClean="0"/>
              <a:t>For </a:t>
            </a:r>
            <a:r>
              <a:rPr lang="en-US" dirty="0"/>
              <a:t>this purpose, we should call the constructor of the super class from the constructor of the sub class using the </a:t>
            </a:r>
            <a:r>
              <a:rPr lang="en-US" i="1" dirty="0"/>
              <a:t>super() method</a:t>
            </a:r>
            <a:r>
              <a:rPr lang="en-US" dirty="0"/>
              <a:t>.</a:t>
            </a:r>
          </a:p>
          <a:p>
            <a:endParaRPr lang="en-US" dirty="0" smtClean="0"/>
          </a:p>
          <a:p>
            <a:endParaRPr lang="en-US" dirty="0"/>
          </a:p>
        </p:txBody>
      </p:sp>
    </p:spTree>
    <p:extLst>
      <p:ext uri="{BB962C8B-B14F-4D97-AF65-F5344CB8AC3E}">
        <p14:creationId xmlns:p14="http://schemas.microsoft.com/office/powerpoint/2010/main" val="3980257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4720</TotalTime>
  <Words>2511</Words>
  <Application>Microsoft Office PowerPoint</Application>
  <PresentationFormat>Widescreen</PresentationFormat>
  <Paragraphs>206</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Rockwell</vt:lpstr>
      <vt:lpstr>Rockwell Condensed</vt:lpstr>
      <vt:lpstr>Tahoma</vt:lpstr>
      <vt:lpstr>Times New Roman</vt:lpstr>
      <vt:lpstr>Wingdings</vt:lpstr>
      <vt:lpstr>Wood Type</vt:lpstr>
      <vt:lpstr>Chapter 14</vt:lpstr>
      <vt:lpstr>List of contents</vt:lpstr>
      <vt:lpstr>Introduction to inheritance</vt:lpstr>
      <vt:lpstr>PowerPoint Presentation</vt:lpstr>
      <vt:lpstr>PowerPoint Presentation</vt:lpstr>
      <vt:lpstr>PowerPoint Presentation</vt:lpstr>
      <vt:lpstr>PowerPoint Presentation</vt:lpstr>
      <vt:lpstr>Constructors in Inheritance</vt:lpstr>
      <vt:lpstr>Overriding Super class constructors and methods</vt:lpstr>
      <vt:lpstr>The super() method</vt:lpstr>
      <vt:lpstr>Types of Inheritance</vt:lpstr>
      <vt:lpstr>PowerPoint Presentation</vt:lpstr>
      <vt:lpstr>PowerPoint Presentation</vt:lpstr>
      <vt:lpstr>Method Resolution Order (MRO)</vt:lpstr>
      <vt:lpstr>PowerPoint Presentation</vt:lpstr>
      <vt:lpstr>Polymorphism</vt:lpstr>
      <vt:lpstr>PowerPoint Presentation</vt:lpstr>
      <vt:lpstr>Duck Typing Philosophy of Python</vt:lpstr>
      <vt:lpstr>PowerPoint Presentation</vt:lpstr>
      <vt:lpstr>PowerPoint Presentation</vt:lpstr>
      <vt:lpstr>Operator Overloading</vt:lpstr>
      <vt:lpstr>PowerPoint Presentation</vt:lpstr>
      <vt:lpstr>Method Overloading</vt:lpstr>
      <vt:lpstr>Method Overriding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Lucky</dc:creator>
  <cp:lastModifiedBy>Lucky</cp:lastModifiedBy>
  <cp:revision>844</cp:revision>
  <dcterms:created xsi:type="dcterms:W3CDTF">2020-08-16T05:12:46Z</dcterms:created>
  <dcterms:modified xsi:type="dcterms:W3CDTF">2020-12-15T04:18:10Z</dcterms:modified>
</cp:coreProperties>
</file>