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302" r:id="rId5"/>
    <p:sldId id="303" r:id="rId6"/>
    <p:sldId id="304" r:id="rId7"/>
    <p:sldId id="305" r:id="rId8"/>
    <p:sldId id="306" r:id="rId9"/>
    <p:sldId id="307" r:id="rId10"/>
    <p:sldId id="308" r:id="rId11"/>
    <p:sldId id="309" r:id="rId12"/>
    <p:sldId id="310" r:id="rId13"/>
    <p:sldId id="3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154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15-Dec-20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15-Dec-20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15-Dec-20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15-Dec-20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15-Dec-20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15-Dec-20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15-Dec-20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15-Dec-20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lstStyle/>
          <a:p>
            <a:r>
              <a:rPr lang="en-US" dirty="0" smtClean="0">
                <a:solidFill>
                  <a:schemeClr val="accent1">
                    <a:lumMod val="60000"/>
                    <a:lumOff val="40000"/>
                  </a:schemeClr>
                </a:solidFill>
              </a:rPr>
              <a:t>Chapter 15</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smtClean="0">
                <a:solidFill>
                  <a:srgbClr val="006600"/>
                </a:solidFill>
              </a:rPr>
              <a:t>Abstract Classes </a:t>
            </a:r>
            <a:r>
              <a:rPr lang="en-US" sz="4400" dirty="0">
                <a:solidFill>
                  <a:srgbClr val="006600"/>
                </a:solidFill>
              </a:rPr>
              <a:t>and I</a:t>
            </a:r>
            <a:r>
              <a:rPr lang="en-US" sz="4400" dirty="0" smtClean="0">
                <a:solidFill>
                  <a:srgbClr val="006600"/>
                </a:solidFill>
              </a:rPr>
              <a:t>nterfaces</a:t>
            </a: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Interface Examples</a:t>
            </a:r>
            <a:endParaRPr lang="en-US" sz="3800" dirty="0"/>
          </a:p>
        </p:txBody>
      </p:sp>
      <p:pic>
        <p:nvPicPr>
          <p:cNvPr id="4" name="Content Placeholder 3"/>
          <p:cNvPicPr>
            <a:picLocks noGrp="1" noChangeAspect="1"/>
          </p:cNvPicPr>
          <p:nvPr>
            <p:ph idx="1"/>
          </p:nvPr>
        </p:nvPicPr>
        <p:blipFill rotWithShape="1">
          <a:blip r:embed="rId2"/>
          <a:srcRect l="27019" t="35070" r="33840" b="22014"/>
          <a:stretch/>
        </p:blipFill>
        <p:spPr>
          <a:xfrm>
            <a:off x="2829386" y="2093976"/>
            <a:ext cx="6539323" cy="4031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316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20462"/>
            <a:ext cx="10058400" cy="5051738"/>
          </a:xfrm>
        </p:spPr>
        <p:txBody>
          <a:bodyPr>
            <a:normAutofit lnSpcReduction="10000"/>
          </a:bodyPr>
          <a:lstStyle/>
          <a:p>
            <a:pPr algn="just"/>
            <a:r>
              <a:rPr lang="en-US" dirty="0"/>
              <a:t>Let's see how the interface concept is advantageous in software development. </a:t>
            </a:r>
            <a:endParaRPr lang="en-US" dirty="0" smtClean="0"/>
          </a:p>
          <a:p>
            <a:pPr algn="just"/>
            <a:r>
              <a:rPr lang="en-US" dirty="0" smtClean="0"/>
              <a:t>A </a:t>
            </a:r>
            <a:r>
              <a:rPr lang="en-US" dirty="0"/>
              <a:t>programmer is asked to write a Python program to connect to a database and retrieve the data, process the data and display the results in the form of some reports. For this purpose, the programmer has written a class to connect </a:t>
            </a:r>
            <a:r>
              <a:rPr lang="en-US" dirty="0" smtClean="0"/>
              <a:t>to database</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a:p>
          <a:p>
            <a:pPr algn="just"/>
            <a:r>
              <a:rPr lang="en-US" i="1" u="sng" dirty="0">
                <a:solidFill>
                  <a:srgbClr val="00B050"/>
                </a:solidFill>
              </a:rPr>
              <a:t>Go to Jupyter notebook for </a:t>
            </a:r>
            <a:r>
              <a:rPr lang="en-US" i="1" u="sng" dirty="0" smtClean="0">
                <a:solidFill>
                  <a:srgbClr val="00B050"/>
                </a:solidFill>
              </a:rPr>
              <a:t>example program</a:t>
            </a:r>
          </a:p>
          <a:p>
            <a:pPr algn="just"/>
            <a:endParaRPr lang="en-US" i="1" u="sng" dirty="0">
              <a:solidFill>
                <a:srgbClr val="00B050"/>
              </a:solidFill>
            </a:endParaRPr>
          </a:p>
          <a:p>
            <a:pPr algn="just"/>
            <a:endParaRPr lang="en-US" dirty="0"/>
          </a:p>
          <a:p>
            <a:pPr algn="just"/>
            <a:endParaRPr lang="en-US" dirty="0" smtClean="0"/>
          </a:p>
          <a:p>
            <a:pPr algn="just"/>
            <a:endParaRPr lang="en-US" dirty="0"/>
          </a:p>
        </p:txBody>
      </p:sp>
      <p:pic>
        <p:nvPicPr>
          <p:cNvPr id="4" name="Picture 3"/>
          <p:cNvPicPr>
            <a:picLocks noChangeAspect="1"/>
          </p:cNvPicPr>
          <p:nvPr/>
        </p:nvPicPr>
        <p:blipFill rotWithShape="1">
          <a:blip r:embed="rId2"/>
          <a:srcRect l="14927" t="27597" r="34592" b="35255"/>
          <a:stretch/>
        </p:blipFill>
        <p:spPr>
          <a:xfrm>
            <a:off x="2601531" y="2820473"/>
            <a:ext cx="6568225" cy="27174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279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87887"/>
            <a:ext cx="10058400" cy="4884312"/>
          </a:xfrm>
        </p:spPr>
        <p:txBody>
          <a:bodyPr/>
          <a:lstStyle/>
          <a:p>
            <a:r>
              <a:rPr lang="en-US" dirty="0"/>
              <a:t>Let's take another example where interface is used. </a:t>
            </a:r>
            <a:endParaRPr lang="en-US" dirty="0" smtClean="0"/>
          </a:p>
          <a:p>
            <a:r>
              <a:rPr lang="en-US" dirty="0" smtClean="0"/>
              <a:t>We </a:t>
            </a:r>
            <a:r>
              <a:rPr lang="en-US" dirty="0"/>
              <a:t>want to write Printer interface which is used to send data to different printers. This interface has a method </a:t>
            </a:r>
            <a:r>
              <a:rPr lang="en-US" dirty="0" err="1"/>
              <a:t>printit</a:t>
            </a:r>
            <a:r>
              <a:rPr lang="en-US" dirty="0"/>
              <a:t>() that sends text to the printer and another method disconnect() that disconnects the printer after printing is done. </a:t>
            </a:r>
            <a:endParaRPr lang="en-US" dirty="0" smtClean="0"/>
          </a:p>
          <a:p>
            <a:r>
              <a:rPr lang="en-US" dirty="0" smtClean="0"/>
              <a:t>Of </a:t>
            </a:r>
            <a:r>
              <a:rPr lang="en-US" dirty="0"/>
              <a:t>course, this program is a model how the printer interface can be used. It does not send the text to a real printer. On the other hand, it displays the text on the screen</a:t>
            </a:r>
            <a:r>
              <a:rPr lang="en-US" dirty="0" smtClean="0"/>
              <a:t>.</a:t>
            </a:r>
          </a:p>
          <a:p>
            <a:endParaRPr lang="en-US" dirty="0"/>
          </a:p>
          <a:p>
            <a:r>
              <a:rPr lang="en-US" i="1" u="sng" dirty="0">
                <a:solidFill>
                  <a:srgbClr val="00B050"/>
                </a:solidFill>
              </a:rPr>
              <a:t>Go to Jupyter notebook for example program</a:t>
            </a:r>
          </a:p>
          <a:p>
            <a:endParaRPr lang="en-US" dirty="0"/>
          </a:p>
          <a:p>
            <a:endParaRPr lang="en-US" dirty="0"/>
          </a:p>
        </p:txBody>
      </p:sp>
    </p:spTree>
    <p:extLst>
      <p:ext uri="{BB962C8B-B14F-4D97-AF65-F5344CB8AC3E}">
        <p14:creationId xmlns:p14="http://schemas.microsoft.com/office/powerpoint/2010/main" val="297084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54016"/>
          </a:xfrm>
        </p:spPr>
        <p:txBody>
          <a:bodyPr>
            <a:normAutofit/>
          </a:bodyPr>
          <a:lstStyle/>
          <a:p>
            <a:r>
              <a:rPr lang="en-US" sz="3800" dirty="0">
                <a:solidFill>
                  <a:srgbClr val="006600"/>
                </a:solidFill>
              </a:rPr>
              <a:t>Abstract classes </a:t>
            </a:r>
            <a:r>
              <a:rPr lang="en-US" sz="3800" dirty="0" smtClean="0">
                <a:solidFill>
                  <a:srgbClr val="006600"/>
                </a:solidFill>
              </a:rPr>
              <a:t>vs</a:t>
            </a:r>
            <a:r>
              <a:rPr lang="en-US" sz="3800" dirty="0" smtClean="0">
                <a:solidFill>
                  <a:srgbClr val="006600"/>
                </a:solidFill>
              </a:rPr>
              <a:t>. </a:t>
            </a:r>
            <a:r>
              <a:rPr lang="en-US" sz="3800" dirty="0" smtClean="0">
                <a:solidFill>
                  <a:srgbClr val="006600"/>
                </a:solidFill>
              </a:rPr>
              <a:t>Interfaces</a:t>
            </a:r>
            <a:endParaRPr lang="en-US" sz="3800" dirty="0"/>
          </a:p>
        </p:txBody>
      </p:sp>
      <p:sp>
        <p:nvSpPr>
          <p:cNvPr id="3" name="Content Placeholder 2"/>
          <p:cNvSpPr>
            <a:spLocks noGrp="1"/>
          </p:cNvSpPr>
          <p:nvPr>
            <p:ph idx="1"/>
          </p:nvPr>
        </p:nvSpPr>
        <p:spPr>
          <a:xfrm>
            <a:off x="1069848" y="1893194"/>
            <a:ext cx="10058400" cy="4279006"/>
          </a:xfrm>
        </p:spPr>
        <p:txBody>
          <a:bodyPr>
            <a:normAutofit fontScale="85000" lnSpcReduction="10000"/>
          </a:bodyPr>
          <a:lstStyle/>
          <a:p>
            <a:pPr algn="just"/>
            <a:r>
              <a:rPr lang="en-US" dirty="0"/>
              <a:t>Python does not provide interface concept explicitly. It provides abstract classes which can be used as either abstract classes or interfaces. It is the discretion of the programmer to decide when to use an abstract class and when to go for an interface. </a:t>
            </a:r>
            <a:endParaRPr lang="en-US" dirty="0" smtClean="0"/>
          </a:p>
          <a:p>
            <a:pPr algn="just"/>
            <a:r>
              <a:rPr lang="en-US" dirty="0" smtClean="0"/>
              <a:t>Generally</a:t>
            </a:r>
            <a:r>
              <a:rPr lang="en-US" dirty="0"/>
              <a:t>, abstract class is written when there are some common features shared by all the objects as they are</a:t>
            </a:r>
            <a:r>
              <a:rPr lang="en-US" dirty="0" smtClean="0"/>
              <a:t>. </a:t>
            </a:r>
            <a:r>
              <a:rPr lang="en-US" dirty="0"/>
              <a:t>On the other hand, the programmer uses an interface if all the features need to be </a:t>
            </a:r>
            <a:r>
              <a:rPr lang="en-US" dirty="0" smtClean="0"/>
              <a:t>im</a:t>
            </a:r>
            <a:r>
              <a:rPr lang="en-US" dirty="0" smtClean="0"/>
              <a:t>plemented </a:t>
            </a:r>
            <a:r>
              <a:rPr lang="en-US" dirty="0"/>
              <a:t>differently for different objects. </a:t>
            </a:r>
            <a:endParaRPr lang="en-US" dirty="0" smtClean="0"/>
          </a:p>
          <a:p>
            <a:pPr algn="just"/>
            <a:r>
              <a:rPr lang="en-US" dirty="0"/>
              <a:t>There is a responsibility for the programmer to provide the sub classes whenever he writes an abstract class. This means the same development team should provide the sub classes for the abstract class. But if an interface is written, any third party vendor will take the responsibility of providing sub classes. This means, the programmer prefers to write an interface when he wants to leave the implementation part to the third party vendors.</a:t>
            </a:r>
          </a:p>
          <a:p>
            <a:pPr algn="just"/>
            <a:r>
              <a:rPr lang="en-US" dirty="0"/>
              <a:t>In case of an interface, every time a method is called, PVM should search for the method in the implementation classes which are installed elsewhere in the system and then execute the method. This takes more time. But when an abstract class is written, since the common methods are defined within the abstract class and the sub classes are generally in the same place along with the software, PVM will not have that much overhead to execute a method. Hence, interfaces are slow when compared to abstract </a:t>
            </a:r>
            <a:r>
              <a:rPr lang="en-US" dirty="0" smtClean="0"/>
              <a:t>classes.</a:t>
            </a:r>
            <a:endParaRPr lang="en-US" dirty="0"/>
          </a:p>
        </p:txBody>
      </p:sp>
    </p:spTree>
    <p:extLst>
      <p:ext uri="{BB962C8B-B14F-4D97-AF65-F5344CB8AC3E}">
        <p14:creationId xmlns:p14="http://schemas.microsoft.com/office/powerpoint/2010/main" val="219989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1">
                    <a:lumMod val="75000"/>
                  </a:schemeClr>
                </a:solidFill>
              </a:rPr>
              <a:t>List of contents</a:t>
            </a:r>
            <a:endParaRPr lang="en-US" sz="4000" dirty="0">
              <a:solidFill>
                <a:schemeClr val="accent1">
                  <a:lumMod val="75000"/>
                </a:schemeClr>
              </a:solidFill>
            </a:endParaRPr>
          </a:p>
        </p:txBody>
      </p:sp>
      <p:sp>
        <p:nvSpPr>
          <p:cNvPr id="3" name="Content Placeholder 2"/>
          <p:cNvSpPr>
            <a:spLocks noGrp="1"/>
          </p:cNvSpPr>
          <p:nvPr>
            <p:ph sz="half" idx="2"/>
          </p:nvPr>
        </p:nvSpPr>
        <p:spPr>
          <a:xfrm>
            <a:off x="6647688" y="2093976"/>
            <a:ext cx="4754880" cy="3291840"/>
          </a:xfrm>
        </p:spPr>
        <p:txBody>
          <a:bodyPr>
            <a:normAutofit/>
          </a:bodyPr>
          <a:lstStyle/>
          <a:p>
            <a:pPr marL="0" indent="0">
              <a:buNone/>
            </a:pPr>
            <a:endParaRPr lang="en-US" dirty="0" smtClean="0">
              <a:solidFill>
                <a:srgbClr val="006600"/>
              </a:solidFill>
            </a:endParaRPr>
          </a:p>
          <a:p>
            <a:pPr marL="0" indent="0">
              <a:buNone/>
            </a:pPr>
            <a:endParaRPr lang="en-US" dirty="0">
              <a:solidFill>
                <a:srgbClr val="006600"/>
              </a:solidFill>
            </a:endParaRPr>
          </a:p>
        </p:txBody>
      </p:sp>
      <p:sp>
        <p:nvSpPr>
          <p:cNvPr id="5" name="Content Placeholder 4"/>
          <p:cNvSpPr>
            <a:spLocks noGrp="1"/>
          </p:cNvSpPr>
          <p:nvPr>
            <p:ph sz="quarter" idx="4"/>
          </p:nvPr>
        </p:nvSpPr>
        <p:spPr>
          <a:xfrm>
            <a:off x="1069848" y="2093976"/>
            <a:ext cx="4754880" cy="3291840"/>
          </a:xfrm>
        </p:spPr>
        <p:txBody>
          <a:bodyPr>
            <a:normAutofit/>
          </a:bodyPr>
          <a:lstStyle/>
          <a:p>
            <a:r>
              <a:rPr lang="en-US" dirty="0" smtClean="0">
                <a:solidFill>
                  <a:srgbClr val="006600"/>
                </a:solidFill>
              </a:rPr>
              <a:t>Abstract Method and Abstract Class</a:t>
            </a:r>
          </a:p>
          <a:p>
            <a:r>
              <a:rPr lang="en-US" dirty="0" smtClean="0">
                <a:solidFill>
                  <a:srgbClr val="006600"/>
                </a:solidFill>
              </a:rPr>
              <a:t>Interfaces in Python </a:t>
            </a:r>
          </a:p>
          <a:p>
            <a:r>
              <a:rPr lang="en-US" dirty="0" smtClean="0">
                <a:solidFill>
                  <a:srgbClr val="006600"/>
                </a:solidFill>
              </a:rPr>
              <a:t>Abstract classes vs. Interfaces</a:t>
            </a:r>
          </a:p>
          <a:p>
            <a:endParaRPr lang="en-US" dirty="0" smtClean="0">
              <a:solidFill>
                <a:srgbClr val="006600"/>
              </a:solidFill>
            </a:endParaRP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953553"/>
            <a:ext cx="10058400" cy="797974"/>
          </a:xfrm>
        </p:spPr>
        <p:txBody>
          <a:bodyPr>
            <a:normAutofit fontScale="90000"/>
          </a:bodyPr>
          <a:lstStyle/>
          <a:p>
            <a:r>
              <a:rPr lang="en-US" dirty="0" smtClean="0"/>
              <a:t>Introduction</a:t>
            </a:r>
            <a:endParaRPr lang="en-US" dirty="0"/>
          </a:p>
        </p:txBody>
      </p:sp>
      <p:sp>
        <p:nvSpPr>
          <p:cNvPr id="10" name="Content Placeholder 9"/>
          <p:cNvSpPr>
            <a:spLocks noGrp="1"/>
          </p:cNvSpPr>
          <p:nvPr>
            <p:ph idx="1"/>
          </p:nvPr>
        </p:nvSpPr>
        <p:spPr>
          <a:xfrm>
            <a:off x="1069848" y="2279561"/>
            <a:ext cx="10315076" cy="3721995"/>
          </a:xfrm>
        </p:spPr>
        <p:txBody>
          <a:bodyPr>
            <a:normAutofit/>
          </a:bodyPr>
          <a:lstStyle/>
          <a:p>
            <a:r>
              <a:rPr lang="en-US" sz="1800" dirty="0" smtClean="0"/>
              <a:t>We </a:t>
            </a:r>
            <a:r>
              <a:rPr lang="en-US" sz="1800" dirty="0"/>
              <a:t>know that a class is a model for creating objects (or instances). A class contains attributes and actions. Attributes are nothing but variables and actions are represented by methods. </a:t>
            </a:r>
            <a:endParaRPr lang="en-US" sz="1800" dirty="0" smtClean="0"/>
          </a:p>
          <a:p>
            <a:r>
              <a:rPr lang="en-US" sz="1800" dirty="0" smtClean="0"/>
              <a:t>When </a:t>
            </a:r>
            <a:r>
              <a:rPr lang="en-US" sz="1800" dirty="0"/>
              <a:t>objects are created to a class, the objects also get the variables and actions mentioned in the class. The rule is that anything that is written in the class is applicable to all of its objects. </a:t>
            </a:r>
            <a:r>
              <a:rPr lang="en-US" sz="1800" dirty="0" smtClean="0"/>
              <a:t>If </a:t>
            </a:r>
            <a:r>
              <a:rPr lang="en-US" sz="1800" dirty="0"/>
              <a:t>a method is written in the class, it is available to all the class objects. </a:t>
            </a:r>
            <a:endParaRPr lang="en-US" sz="1800" dirty="0" smtClean="0"/>
          </a:p>
          <a:p>
            <a:r>
              <a:rPr lang="en-US" sz="1800" dirty="0" smtClean="0"/>
              <a:t>For </a:t>
            </a:r>
            <a:r>
              <a:rPr lang="en-US" sz="1800" dirty="0"/>
              <a:t>example, take a class </a:t>
            </a:r>
            <a:r>
              <a:rPr lang="en-US" sz="1800" dirty="0" err="1"/>
              <a:t>Myclass</a:t>
            </a:r>
            <a:r>
              <a:rPr lang="en-US" sz="1800" dirty="0"/>
              <a:t> that contains a method calculate() that calculates square value of a given number. If we create three objects to this class, all the three objects get the copy of this method and hence, from any object, we can call and use this method. </a:t>
            </a:r>
            <a:endParaRPr lang="en-US" sz="1800" dirty="0" smtClean="0"/>
          </a:p>
          <a:p>
            <a:r>
              <a:rPr lang="en-US" sz="1800" dirty="0" smtClean="0"/>
              <a:t>Consider example program</a:t>
            </a:r>
            <a:endParaRPr lang="en-US" sz="1800" i="1" u="sng" dirty="0" smtClean="0">
              <a:solidFill>
                <a:srgbClr val="FF0000"/>
              </a:solidFill>
            </a:endParaRPr>
          </a:p>
          <a:p>
            <a:r>
              <a:rPr lang="en-US" sz="1800" i="1" u="sng" dirty="0">
                <a:solidFill>
                  <a:srgbClr val="00B050"/>
                </a:solidFill>
              </a:rPr>
              <a:t>Go to Jupyter notebook for </a:t>
            </a:r>
            <a:r>
              <a:rPr lang="en-US" sz="1800" i="1" u="sng" dirty="0" smtClean="0">
                <a:solidFill>
                  <a:srgbClr val="00B050"/>
                </a:solidFill>
              </a:rPr>
              <a:t>example</a:t>
            </a:r>
            <a:endParaRPr lang="en-US" sz="1800" dirty="0"/>
          </a:p>
        </p:txBody>
      </p:sp>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8332" y="708338"/>
            <a:ext cx="10058400" cy="5705341"/>
          </a:xfrm>
        </p:spPr>
        <p:txBody>
          <a:bodyPr>
            <a:normAutofit fontScale="85000" lnSpcReduction="10000"/>
          </a:bodyPr>
          <a:lstStyle/>
          <a:p>
            <a:pPr algn="just"/>
            <a:r>
              <a:rPr lang="en-US" dirty="0" smtClean="0"/>
              <a:t>Of </a:t>
            </a:r>
            <a:r>
              <a:rPr lang="en-US" dirty="0"/>
              <a:t>course, in the preceding program, the requirement of all the objects is same, i.e., to calculate square value. Then this program is alright. </a:t>
            </a:r>
            <a:endParaRPr lang="en-US" dirty="0" smtClean="0"/>
          </a:p>
          <a:p>
            <a:pPr algn="just"/>
            <a:r>
              <a:rPr lang="en-US" dirty="0" smtClean="0"/>
              <a:t>But</a:t>
            </a:r>
            <a:r>
              <a:rPr lang="en-US" dirty="0"/>
              <a:t>, sometimes the requirement of the objects will be different and entirely dependent on the specific object only. </a:t>
            </a:r>
            <a:r>
              <a:rPr lang="en-US" dirty="0" smtClean="0"/>
              <a:t>For </a:t>
            </a:r>
            <a:r>
              <a:rPr lang="en-US" dirty="0"/>
              <a:t>example, in the preceding program, if the first object wants to calculate square value, the second object wants the square root value and the third object wants cube value. </a:t>
            </a:r>
            <a:endParaRPr lang="en-US" dirty="0" smtClean="0"/>
          </a:p>
          <a:p>
            <a:pPr algn="just"/>
            <a:r>
              <a:rPr lang="en-US" dirty="0" smtClean="0"/>
              <a:t>In </a:t>
            </a:r>
            <a:r>
              <a:rPr lang="en-US" dirty="0"/>
              <a:t>such a case, how to write the calculate() method in </a:t>
            </a:r>
            <a:r>
              <a:rPr lang="en-US" dirty="0" err="1"/>
              <a:t>Myclass</a:t>
            </a:r>
            <a:r>
              <a:rPr lang="en-US" dirty="0"/>
              <a:t>?</a:t>
            </a:r>
            <a:endParaRPr lang="en-US" sz="4800" dirty="0">
              <a:latin typeface="Arial" panose="020B0604020202020204" pitchFamily="34" charset="0"/>
            </a:endParaRPr>
          </a:p>
          <a:p>
            <a:pPr algn="just"/>
            <a:r>
              <a:rPr lang="en-US" dirty="0"/>
              <a:t>Since, the calculate() method has to perform three different tasks depending on the object, we cannot write the code to calculate square value in the body of calculate() method. On the other hand, if we write three different methods like </a:t>
            </a:r>
            <a:r>
              <a:rPr lang="en-US" dirty="0" err="1"/>
              <a:t>calculate_square</a:t>
            </a:r>
            <a:r>
              <a:rPr lang="en-US" dirty="0"/>
              <a:t>(), </a:t>
            </a:r>
            <a:r>
              <a:rPr lang="en-US" dirty="0" err="1"/>
              <a:t>calculate_sqrt</a:t>
            </a:r>
            <a:r>
              <a:rPr lang="en-US" dirty="0"/>
              <a:t>(), and </a:t>
            </a:r>
            <a:r>
              <a:rPr lang="en-US" dirty="0" err="1"/>
              <a:t>calculate_cube</a:t>
            </a:r>
            <a:r>
              <a:rPr lang="en-US" dirty="0"/>
              <a:t>() in </a:t>
            </a:r>
            <a:r>
              <a:rPr lang="en-US" dirty="0" err="1"/>
              <a:t>Myclass</a:t>
            </a:r>
            <a:r>
              <a:rPr lang="en-US" dirty="0"/>
              <a:t>, then all the three methods are available to all the three objects which is not advisable. When each object wants one method, providing all the three does not look reasonable. </a:t>
            </a:r>
            <a:endParaRPr lang="en-US" dirty="0" smtClean="0"/>
          </a:p>
          <a:p>
            <a:r>
              <a:rPr lang="en-US" dirty="0" smtClean="0"/>
              <a:t>To </a:t>
            </a:r>
            <a:r>
              <a:rPr lang="en-US" dirty="0"/>
              <a:t>serve each object with the one and only required method, we can follow the steps:</a:t>
            </a:r>
          </a:p>
          <a:p>
            <a:pPr marL="731520" lvl="1" indent="-457200" algn="just" fontAlgn="base">
              <a:buFont typeface="+mj-lt"/>
              <a:buAutoNum type="arabicPeriod"/>
            </a:pPr>
            <a:r>
              <a:rPr lang="en-US" dirty="0"/>
              <a:t>First, let's write a calculate() method in </a:t>
            </a:r>
            <a:r>
              <a:rPr lang="en-US" dirty="0" err="1"/>
              <a:t>Myclass</a:t>
            </a:r>
            <a:r>
              <a:rPr lang="en-US" dirty="0"/>
              <a:t>. This means every object wants to calculate something.</a:t>
            </a:r>
          </a:p>
          <a:p>
            <a:pPr marL="731520" lvl="1" indent="-457200" algn="just" fontAlgn="base">
              <a:buFont typeface="+mj-lt"/>
              <a:buAutoNum type="arabicPeriod"/>
            </a:pPr>
            <a:r>
              <a:rPr lang="en-US" dirty="0"/>
              <a:t>If we write body for calculate() method, it is commonly available to all the objects. So let's not write body for calculate() method. Such a method is called abstract method. Since, we write abstract method in </a:t>
            </a:r>
            <a:r>
              <a:rPr lang="en-US" dirty="0" err="1"/>
              <a:t>Myclass</a:t>
            </a:r>
            <a:r>
              <a:rPr lang="en-US" dirty="0"/>
              <a:t>, it is called abstract class.</a:t>
            </a:r>
          </a:p>
          <a:p>
            <a:pPr marL="731520" lvl="1" indent="-457200" algn="just" fontAlgn="base">
              <a:buFont typeface="+mj-lt"/>
              <a:buAutoNum type="arabicPeriod"/>
            </a:pPr>
            <a:r>
              <a:rPr lang="en-US" dirty="0"/>
              <a:t>Now derive a sub class </a:t>
            </a:r>
            <a:r>
              <a:rPr lang="en-US" dirty="0" smtClean="0"/>
              <a:t>Sub1 </a:t>
            </a:r>
            <a:r>
              <a:rPr lang="en-US" dirty="0"/>
              <a:t>from </a:t>
            </a:r>
            <a:r>
              <a:rPr lang="en-US" dirty="0" err="1"/>
              <a:t>Myclass</a:t>
            </a:r>
            <a:r>
              <a:rPr lang="en-US" dirty="0"/>
              <a:t>, so that the calculate() method is available to the sub class. Provide body for calculate() method in </a:t>
            </a:r>
            <a:r>
              <a:rPr lang="en-US" dirty="0" smtClean="0"/>
              <a:t>Sub1 </a:t>
            </a:r>
            <a:r>
              <a:rPr lang="en-US" dirty="0"/>
              <a:t>such that it calculates square value. Similarly, we create another sub class Sub2 where we write the calculate() method with body to calculate square root value. We create the third sub class Sub3 where we write the calculate() method to calculate cube value. This hierarchy is shown in </a:t>
            </a:r>
            <a:r>
              <a:rPr lang="en-US" dirty="0" smtClean="0"/>
              <a:t>Figure (next slide)</a:t>
            </a:r>
            <a:endParaRPr lang="en-US" dirty="0"/>
          </a:p>
          <a:p>
            <a:pPr marL="731520" lvl="1" indent="-457200" algn="just">
              <a:buFont typeface="+mj-lt"/>
              <a:buAutoNum type="arabicPeriod"/>
            </a:pPr>
            <a:r>
              <a:rPr lang="en-US" dirty="0"/>
              <a:t>It is possible to create objects for the sub classes. Using these objects, the respective methods can be called and used. Thus, every object will have its requirement </a:t>
            </a:r>
            <a:r>
              <a:rPr lang="en-US" dirty="0" smtClean="0"/>
              <a:t>fulfilled</a:t>
            </a:r>
            <a:endParaRPr lang="en-US" i="1" u="sng" dirty="0" smtClean="0">
              <a:solidFill>
                <a:srgbClr val="00B050"/>
              </a:solidFill>
            </a:endParaRPr>
          </a:p>
        </p:txBody>
      </p:sp>
      <p:sp>
        <p:nvSpPr>
          <p:cNvPr id="8" name="Text Box 6"/>
          <p:cNvSpPr txBox="1">
            <a:spLocks noChangeArrowheads="1"/>
          </p:cNvSpPr>
          <p:nvPr/>
        </p:nvSpPr>
        <p:spPr bwMode="auto">
          <a:xfrm>
            <a:off x="8258175" y="7145338"/>
            <a:ext cx="38036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
        <p:nvSpPr>
          <p:cNvPr id="10" name="Rectangle 9"/>
          <p:cNvSpPr>
            <a:spLocks noChangeArrowheads="1"/>
          </p:cNvSpPr>
          <p:nvPr/>
        </p:nvSpPr>
        <p:spPr bwMode="auto">
          <a:xfrm>
            <a:off x="0" y="52546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84440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1584" t="28394" r="34613" b="23968"/>
          <a:stretch/>
        </p:blipFill>
        <p:spPr>
          <a:xfrm>
            <a:off x="2213113" y="1012666"/>
            <a:ext cx="7620000" cy="46592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1298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90376"/>
          </a:xfrm>
        </p:spPr>
        <p:txBody>
          <a:bodyPr>
            <a:normAutofit/>
          </a:bodyPr>
          <a:lstStyle/>
          <a:p>
            <a:r>
              <a:rPr lang="en-US" sz="3800" dirty="0" smtClean="0">
                <a:solidFill>
                  <a:srgbClr val="006600"/>
                </a:solidFill>
              </a:rPr>
              <a:t>Abstract Method </a:t>
            </a:r>
            <a:r>
              <a:rPr lang="en-US" sz="3800" dirty="0">
                <a:solidFill>
                  <a:srgbClr val="006600"/>
                </a:solidFill>
              </a:rPr>
              <a:t>and Abstract </a:t>
            </a:r>
            <a:r>
              <a:rPr lang="en-US" sz="3800" dirty="0" smtClean="0">
                <a:solidFill>
                  <a:srgbClr val="006600"/>
                </a:solidFill>
              </a:rPr>
              <a:t>Class</a:t>
            </a:r>
            <a:endParaRPr lang="en-US" sz="3800" dirty="0"/>
          </a:p>
        </p:txBody>
      </p:sp>
      <p:sp>
        <p:nvSpPr>
          <p:cNvPr id="3" name="Content Placeholder 2"/>
          <p:cNvSpPr>
            <a:spLocks noGrp="1"/>
          </p:cNvSpPr>
          <p:nvPr>
            <p:ph idx="1"/>
          </p:nvPr>
        </p:nvSpPr>
        <p:spPr>
          <a:xfrm>
            <a:off x="1069848" y="1403797"/>
            <a:ext cx="10058400" cy="4768403"/>
          </a:xfrm>
        </p:spPr>
        <p:txBody>
          <a:bodyPr>
            <a:normAutofit fontScale="55000" lnSpcReduction="20000"/>
          </a:bodyPr>
          <a:lstStyle/>
          <a:p>
            <a:pPr algn="just"/>
            <a:r>
              <a:rPr lang="en-US" sz="2900" dirty="0"/>
              <a:t>An abstract method is a method whose action is redefined in the sub classes as per the requirement of the objects. Generally abstract methods are written without body since their body will be defined in the sub classes anyhow. But it is possible to write an abstract method with body also. To mark a method as abstract, we should use the decorator @</a:t>
            </a:r>
            <a:r>
              <a:rPr lang="en-US" sz="2900" dirty="0" err="1"/>
              <a:t>abstractmethod</a:t>
            </a:r>
            <a:r>
              <a:rPr lang="en-US" sz="2900" dirty="0"/>
              <a:t>. On the other hand, a concrete method is a method with body.</a:t>
            </a:r>
          </a:p>
          <a:p>
            <a:pPr algn="just"/>
            <a:r>
              <a:rPr lang="en-US" sz="2900" dirty="0"/>
              <a:t>An abstract class is a class that generally contains some abstract methods. Since, abstract class contains abstract methods whose implementation (or body) is later defined in the sub classes, it is not possible to estimate the total memory required to create the object for the abstract class. </a:t>
            </a:r>
            <a:endParaRPr lang="en-US" sz="2900" dirty="0" smtClean="0"/>
          </a:p>
          <a:p>
            <a:pPr algn="just"/>
            <a:r>
              <a:rPr lang="en-US" sz="2900" i="1" dirty="0" smtClean="0"/>
              <a:t>So</a:t>
            </a:r>
            <a:r>
              <a:rPr lang="en-US" sz="2900" i="1" dirty="0"/>
              <a:t>, PVM cannot create objects to an abstract class.</a:t>
            </a:r>
          </a:p>
          <a:p>
            <a:pPr algn="just"/>
            <a:r>
              <a:rPr lang="en-US" sz="2900" dirty="0"/>
              <a:t>Once an abstract class is written, we should create sub classes and all the abstract methods should be implemented (body should be written) in the sub classes. Then, it is possible to create objects to the sub classes.</a:t>
            </a:r>
          </a:p>
          <a:p>
            <a:pPr algn="just"/>
            <a:r>
              <a:rPr lang="en-US" sz="2900" dirty="0"/>
              <a:t>In </a:t>
            </a:r>
            <a:r>
              <a:rPr lang="en-US" sz="2900" dirty="0" smtClean="0"/>
              <a:t>the following Program, </a:t>
            </a:r>
            <a:r>
              <a:rPr lang="en-US" sz="2900" dirty="0"/>
              <a:t>we create </a:t>
            </a:r>
            <a:r>
              <a:rPr lang="en-US" sz="2900" dirty="0" err="1"/>
              <a:t>Myclass</a:t>
            </a:r>
            <a:r>
              <a:rPr lang="en-US" sz="2900" dirty="0"/>
              <a:t> as an abstract super class with an abstract method calculate(). This method does not have any body within it. The way to create an abstract class is to derive it from a meta </a:t>
            </a:r>
            <a:r>
              <a:rPr lang="en-US" sz="2900" dirty="0">
                <a:solidFill>
                  <a:srgbClr val="C00000"/>
                </a:solidFill>
              </a:rPr>
              <a:t>class ABC that belongs to </a:t>
            </a:r>
            <a:r>
              <a:rPr lang="en-US" sz="2900" i="1" dirty="0" err="1">
                <a:solidFill>
                  <a:srgbClr val="C00000"/>
                </a:solidFill>
              </a:rPr>
              <a:t>abc</a:t>
            </a:r>
            <a:r>
              <a:rPr lang="en-US" sz="2900" i="1" dirty="0">
                <a:solidFill>
                  <a:srgbClr val="C00000"/>
                </a:solidFill>
              </a:rPr>
              <a:t> </a:t>
            </a:r>
            <a:r>
              <a:rPr lang="en-US" sz="2900" dirty="0">
                <a:solidFill>
                  <a:srgbClr val="C00000"/>
                </a:solidFill>
              </a:rPr>
              <a:t>(abstract base class) module</a:t>
            </a:r>
            <a:r>
              <a:rPr lang="en-US" sz="2900" dirty="0"/>
              <a:t> as:</a:t>
            </a:r>
          </a:p>
          <a:p>
            <a:pPr marL="0" indent="0" algn="just">
              <a:buNone/>
            </a:pPr>
            <a:r>
              <a:rPr lang="en-US" sz="2900" dirty="0" smtClean="0"/>
              <a:t>	class </a:t>
            </a:r>
            <a:r>
              <a:rPr lang="en-US" sz="2900" dirty="0" err="1" smtClean="0"/>
              <a:t>Abstractclass</a:t>
            </a:r>
            <a:r>
              <a:rPr lang="en-US" sz="2900" dirty="0" smtClean="0"/>
              <a:t>(ABC):</a:t>
            </a:r>
            <a:endParaRPr lang="en-US" sz="2900" dirty="0"/>
          </a:p>
          <a:p>
            <a:pPr algn="just"/>
            <a:r>
              <a:rPr lang="en-US" sz="2900" dirty="0"/>
              <a:t>Since all abstract classes should be derived from the meta class ABC which belongs to </a:t>
            </a:r>
            <a:r>
              <a:rPr lang="en-US" sz="2900" dirty="0" err="1" smtClean="0"/>
              <a:t>a</a:t>
            </a:r>
            <a:r>
              <a:rPr lang="en-US" sz="2900" i="1" dirty="0" err="1" smtClean="0"/>
              <a:t>bc</a:t>
            </a:r>
            <a:r>
              <a:rPr lang="en-US" sz="2900" i="1" dirty="0" smtClean="0"/>
              <a:t> </a:t>
            </a:r>
            <a:r>
              <a:rPr lang="en-US" sz="2900" dirty="0"/>
              <a:t>(abstract base class) module, we should import this module into our program. A meta </a:t>
            </a:r>
            <a:r>
              <a:rPr lang="en-US" sz="2900" dirty="0" smtClean="0"/>
              <a:t>Class </a:t>
            </a:r>
            <a:r>
              <a:rPr lang="en-US" sz="2900" dirty="0"/>
              <a:t>is a class that defines the behavior of other classes. The meta class ABC </a:t>
            </a:r>
            <a:r>
              <a:rPr lang="en-US" sz="2900" dirty="0" smtClean="0"/>
              <a:t>defines </a:t>
            </a:r>
            <a:r>
              <a:rPr lang="en-US" sz="2900" dirty="0"/>
              <a:t>that the class which is derived from it becomes an abstract </a:t>
            </a:r>
            <a:r>
              <a:rPr lang="en-US" sz="2900" dirty="0" smtClean="0"/>
              <a:t>class</a:t>
            </a:r>
            <a:endParaRPr lang="en-US" sz="2900" i="1" u="sng" dirty="0" smtClean="0">
              <a:solidFill>
                <a:srgbClr val="00B050"/>
              </a:solidFill>
            </a:endParaRPr>
          </a:p>
          <a:p>
            <a:r>
              <a:rPr lang="en-US" sz="2900" i="1" u="sng" dirty="0" smtClean="0">
                <a:solidFill>
                  <a:srgbClr val="00B050"/>
                </a:solidFill>
              </a:rPr>
              <a:t>Go </a:t>
            </a:r>
            <a:r>
              <a:rPr lang="en-US" sz="2900" i="1" u="sng" dirty="0">
                <a:solidFill>
                  <a:srgbClr val="00B050"/>
                </a:solidFill>
              </a:rPr>
              <a:t>to Jupyter notebook for </a:t>
            </a:r>
            <a:r>
              <a:rPr lang="en-US" sz="2900" i="1" u="sng" dirty="0" smtClean="0">
                <a:solidFill>
                  <a:srgbClr val="00B050"/>
                </a:solidFill>
              </a:rPr>
              <a:t>example program</a:t>
            </a:r>
            <a:endParaRPr lang="en-US" sz="2900" dirty="0"/>
          </a:p>
        </p:txBody>
      </p:sp>
    </p:spTree>
    <p:extLst>
      <p:ext uri="{BB962C8B-B14F-4D97-AF65-F5344CB8AC3E}">
        <p14:creationId xmlns:p14="http://schemas.microsoft.com/office/powerpoint/2010/main" val="1653934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43944"/>
            <a:ext cx="10058400" cy="5528256"/>
          </a:xfrm>
        </p:spPr>
        <p:txBody>
          <a:bodyPr>
            <a:normAutofit fontScale="92500" lnSpcReduction="20000"/>
          </a:bodyPr>
          <a:lstStyle/>
          <a:p>
            <a:r>
              <a:rPr lang="en-US" dirty="0"/>
              <a:t>Let's take another example to understand the abstract class concept in a better way. </a:t>
            </a:r>
            <a:endParaRPr lang="en-US" dirty="0" smtClean="0"/>
          </a:p>
          <a:p>
            <a:r>
              <a:rPr lang="en-US" dirty="0" smtClean="0"/>
              <a:t>We </a:t>
            </a:r>
            <a:r>
              <a:rPr lang="en-US" dirty="0"/>
              <a:t>see many cars on the road. These cars are all objects of Car class. For example, </a:t>
            </a:r>
            <a:r>
              <a:rPr lang="en-US" dirty="0" err="1"/>
              <a:t>Maruti</a:t>
            </a:r>
            <a:r>
              <a:rPr lang="en-US" dirty="0"/>
              <a:t>, </a:t>
            </a:r>
            <a:r>
              <a:rPr lang="en-US" dirty="0" err="1"/>
              <a:t>Santro</a:t>
            </a:r>
            <a:r>
              <a:rPr lang="en-US" dirty="0"/>
              <a:t>, Benz are all objects of Car class. Suppose, we plan to write Car class, it contains all the attributes (variables) and actions (methods) of any car object in the world. </a:t>
            </a:r>
            <a:endParaRPr lang="en-US" dirty="0" smtClean="0"/>
          </a:p>
          <a:p>
            <a:r>
              <a:rPr lang="en-US" dirty="0" smtClean="0"/>
              <a:t>For </a:t>
            </a:r>
            <a:r>
              <a:rPr lang="en-US" dirty="0"/>
              <a:t>example, we can write the following members in Car class:</a:t>
            </a:r>
          </a:p>
          <a:p>
            <a:pPr lvl="1" fontAlgn="base">
              <a:buFont typeface="Wingdings" panose="05000000000000000000" pitchFamily="2" charset="2"/>
              <a:buChar char="q"/>
            </a:pPr>
            <a:r>
              <a:rPr lang="en-US" b="1" dirty="0"/>
              <a:t>Registration number: </a:t>
            </a:r>
            <a:r>
              <a:rPr lang="en-US" dirty="0"/>
              <a:t>Every car will have a registration number and hence we write this as an instance variable in Car class. All cars whether it is </a:t>
            </a:r>
            <a:r>
              <a:rPr lang="en-US" dirty="0" err="1"/>
              <a:t>Maruti</a:t>
            </a:r>
            <a:r>
              <a:rPr lang="en-US" dirty="0"/>
              <a:t> or </a:t>
            </a:r>
            <a:r>
              <a:rPr lang="en-US" dirty="0" err="1"/>
              <a:t>Santro</a:t>
            </a:r>
            <a:r>
              <a:rPr lang="en-US" dirty="0"/>
              <a:t> should have a registration number. It means registration number is a common feature to all the objects. So, it can be written as an instance variable in the Car class.</a:t>
            </a:r>
          </a:p>
          <a:p>
            <a:pPr lvl="1" fontAlgn="base">
              <a:buFont typeface="Wingdings" panose="05000000000000000000" pitchFamily="2" charset="2"/>
              <a:buChar char="q"/>
            </a:pPr>
            <a:r>
              <a:rPr lang="en-US" b="1" dirty="0"/>
              <a:t>Fuel tank: </a:t>
            </a:r>
            <a:r>
              <a:rPr lang="en-US" dirty="0"/>
              <a:t>Every car will have a fuel tank, opening and filling the tank is an action. To represent this action, we can write a method like: </a:t>
            </a:r>
            <a:r>
              <a:rPr lang="en-US" dirty="0" err="1"/>
              <a:t>openTank</a:t>
            </a:r>
            <a:r>
              <a:rPr lang="en-US" dirty="0"/>
              <a:t>()</a:t>
            </a:r>
          </a:p>
          <a:p>
            <a:pPr lvl="1">
              <a:buFont typeface="Wingdings" panose="05000000000000000000" pitchFamily="2" charset="2"/>
              <a:buChar char="q"/>
            </a:pPr>
            <a:r>
              <a:rPr lang="en-US" dirty="0"/>
              <a:t>How do we open and fill the tank? Take the key, open the tank and fill fuel. Let's assume that all cars have same mechanism of opening the tank and filling fuel. So, the code representing the opening mechanism can be written in </a:t>
            </a:r>
            <a:r>
              <a:rPr lang="en-US" dirty="0" err="1"/>
              <a:t>openTank</a:t>
            </a:r>
            <a:r>
              <a:rPr lang="en-US" dirty="0"/>
              <a:t>() method's body. So it becomes a concrete method. A concrete method is a method with body.</a:t>
            </a:r>
          </a:p>
          <a:p>
            <a:pPr lvl="1">
              <a:buFont typeface="Wingdings" panose="05000000000000000000" pitchFamily="2" charset="2"/>
              <a:buChar char="q"/>
            </a:pPr>
            <a:r>
              <a:rPr lang="en-US" b="1" dirty="0" smtClean="0"/>
              <a:t>Steering</a:t>
            </a:r>
            <a:r>
              <a:rPr lang="en-US" b="1" dirty="0"/>
              <a:t>: </a:t>
            </a:r>
            <a:r>
              <a:rPr lang="en-US" dirty="0"/>
              <a:t>Every car will have a steering wheel and steering the car is an action. For this, we write a method as: steering()</a:t>
            </a:r>
          </a:p>
          <a:p>
            <a:pPr lvl="1">
              <a:buFont typeface="Wingdings" panose="05000000000000000000" pitchFamily="2" charset="2"/>
              <a:buChar char="q"/>
            </a:pPr>
            <a:r>
              <a:rPr lang="en-US" dirty="0"/>
              <a:t>How do we steer the car? All the cars do not have same mechanism for steering. </a:t>
            </a:r>
            <a:r>
              <a:rPr lang="en-US" dirty="0" err="1"/>
              <a:t>Maruti</a:t>
            </a:r>
            <a:r>
              <a:rPr lang="en-US" dirty="0"/>
              <a:t> cars have manual steering. </a:t>
            </a:r>
            <a:r>
              <a:rPr lang="en-US" dirty="0" err="1"/>
              <a:t>Santro</a:t>
            </a:r>
            <a:r>
              <a:rPr lang="en-US" dirty="0"/>
              <a:t> cars have power steering. So, it is not possible to write a particular mechanism in steering() method. So, this method should be written without body in Car class. Thus, it becomes an abstract method.</a:t>
            </a:r>
          </a:p>
          <a:p>
            <a:pPr lvl="1" fontAlgn="base">
              <a:buFont typeface="Wingdings" panose="05000000000000000000" pitchFamily="2" charset="2"/>
              <a:buChar char="q"/>
            </a:pPr>
            <a:r>
              <a:rPr lang="en-US" b="1" dirty="0"/>
              <a:t>Brakes: </a:t>
            </a:r>
            <a:r>
              <a:rPr lang="en-US" dirty="0"/>
              <a:t>Every car will have brakes. Applying brakes is an action and hence it can be represented as a method, as: braking()</a:t>
            </a:r>
          </a:p>
          <a:p>
            <a:endParaRPr lang="en-US" dirty="0"/>
          </a:p>
        </p:txBody>
      </p:sp>
    </p:spTree>
    <p:extLst>
      <p:ext uri="{BB962C8B-B14F-4D97-AF65-F5344CB8AC3E}">
        <p14:creationId xmlns:p14="http://schemas.microsoft.com/office/powerpoint/2010/main" val="1187282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4151" t="36341" r="38307" b="19789"/>
          <a:stretch/>
        </p:blipFill>
        <p:spPr>
          <a:xfrm>
            <a:off x="2102301" y="1107583"/>
            <a:ext cx="7993493" cy="4146997"/>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69848" y="5936018"/>
            <a:ext cx="2860270" cy="369332"/>
          </a:xfrm>
          <a:prstGeom prst="rect">
            <a:avLst/>
          </a:prstGeom>
        </p:spPr>
        <p:txBody>
          <a:bodyPr wrap="none">
            <a:spAutoFit/>
          </a:bodyPr>
          <a:lstStyle/>
          <a:p>
            <a:pPr marL="285750" indent="-285750">
              <a:buFont typeface="Arial" panose="020B0604020202020204" pitchFamily="34" charset="0"/>
              <a:buChar char="•"/>
            </a:pPr>
            <a:r>
              <a:rPr lang="en-US" i="1" u="sng" dirty="0">
                <a:solidFill>
                  <a:srgbClr val="FF0000"/>
                </a:solidFill>
              </a:rPr>
              <a:t>Go to </a:t>
            </a:r>
            <a:r>
              <a:rPr lang="en-US" i="1" u="sng" dirty="0" smtClean="0">
                <a:solidFill>
                  <a:srgbClr val="FF0000"/>
                </a:solidFill>
              </a:rPr>
              <a:t>IDLE </a:t>
            </a:r>
            <a:r>
              <a:rPr lang="en-US" i="1" u="sng" dirty="0">
                <a:solidFill>
                  <a:srgbClr val="FF0000"/>
                </a:solidFill>
              </a:rPr>
              <a:t>for example</a:t>
            </a:r>
            <a:endParaRPr lang="en-US" dirty="0">
              <a:solidFill>
                <a:srgbClr val="FF0000"/>
              </a:solidFill>
            </a:endParaRPr>
          </a:p>
        </p:txBody>
      </p:sp>
    </p:spTree>
    <p:extLst>
      <p:ext uri="{BB962C8B-B14F-4D97-AF65-F5344CB8AC3E}">
        <p14:creationId xmlns:p14="http://schemas.microsoft.com/office/powerpoint/2010/main" val="127503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Interfaces in </a:t>
            </a:r>
            <a:r>
              <a:rPr lang="en-US" sz="3800" dirty="0" smtClean="0">
                <a:solidFill>
                  <a:srgbClr val="006600"/>
                </a:solidFill>
              </a:rPr>
              <a:t>Python</a:t>
            </a:r>
            <a:endParaRPr lang="en-US" sz="3800" dirty="0"/>
          </a:p>
        </p:txBody>
      </p:sp>
      <p:sp>
        <p:nvSpPr>
          <p:cNvPr id="3" name="Content Placeholder 2"/>
          <p:cNvSpPr>
            <a:spLocks noGrp="1"/>
          </p:cNvSpPr>
          <p:nvPr>
            <p:ph idx="1"/>
          </p:nvPr>
        </p:nvSpPr>
        <p:spPr/>
        <p:txBody>
          <a:bodyPr>
            <a:normAutofit fontScale="92500" lnSpcReduction="10000"/>
          </a:bodyPr>
          <a:lstStyle/>
          <a:p>
            <a:pPr algn="just"/>
            <a:r>
              <a:rPr lang="en-US" dirty="0"/>
              <a:t>We learned that an abstract class is a class which contains some abstract methods as well as concrete methods also. </a:t>
            </a:r>
            <a:endParaRPr lang="en-US" dirty="0" smtClean="0"/>
          </a:p>
          <a:p>
            <a:pPr algn="just"/>
            <a:r>
              <a:rPr lang="en-US" dirty="0" smtClean="0"/>
              <a:t>Imagine </a:t>
            </a:r>
            <a:r>
              <a:rPr lang="en-US" dirty="0"/>
              <a:t>there is a class that contains only abstract methods and there are no concrete methods. It becomes an interface. </a:t>
            </a:r>
            <a:endParaRPr lang="en-US" dirty="0" smtClean="0"/>
          </a:p>
          <a:p>
            <a:pPr algn="just"/>
            <a:r>
              <a:rPr lang="en-US" dirty="0" smtClean="0"/>
              <a:t>This </a:t>
            </a:r>
            <a:r>
              <a:rPr lang="en-US" dirty="0"/>
              <a:t>means an interface is an abstract class but it contains only abstract methods. None of the methods in the interface will have body. Only method headers will be written in the interface. So an interface can be defined as a specification of method headers. </a:t>
            </a:r>
            <a:endParaRPr lang="en-US" dirty="0" smtClean="0"/>
          </a:p>
          <a:p>
            <a:pPr algn="just"/>
            <a:r>
              <a:rPr lang="en-US" dirty="0" smtClean="0"/>
              <a:t>Since</a:t>
            </a:r>
            <a:r>
              <a:rPr lang="en-US" dirty="0"/>
              <a:t>, we write only abstract methods in the interface, there is possibility for providing different implementations (body) for those abstract methods depending on the requirements of objects. </a:t>
            </a:r>
            <a:endParaRPr lang="en-US" dirty="0" smtClean="0"/>
          </a:p>
          <a:p>
            <a:pPr algn="just"/>
            <a:r>
              <a:rPr lang="en-US" dirty="0" smtClean="0"/>
              <a:t>In </a:t>
            </a:r>
            <a:r>
              <a:rPr lang="en-US" dirty="0"/>
              <a:t>the languages like Java, an interface is created using the key word 'interface' but in Python an interface is created as an abstract class only. The interface concept is not explicitly available in Python. We have to use abstract classes as interfaces in </a:t>
            </a:r>
            <a:r>
              <a:rPr lang="en-US" dirty="0" smtClean="0"/>
              <a:t>Python.</a:t>
            </a:r>
            <a:endParaRPr lang="en-US" dirty="0"/>
          </a:p>
        </p:txBody>
      </p:sp>
    </p:spTree>
    <p:extLst>
      <p:ext uri="{BB962C8B-B14F-4D97-AF65-F5344CB8AC3E}">
        <p14:creationId xmlns:p14="http://schemas.microsoft.com/office/powerpoint/2010/main" val="910088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4858</TotalTime>
  <Words>1832</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Rockwell</vt:lpstr>
      <vt:lpstr>Rockwell Condensed</vt:lpstr>
      <vt:lpstr>Wingdings</vt:lpstr>
      <vt:lpstr>Wood Type</vt:lpstr>
      <vt:lpstr>Chapter 15</vt:lpstr>
      <vt:lpstr>List of contents</vt:lpstr>
      <vt:lpstr>Introduction</vt:lpstr>
      <vt:lpstr>PowerPoint Presentation</vt:lpstr>
      <vt:lpstr>PowerPoint Presentation</vt:lpstr>
      <vt:lpstr>Abstract Method and Abstract Class</vt:lpstr>
      <vt:lpstr>PowerPoint Presentation</vt:lpstr>
      <vt:lpstr>PowerPoint Presentation</vt:lpstr>
      <vt:lpstr>Interfaces in Python</vt:lpstr>
      <vt:lpstr>Interface Examples</vt:lpstr>
      <vt:lpstr>PowerPoint Presentation</vt:lpstr>
      <vt:lpstr>PowerPoint Presentation</vt:lpstr>
      <vt:lpstr>Abstract classes vs. Interfaces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881</cp:revision>
  <dcterms:created xsi:type="dcterms:W3CDTF">2020-08-16T05:12:46Z</dcterms:created>
  <dcterms:modified xsi:type="dcterms:W3CDTF">2020-12-15T04:21:27Z</dcterms:modified>
</cp:coreProperties>
</file>