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57"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5" r:id="rId28"/>
    <p:sldId id="304" r:id="rId29"/>
    <p:sldId id="306" r:id="rId30"/>
    <p:sldId id="30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339933"/>
    <a:srgbClr val="154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19-Dec-20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1564C70-EDEE-4B39-80AF-68A0308ED41C}" type="slidenum">
              <a:rPr lang="en-US" smtClean="0"/>
              <a:t>‹#›</a:t>
            </a:fld>
            <a:endParaRPr lang="en-US"/>
          </a:p>
        </p:txBody>
      </p:sp>
    </p:spTree>
    <p:extLst>
      <p:ext uri="{BB962C8B-B14F-4D97-AF65-F5344CB8AC3E}">
        <p14:creationId xmlns:p14="http://schemas.microsoft.com/office/powerpoint/2010/main" val="360607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19-Dec-20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03611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19-Dec-20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11225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19-Dec-20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51583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1DCD4DA-9D44-45D8-AD34-6A075A7D01FD}" type="datetimeFigureOut">
              <a:rPr lang="en-US" smtClean="0"/>
              <a:t>19-Dec-20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1564C70-EDEE-4B39-80AF-68A0308ED41C}" type="slidenum">
              <a:rPr lang="en-US" smtClean="0"/>
              <a:t>‹#›</a:t>
            </a:fld>
            <a:endParaRPr lang="en-US"/>
          </a:p>
        </p:txBody>
      </p:sp>
    </p:spTree>
    <p:extLst>
      <p:ext uri="{BB962C8B-B14F-4D97-AF65-F5344CB8AC3E}">
        <p14:creationId xmlns:p14="http://schemas.microsoft.com/office/powerpoint/2010/main" val="378634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DCD4DA-9D44-45D8-AD34-6A075A7D01FD}" type="datetimeFigureOut">
              <a:rPr lang="en-US" smtClean="0"/>
              <a:t>19-Dec-20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2718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DCD4DA-9D44-45D8-AD34-6A075A7D01FD}" type="datetimeFigureOut">
              <a:rPr lang="en-US" smtClean="0"/>
              <a:t>19-Dec-20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693502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DCD4DA-9D44-45D8-AD34-6A075A7D01FD}" type="datetimeFigureOut">
              <a:rPr lang="en-US" smtClean="0"/>
              <a:t>19-Dec-20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73656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DCD4DA-9D44-45D8-AD34-6A075A7D01FD}" type="datetimeFigureOut">
              <a:rPr lang="en-US" smtClean="0"/>
              <a:t>19-Dec-20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1457661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CD4DA-9D44-45D8-AD34-6A075A7D01FD}" type="datetimeFigureOut">
              <a:rPr lang="en-US" smtClean="0"/>
              <a:t>19-Dec-20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8198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CD4DA-9D44-45D8-AD34-6A075A7D01FD}" type="datetimeFigureOut">
              <a:rPr lang="en-US" smtClean="0"/>
              <a:t>19-Dec-20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90567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1DCD4DA-9D44-45D8-AD34-6A075A7D01FD}" type="datetimeFigureOut">
              <a:rPr lang="en-US" smtClean="0"/>
              <a:t>19-Dec-20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1564C70-EDEE-4B39-80AF-68A0308ED41C}" type="slidenum">
              <a:rPr lang="en-US" smtClean="0"/>
              <a:t>‹#›</a:t>
            </a:fld>
            <a:endParaRPr lang="en-US"/>
          </a:p>
        </p:txBody>
      </p:sp>
    </p:spTree>
    <p:extLst>
      <p:ext uri="{BB962C8B-B14F-4D97-AF65-F5344CB8AC3E}">
        <p14:creationId xmlns:p14="http://schemas.microsoft.com/office/powerpoint/2010/main" val="2853606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120462"/>
            <a:ext cx="10058400" cy="973514"/>
          </a:xfrm>
        </p:spPr>
        <p:txBody>
          <a:bodyPr/>
          <a:lstStyle/>
          <a:p>
            <a:r>
              <a:rPr lang="en-US" dirty="0" smtClean="0">
                <a:solidFill>
                  <a:schemeClr val="accent1">
                    <a:lumMod val="60000"/>
                    <a:lumOff val="40000"/>
                  </a:schemeClr>
                </a:solidFill>
              </a:rPr>
              <a:t>Chapter 16</a:t>
            </a:r>
            <a:endParaRPr lang="en-US" dirty="0">
              <a:solidFill>
                <a:schemeClr val="accent1">
                  <a:lumMod val="60000"/>
                  <a:lumOff val="40000"/>
                </a:schemeClr>
              </a:solidFill>
            </a:endParaRPr>
          </a:p>
        </p:txBody>
      </p:sp>
      <p:sp>
        <p:nvSpPr>
          <p:cNvPr id="3" name="Content Placeholder 2"/>
          <p:cNvSpPr>
            <a:spLocks noGrp="1"/>
          </p:cNvSpPr>
          <p:nvPr>
            <p:ph idx="1"/>
          </p:nvPr>
        </p:nvSpPr>
        <p:spPr>
          <a:xfrm>
            <a:off x="1069848" y="2730320"/>
            <a:ext cx="10058400" cy="3441879"/>
          </a:xfrm>
        </p:spPr>
        <p:txBody>
          <a:bodyPr>
            <a:normAutofit/>
          </a:bodyPr>
          <a:lstStyle/>
          <a:p>
            <a:pPr marL="0" indent="0" algn="ctr">
              <a:buNone/>
            </a:pPr>
            <a:r>
              <a:rPr lang="en-US" sz="4400" dirty="0" smtClean="0">
                <a:solidFill>
                  <a:srgbClr val="006600"/>
                </a:solidFill>
              </a:rPr>
              <a:t>Exceptions</a:t>
            </a:r>
          </a:p>
        </p:txBody>
      </p:sp>
    </p:spTree>
    <p:extLst>
      <p:ext uri="{BB962C8B-B14F-4D97-AF65-F5344CB8AC3E}">
        <p14:creationId xmlns:p14="http://schemas.microsoft.com/office/powerpoint/2010/main" val="2496930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solidFill>
                  <a:srgbClr val="006600"/>
                </a:solidFill>
              </a:rPr>
              <a:t>Exceptions</a:t>
            </a:r>
            <a:endParaRPr lang="en-US" sz="3800" dirty="0"/>
          </a:p>
        </p:txBody>
      </p:sp>
      <p:sp>
        <p:nvSpPr>
          <p:cNvPr id="3" name="Content Placeholder 2"/>
          <p:cNvSpPr>
            <a:spLocks noGrp="1"/>
          </p:cNvSpPr>
          <p:nvPr>
            <p:ph idx="1"/>
          </p:nvPr>
        </p:nvSpPr>
        <p:spPr/>
        <p:txBody>
          <a:bodyPr/>
          <a:lstStyle/>
          <a:p>
            <a:r>
              <a:rPr lang="en-US" i="1" dirty="0"/>
              <a:t>An exception is a </a:t>
            </a:r>
            <a:r>
              <a:rPr lang="en-US" i="1" dirty="0">
                <a:solidFill>
                  <a:schemeClr val="accent2">
                    <a:lumMod val="60000"/>
                    <a:lumOff val="40000"/>
                  </a:schemeClr>
                </a:solidFill>
              </a:rPr>
              <a:t>runtime error </a:t>
            </a:r>
            <a:r>
              <a:rPr lang="en-US" dirty="0"/>
              <a:t>which can be handled by the programmer. If the programmer cannot do anything in case of an error, then it is called an 'error' and not an </a:t>
            </a:r>
            <a:r>
              <a:rPr lang="en-US" dirty="0" smtClean="0"/>
              <a:t>exception</a:t>
            </a:r>
          </a:p>
          <a:p>
            <a:r>
              <a:rPr lang="en-US" dirty="0"/>
              <a:t>All exceptions are represented as classes in Python. </a:t>
            </a:r>
            <a:endParaRPr lang="en-US" dirty="0" smtClean="0"/>
          </a:p>
          <a:p>
            <a:r>
              <a:rPr lang="en-US" dirty="0" smtClean="0"/>
              <a:t>The </a:t>
            </a:r>
            <a:r>
              <a:rPr lang="en-US" dirty="0"/>
              <a:t>exceptions which are already </a:t>
            </a:r>
            <a:r>
              <a:rPr lang="en-US" dirty="0" smtClean="0"/>
              <a:t>available </a:t>
            </a:r>
            <a:r>
              <a:rPr lang="en-US" dirty="0"/>
              <a:t>in Python are called </a:t>
            </a:r>
            <a:r>
              <a:rPr lang="en-US" dirty="0" smtClean="0">
                <a:solidFill>
                  <a:srgbClr val="0070C0"/>
                </a:solidFill>
              </a:rPr>
              <a:t>built-in </a:t>
            </a:r>
            <a:r>
              <a:rPr lang="en-US" dirty="0">
                <a:solidFill>
                  <a:srgbClr val="0070C0"/>
                </a:solidFill>
              </a:rPr>
              <a:t>exceptions</a:t>
            </a:r>
            <a:r>
              <a:rPr lang="en-US" dirty="0"/>
              <a:t>. </a:t>
            </a:r>
            <a:endParaRPr lang="en-US" dirty="0" smtClean="0"/>
          </a:p>
          <a:p>
            <a:r>
              <a:rPr lang="en-US" dirty="0" smtClean="0"/>
              <a:t>The </a:t>
            </a:r>
            <a:r>
              <a:rPr lang="en-US" dirty="0"/>
              <a:t>base class for all built-in </a:t>
            </a:r>
            <a:r>
              <a:rPr lang="en-US" dirty="0" smtClean="0"/>
              <a:t>exceptions </a:t>
            </a:r>
            <a:r>
              <a:rPr lang="en-US" dirty="0"/>
              <a:t>is </a:t>
            </a:r>
            <a:r>
              <a:rPr lang="en-US" dirty="0" smtClean="0"/>
              <a:t>‘</a:t>
            </a:r>
            <a:r>
              <a:rPr lang="en-US" dirty="0" err="1" smtClean="0"/>
              <a:t>BaseException</a:t>
            </a:r>
            <a:r>
              <a:rPr lang="en-US" dirty="0" smtClean="0"/>
              <a:t>’ </a:t>
            </a:r>
            <a:r>
              <a:rPr lang="en-US" dirty="0"/>
              <a:t>class. </a:t>
            </a:r>
            <a:endParaRPr lang="en-US" dirty="0" smtClean="0"/>
          </a:p>
          <a:p>
            <a:r>
              <a:rPr lang="en-US" dirty="0" smtClean="0"/>
              <a:t>From </a:t>
            </a:r>
            <a:r>
              <a:rPr lang="en-US" dirty="0" err="1"/>
              <a:t>BaseException</a:t>
            </a:r>
            <a:r>
              <a:rPr lang="en-US" dirty="0"/>
              <a:t> class, the sub class </a:t>
            </a:r>
            <a:r>
              <a:rPr lang="en-US" dirty="0" smtClean="0"/>
              <a:t>'Exception‘ is derived</a:t>
            </a:r>
          </a:p>
          <a:p>
            <a:r>
              <a:rPr lang="en-US" dirty="0" smtClean="0"/>
              <a:t>From </a:t>
            </a:r>
            <a:r>
              <a:rPr lang="en-US" dirty="0"/>
              <a:t>Exception class, the sub classes '</a:t>
            </a:r>
            <a:r>
              <a:rPr lang="en-US" dirty="0" err="1"/>
              <a:t>StandardError</a:t>
            </a:r>
            <a:r>
              <a:rPr lang="en-US" dirty="0"/>
              <a:t>' and 'Warning</a:t>
            </a:r>
            <a:r>
              <a:rPr lang="en-US" dirty="0" smtClean="0"/>
              <a:t>' are derived</a:t>
            </a:r>
            <a:r>
              <a:rPr lang="en-US" dirty="0"/>
              <a:t>.</a:t>
            </a:r>
          </a:p>
          <a:p>
            <a:endParaRPr lang="en-US" dirty="0"/>
          </a:p>
          <a:p>
            <a:endParaRPr lang="en-US" dirty="0"/>
          </a:p>
        </p:txBody>
      </p:sp>
    </p:spTree>
    <p:extLst>
      <p:ext uri="{BB962C8B-B14F-4D97-AF65-F5344CB8AC3E}">
        <p14:creationId xmlns:p14="http://schemas.microsoft.com/office/powerpoint/2010/main" val="590948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365160"/>
            <a:ext cx="10058400" cy="4807039"/>
          </a:xfrm>
        </p:spPr>
        <p:txBody>
          <a:bodyPr/>
          <a:lstStyle/>
          <a:p>
            <a:r>
              <a:rPr lang="en-US" dirty="0"/>
              <a:t>All errors (or exceptions) are defined as sub classes of </a:t>
            </a:r>
            <a:r>
              <a:rPr lang="en-US" dirty="0" err="1"/>
              <a:t>StandardError</a:t>
            </a:r>
            <a:r>
              <a:rPr lang="en-US" dirty="0"/>
              <a:t>. An error should be compulsorily handled otherwise the program will not execute. </a:t>
            </a:r>
            <a:endParaRPr lang="en-US" dirty="0" smtClean="0"/>
          </a:p>
          <a:p>
            <a:r>
              <a:rPr lang="en-US" dirty="0" smtClean="0"/>
              <a:t>Similarly</a:t>
            </a:r>
            <a:r>
              <a:rPr lang="en-US" dirty="0"/>
              <a:t>, all warnings are derived as sub classes from Warning' class. A warning represents a caution and even though it is not handled, the program will execute. So, warnings can be neglected but errors cannot be neglected.</a:t>
            </a:r>
          </a:p>
          <a:p>
            <a:r>
              <a:rPr lang="en-US" dirty="0"/>
              <a:t>Just like the exceptions which are already available in Python language, a programmer can also create his own exceptions, called '</a:t>
            </a:r>
            <a:r>
              <a:rPr lang="en-US" dirty="0">
                <a:solidFill>
                  <a:srgbClr val="0070C0"/>
                </a:solidFill>
              </a:rPr>
              <a:t>user-defined</a:t>
            </a:r>
            <a:r>
              <a:rPr lang="en-US" dirty="0"/>
              <a:t>' </a:t>
            </a:r>
            <a:r>
              <a:rPr lang="en-US" dirty="0" smtClean="0"/>
              <a:t>exceptions.</a:t>
            </a:r>
          </a:p>
          <a:p>
            <a:r>
              <a:rPr lang="en-US" dirty="0" smtClean="0"/>
              <a:t>When </a:t>
            </a:r>
            <a:r>
              <a:rPr lang="en-US" dirty="0"/>
              <a:t>the programmer wants to create his own exception class, he should derive his class from Exception class and not from '</a:t>
            </a:r>
            <a:r>
              <a:rPr lang="en-US" dirty="0" err="1"/>
              <a:t>BaseException</a:t>
            </a:r>
            <a:r>
              <a:rPr lang="en-US" dirty="0"/>
              <a:t>' class. </a:t>
            </a:r>
            <a:endParaRPr lang="en-US" dirty="0" smtClean="0"/>
          </a:p>
          <a:p>
            <a:r>
              <a:rPr lang="en-US" dirty="0" smtClean="0"/>
              <a:t>In the next slide figure shows </a:t>
            </a:r>
            <a:r>
              <a:rPr lang="en-US" dirty="0"/>
              <a:t>important classes available in Exception </a:t>
            </a:r>
            <a:r>
              <a:rPr lang="en-US" dirty="0" smtClean="0"/>
              <a:t>hierarchy</a:t>
            </a:r>
            <a:endParaRPr lang="en-US" dirty="0"/>
          </a:p>
        </p:txBody>
      </p:sp>
    </p:spTree>
    <p:extLst>
      <p:ext uri="{BB962C8B-B14F-4D97-AF65-F5344CB8AC3E}">
        <p14:creationId xmlns:p14="http://schemas.microsoft.com/office/powerpoint/2010/main" val="3633010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9512" t="17586" r="35270" b="10888"/>
          <a:stretch/>
        </p:blipFill>
        <p:spPr>
          <a:xfrm>
            <a:off x="2628193" y="626300"/>
            <a:ext cx="6580202" cy="58519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050487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Exception </a:t>
            </a:r>
            <a:r>
              <a:rPr lang="en-US" sz="3800" dirty="0" smtClean="0">
                <a:solidFill>
                  <a:srgbClr val="006600"/>
                </a:solidFill>
              </a:rPr>
              <a:t>Handling</a:t>
            </a:r>
            <a:endParaRPr lang="en-US" sz="3800" dirty="0"/>
          </a:p>
        </p:txBody>
      </p:sp>
      <p:sp>
        <p:nvSpPr>
          <p:cNvPr id="3" name="Content Placeholder 2"/>
          <p:cNvSpPr>
            <a:spLocks noGrp="1"/>
          </p:cNvSpPr>
          <p:nvPr>
            <p:ph idx="1"/>
          </p:nvPr>
        </p:nvSpPr>
        <p:spPr/>
        <p:txBody>
          <a:bodyPr>
            <a:normAutofit/>
          </a:bodyPr>
          <a:lstStyle/>
          <a:p>
            <a:r>
              <a:rPr lang="en-US" dirty="0"/>
              <a:t>The purpose of handling errors is to make the program robust. The word 'robust' means </a:t>
            </a:r>
            <a:r>
              <a:rPr lang="en-US" dirty="0" smtClean="0"/>
              <a:t>‘strong’.  A </a:t>
            </a:r>
            <a:r>
              <a:rPr lang="en-US" dirty="0"/>
              <a:t>robust program does not terminate in the middle. </a:t>
            </a:r>
            <a:endParaRPr lang="en-US" dirty="0" smtClean="0"/>
          </a:p>
          <a:p>
            <a:r>
              <a:rPr lang="en-US" dirty="0" smtClean="0"/>
              <a:t>Also</a:t>
            </a:r>
            <a:r>
              <a:rPr lang="en-US" dirty="0"/>
              <a:t>, when there is an error </a:t>
            </a:r>
            <a:r>
              <a:rPr lang="en-US" dirty="0" smtClean="0"/>
              <a:t>in </a:t>
            </a:r>
            <a:r>
              <a:rPr lang="en-US" dirty="0"/>
              <a:t>the program, it will display an appropriate message to the user and </a:t>
            </a:r>
            <a:r>
              <a:rPr lang="en-US" dirty="0" smtClean="0"/>
              <a:t>continue </a:t>
            </a:r>
            <a:r>
              <a:rPr lang="en-US" dirty="0"/>
              <a:t>execution. Designing such programs is needed in any software development. For this purpose, the programmer should handle the errors. When the errors can be handled, they are called exceptions.</a:t>
            </a:r>
          </a:p>
          <a:p>
            <a:r>
              <a:rPr lang="en-US" dirty="0"/>
              <a:t>To handle exceptions, the programmer should perform the following three steps:</a:t>
            </a:r>
          </a:p>
          <a:p>
            <a:r>
              <a:rPr lang="en-US" b="1" dirty="0"/>
              <a:t>Step 1: </a:t>
            </a:r>
            <a:r>
              <a:rPr lang="en-US" dirty="0"/>
              <a:t>The programmer should observe the statements in his program where there may be a possibility of exceptions. Such statements should be written inside a </a:t>
            </a:r>
            <a:r>
              <a:rPr lang="en-US" dirty="0" smtClean="0">
                <a:solidFill>
                  <a:srgbClr val="00B0F0"/>
                </a:solidFill>
              </a:rPr>
              <a:t>‘try’ </a:t>
            </a:r>
            <a:r>
              <a:rPr lang="en-US" dirty="0">
                <a:solidFill>
                  <a:srgbClr val="00B0F0"/>
                </a:solidFill>
              </a:rPr>
              <a:t>block</a:t>
            </a:r>
            <a:r>
              <a:rPr lang="en-US" dirty="0"/>
              <a:t>. A try block looks like as </a:t>
            </a:r>
            <a:r>
              <a:rPr lang="en-US" dirty="0" smtClean="0"/>
              <a:t>follows</a:t>
            </a:r>
          </a:p>
          <a:p>
            <a:pPr marL="548640" lvl="2" indent="0">
              <a:buNone/>
            </a:pPr>
            <a:r>
              <a:rPr lang="en-US" sz="2000" dirty="0"/>
              <a:t>try:</a:t>
            </a:r>
          </a:p>
          <a:p>
            <a:pPr marL="548640" lvl="2" indent="0">
              <a:buNone/>
            </a:pPr>
            <a:r>
              <a:rPr lang="en-US" sz="2000" dirty="0"/>
              <a:t> </a:t>
            </a:r>
            <a:r>
              <a:rPr lang="en-US" sz="2000" dirty="0" smtClean="0"/>
              <a:t>   statements</a:t>
            </a:r>
            <a:endParaRPr lang="en-US" sz="2000" dirty="0"/>
          </a:p>
          <a:p>
            <a:endParaRPr lang="en-US" dirty="0" smtClean="0"/>
          </a:p>
          <a:p>
            <a:endParaRPr lang="en-US" dirty="0"/>
          </a:p>
        </p:txBody>
      </p:sp>
    </p:spTree>
    <p:extLst>
      <p:ext uri="{BB962C8B-B14F-4D97-AF65-F5344CB8AC3E}">
        <p14:creationId xmlns:p14="http://schemas.microsoft.com/office/powerpoint/2010/main" val="19239461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056068"/>
            <a:ext cx="10058400" cy="5116132"/>
          </a:xfrm>
        </p:spPr>
        <p:txBody>
          <a:bodyPr>
            <a:normAutofit/>
          </a:bodyPr>
          <a:lstStyle/>
          <a:p>
            <a:r>
              <a:rPr lang="en-US" b="1" dirty="0"/>
              <a:t>Step 2: </a:t>
            </a:r>
            <a:r>
              <a:rPr lang="en-US" dirty="0"/>
              <a:t>The programmer should write the </a:t>
            </a:r>
            <a:r>
              <a:rPr lang="en-US" dirty="0">
                <a:solidFill>
                  <a:srgbClr val="00B0F0"/>
                </a:solidFill>
              </a:rPr>
              <a:t>'except' block </a:t>
            </a:r>
            <a:r>
              <a:rPr lang="en-US" dirty="0"/>
              <a:t>where he should display the exception details to the user. This helps the user to understand that there is some error in the program. The programmer should also display a message regarding what can be done to avoid this error. Except block looks like as follows:</a:t>
            </a:r>
          </a:p>
          <a:p>
            <a:pPr marL="0" indent="0">
              <a:buNone/>
            </a:pPr>
            <a:r>
              <a:rPr lang="en-US" dirty="0" smtClean="0"/>
              <a:t>	except </a:t>
            </a:r>
            <a:r>
              <a:rPr lang="en-US" dirty="0" err="1" smtClean="0"/>
              <a:t>exceptionname</a:t>
            </a:r>
            <a:r>
              <a:rPr lang="en-US" dirty="0"/>
              <a:t>:</a:t>
            </a:r>
          </a:p>
          <a:p>
            <a:pPr marL="0" indent="0">
              <a:buNone/>
            </a:pPr>
            <a:r>
              <a:rPr lang="en-US" dirty="0" smtClean="0"/>
              <a:t>	    statements </a:t>
            </a:r>
            <a:r>
              <a:rPr lang="en-US" dirty="0"/>
              <a:t># these statements form </a:t>
            </a:r>
            <a:r>
              <a:rPr lang="en-US" dirty="0" smtClean="0"/>
              <a:t>handler</a:t>
            </a:r>
          </a:p>
          <a:p>
            <a:r>
              <a:rPr lang="en-US" b="1" dirty="0"/>
              <a:t>Step 3: </a:t>
            </a:r>
            <a:r>
              <a:rPr lang="en-US" dirty="0"/>
              <a:t>Lastly, the programmer should perform clean up actions like closing the files and terminating any other processes which are running. The programmer should write this code in the </a:t>
            </a:r>
            <a:r>
              <a:rPr lang="en-US" dirty="0">
                <a:solidFill>
                  <a:srgbClr val="00B0F0"/>
                </a:solidFill>
              </a:rPr>
              <a:t>finally block</a:t>
            </a:r>
            <a:r>
              <a:rPr lang="en-US" dirty="0"/>
              <a:t>. Finally block looks like as follows:</a:t>
            </a:r>
          </a:p>
          <a:p>
            <a:pPr marL="0" indent="0">
              <a:buNone/>
            </a:pPr>
            <a:r>
              <a:rPr lang="en-US" dirty="0" smtClean="0"/>
              <a:t>	finally</a:t>
            </a:r>
            <a:r>
              <a:rPr lang="en-US" dirty="0"/>
              <a:t>:</a:t>
            </a:r>
          </a:p>
          <a:p>
            <a:pPr marL="0" indent="0">
              <a:buNone/>
            </a:pPr>
            <a:r>
              <a:rPr lang="en-US" dirty="0" smtClean="0"/>
              <a:t>	    statements</a:t>
            </a:r>
          </a:p>
          <a:p>
            <a:pPr marL="0" indent="0">
              <a:buNone/>
            </a:pPr>
            <a:endParaRPr lang="en-US" i="1" u="sng" dirty="0" smtClean="0">
              <a:solidFill>
                <a:srgbClr val="00B050"/>
              </a:solidFill>
            </a:endParaRPr>
          </a:p>
          <a:p>
            <a:r>
              <a:rPr lang="en-US" i="1" u="sng" dirty="0" smtClean="0">
                <a:solidFill>
                  <a:srgbClr val="00B050"/>
                </a:solidFill>
              </a:rPr>
              <a:t>Go </a:t>
            </a:r>
            <a:r>
              <a:rPr lang="en-US" i="1" u="sng" dirty="0">
                <a:solidFill>
                  <a:srgbClr val="00B050"/>
                </a:solidFill>
              </a:rPr>
              <a:t>to Jupyter notebook for example</a:t>
            </a: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52859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46975"/>
            <a:ext cx="10058400" cy="5911402"/>
          </a:xfrm>
        </p:spPr>
        <p:txBody>
          <a:bodyPr>
            <a:normAutofit fontScale="85000" lnSpcReduction="20000"/>
          </a:bodyPr>
          <a:lstStyle/>
          <a:p>
            <a:pPr>
              <a:lnSpc>
                <a:spcPct val="120000"/>
              </a:lnSpc>
            </a:pPr>
            <a:r>
              <a:rPr lang="en-US" sz="2100" dirty="0"/>
              <a:t>In the previous discussion, we used try-catch-finally to handle the exception. However, the complete exception handling syntax will be in the following format:</a:t>
            </a:r>
          </a:p>
          <a:p>
            <a:pPr marL="822960" lvl="3" indent="0">
              <a:lnSpc>
                <a:spcPct val="120000"/>
              </a:lnSpc>
              <a:buNone/>
            </a:pPr>
            <a:r>
              <a:rPr lang="en-US" sz="2100" dirty="0"/>
              <a:t>try:</a:t>
            </a:r>
          </a:p>
          <a:p>
            <a:pPr marL="822960" lvl="3" indent="0">
              <a:lnSpc>
                <a:spcPct val="120000"/>
              </a:lnSpc>
              <a:buNone/>
            </a:pPr>
            <a:r>
              <a:rPr lang="en-US" sz="2100" dirty="0" smtClean="0"/>
              <a:t>    statements</a:t>
            </a:r>
            <a:endParaRPr lang="en-US" sz="2100" dirty="0"/>
          </a:p>
          <a:p>
            <a:pPr marL="822960" lvl="3" indent="0">
              <a:lnSpc>
                <a:spcPct val="120000"/>
              </a:lnSpc>
              <a:buNone/>
            </a:pPr>
            <a:r>
              <a:rPr lang="en-US" sz="2100" dirty="0"/>
              <a:t>except </a:t>
            </a:r>
            <a:r>
              <a:rPr lang="en-US" sz="2100" dirty="0" smtClean="0"/>
              <a:t>Exception1: </a:t>
            </a:r>
            <a:endParaRPr lang="en-US" sz="2100" dirty="0"/>
          </a:p>
          <a:p>
            <a:pPr marL="822960" lvl="3" indent="0">
              <a:lnSpc>
                <a:spcPct val="120000"/>
              </a:lnSpc>
              <a:buNone/>
            </a:pPr>
            <a:r>
              <a:rPr lang="en-US" sz="2100" dirty="0" smtClean="0"/>
              <a:t>    handler1</a:t>
            </a:r>
            <a:endParaRPr lang="en-US" sz="2100" dirty="0"/>
          </a:p>
          <a:p>
            <a:pPr marL="822960" lvl="3" indent="0">
              <a:lnSpc>
                <a:spcPct val="120000"/>
              </a:lnSpc>
              <a:buNone/>
            </a:pPr>
            <a:r>
              <a:rPr lang="en-US" sz="2100" dirty="0"/>
              <a:t>except Exception2: </a:t>
            </a:r>
          </a:p>
          <a:p>
            <a:pPr marL="822960" lvl="3" indent="0">
              <a:lnSpc>
                <a:spcPct val="120000"/>
              </a:lnSpc>
              <a:buNone/>
            </a:pPr>
            <a:r>
              <a:rPr lang="en-US" sz="2100" dirty="0" smtClean="0"/>
              <a:t>    handler2</a:t>
            </a:r>
            <a:endParaRPr lang="en-US" sz="2100" dirty="0"/>
          </a:p>
          <a:p>
            <a:pPr marL="822960" lvl="3" indent="0">
              <a:lnSpc>
                <a:spcPct val="120000"/>
              </a:lnSpc>
              <a:buNone/>
            </a:pPr>
            <a:r>
              <a:rPr lang="en-US" sz="2100" dirty="0"/>
              <a:t>else:</a:t>
            </a:r>
          </a:p>
          <a:p>
            <a:pPr marL="822960" lvl="3" indent="0">
              <a:lnSpc>
                <a:spcPct val="120000"/>
              </a:lnSpc>
              <a:buNone/>
            </a:pPr>
            <a:r>
              <a:rPr lang="en-US" sz="2100" dirty="0" smtClean="0"/>
              <a:t>    statements</a:t>
            </a:r>
            <a:endParaRPr lang="en-US" sz="2100" dirty="0"/>
          </a:p>
          <a:p>
            <a:pPr marL="822960" lvl="3" indent="0">
              <a:lnSpc>
                <a:spcPct val="120000"/>
              </a:lnSpc>
              <a:buNone/>
            </a:pPr>
            <a:r>
              <a:rPr lang="en-US" sz="2100" dirty="0"/>
              <a:t>finally:</a:t>
            </a:r>
          </a:p>
          <a:p>
            <a:pPr marL="822960" lvl="3" indent="0">
              <a:lnSpc>
                <a:spcPct val="120000"/>
              </a:lnSpc>
              <a:buNone/>
            </a:pPr>
            <a:r>
              <a:rPr lang="en-US" sz="2100" dirty="0" smtClean="0"/>
              <a:t>    statements</a:t>
            </a:r>
            <a:endParaRPr lang="en-US" sz="2100" dirty="0"/>
          </a:p>
          <a:p>
            <a:pPr>
              <a:lnSpc>
                <a:spcPct val="120000"/>
              </a:lnSpc>
            </a:pPr>
            <a:r>
              <a:rPr lang="en-US" sz="2100" dirty="0"/>
              <a:t>The `try' block contains the statements where there may be one or more exceptions. The subsequent 'except' blocks handle these exceptions. When </a:t>
            </a:r>
            <a:r>
              <a:rPr lang="en-US" sz="2100" dirty="0" smtClean="0"/>
              <a:t>'Exception1' </a:t>
            </a:r>
            <a:r>
              <a:rPr lang="en-US" sz="2100" dirty="0"/>
              <a:t>occurs, `</a:t>
            </a:r>
            <a:r>
              <a:rPr lang="en-US" sz="2100" dirty="0" smtClean="0"/>
              <a:t>handler1' </a:t>
            </a:r>
            <a:r>
              <a:rPr lang="en-US" sz="2100" dirty="0"/>
              <a:t>statements are executed. When </a:t>
            </a:r>
            <a:r>
              <a:rPr lang="en-US" sz="2100" dirty="0" smtClean="0"/>
              <a:t>‘Exception2’ </a:t>
            </a:r>
            <a:r>
              <a:rPr lang="en-US" sz="2100" dirty="0"/>
              <a:t>occurs, </a:t>
            </a:r>
            <a:r>
              <a:rPr lang="en-US" sz="2100" dirty="0" smtClean="0"/>
              <a:t>‘hanlder2’ </a:t>
            </a:r>
            <a:r>
              <a:rPr lang="en-US" sz="2100" dirty="0"/>
              <a:t>statements are executed and so forth. If no exception is raised, the statements inside the 'else' block are executed. Even if the exception occurs or does not occur, the code inside 'finally' block is always executed. </a:t>
            </a:r>
            <a:endParaRPr lang="en-US" dirty="0"/>
          </a:p>
        </p:txBody>
      </p:sp>
    </p:spTree>
    <p:extLst>
      <p:ext uri="{BB962C8B-B14F-4D97-AF65-F5344CB8AC3E}">
        <p14:creationId xmlns:p14="http://schemas.microsoft.com/office/powerpoint/2010/main" val="7227738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506828"/>
            <a:ext cx="10058400" cy="4665372"/>
          </a:xfrm>
        </p:spPr>
        <p:txBody>
          <a:bodyPr/>
          <a:lstStyle/>
          <a:p>
            <a:pPr>
              <a:lnSpc>
                <a:spcPct val="120000"/>
              </a:lnSpc>
            </a:pPr>
            <a:r>
              <a:rPr lang="en-US" sz="2100" dirty="0"/>
              <a:t>The following points are noteworthy:</a:t>
            </a:r>
          </a:p>
          <a:p>
            <a:pPr lvl="1">
              <a:lnSpc>
                <a:spcPct val="120000"/>
              </a:lnSpc>
              <a:buFont typeface="Wingdings" panose="05000000000000000000" pitchFamily="2" charset="2"/>
              <a:buChar char="q"/>
            </a:pPr>
            <a:r>
              <a:rPr lang="en-US" sz="2100" dirty="0" smtClean="0"/>
              <a:t> A </a:t>
            </a:r>
            <a:r>
              <a:rPr lang="en-US" sz="2100" dirty="0"/>
              <a:t>single try block can be followed by several except blocks.</a:t>
            </a:r>
          </a:p>
          <a:p>
            <a:pPr lvl="1">
              <a:lnSpc>
                <a:spcPct val="120000"/>
              </a:lnSpc>
              <a:buFont typeface="Wingdings" panose="05000000000000000000" pitchFamily="2" charset="2"/>
              <a:buChar char="q"/>
            </a:pPr>
            <a:r>
              <a:rPr lang="en-US" sz="2100" dirty="0" smtClean="0"/>
              <a:t> Multiple </a:t>
            </a:r>
            <a:r>
              <a:rPr lang="en-US" sz="2100" dirty="0"/>
              <a:t>except blocks can be used to handle multiple exceptions.</a:t>
            </a:r>
          </a:p>
          <a:p>
            <a:pPr lvl="1">
              <a:lnSpc>
                <a:spcPct val="120000"/>
              </a:lnSpc>
              <a:buFont typeface="Wingdings" panose="05000000000000000000" pitchFamily="2" charset="2"/>
              <a:buChar char="q"/>
            </a:pPr>
            <a:r>
              <a:rPr lang="en-US" sz="2100" dirty="0" smtClean="0"/>
              <a:t> We </a:t>
            </a:r>
            <a:r>
              <a:rPr lang="en-US" sz="2100" dirty="0"/>
              <a:t>cannot write except blocks without a try block.</a:t>
            </a:r>
          </a:p>
          <a:p>
            <a:pPr lvl="1">
              <a:lnSpc>
                <a:spcPct val="120000"/>
              </a:lnSpc>
              <a:buFont typeface="Wingdings" panose="05000000000000000000" pitchFamily="2" charset="2"/>
              <a:buChar char="q"/>
            </a:pPr>
            <a:r>
              <a:rPr lang="en-US" sz="2100" dirty="0"/>
              <a:t> </a:t>
            </a:r>
            <a:r>
              <a:rPr lang="en-US" sz="2100" dirty="0" smtClean="0"/>
              <a:t>We </a:t>
            </a:r>
            <a:r>
              <a:rPr lang="en-US" sz="2100" dirty="0"/>
              <a:t>can write a try block without any except blocks.</a:t>
            </a:r>
          </a:p>
          <a:p>
            <a:pPr lvl="1">
              <a:lnSpc>
                <a:spcPct val="120000"/>
              </a:lnSpc>
              <a:buFont typeface="Wingdings" panose="05000000000000000000" pitchFamily="2" charset="2"/>
              <a:buChar char="q"/>
            </a:pPr>
            <a:r>
              <a:rPr lang="en-US" sz="2100" dirty="0" smtClean="0"/>
              <a:t> Else </a:t>
            </a:r>
            <a:r>
              <a:rPr lang="en-US" sz="2100" dirty="0"/>
              <a:t>block and finally blocks are not compulsory.</a:t>
            </a:r>
          </a:p>
          <a:p>
            <a:pPr lvl="1">
              <a:lnSpc>
                <a:spcPct val="120000"/>
              </a:lnSpc>
              <a:buFont typeface="Wingdings" panose="05000000000000000000" pitchFamily="2" charset="2"/>
              <a:buChar char="q"/>
            </a:pPr>
            <a:r>
              <a:rPr lang="en-US" sz="2100" dirty="0" smtClean="0"/>
              <a:t> When </a:t>
            </a:r>
            <a:r>
              <a:rPr lang="en-US" sz="2100" dirty="0"/>
              <a:t>there is no exception, else block is executed after try block.</a:t>
            </a:r>
          </a:p>
          <a:p>
            <a:pPr lvl="1">
              <a:lnSpc>
                <a:spcPct val="120000"/>
              </a:lnSpc>
              <a:buFont typeface="Wingdings" panose="05000000000000000000" pitchFamily="2" charset="2"/>
              <a:buChar char="q"/>
            </a:pPr>
            <a:r>
              <a:rPr lang="en-US" sz="2100" dirty="0" smtClean="0"/>
              <a:t> Finally </a:t>
            </a:r>
            <a:r>
              <a:rPr lang="en-US" sz="2100" dirty="0"/>
              <a:t>block is always executed.</a:t>
            </a:r>
          </a:p>
          <a:p>
            <a:endParaRPr lang="en-US" dirty="0"/>
          </a:p>
        </p:txBody>
      </p:sp>
    </p:spTree>
    <p:extLst>
      <p:ext uri="{BB962C8B-B14F-4D97-AF65-F5344CB8AC3E}">
        <p14:creationId xmlns:p14="http://schemas.microsoft.com/office/powerpoint/2010/main" val="5090887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Types of </a:t>
            </a:r>
            <a:r>
              <a:rPr lang="en-US" sz="3800" dirty="0" smtClean="0">
                <a:solidFill>
                  <a:srgbClr val="006600"/>
                </a:solidFill>
              </a:rPr>
              <a:t>Exceptions</a:t>
            </a:r>
            <a:endParaRPr lang="en-US" sz="3800" dirty="0"/>
          </a:p>
        </p:txBody>
      </p:sp>
      <p:sp>
        <p:nvSpPr>
          <p:cNvPr id="3" name="Content Placeholder 2"/>
          <p:cNvSpPr>
            <a:spLocks noGrp="1"/>
          </p:cNvSpPr>
          <p:nvPr>
            <p:ph idx="1"/>
          </p:nvPr>
        </p:nvSpPr>
        <p:spPr/>
        <p:txBody>
          <a:bodyPr/>
          <a:lstStyle/>
          <a:p>
            <a:r>
              <a:rPr lang="en-US" dirty="0"/>
              <a:t>There are several exceptions available as part of Python language that are called built-in exceptions. </a:t>
            </a:r>
            <a:endParaRPr lang="en-US" dirty="0" smtClean="0"/>
          </a:p>
          <a:p>
            <a:r>
              <a:rPr lang="en-US" dirty="0" smtClean="0"/>
              <a:t>In </a:t>
            </a:r>
            <a:r>
              <a:rPr lang="en-US" dirty="0"/>
              <a:t>the same way, the programmer can also create his own exceptions called user-defined </a:t>
            </a:r>
            <a:r>
              <a:rPr lang="en-US" dirty="0" smtClean="0"/>
              <a:t>exceptions. The following Table summarizes </a:t>
            </a:r>
            <a:r>
              <a:rPr lang="en-US" dirty="0"/>
              <a:t>some important built-in exceptions in Python. </a:t>
            </a:r>
            <a:endParaRPr lang="en-US" dirty="0" smtClean="0"/>
          </a:p>
          <a:p>
            <a:r>
              <a:rPr lang="en-US" dirty="0" smtClean="0"/>
              <a:t>Most </a:t>
            </a:r>
            <a:r>
              <a:rPr lang="en-US" dirty="0"/>
              <a:t>of the exception class names end with the word 'Error'</a:t>
            </a:r>
          </a:p>
        </p:txBody>
      </p:sp>
    </p:spTree>
    <p:extLst>
      <p:ext uri="{BB962C8B-B14F-4D97-AF65-F5344CB8AC3E}">
        <p14:creationId xmlns:p14="http://schemas.microsoft.com/office/powerpoint/2010/main" val="24370159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8807" t="26877" r="13233" b="18517"/>
          <a:stretch/>
        </p:blipFill>
        <p:spPr>
          <a:xfrm>
            <a:off x="1584100" y="980661"/>
            <a:ext cx="9309187" cy="49307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92803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8270" t="25067" r="13358" b="23970"/>
          <a:stretch/>
        </p:blipFill>
        <p:spPr>
          <a:xfrm>
            <a:off x="1463961" y="1017431"/>
            <a:ext cx="9681425" cy="47523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3519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1">
                    <a:lumMod val="75000"/>
                  </a:schemeClr>
                </a:solidFill>
              </a:rPr>
              <a:t>List of contents</a:t>
            </a:r>
            <a:endParaRPr lang="en-US" sz="4000" dirty="0">
              <a:solidFill>
                <a:schemeClr val="accent1">
                  <a:lumMod val="75000"/>
                </a:schemeClr>
              </a:solidFill>
            </a:endParaRPr>
          </a:p>
        </p:txBody>
      </p:sp>
      <p:sp>
        <p:nvSpPr>
          <p:cNvPr id="3" name="Content Placeholder 2"/>
          <p:cNvSpPr>
            <a:spLocks noGrp="1"/>
          </p:cNvSpPr>
          <p:nvPr>
            <p:ph sz="half" idx="2"/>
          </p:nvPr>
        </p:nvSpPr>
        <p:spPr>
          <a:xfrm>
            <a:off x="6647688" y="2093976"/>
            <a:ext cx="4754880" cy="3291840"/>
          </a:xfrm>
        </p:spPr>
        <p:txBody>
          <a:bodyPr>
            <a:normAutofit/>
          </a:bodyPr>
          <a:lstStyle/>
          <a:p>
            <a:pPr marL="0" indent="0">
              <a:buNone/>
            </a:pPr>
            <a:endParaRPr lang="en-US" dirty="0" smtClean="0">
              <a:solidFill>
                <a:srgbClr val="006600"/>
              </a:solidFill>
            </a:endParaRPr>
          </a:p>
          <a:p>
            <a:pPr marL="0" indent="0">
              <a:buNone/>
            </a:pPr>
            <a:endParaRPr lang="en-US" dirty="0">
              <a:solidFill>
                <a:srgbClr val="006600"/>
              </a:solidFill>
            </a:endParaRPr>
          </a:p>
        </p:txBody>
      </p:sp>
      <p:sp>
        <p:nvSpPr>
          <p:cNvPr id="5" name="Content Placeholder 4"/>
          <p:cNvSpPr>
            <a:spLocks noGrp="1"/>
          </p:cNvSpPr>
          <p:nvPr>
            <p:ph sz="quarter" idx="4"/>
          </p:nvPr>
        </p:nvSpPr>
        <p:spPr>
          <a:xfrm>
            <a:off x="1069848" y="2093976"/>
            <a:ext cx="10058400" cy="4036368"/>
          </a:xfrm>
        </p:spPr>
        <p:txBody>
          <a:bodyPr>
            <a:normAutofit fontScale="92500" lnSpcReduction="10000"/>
          </a:bodyPr>
          <a:lstStyle/>
          <a:p>
            <a:r>
              <a:rPr lang="en-US" dirty="0" smtClean="0">
                <a:solidFill>
                  <a:srgbClr val="006600"/>
                </a:solidFill>
              </a:rPr>
              <a:t>Errors in a Python Program</a:t>
            </a:r>
          </a:p>
          <a:p>
            <a:pPr lvl="1"/>
            <a:r>
              <a:rPr lang="en-US" dirty="0" smtClean="0">
                <a:solidFill>
                  <a:srgbClr val="006600"/>
                </a:solidFill>
              </a:rPr>
              <a:t>Compile-Time Errors</a:t>
            </a:r>
          </a:p>
          <a:p>
            <a:pPr lvl="1"/>
            <a:r>
              <a:rPr lang="en-US" dirty="0" smtClean="0">
                <a:solidFill>
                  <a:srgbClr val="006600"/>
                </a:solidFill>
              </a:rPr>
              <a:t>Runtime Errors</a:t>
            </a:r>
          </a:p>
          <a:p>
            <a:pPr lvl="1"/>
            <a:r>
              <a:rPr lang="en-US" dirty="0" smtClean="0">
                <a:solidFill>
                  <a:srgbClr val="006600"/>
                </a:solidFill>
              </a:rPr>
              <a:t>Logical Errors</a:t>
            </a:r>
          </a:p>
          <a:p>
            <a:r>
              <a:rPr lang="en-US" dirty="0" smtClean="0">
                <a:solidFill>
                  <a:srgbClr val="006600"/>
                </a:solidFill>
              </a:rPr>
              <a:t>Exceptions</a:t>
            </a:r>
          </a:p>
          <a:p>
            <a:r>
              <a:rPr lang="en-US" dirty="0" smtClean="0">
                <a:solidFill>
                  <a:srgbClr val="006600"/>
                </a:solidFill>
              </a:rPr>
              <a:t>Exception Handling</a:t>
            </a:r>
          </a:p>
          <a:p>
            <a:r>
              <a:rPr lang="en-US" dirty="0" smtClean="0">
                <a:solidFill>
                  <a:srgbClr val="006600"/>
                </a:solidFill>
              </a:rPr>
              <a:t>Types of Exceptions</a:t>
            </a:r>
          </a:p>
          <a:p>
            <a:r>
              <a:rPr lang="en-US" dirty="0" smtClean="0">
                <a:solidFill>
                  <a:srgbClr val="006600"/>
                </a:solidFill>
              </a:rPr>
              <a:t>The Except Block</a:t>
            </a:r>
          </a:p>
          <a:p>
            <a:r>
              <a:rPr lang="en-US" dirty="0" smtClean="0">
                <a:solidFill>
                  <a:srgbClr val="006600"/>
                </a:solidFill>
              </a:rPr>
              <a:t>The assert Statement</a:t>
            </a:r>
          </a:p>
          <a:p>
            <a:r>
              <a:rPr lang="en-US" dirty="0" smtClean="0">
                <a:solidFill>
                  <a:srgbClr val="006600"/>
                </a:solidFill>
              </a:rPr>
              <a:t>User-Defined Exceptions</a:t>
            </a:r>
          </a:p>
          <a:p>
            <a:r>
              <a:rPr lang="en-US" dirty="0" smtClean="0">
                <a:solidFill>
                  <a:srgbClr val="006600"/>
                </a:solidFill>
              </a:rPr>
              <a:t>Logging the Exceptions</a:t>
            </a:r>
          </a:p>
        </p:txBody>
      </p:sp>
    </p:spTree>
    <p:extLst>
      <p:ext uri="{BB962C8B-B14F-4D97-AF65-F5344CB8AC3E}">
        <p14:creationId xmlns:p14="http://schemas.microsoft.com/office/powerpoint/2010/main" val="35301446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3277" t="28177" r="27983" b="18563"/>
          <a:stretch/>
        </p:blipFill>
        <p:spPr>
          <a:xfrm>
            <a:off x="1441501" y="1102169"/>
            <a:ext cx="9488556" cy="48370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883040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828800"/>
            <a:ext cx="10058400" cy="4343400"/>
          </a:xfrm>
        </p:spPr>
        <p:txBody>
          <a:bodyPr/>
          <a:lstStyle/>
          <a:p>
            <a:r>
              <a:rPr lang="en-US" dirty="0" smtClean="0"/>
              <a:t>Now </a:t>
            </a:r>
            <a:r>
              <a:rPr lang="en-US" dirty="0"/>
              <a:t>w</a:t>
            </a:r>
            <a:r>
              <a:rPr lang="en-US" dirty="0" smtClean="0"/>
              <a:t>e </a:t>
            </a:r>
            <a:r>
              <a:rPr lang="en-US" dirty="0"/>
              <a:t>will </a:t>
            </a:r>
            <a:r>
              <a:rPr lang="en-US" dirty="0" smtClean="0"/>
              <a:t>see </a:t>
            </a:r>
            <a:r>
              <a:rPr lang="en-US" dirty="0"/>
              <a:t>how to work with built-in </a:t>
            </a:r>
            <a:r>
              <a:rPr lang="en-US" dirty="0" smtClean="0"/>
              <a:t>exceptions</a:t>
            </a:r>
          </a:p>
          <a:p>
            <a:r>
              <a:rPr lang="en-US" i="1" u="sng" dirty="0">
                <a:solidFill>
                  <a:srgbClr val="00B050"/>
                </a:solidFill>
              </a:rPr>
              <a:t>Go to Jupyter notebook for </a:t>
            </a:r>
            <a:r>
              <a:rPr lang="en-US" i="1" u="sng" dirty="0" smtClean="0">
                <a:solidFill>
                  <a:srgbClr val="00B050"/>
                </a:solidFill>
              </a:rPr>
              <a:t>examples</a:t>
            </a:r>
            <a:endParaRPr lang="en-US" dirty="0"/>
          </a:p>
        </p:txBody>
      </p:sp>
    </p:spTree>
    <p:extLst>
      <p:ext uri="{BB962C8B-B14F-4D97-AF65-F5344CB8AC3E}">
        <p14:creationId xmlns:p14="http://schemas.microsoft.com/office/powerpoint/2010/main" val="29381424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The Except </a:t>
            </a:r>
            <a:r>
              <a:rPr lang="en-US" sz="3800" dirty="0" smtClean="0">
                <a:solidFill>
                  <a:srgbClr val="006600"/>
                </a:solidFill>
              </a:rPr>
              <a:t>Block</a:t>
            </a:r>
            <a:endParaRPr lang="en-US" sz="3800" dirty="0"/>
          </a:p>
        </p:txBody>
      </p:sp>
      <p:sp>
        <p:nvSpPr>
          <p:cNvPr id="3" name="Content Placeholder 2"/>
          <p:cNvSpPr>
            <a:spLocks noGrp="1"/>
          </p:cNvSpPr>
          <p:nvPr>
            <p:ph idx="1"/>
          </p:nvPr>
        </p:nvSpPr>
        <p:spPr/>
        <p:txBody>
          <a:bodyPr>
            <a:normAutofit/>
          </a:bodyPr>
          <a:lstStyle/>
          <a:p>
            <a:r>
              <a:rPr lang="en-US" dirty="0"/>
              <a:t>The 'except' block is useful to catch an exception that is raised in the try block. When there is an exception in the try block, then only the except block is executed. It is written in various </a:t>
            </a:r>
            <a:r>
              <a:rPr lang="en-US" dirty="0" smtClean="0"/>
              <a:t>formats.</a:t>
            </a:r>
          </a:p>
          <a:p>
            <a:pPr marL="274320" lvl="1" indent="0">
              <a:buNone/>
            </a:pPr>
            <a:r>
              <a:rPr lang="en-US" dirty="0" smtClean="0"/>
              <a:t>1. To </a:t>
            </a:r>
            <a:r>
              <a:rPr lang="en-US" dirty="0"/>
              <a:t>catch the exception which is raised in the try block, we can write except block with the </a:t>
            </a:r>
            <a:r>
              <a:rPr lang="en-US" dirty="0" err="1"/>
              <a:t>Exceptionclass</a:t>
            </a:r>
            <a:r>
              <a:rPr lang="en-US" dirty="0"/>
              <a:t> name as:</a:t>
            </a:r>
          </a:p>
          <a:p>
            <a:pPr marL="274320" lvl="1" indent="0">
              <a:buNone/>
            </a:pPr>
            <a:r>
              <a:rPr lang="en-US" dirty="0" smtClean="0"/>
              <a:t>	except </a:t>
            </a:r>
            <a:r>
              <a:rPr lang="en-US" dirty="0" err="1" smtClean="0"/>
              <a:t>Exceptionclass</a:t>
            </a:r>
            <a:r>
              <a:rPr lang="en-US" dirty="0" smtClean="0"/>
              <a:t>:</a:t>
            </a:r>
          </a:p>
          <a:p>
            <a:pPr marL="274320" lvl="1" indent="0">
              <a:buNone/>
            </a:pPr>
            <a:r>
              <a:rPr lang="en-US" dirty="0" smtClean="0"/>
              <a:t>2. We </a:t>
            </a:r>
            <a:r>
              <a:rPr lang="en-US" dirty="0"/>
              <a:t>can catch the exception as an object that contains some description about the exception.</a:t>
            </a:r>
          </a:p>
          <a:p>
            <a:pPr marL="274320" lvl="1" indent="0">
              <a:buNone/>
            </a:pPr>
            <a:r>
              <a:rPr lang="en-US" dirty="0" smtClean="0"/>
              <a:t>	except </a:t>
            </a:r>
            <a:r>
              <a:rPr lang="en-US" dirty="0" err="1"/>
              <a:t>Exceptionclass</a:t>
            </a:r>
            <a:r>
              <a:rPr lang="en-US" dirty="0"/>
              <a:t> as </a:t>
            </a:r>
            <a:r>
              <a:rPr lang="en-US" dirty="0" err="1" smtClean="0"/>
              <a:t>obj</a:t>
            </a:r>
            <a:r>
              <a:rPr lang="en-US" dirty="0" smtClean="0"/>
              <a:t>:</a:t>
            </a:r>
          </a:p>
          <a:p>
            <a:pPr marL="274320" lvl="1" indent="0">
              <a:buNone/>
            </a:pPr>
            <a:r>
              <a:rPr lang="en-US" dirty="0" smtClean="0"/>
              <a:t>3. To </a:t>
            </a:r>
            <a:r>
              <a:rPr lang="en-US" dirty="0"/>
              <a:t>catch multiple exceptions, we can write multiple catch blocks. The other way is to use a single except block and write all the exceptions as a tuple inside parentheses as:</a:t>
            </a:r>
          </a:p>
          <a:p>
            <a:pPr marL="274320" lvl="1" indent="0">
              <a:buNone/>
            </a:pPr>
            <a:r>
              <a:rPr lang="en-US" dirty="0" smtClean="0"/>
              <a:t>	except </a:t>
            </a:r>
            <a:r>
              <a:rPr lang="en-US" dirty="0"/>
              <a:t>(</a:t>
            </a:r>
            <a:r>
              <a:rPr lang="en-US" dirty="0" err="1"/>
              <a:t>Exceptionclassl</a:t>
            </a:r>
            <a:r>
              <a:rPr lang="en-US" dirty="0"/>
              <a:t>, Exceptionclass2</a:t>
            </a:r>
            <a:r>
              <a:rPr lang="en-US" dirty="0" smtClean="0"/>
              <a:t>, ): </a:t>
            </a:r>
            <a:endParaRPr lang="en-US" dirty="0"/>
          </a:p>
          <a:p>
            <a:endParaRPr lang="en-US" dirty="0"/>
          </a:p>
        </p:txBody>
      </p:sp>
    </p:spTree>
    <p:extLst>
      <p:ext uri="{BB962C8B-B14F-4D97-AF65-F5344CB8AC3E}">
        <p14:creationId xmlns:p14="http://schemas.microsoft.com/office/powerpoint/2010/main" val="42474517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468192"/>
            <a:ext cx="10058400" cy="4704008"/>
          </a:xfrm>
        </p:spPr>
        <p:txBody>
          <a:bodyPr/>
          <a:lstStyle/>
          <a:p>
            <a:pPr marL="274320" lvl="1" indent="0" fontAlgn="base">
              <a:buNone/>
            </a:pPr>
            <a:r>
              <a:rPr lang="en-US" dirty="0" smtClean="0"/>
              <a:t>4. To </a:t>
            </a:r>
            <a:r>
              <a:rPr lang="en-US" dirty="0"/>
              <a:t>catch any type of exception where we are not bothered about which type of exception it is, we can write except block without mentioning any </a:t>
            </a:r>
            <a:r>
              <a:rPr lang="en-US" dirty="0" err="1"/>
              <a:t>Exceptionclass</a:t>
            </a:r>
            <a:r>
              <a:rPr lang="en-US" dirty="0"/>
              <a:t> name as:</a:t>
            </a:r>
          </a:p>
          <a:p>
            <a:pPr marL="0" indent="0">
              <a:buNone/>
            </a:pPr>
            <a:r>
              <a:rPr lang="en-US" dirty="0" smtClean="0"/>
              <a:t>	except:</a:t>
            </a:r>
          </a:p>
          <a:p>
            <a:pPr marL="0" indent="0">
              <a:buNone/>
            </a:pPr>
            <a:endParaRPr lang="en-US" dirty="0"/>
          </a:p>
          <a:p>
            <a:r>
              <a:rPr lang="en-US" dirty="0"/>
              <a:t>In Program 11, we are finding inverse of a given number. In this program, we are using try block without except block. When we want to use try block alone, we need to follow it with a finally block. Since we are not using except block, it is not possible to catch the exception</a:t>
            </a:r>
            <a:r>
              <a:rPr lang="en-US" dirty="0" smtClean="0"/>
              <a:t>.</a:t>
            </a:r>
          </a:p>
          <a:p>
            <a:endParaRPr lang="en-US" dirty="0"/>
          </a:p>
          <a:p>
            <a:r>
              <a:rPr lang="en-US" i="1" u="sng" dirty="0">
                <a:solidFill>
                  <a:srgbClr val="00B050"/>
                </a:solidFill>
              </a:rPr>
              <a:t>Go to Jupyter notebook for example</a:t>
            </a: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2002208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The assert </a:t>
            </a:r>
            <a:r>
              <a:rPr lang="en-US" sz="3800" dirty="0" smtClean="0">
                <a:solidFill>
                  <a:srgbClr val="006600"/>
                </a:solidFill>
              </a:rPr>
              <a:t>Statement</a:t>
            </a:r>
            <a:endParaRPr lang="en-US" sz="3800" dirty="0"/>
          </a:p>
        </p:txBody>
      </p:sp>
      <p:sp>
        <p:nvSpPr>
          <p:cNvPr id="3" name="Content Placeholder 2"/>
          <p:cNvSpPr>
            <a:spLocks noGrp="1"/>
          </p:cNvSpPr>
          <p:nvPr>
            <p:ph idx="1"/>
          </p:nvPr>
        </p:nvSpPr>
        <p:spPr/>
        <p:txBody>
          <a:bodyPr/>
          <a:lstStyle/>
          <a:p>
            <a:r>
              <a:rPr lang="en-US" dirty="0"/>
              <a:t>The assert statement is useful to ensure that a given condition is True. If it is not true, it raises </a:t>
            </a:r>
            <a:r>
              <a:rPr lang="en-US" dirty="0" err="1"/>
              <a:t>AssertionError</a:t>
            </a:r>
            <a:r>
              <a:rPr lang="en-US" dirty="0"/>
              <a:t>. </a:t>
            </a:r>
            <a:endParaRPr lang="en-US" dirty="0" smtClean="0"/>
          </a:p>
          <a:p>
            <a:r>
              <a:rPr lang="en-US" dirty="0" smtClean="0"/>
              <a:t>The </a:t>
            </a:r>
            <a:r>
              <a:rPr lang="en-US" dirty="0"/>
              <a:t>syntax is as follows:</a:t>
            </a:r>
          </a:p>
          <a:p>
            <a:pPr marL="0" indent="0">
              <a:buNone/>
            </a:pPr>
            <a:r>
              <a:rPr lang="en-US" dirty="0" smtClean="0"/>
              <a:t>	assert </a:t>
            </a:r>
            <a:r>
              <a:rPr lang="en-US" dirty="0"/>
              <a:t>condition, message</a:t>
            </a:r>
          </a:p>
          <a:p>
            <a:r>
              <a:rPr lang="en-US" dirty="0"/>
              <a:t>If the condition is False, then the exception by the name </a:t>
            </a:r>
            <a:r>
              <a:rPr lang="en-US" dirty="0" err="1"/>
              <a:t>AssertionError</a:t>
            </a:r>
            <a:r>
              <a:rPr lang="en-US" dirty="0"/>
              <a:t> is raised along with the 'message' written in the assert statement. If 'message' is not given in the assert statement, and the condition is False, then also </a:t>
            </a:r>
            <a:r>
              <a:rPr lang="en-US" dirty="0" err="1"/>
              <a:t>AssertionError</a:t>
            </a:r>
            <a:r>
              <a:rPr lang="en-US" dirty="0"/>
              <a:t> is raised without message</a:t>
            </a:r>
            <a:r>
              <a:rPr lang="en-US" dirty="0" smtClean="0"/>
              <a:t>.</a:t>
            </a:r>
          </a:p>
          <a:p>
            <a:endParaRPr lang="en-US" dirty="0" smtClean="0"/>
          </a:p>
          <a:p>
            <a:r>
              <a:rPr lang="en-US" i="1" u="sng" dirty="0">
                <a:solidFill>
                  <a:srgbClr val="00B050"/>
                </a:solidFill>
              </a:rPr>
              <a:t>Go to Jupyter notebook for example</a:t>
            </a:r>
            <a:endParaRPr lang="en-US" dirty="0"/>
          </a:p>
          <a:p>
            <a:endParaRPr lang="en-US" dirty="0"/>
          </a:p>
        </p:txBody>
      </p:sp>
    </p:spTree>
    <p:extLst>
      <p:ext uri="{BB962C8B-B14F-4D97-AF65-F5344CB8AC3E}">
        <p14:creationId xmlns:p14="http://schemas.microsoft.com/office/powerpoint/2010/main" val="724914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The same program can be rewritten using a message after the condition in the assert statement. When the condition is False, the message is passed to </a:t>
            </a:r>
            <a:r>
              <a:rPr lang="en-US" dirty="0" err="1"/>
              <a:t>AssertionError</a:t>
            </a:r>
            <a:r>
              <a:rPr lang="en-US" dirty="0"/>
              <a:t> object </a:t>
            </a:r>
            <a:r>
              <a:rPr lang="en-US" dirty="0" smtClean="0"/>
              <a:t>‘</a:t>
            </a:r>
            <a:r>
              <a:rPr lang="en-US" dirty="0" err="1" smtClean="0"/>
              <a:t>obj</a:t>
            </a:r>
            <a:r>
              <a:rPr lang="en-US" dirty="0" smtClean="0"/>
              <a:t>’ </a:t>
            </a:r>
            <a:r>
              <a:rPr lang="en-US" dirty="0"/>
              <a:t>that can be displayed in the except block as shown in Program </a:t>
            </a:r>
            <a:r>
              <a:rPr lang="en-US" dirty="0" smtClean="0"/>
              <a:t>13</a:t>
            </a:r>
          </a:p>
          <a:p>
            <a:endParaRPr lang="en-US" dirty="0" smtClean="0"/>
          </a:p>
          <a:p>
            <a:r>
              <a:rPr lang="en-US" i="1" u="sng" dirty="0">
                <a:solidFill>
                  <a:srgbClr val="00B050"/>
                </a:solidFill>
              </a:rPr>
              <a:t>Go to Jupyter notebook for example</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7705679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User-Defined </a:t>
            </a:r>
            <a:r>
              <a:rPr lang="en-US" sz="3800" dirty="0" smtClean="0">
                <a:solidFill>
                  <a:srgbClr val="006600"/>
                </a:solidFill>
              </a:rPr>
              <a:t>Exceptions</a:t>
            </a:r>
            <a:endParaRPr lang="en-US" sz="3800" dirty="0"/>
          </a:p>
        </p:txBody>
      </p:sp>
      <p:sp>
        <p:nvSpPr>
          <p:cNvPr id="3" name="Content Placeholder 2"/>
          <p:cNvSpPr>
            <a:spLocks noGrp="1"/>
          </p:cNvSpPr>
          <p:nvPr>
            <p:ph idx="1"/>
          </p:nvPr>
        </p:nvSpPr>
        <p:spPr/>
        <p:txBody>
          <a:bodyPr>
            <a:normAutofit fontScale="92500" lnSpcReduction="20000"/>
          </a:bodyPr>
          <a:lstStyle/>
          <a:p>
            <a:r>
              <a:rPr lang="en-US" dirty="0"/>
              <a:t>Like the built-in exceptions of Python, the programmer can also create his own exceptions which are called 'User- defined exceptions' or 'Custom exceptions'. </a:t>
            </a:r>
            <a:endParaRPr lang="en-US" dirty="0" smtClean="0"/>
          </a:p>
          <a:p>
            <a:r>
              <a:rPr lang="en-US" dirty="0" smtClean="0"/>
              <a:t>We </a:t>
            </a:r>
            <a:r>
              <a:rPr lang="en-US" dirty="0"/>
              <a:t>know Python offers many exceptions which will raise in different contexts. For example, when a number is divided by zero, the </a:t>
            </a:r>
            <a:r>
              <a:rPr lang="en-US" dirty="0" err="1"/>
              <a:t>ZeroDivisionError</a:t>
            </a:r>
            <a:r>
              <a:rPr lang="en-US" dirty="0"/>
              <a:t> is raised. Similarly, when the datatype is not correct, </a:t>
            </a:r>
            <a:r>
              <a:rPr lang="en-US" dirty="0" err="1"/>
              <a:t>TypeErroris</a:t>
            </a:r>
            <a:r>
              <a:rPr lang="en-US" dirty="0"/>
              <a:t> raised.</a:t>
            </a:r>
          </a:p>
          <a:p>
            <a:r>
              <a:rPr lang="en-US" dirty="0"/>
              <a:t>But, there may be some situations where none of the exceptions in Python are useful for the programmer. In that case, the programmer has to create his own exception and raise it. </a:t>
            </a:r>
            <a:endParaRPr lang="en-US" dirty="0" smtClean="0"/>
          </a:p>
          <a:p>
            <a:r>
              <a:rPr lang="en-US" dirty="0" smtClean="0"/>
              <a:t>For </a:t>
            </a:r>
            <a:r>
              <a:rPr lang="en-US" dirty="0"/>
              <a:t>example, let's take a bank where customers have accounts. Each account is characterized </a:t>
            </a:r>
            <a:r>
              <a:rPr lang="en-US" dirty="0" smtClean="0"/>
              <a:t>by customer </a:t>
            </a:r>
            <a:r>
              <a:rPr lang="en-US" dirty="0"/>
              <a:t>name and balance amount. The rule of the bank is that every customer should keep minimum </a:t>
            </a:r>
            <a:r>
              <a:rPr lang="en-US" dirty="0" err="1"/>
              <a:t>Rs</a:t>
            </a:r>
            <a:r>
              <a:rPr lang="en-US" dirty="0"/>
              <a:t>. 2000.00 as balance amount in his account. The programmer now given a task to check the accounts to know every customer is maintaining minimum balance of </a:t>
            </a:r>
            <a:r>
              <a:rPr lang="en-US" dirty="0" err="1"/>
              <a:t>Rs</a:t>
            </a:r>
            <a:r>
              <a:rPr lang="en-US" dirty="0"/>
              <a:t>. 2000.00 or not. If the balance amount is below </a:t>
            </a:r>
            <a:r>
              <a:rPr lang="en-US" dirty="0" err="1"/>
              <a:t>Rs</a:t>
            </a:r>
            <a:r>
              <a:rPr lang="en-US" dirty="0"/>
              <a:t>. 2000.00, then the programmer wants to raise an exception saying 'Balance amount is less in the account of so and so person'. This will be helpful to the bank authorities to find out the customer.</a:t>
            </a:r>
          </a:p>
          <a:p>
            <a:endParaRPr lang="en-US" dirty="0"/>
          </a:p>
        </p:txBody>
      </p:sp>
    </p:spTree>
    <p:extLst>
      <p:ext uri="{BB962C8B-B14F-4D97-AF65-F5344CB8AC3E}">
        <p14:creationId xmlns:p14="http://schemas.microsoft.com/office/powerpoint/2010/main" val="36116278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248" y="489397"/>
            <a:ext cx="10947042" cy="5859887"/>
          </a:xfrm>
        </p:spPr>
        <p:txBody>
          <a:bodyPr>
            <a:normAutofit fontScale="85000" lnSpcReduction="20000"/>
          </a:bodyPr>
          <a:lstStyle/>
          <a:p>
            <a:pPr algn="just"/>
            <a:r>
              <a:rPr lang="en-US" dirty="0"/>
              <a:t>So, the programmer wants an exception that is raised when the balance amount in an account is less than </a:t>
            </a:r>
            <a:r>
              <a:rPr lang="en-US" dirty="0" err="1"/>
              <a:t>Rs</a:t>
            </a:r>
            <a:r>
              <a:rPr lang="en-US" dirty="0"/>
              <a:t> 2000.00. Since there is no such exception available in Python, the programmer has to create his own exception. </a:t>
            </a:r>
            <a:endParaRPr lang="en-US" dirty="0" smtClean="0"/>
          </a:p>
          <a:p>
            <a:pPr algn="just"/>
            <a:r>
              <a:rPr lang="en-US" dirty="0" smtClean="0"/>
              <a:t>For </a:t>
            </a:r>
            <a:r>
              <a:rPr lang="en-US" dirty="0"/>
              <a:t>this purpose, he has to follow these steps</a:t>
            </a:r>
            <a:r>
              <a:rPr lang="en-US" dirty="0" smtClean="0"/>
              <a:t>:</a:t>
            </a:r>
          </a:p>
          <a:p>
            <a:pPr algn="just"/>
            <a:endParaRPr lang="en-US" sz="100" dirty="0"/>
          </a:p>
          <a:p>
            <a:pPr marL="548640" lvl="2" algn="just">
              <a:buNone/>
            </a:pPr>
            <a:r>
              <a:rPr lang="en-US" dirty="0" smtClean="0"/>
              <a:t>1</a:t>
            </a:r>
            <a:r>
              <a:rPr lang="en-US" sz="1800" dirty="0" smtClean="0"/>
              <a:t>. Since </a:t>
            </a:r>
            <a:r>
              <a:rPr lang="en-US" sz="1800" dirty="0"/>
              <a:t>all exceptions are classes, the programmer is supposed to create his own exception as a class. Also, he should make his class as a sub class to the in-built `Exception' class.</a:t>
            </a:r>
          </a:p>
          <a:p>
            <a:pPr marL="1097280" lvl="4" algn="just">
              <a:buNone/>
            </a:pPr>
            <a:r>
              <a:rPr lang="en-US" sz="1800" dirty="0"/>
              <a:t>class </a:t>
            </a:r>
            <a:r>
              <a:rPr lang="en-US" sz="1800" dirty="0" err="1"/>
              <a:t>MyException</a:t>
            </a:r>
            <a:r>
              <a:rPr lang="en-US" sz="1800" dirty="0"/>
              <a:t>(Exception):</a:t>
            </a:r>
          </a:p>
          <a:p>
            <a:pPr marL="1417120" lvl="5" algn="just">
              <a:buNone/>
            </a:pPr>
            <a:r>
              <a:rPr lang="en-US" sz="1800" dirty="0" err="1"/>
              <a:t>def</a:t>
            </a:r>
            <a:r>
              <a:rPr lang="en-US" sz="1800" dirty="0"/>
              <a:t> </a:t>
            </a:r>
            <a:r>
              <a:rPr lang="en-US" sz="1800" dirty="0" smtClean="0"/>
              <a:t>__</a:t>
            </a:r>
            <a:r>
              <a:rPr lang="en-US" sz="1800" dirty="0" err="1" smtClean="0"/>
              <a:t>init</a:t>
            </a:r>
            <a:r>
              <a:rPr lang="en-US" sz="1800" dirty="0" smtClean="0"/>
              <a:t>__(</a:t>
            </a:r>
            <a:r>
              <a:rPr lang="en-US" sz="1800" dirty="0"/>
              <a:t>self, </a:t>
            </a:r>
            <a:r>
              <a:rPr lang="en-US" sz="1800" dirty="0" err="1"/>
              <a:t>arg</a:t>
            </a:r>
            <a:r>
              <a:rPr lang="en-US" sz="1800" dirty="0"/>
              <a:t>): </a:t>
            </a:r>
          </a:p>
          <a:p>
            <a:pPr marL="1417120" lvl="5" algn="just">
              <a:buNone/>
            </a:pPr>
            <a:r>
              <a:rPr lang="en-US" sz="1800" dirty="0" smtClean="0"/>
              <a:t>	self.msg </a:t>
            </a:r>
            <a:r>
              <a:rPr lang="en-US" sz="1800" dirty="0"/>
              <a:t>= </a:t>
            </a:r>
            <a:r>
              <a:rPr lang="en-US" sz="1800" dirty="0" err="1" smtClean="0"/>
              <a:t>arg</a:t>
            </a:r>
            <a:endParaRPr lang="en-US" sz="1800" dirty="0" smtClean="0"/>
          </a:p>
          <a:p>
            <a:pPr marL="822960" lvl="3" algn="just">
              <a:buNone/>
            </a:pPr>
            <a:r>
              <a:rPr lang="en-US" sz="1800" dirty="0" smtClean="0"/>
              <a:t>Here, `</a:t>
            </a:r>
            <a:r>
              <a:rPr lang="en-US" sz="1800" dirty="0" err="1" smtClean="0"/>
              <a:t>MyException</a:t>
            </a:r>
            <a:r>
              <a:rPr lang="en-US" sz="1800" dirty="0" smtClean="0"/>
              <a:t>' class is the sub class for 'Exception' class. This class has a constructor where a variable `</a:t>
            </a:r>
            <a:r>
              <a:rPr lang="en-US" sz="1800" dirty="0" err="1" smtClean="0"/>
              <a:t>msg</a:t>
            </a:r>
            <a:r>
              <a:rPr lang="en-US" sz="1800" dirty="0" smtClean="0"/>
              <a:t>' is defined. This `</a:t>
            </a:r>
            <a:r>
              <a:rPr lang="en-US" sz="1800" dirty="0" err="1" smtClean="0"/>
              <a:t>msg</a:t>
            </a:r>
            <a:r>
              <a:rPr lang="en-US" sz="1800" dirty="0" smtClean="0"/>
              <a:t>' receives a message passed from outside through `</a:t>
            </a:r>
            <a:r>
              <a:rPr lang="en-US" sz="1800" dirty="0" err="1" smtClean="0"/>
              <a:t>arg</a:t>
            </a:r>
            <a:r>
              <a:rPr lang="en-US" sz="1800" dirty="0" smtClean="0"/>
              <a:t>'.</a:t>
            </a:r>
          </a:p>
          <a:p>
            <a:pPr marL="548640" lvl="2" algn="just">
              <a:buNone/>
            </a:pPr>
            <a:r>
              <a:rPr lang="en-US" sz="1800" dirty="0" smtClean="0"/>
              <a:t>2. The </a:t>
            </a:r>
            <a:r>
              <a:rPr lang="en-US" sz="1800" dirty="0"/>
              <a:t>programmer can write his code; maybe it represents a group of statements or a function. When the programmer suspects the possibility of exception, he should raise his own exception using 'raise' statement as:</a:t>
            </a:r>
          </a:p>
          <a:p>
            <a:pPr marL="822960" lvl="3" algn="just">
              <a:buNone/>
            </a:pPr>
            <a:r>
              <a:rPr lang="en-US" sz="1800" dirty="0" smtClean="0"/>
              <a:t>	raise </a:t>
            </a:r>
            <a:r>
              <a:rPr lang="en-US" sz="1800" dirty="0" err="1"/>
              <a:t>MyException</a:t>
            </a:r>
            <a:r>
              <a:rPr lang="en-US" sz="1800" dirty="0"/>
              <a:t>('message')</a:t>
            </a:r>
          </a:p>
          <a:p>
            <a:pPr marL="822960" lvl="3" algn="just">
              <a:buNone/>
            </a:pPr>
            <a:r>
              <a:rPr lang="en-US" sz="1800" dirty="0"/>
              <a:t>Here, raise statement is raising </a:t>
            </a:r>
            <a:r>
              <a:rPr lang="en-US" sz="1800" dirty="0" err="1"/>
              <a:t>MyException</a:t>
            </a:r>
            <a:r>
              <a:rPr lang="en-US" sz="1800" dirty="0"/>
              <a:t> class object that contains the given `message'.</a:t>
            </a:r>
          </a:p>
          <a:p>
            <a:pPr marL="548640" lvl="2" algn="just">
              <a:buNone/>
            </a:pPr>
            <a:r>
              <a:rPr lang="en-US" sz="1800" dirty="0" smtClean="0"/>
              <a:t>3</a:t>
            </a:r>
            <a:r>
              <a:rPr lang="en-US" sz="1800" dirty="0" smtClean="0"/>
              <a:t>. The </a:t>
            </a:r>
            <a:r>
              <a:rPr lang="en-US" sz="1800" dirty="0"/>
              <a:t>programmer can insert the code inside a 'try' block and catch the exception using </a:t>
            </a:r>
            <a:r>
              <a:rPr lang="en-US" sz="1800" dirty="0" smtClean="0"/>
              <a:t>‘except’ </a:t>
            </a:r>
            <a:r>
              <a:rPr lang="en-US" sz="1800" dirty="0"/>
              <a:t>block as:</a:t>
            </a:r>
          </a:p>
          <a:p>
            <a:pPr marL="1097280" lvl="4" algn="just">
              <a:buNone/>
            </a:pPr>
            <a:r>
              <a:rPr lang="en-US" sz="1800" dirty="0"/>
              <a:t>try:</a:t>
            </a:r>
          </a:p>
          <a:p>
            <a:pPr marL="1097280" lvl="4" algn="just">
              <a:buNone/>
            </a:pPr>
            <a:r>
              <a:rPr lang="en-US" sz="1800" dirty="0" smtClean="0"/>
              <a:t>    code</a:t>
            </a:r>
            <a:endParaRPr lang="en-US" sz="1800" dirty="0"/>
          </a:p>
          <a:p>
            <a:pPr marL="1097280" lvl="4" algn="just">
              <a:buNone/>
            </a:pPr>
            <a:r>
              <a:rPr lang="en-US" sz="1800" dirty="0"/>
              <a:t>except </a:t>
            </a:r>
            <a:r>
              <a:rPr lang="en-US" sz="1800" dirty="0" err="1"/>
              <a:t>MyException</a:t>
            </a:r>
            <a:r>
              <a:rPr lang="en-US" sz="1800" dirty="0"/>
              <a:t> as me: </a:t>
            </a:r>
            <a:endParaRPr lang="en-US" sz="1800" dirty="0" smtClean="0"/>
          </a:p>
          <a:p>
            <a:pPr marL="1097280" lvl="4" algn="just">
              <a:buNone/>
            </a:pPr>
            <a:r>
              <a:rPr lang="en-US" sz="1800" dirty="0" smtClean="0"/>
              <a:t>    print(me</a:t>
            </a:r>
            <a:r>
              <a:rPr lang="en-US" sz="1800" dirty="0"/>
              <a:t>)</a:t>
            </a:r>
          </a:p>
          <a:p>
            <a:pPr marL="822960" lvl="3" algn="just">
              <a:buNone/>
            </a:pPr>
            <a:r>
              <a:rPr lang="en-US" sz="1800" dirty="0"/>
              <a:t>Here, the object 'me' contains the message given in the raise statement. </a:t>
            </a:r>
          </a:p>
          <a:p>
            <a:pPr algn="just"/>
            <a:r>
              <a:rPr lang="en-US" dirty="0" smtClean="0"/>
              <a:t>All </a:t>
            </a:r>
            <a:r>
              <a:rPr lang="en-US" dirty="0"/>
              <a:t>these steps are shown in Program </a:t>
            </a:r>
            <a:r>
              <a:rPr lang="en-US" dirty="0" smtClean="0"/>
              <a:t>14</a:t>
            </a:r>
          </a:p>
          <a:p>
            <a:pPr algn="just"/>
            <a:r>
              <a:rPr lang="en-US" i="1" u="sng" dirty="0">
                <a:solidFill>
                  <a:srgbClr val="00B050"/>
                </a:solidFill>
              </a:rPr>
              <a:t>Go to Jupyter notebook for </a:t>
            </a:r>
            <a:r>
              <a:rPr lang="en-US" i="1" u="sng" dirty="0" smtClean="0">
                <a:solidFill>
                  <a:srgbClr val="00B050"/>
                </a:solidFill>
              </a:rPr>
              <a:t>example</a:t>
            </a:r>
            <a:endParaRPr lang="en-US" dirty="0" smtClean="0"/>
          </a:p>
        </p:txBody>
      </p:sp>
    </p:spTree>
    <p:extLst>
      <p:ext uri="{BB962C8B-B14F-4D97-AF65-F5344CB8AC3E}">
        <p14:creationId xmlns:p14="http://schemas.microsoft.com/office/powerpoint/2010/main" val="1979693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Logging the Exceptions</a:t>
            </a:r>
          </a:p>
        </p:txBody>
      </p:sp>
      <p:sp>
        <p:nvSpPr>
          <p:cNvPr id="3" name="Content Placeholder 2"/>
          <p:cNvSpPr>
            <a:spLocks noGrp="1"/>
          </p:cNvSpPr>
          <p:nvPr>
            <p:ph idx="1"/>
          </p:nvPr>
        </p:nvSpPr>
        <p:spPr/>
        <p:txBody>
          <a:bodyPr>
            <a:normAutofit fontScale="92500" lnSpcReduction="20000"/>
          </a:bodyPr>
          <a:lstStyle/>
          <a:p>
            <a:r>
              <a:rPr lang="en-US" dirty="0"/>
              <a:t>It is a good idea to store all the error messages raised by a program into a file. </a:t>
            </a:r>
            <a:endParaRPr lang="en-US" dirty="0" smtClean="0"/>
          </a:p>
          <a:p>
            <a:r>
              <a:rPr lang="en-US" dirty="0" smtClean="0"/>
              <a:t>The </a:t>
            </a:r>
            <a:r>
              <a:rPr lang="en-US" dirty="0"/>
              <a:t>file which stores the messages, especially of errors or exceptions is called a</a:t>
            </a:r>
            <a:r>
              <a:rPr lang="en-US" dirty="0">
                <a:solidFill>
                  <a:srgbClr val="0070C0"/>
                </a:solidFill>
              </a:rPr>
              <a:t> 'log' file </a:t>
            </a:r>
            <a:r>
              <a:rPr lang="en-US" dirty="0"/>
              <a:t>and this technique is called 'logging'. </a:t>
            </a:r>
            <a:endParaRPr lang="en-US" dirty="0" smtClean="0"/>
          </a:p>
          <a:p>
            <a:r>
              <a:rPr lang="en-US" dirty="0" smtClean="0"/>
              <a:t>When </a:t>
            </a:r>
            <a:r>
              <a:rPr lang="en-US" dirty="0"/>
              <a:t>we store the messages into a log file, we can open the file and read it or take a print out of the file later. This helps the programmers to understand how many errors are there, the names of those errors and where they are occurring in the program. </a:t>
            </a:r>
            <a:endParaRPr lang="en-US" dirty="0" smtClean="0"/>
          </a:p>
          <a:p>
            <a:r>
              <a:rPr lang="en-US" dirty="0" smtClean="0"/>
              <a:t>This </a:t>
            </a:r>
            <a:r>
              <a:rPr lang="en-US" dirty="0"/>
              <a:t>information will enable them to pin point the errors and also rectify them easily. So, logging helps in debugging the programs.</a:t>
            </a:r>
          </a:p>
          <a:p>
            <a:r>
              <a:rPr lang="en-US" dirty="0"/>
              <a:t>Python provides a </a:t>
            </a:r>
            <a:r>
              <a:rPr lang="en-US" dirty="0">
                <a:solidFill>
                  <a:srgbClr val="C00000"/>
                </a:solidFill>
              </a:rPr>
              <a:t>module</a:t>
            </a:r>
            <a:r>
              <a:rPr lang="en-US" dirty="0">
                <a:solidFill>
                  <a:srgbClr val="0070C0"/>
                </a:solidFill>
              </a:rPr>
              <a:t> 'logging' </a:t>
            </a:r>
            <a:r>
              <a:rPr lang="en-US" dirty="0"/>
              <a:t>that is useful to create a log file that can store all error messages that may occur while executing a program.</a:t>
            </a:r>
          </a:p>
          <a:p>
            <a:r>
              <a:rPr lang="en-US" dirty="0"/>
              <a:t>There may be different levels of error messages. For example, an error that crashes the system should be given more importance than an error that merely displays a warning message. So, depending on the seriousness of the error, they are classified into 6 levels in 'logging' module, as shown in </a:t>
            </a:r>
            <a:r>
              <a:rPr lang="en-US" dirty="0" smtClean="0"/>
              <a:t>following Table </a:t>
            </a:r>
            <a:endParaRPr lang="en-US" dirty="0"/>
          </a:p>
        </p:txBody>
      </p:sp>
    </p:spTree>
    <p:extLst>
      <p:ext uri="{BB962C8B-B14F-4D97-AF65-F5344CB8AC3E}">
        <p14:creationId xmlns:p14="http://schemas.microsoft.com/office/powerpoint/2010/main" val="13900245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4186354676"/>
              </p:ext>
            </p:extLst>
          </p:nvPr>
        </p:nvGraphicFramePr>
        <p:xfrm>
          <a:off x="1177063" y="1389077"/>
          <a:ext cx="10066194" cy="3886820"/>
        </p:xfrm>
        <a:graphic>
          <a:graphicData uri="http://schemas.openxmlformats.org/drawingml/2006/table">
            <a:tbl>
              <a:tblPr firstRow="1" firstCol="1" bandRow="1">
                <a:tableStyleId>{5C22544A-7EE6-4342-B048-85BDC9FD1C3A}</a:tableStyleId>
              </a:tblPr>
              <a:tblGrid>
                <a:gridCol w="1553259"/>
                <a:gridCol w="2215166"/>
                <a:gridCol w="6297769"/>
              </a:tblGrid>
              <a:tr h="581391">
                <a:tc>
                  <a:txBody>
                    <a:bodyPr/>
                    <a:lstStyle/>
                    <a:p>
                      <a:pPr marL="125095" marR="0" algn="l">
                        <a:spcBef>
                          <a:spcPts val="0"/>
                        </a:spcBef>
                        <a:spcAft>
                          <a:spcPts val="0"/>
                        </a:spcAft>
                      </a:pPr>
                      <a:r>
                        <a:rPr lang="en-US" sz="2000" dirty="0">
                          <a:solidFill>
                            <a:srgbClr val="FFFF00"/>
                          </a:solidFill>
                          <a:effectLst/>
                        </a:rPr>
                        <a:t>Level</a:t>
                      </a:r>
                      <a:endParaRPr lang="en-US"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94615" algn="l">
                        <a:spcBef>
                          <a:spcPts val="0"/>
                        </a:spcBef>
                        <a:spcAft>
                          <a:spcPts val="0"/>
                        </a:spcAft>
                      </a:pPr>
                      <a:r>
                        <a:rPr lang="en-US" sz="2000" spc="80" dirty="0" smtClean="0">
                          <a:solidFill>
                            <a:srgbClr val="FFFF00"/>
                          </a:solidFill>
                          <a:effectLst/>
                        </a:rPr>
                        <a:t> Numeric </a:t>
                      </a:r>
                      <a:r>
                        <a:rPr lang="en-US" sz="2000" spc="80" dirty="0">
                          <a:solidFill>
                            <a:srgbClr val="FFFF00"/>
                          </a:solidFill>
                          <a:effectLst/>
                        </a:rPr>
                        <a:t>value</a:t>
                      </a:r>
                      <a:endParaRPr lang="en-US"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121920" marR="0" algn="l">
                        <a:spcBef>
                          <a:spcPts val="0"/>
                        </a:spcBef>
                        <a:spcAft>
                          <a:spcPts val="0"/>
                        </a:spcAft>
                      </a:pPr>
                      <a:r>
                        <a:rPr lang="en-US" sz="2000" spc="80" dirty="0" smtClean="0">
                          <a:solidFill>
                            <a:srgbClr val="FFFF00"/>
                          </a:solidFill>
                          <a:effectLst/>
                        </a:rPr>
                        <a:t>Description</a:t>
                      </a:r>
                      <a:endParaRPr lang="en-US"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568063">
                <a:tc rowSpan="2">
                  <a:txBody>
                    <a:bodyPr/>
                    <a:lstStyle/>
                    <a:p>
                      <a:pPr marL="125095" marR="0" algn="l">
                        <a:spcBef>
                          <a:spcPts val="0"/>
                        </a:spcBef>
                        <a:spcAft>
                          <a:spcPts val="0"/>
                        </a:spcAft>
                      </a:pPr>
                      <a:r>
                        <a:rPr lang="en-US" sz="1800" dirty="0" smtClean="0">
                          <a:effectLst/>
                        </a:rPr>
                        <a:t>CRITICAL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666115" algn="ctr">
                        <a:spcBef>
                          <a:spcPts val="0"/>
                        </a:spcBef>
                        <a:spcAft>
                          <a:spcPts val="0"/>
                        </a:spcAft>
                      </a:pPr>
                      <a:r>
                        <a:rPr lang="en-US" sz="1800" b="1" dirty="0" smtClean="0">
                          <a:effectLst/>
                          <a:latin typeface="Times New Roman" panose="02020603050405020304" pitchFamily="18" charset="0"/>
                          <a:ea typeface="Calibri" panose="020F0502020204030204" pitchFamily="34" charset="0"/>
                          <a:cs typeface="Times New Roman" panose="02020603050405020304" pitchFamily="18" charset="0"/>
                        </a:rPr>
                        <a:t>50</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rowSpan="2">
                  <a:txBody>
                    <a:bodyPr/>
                    <a:lstStyle/>
                    <a:p>
                      <a:pPr marL="121920" marR="0" indent="0" algn="l" defTabSz="914400" rtl="0" eaLnBrk="1" fontAlgn="auto" latinLnBrk="0" hangingPunct="1">
                        <a:lnSpc>
                          <a:spcPct val="100000"/>
                        </a:lnSpc>
                        <a:spcBef>
                          <a:spcPts val="540"/>
                        </a:spcBef>
                        <a:spcAft>
                          <a:spcPts val="0"/>
                        </a:spcAft>
                        <a:buClrTx/>
                        <a:buSzTx/>
                        <a:buFontTx/>
                        <a:buNone/>
                        <a:tabLst>
                          <a:tab pos="845820" algn="l"/>
                          <a:tab pos="1011555" algn="l"/>
                          <a:tab pos="1348740" algn="l"/>
                          <a:tab pos="1851660" algn="l"/>
                          <a:tab pos="2444750" algn="r"/>
                        </a:tabLst>
                        <a:defRPr/>
                      </a:pPr>
                      <a:r>
                        <a:rPr lang="en-US" sz="2000" spc="40" dirty="0" smtClean="0">
                          <a:effectLst/>
                          <a:latin typeface="Times New Roman" panose="02020603050405020304" pitchFamily="18" charset="0"/>
                          <a:cs typeface="Times New Roman" panose="02020603050405020304" pitchFamily="18" charset="0"/>
                        </a:rPr>
                        <a:t>Represents </a:t>
                      </a:r>
                      <a:r>
                        <a:rPr lang="en-US" sz="2000" dirty="0" smtClean="0">
                          <a:effectLst/>
                          <a:latin typeface="Times New Roman" panose="02020603050405020304" pitchFamily="18" charset="0"/>
                          <a:cs typeface="Times New Roman" panose="02020603050405020304" pitchFamily="18" charset="0"/>
                        </a:rPr>
                        <a:t>a very </a:t>
                      </a:r>
                      <a:r>
                        <a:rPr lang="en-US" sz="2000" dirty="0">
                          <a:effectLst/>
                          <a:latin typeface="Times New Roman" panose="02020603050405020304" pitchFamily="18" charset="0"/>
                          <a:cs typeface="Times New Roman" panose="02020603050405020304" pitchFamily="18" charset="0"/>
                        </a:rPr>
                        <a:t>	</a:t>
                      </a:r>
                      <a:r>
                        <a:rPr lang="en-US" sz="2000" dirty="0" smtClean="0">
                          <a:effectLst/>
                          <a:latin typeface="Times New Roman" panose="02020603050405020304" pitchFamily="18" charset="0"/>
                          <a:cs typeface="Times New Roman" panose="02020603050405020304" pitchFamily="18" charset="0"/>
                        </a:rPr>
                        <a:t>serious</a:t>
                      </a:r>
                      <a:r>
                        <a:rPr lang="en-US" sz="2000" baseline="0" dirty="0" smtClean="0">
                          <a:effectLst/>
                          <a:latin typeface="Times New Roman" panose="02020603050405020304" pitchFamily="18" charset="0"/>
                          <a:cs typeface="Times New Roman" panose="02020603050405020304" pitchFamily="18" charset="0"/>
                        </a:rPr>
                        <a:t> </a:t>
                      </a:r>
                      <a:r>
                        <a:rPr lang="en-US" sz="2000" dirty="0" smtClean="0">
                          <a:effectLst/>
                          <a:latin typeface="Times New Roman" panose="02020603050405020304" pitchFamily="18" charset="0"/>
                          <a:cs typeface="Times New Roman" panose="02020603050405020304" pitchFamily="18" charset="0"/>
                        </a:rPr>
                        <a:t>error</a:t>
                      </a:r>
                      <a:r>
                        <a:rPr lang="en-US" sz="2000" baseline="0" dirty="0" smtClean="0">
                          <a:effectLst/>
                          <a:latin typeface="Times New Roman" panose="02020603050405020304" pitchFamily="18" charset="0"/>
                          <a:cs typeface="Times New Roman" panose="02020603050405020304" pitchFamily="18" charset="0"/>
                        </a:rPr>
                        <a:t> </a:t>
                      </a:r>
                      <a:r>
                        <a:rPr lang="en-US" sz="2000" dirty="0" smtClean="0">
                          <a:effectLst/>
                          <a:latin typeface="Times New Roman" panose="02020603050405020304" pitchFamily="18" charset="0"/>
                          <a:cs typeface="Times New Roman" panose="02020603050405020304" pitchFamily="18" charset="0"/>
                        </a:rPr>
                        <a:t>that</a:t>
                      </a:r>
                      <a:r>
                        <a:rPr lang="en-US" sz="2000" baseline="0" dirty="0" smtClean="0">
                          <a:effectLst/>
                          <a:latin typeface="Times New Roman" panose="02020603050405020304" pitchFamily="18" charset="0"/>
                          <a:cs typeface="Times New Roman" panose="02020603050405020304" pitchFamily="18" charset="0"/>
                        </a:rPr>
                        <a:t> </a:t>
                      </a:r>
                      <a:r>
                        <a:rPr lang="en-US" sz="2000" dirty="0" smtClean="0">
                          <a:effectLst/>
                          <a:latin typeface="Times New Roman" panose="02020603050405020304" pitchFamily="18" charset="0"/>
                          <a:cs typeface="Times New Roman" panose="02020603050405020304" pitchFamily="18" charset="0"/>
                        </a:rPr>
                        <a:t>needs high</a:t>
                      </a:r>
                      <a:r>
                        <a:rPr lang="en-US" sz="2000" baseline="0" dirty="0" smtClean="0">
                          <a:effectLst/>
                          <a:latin typeface="Times New Roman" panose="02020603050405020304" pitchFamily="18" charset="0"/>
                          <a:cs typeface="Times New Roman" panose="02020603050405020304" pitchFamily="18" charset="0"/>
                        </a:rPr>
                        <a:t> </a:t>
                      </a:r>
                      <a:r>
                        <a:rPr lang="en-US" sz="2000" spc="70" dirty="0" smtClean="0">
                          <a:effectLst/>
                          <a:latin typeface="Times New Roman" panose="02020603050405020304" pitchFamily="18" charset="0"/>
                          <a:cs typeface="Times New Roman" panose="02020603050405020304" pitchFamily="18" charset="0"/>
                        </a:rPr>
                        <a:t>attention.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r>
              <a:tr h="0">
                <a:tc vMerge="1">
                  <a:txBody>
                    <a:bodyPr/>
                    <a:lstStyle/>
                    <a:p>
                      <a:endParaRPr lang="en-US"/>
                    </a:p>
                  </a:txBody>
                  <a:tcPr/>
                </a:tc>
                <a:tc rowSpan="3">
                  <a:txBody>
                    <a:bodyPr/>
                    <a:lstStyle/>
                    <a:p>
                      <a:pPr marL="0" marR="666115" algn="ctr">
                        <a:spcBef>
                          <a:spcPts val="0"/>
                        </a:spcBef>
                        <a:spcAft>
                          <a:spcPts val="0"/>
                        </a:spcAft>
                      </a:pPr>
                      <a:r>
                        <a:rPr lang="en-US" sz="1800" b="1" dirty="0" smtClean="0">
                          <a:effectLst/>
                          <a:latin typeface="Times New Roman" panose="02020603050405020304" pitchFamily="18" charset="0"/>
                          <a:ea typeface="Calibri" panose="020F0502020204030204" pitchFamily="34" charset="0"/>
                          <a:cs typeface="Times New Roman" panose="02020603050405020304" pitchFamily="18" charset="0"/>
                        </a:rPr>
                        <a:t>40</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vMerge="1">
                  <a:txBody>
                    <a:bodyPr/>
                    <a:lstStyle/>
                    <a:p>
                      <a:endParaRPr lang="en-US"/>
                    </a:p>
                  </a:txBody>
                  <a:tcPr/>
                </a:tc>
              </a:tr>
              <a:tr h="489398">
                <a:tc>
                  <a:txBody>
                    <a:bodyPr/>
                    <a:lstStyle/>
                    <a:p>
                      <a:pPr marL="125095" marR="0" algn="l">
                        <a:spcBef>
                          <a:spcPts val="0"/>
                        </a:spcBef>
                        <a:spcAft>
                          <a:spcPts val="0"/>
                        </a:spcAft>
                      </a:pPr>
                      <a:r>
                        <a:rPr lang="en-US" sz="1800" dirty="0">
                          <a:effectLst/>
                        </a:rPr>
                        <a:t>ERROR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vMerge="1">
                  <a:txBody>
                    <a:bodyPr/>
                    <a:lstStyle/>
                    <a:p>
                      <a:pPr marL="0" marR="666115" algn="ctr">
                        <a:spcBef>
                          <a:spcPts val="0"/>
                        </a:spcBef>
                        <a:spcAft>
                          <a:spcPts val="0"/>
                        </a:spcAft>
                        <a:tabLst>
                          <a:tab pos="250190" algn="r"/>
                        </a:tabLst>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121920" marR="0" algn="l">
                        <a:spcBef>
                          <a:spcPts val="0"/>
                        </a:spcBef>
                        <a:spcAft>
                          <a:spcPts val="0"/>
                        </a:spcAft>
                      </a:pPr>
                      <a:r>
                        <a:rPr lang="en-US" sz="2000" spc="80" dirty="0">
                          <a:effectLst/>
                          <a:latin typeface="Times New Roman" panose="02020603050405020304" pitchFamily="18" charset="0"/>
                          <a:cs typeface="Times New Roman" panose="02020603050405020304" pitchFamily="18" charset="0"/>
                        </a:rPr>
                        <a:t>Represents a serious error</a:t>
                      </a:r>
                      <a:r>
                        <a:rPr lang="en-US" sz="2000" spc="80" dirty="0" smtClean="0">
                          <a:effectLst/>
                          <a:latin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r>
              <a:tr h="37128">
                <a:tc rowSpan="2">
                  <a:txBody>
                    <a:bodyPr/>
                    <a:lstStyle/>
                    <a:p>
                      <a:pPr marL="125095" marR="0" algn="l">
                        <a:spcBef>
                          <a:spcPts val="0"/>
                        </a:spcBef>
                        <a:spcAft>
                          <a:spcPts val="0"/>
                        </a:spcAft>
                      </a:pPr>
                      <a:r>
                        <a:rPr lang="en-US" sz="1800" dirty="0">
                          <a:effectLst/>
                        </a:rPr>
                        <a:t>WARNING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vMerge="1">
                  <a:txBody>
                    <a:bodyPr/>
                    <a:lstStyle/>
                    <a:p>
                      <a:pPr marL="0" marR="666115" algn="ctr">
                        <a:spcBef>
                          <a:spcPts val="0"/>
                        </a:spcBef>
                        <a:spcAft>
                          <a:spcPts val="0"/>
                        </a:spcAft>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rowSpan="2">
                  <a:txBody>
                    <a:bodyPr/>
                    <a:lstStyle/>
                    <a:p>
                      <a:pPr marL="121920" marR="0" algn="l">
                        <a:spcBef>
                          <a:spcPts val="0"/>
                        </a:spcBef>
                        <a:spcAft>
                          <a:spcPts val="0"/>
                        </a:spcAft>
                        <a:tabLst>
                          <a:tab pos="851535" algn="l"/>
                          <a:tab pos="1022985" algn="l"/>
                          <a:tab pos="1583055" algn="l"/>
                          <a:tab pos="2484120" algn="r"/>
                        </a:tabLst>
                      </a:pPr>
                      <a:r>
                        <a:rPr lang="en-US" sz="2000" spc="40" dirty="0">
                          <a:effectLst/>
                          <a:latin typeface="Times New Roman" panose="02020603050405020304" pitchFamily="18" charset="0"/>
                          <a:cs typeface="Times New Roman" panose="02020603050405020304" pitchFamily="18" charset="0"/>
                        </a:rPr>
                        <a:t>Represents	</a:t>
                      </a:r>
                      <a:r>
                        <a:rPr lang="en-US" sz="2000" dirty="0">
                          <a:effectLst/>
                          <a:latin typeface="Times New Roman" panose="02020603050405020304" pitchFamily="18" charset="0"/>
                          <a:cs typeface="Times New Roman" panose="02020603050405020304" pitchFamily="18" charset="0"/>
                        </a:rPr>
                        <a:t>a	</a:t>
                      </a:r>
                      <a:r>
                        <a:rPr lang="en-US" sz="2000" spc="-10" dirty="0">
                          <a:effectLst/>
                          <a:latin typeface="Times New Roman" panose="02020603050405020304" pitchFamily="18" charset="0"/>
                          <a:cs typeface="Times New Roman" panose="02020603050405020304" pitchFamily="18" charset="0"/>
                        </a:rPr>
                        <a:t>warning	</a:t>
                      </a:r>
                      <a:r>
                        <a:rPr lang="en-US" sz="2000" dirty="0" smtClean="0">
                          <a:effectLst/>
                          <a:latin typeface="Times New Roman" panose="02020603050405020304" pitchFamily="18" charset="0"/>
                          <a:cs typeface="Times New Roman" panose="02020603050405020304" pitchFamily="18" charset="0"/>
                        </a:rPr>
                        <a:t>message,</a:t>
                      </a:r>
                      <a:r>
                        <a:rPr lang="en-US" sz="2000" baseline="0" dirty="0" smtClean="0">
                          <a:effectLst/>
                          <a:latin typeface="Times New Roman" panose="02020603050405020304" pitchFamily="18" charset="0"/>
                          <a:cs typeface="Times New Roman" panose="02020603050405020304" pitchFamily="18" charset="0"/>
                        </a:rPr>
                        <a:t> </a:t>
                      </a:r>
                      <a:r>
                        <a:rPr lang="en-US" sz="2000" dirty="0" smtClean="0">
                          <a:effectLst/>
                          <a:latin typeface="Times New Roman" panose="02020603050405020304" pitchFamily="18" charset="0"/>
                          <a:cs typeface="Times New Roman" panose="02020603050405020304" pitchFamily="18" charset="0"/>
                        </a:rPr>
                        <a:t>some</a:t>
                      </a:r>
                      <a:r>
                        <a:rPr lang="en-US" sz="2000" baseline="0" dirty="0" smtClean="0">
                          <a:effectLst/>
                          <a:latin typeface="Times New Roman" panose="02020603050405020304" pitchFamily="18" charset="0"/>
                          <a:cs typeface="Times New Roman" panose="02020603050405020304" pitchFamily="18" charset="0"/>
                        </a:rPr>
                        <a:t> </a:t>
                      </a:r>
                      <a:r>
                        <a:rPr lang="en-US" sz="2000" dirty="0" smtClean="0">
                          <a:effectLst/>
                          <a:latin typeface="Times New Roman" panose="02020603050405020304" pitchFamily="18" charset="0"/>
                          <a:cs typeface="Times New Roman" panose="02020603050405020304" pitchFamily="18" charset="0"/>
                        </a:rPr>
                        <a:t>caution</a:t>
                      </a:r>
                      <a:r>
                        <a:rPr lang="en-US" sz="2000" baseline="0" dirty="0" smtClean="0">
                          <a:effectLst/>
                          <a:latin typeface="Times New Roman" panose="02020603050405020304" pitchFamily="18" charset="0"/>
                          <a:cs typeface="Times New Roman" panose="02020603050405020304" pitchFamily="18" charset="0"/>
                        </a:rPr>
                        <a:t> </a:t>
                      </a:r>
                      <a:r>
                        <a:rPr lang="en-US" sz="2000" dirty="0" smtClean="0">
                          <a:effectLst/>
                          <a:latin typeface="Times New Roman" panose="02020603050405020304" pitchFamily="18" charset="0"/>
                          <a:cs typeface="Times New Roman" panose="02020603050405020304" pitchFamily="18" charset="0"/>
                        </a:rPr>
                        <a:t>is needed.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r>
              <a:tr h="568063">
                <a:tc vMerge="1">
                  <a:txBody>
                    <a:bodyPr/>
                    <a:lstStyle/>
                    <a:p>
                      <a:endParaRPr lang="en-US"/>
                    </a:p>
                  </a:txBody>
                  <a:tcPr/>
                </a:tc>
                <a:tc>
                  <a:txBody>
                    <a:bodyPr/>
                    <a:lstStyle/>
                    <a:p>
                      <a:pPr marL="0" marR="666115" algn="ctr">
                        <a:spcBef>
                          <a:spcPts val="0"/>
                        </a:spcBef>
                        <a:spcAft>
                          <a:spcPts val="0"/>
                        </a:spcAft>
                      </a:pPr>
                      <a:r>
                        <a:rPr lang="en-US" sz="1800" b="1" dirty="0" smtClean="0">
                          <a:effectLst/>
                          <a:latin typeface="Times New Roman" panose="02020603050405020304" pitchFamily="18" charset="0"/>
                          <a:ea typeface="Calibri" panose="020F0502020204030204" pitchFamily="34" charset="0"/>
                          <a:cs typeface="Times New Roman" panose="02020603050405020304" pitchFamily="18" charset="0"/>
                        </a:rPr>
                        <a:t>30</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vMerge="1">
                  <a:txBody>
                    <a:bodyPr/>
                    <a:lstStyle/>
                    <a:p>
                      <a:endParaRPr lang="en-US"/>
                    </a:p>
                  </a:txBody>
                  <a:tcPr/>
                </a:tc>
              </a:tr>
              <a:tr h="563654">
                <a:tc>
                  <a:txBody>
                    <a:bodyPr/>
                    <a:lstStyle/>
                    <a:p>
                      <a:pPr marL="116205" marR="0" algn="l">
                        <a:spcBef>
                          <a:spcPts val="0"/>
                        </a:spcBef>
                        <a:spcAft>
                          <a:spcPts val="0"/>
                        </a:spcAft>
                      </a:pPr>
                      <a:r>
                        <a:rPr lang="en-US"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INFO</a:t>
                      </a:r>
                      <a:endParaRPr lang="en-US"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16205" marR="0" algn="ctr">
                        <a:spcBef>
                          <a:spcPts val="0"/>
                        </a:spcBef>
                        <a:spcAft>
                          <a:spcPts val="0"/>
                        </a:spcAft>
                      </a:pPr>
                      <a:r>
                        <a:rPr lang="en-US" sz="1800" b="1" dirty="0" smtClean="0">
                          <a:effectLst/>
                          <a:latin typeface="Times New Roman" panose="02020603050405020304" pitchFamily="18" charset="0"/>
                          <a:ea typeface="Calibri" panose="020F0502020204030204" pitchFamily="34" charset="0"/>
                          <a:cs typeface="Times New Roman" panose="02020603050405020304" pitchFamily="18" charset="0"/>
                        </a:rPr>
                        <a:t>20</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16205" marR="0" algn="l">
                        <a:spcBef>
                          <a:spcPts val="540"/>
                        </a:spcBef>
                        <a:spcAft>
                          <a:spcPts val="0"/>
                        </a:spcAft>
                        <a:tabLst>
                          <a:tab pos="914400" algn="l"/>
                          <a:tab pos="1148715" algn="l"/>
                          <a:tab pos="1794510" algn="l"/>
                          <a:tab pos="2211705" algn="l"/>
                          <a:tab pos="3218815" algn="r"/>
                        </a:tabLst>
                      </a:pPr>
                      <a:r>
                        <a:rPr lang="en-US" sz="2000" spc="40" dirty="0" smtClea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Represents</a:t>
                      </a:r>
                      <a:r>
                        <a:rPr lang="en-US" sz="2000" spc="40" baseline="0" dirty="0" smtClea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smtClea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000" baseline="0" dirty="0" smtClea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smtClea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message</a:t>
                      </a:r>
                      <a:r>
                        <a:rPr lang="en-US" sz="2000" baseline="0" dirty="0" smtClea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smtClea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with</a:t>
                      </a:r>
                      <a:r>
                        <a:rPr lang="en-US" sz="20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smtClea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some</a:t>
                      </a:r>
                      <a:r>
                        <a:rPr lang="en-US" sz="2000" baseline="0" dirty="0" smtClea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90" dirty="0" smtClea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important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116205" marR="0" algn="l">
                        <a:lnSpc>
                          <a:spcPct val="90000"/>
                        </a:lnSpc>
                        <a:spcBef>
                          <a:spcPts val="180"/>
                        </a:spcBef>
                        <a:spcAft>
                          <a:spcPts val="0"/>
                        </a:spcAft>
                      </a:pPr>
                      <a:r>
                        <a:rPr lang="en-US" sz="2000" spc="6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information.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r>
              <a:tr h="527197">
                <a:tc>
                  <a:txBody>
                    <a:bodyPr/>
                    <a:lstStyle/>
                    <a:p>
                      <a:pPr marL="116205" marR="0" algn="l">
                        <a:spcBef>
                          <a:spcPts val="0"/>
                        </a:spcBef>
                        <a:spcAft>
                          <a:spcPts val="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DEBUG</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116205" marR="0" algn="ctr">
                        <a:spcBef>
                          <a:spcPts val="0"/>
                        </a:spcBef>
                        <a:spcAft>
                          <a:spcPts val="0"/>
                        </a:spcAft>
                      </a:pPr>
                      <a:r>
                        <a:rPr lang="en-US" sz="1800" b="1" dirty="0" smtClean="0">
                          <a:effectLst/>
                          <a:latin typeface="Times New Roman" panose="02020603050405020304" pitchFamily="18" charset="0"/>
                          <a:ea typeface="Calibri" panose="020F0502020204030204" pitchFamily="34" charset="0"/>
                          <a:cs typeface="Times New Roman" panose="02020603050405020304" pitchFamily="18" charset="0"/>
                        </a:rPr>
                        <a:t>10</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16205" marR="0" algn="l">
                        <a:spcBef>
                          <a:spcPts val="0"/>
                        </a:spcBef>
                        <a:spcAft>
                          <a:spcPts val="0"/>
                        </a:spcAft>
                      </a:pPr>
                      <a:r>
                        <a:rPr lang="en-US" sz="2000" spc="75"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Represents a message with debugging information.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r>
              <a:tr h="485660">
                <a:tc>
                  <a:txBody>
                    <a:bodyPr/>
                    <a:lstStyle/>
                    <a:p>
                      <a:pPr marL="116205" marR="0" algn="l">
                        <a:spcBef>
                          <a:spcPts val="0"/>
                        </a:spcBef>
                        <a:spcAft>
                          <a:spcPts val="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NOTSET</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116205" marR="0" algn="ctr">
                        <a:spcBef>
                          <a:spcPts val="0"/>
                        </a:spcBef>
                        <a:spcAft>
                          <a:spcPts val="0"/>
                        </a:spcAft>
                      </a:pPr>
                      <a:r>
                        <a:rPr lang="en-US" sz="1800" b="1"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116205" marR="0" algn="l">
                        <a:spcBef>
                          <a:spcPts val="0"/>
                        </a:spcBef>
                        <a:spcAft>
                          <a:spcPts val="0"/>
                        </a:spcAft>
                      </a:pPr>
                      <a:r>
                        <a:rPr lang="en-US" sz="2000" spc="75"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Represents that the level is not set.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r>
            </a:tbl>
          </a:graphicData>
        </a:graphic>
      </p:graphicFrame>
    </p:spTree>
    <p:extLst>
      <p:ext uri="{BB962C8B-B14F-4D97-AF65-F5344CB8AC3E}">
        <p14:creationId xmlns:p14="http://schemas.microsoft.com/office/powerpoint/2010/main" val="3188049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69848" y="953553"/>
            <a:ext cx="10058400" cy="797974"/>
          </a:xfrm>
        </p:spPr>
        <p:txBody>
          <a:bodyPr>
            <a:normAutofit fontScale="90000"/>
          </a:bodyPr>
          <a:lstStyle/>
          <a:p>
            <a:r>
              <a:rPr lang="en-US" dirty="0" smtClean="0"/>
              <a:t>Introduction</a:t>
            </a:r>
            <a:endParaRPr lang="en-US" dirty="0"/>
          </a:p>
        </p:txBody>
      </p:sp>
      <p:sp>
        <p:nvSpPr>
          <p:cNvPr id="10" name="Content Placeholder 9"/>
          <p:cNvSpPr>
            <a:spLocks noGrp="1"/>
          </p:cNvSpPr>
          <p:nvPr>
            <p:ph idx="1"/>
          </p:nvPr>
        </p:nvSpPr>
        <p:spPr>
          <a:xfrm>
            <a:off x="1069848" y="2279561"/>
            <a:ext cx="10315076" cy="3721995"/>
          </a:xfrm>
        </p:spPr>
        <p:txBody>
          <a:bodyPr>
            <a:normAutofit/>
          </a:bodyPr>
          <a:lstStyle/>
          <a:p>
            <a:r>
              <a:rPr lang="en-US" sz="1800" dirty="0" smtClean="0"/>
              <a:t>As </a:t>
            </a:r>
            <a:r>
              <a:rPr lang="en-US" sz="1800" dirty="0"/>
              <a:t>human beings, we commit several errors. A software developer is also a human being and hence prone to commit errors either in the design of the software or in writing the code. </a:t>
            </a:r>
            <a:endParaRPr lang="en-US" sz="1800" dirty="0" smtClean="0"/>
          </a:p>
          <a:p>
            <a:r>
              <a:rPr lang="en-US" sz="1800" dirty="0" smtClean="0"/>
              <a:t>The </a:t>
            </a:r>
            <a:r>
              <a:rPr lang="en-US" sz="1800" dirty="0"/>
              <a:t>errors in the software are called 'bugs' and the process </a:t>
            </a:r>
            <a:r>
              <a:rPr lang="en-US" sz="1800" dirty="0" smtClean="0"/>
              <a:t>of removing </a:t>
            </a:r>
            <a:r>
              <a:rPr lang="en-US" sz="1800" dirty="0"/>
              <a:t>them is called 'debugging'. </a:t>
            </a:r>
            <a:endParaRPr lang="en-US" sz="1800" dirty="0" smtClean="0"/>
          </a:p>
          <a:p>
            <a:r>
              <a:rPr lang="en-US" sz="1800" dirty="0" smtClean="0"/>
              <a:t>Let's </a:t>
            </a:r>
            <a:r>
              <a:rPr lang="en-US" sz="1800" dirty="0"/>
              <a:t>learn about different types of errors that can occur in a program.</a:t>
            </a:r>
          </a:p>
          <a:p>
            <a:endParaRPr lang="en-US" sz="1800" i="1" u="sng" dirty="0" smtClean="0">
              <a:solidFill>
                <a:srgbClr val="00B050"/>
              </a:solidFill>
            </a:endParaRPr>
          </a:p>
        </p:txBody>
      </p:sp>
    </p:spTree>
    <p:extLst>
      <p:ext uri="{BB962C8B-B14F-4D97-AF65-F5344CB8AC3E}">
        <p14:creationId xmlns:p14="http://schemas.microsoft.com/office/powerpoint/2010/main" val="11735870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352282"/>
            <a:ext cx="10058400" cy="4819918"/>
          </a:xfrm>
        </p:spPr>
        <p:txBody>
          <a:bodyPr/>
          <a:lstStyle/>
          <a:p>
            <a:pPr algn="just"/>
            <a:r>
              <a:rPr lang="en-US" dirty="0"/>
              <a:t>As we know, by default, the error messages that occur at the time of executing a program are displayed on the user's monitor. Only the messages which are equal to or above the level of a WARNING are displayed. That means WARNINGS, ERRORS and CRITICAL ERRORS are displayed. It is possible that we can set this default behavior as we need.</a:t>
            </a:r>
          </a:p>
          <a:p>
            <a:pPr algn="just"/>
            <a:r>
              <a:rPr lang="en-US" dirty="0"/>
              <a:t>To understand different levels of logging messages, we are going to write a Python program</a:t>
            </a:r>
            <a:r>
              <a:rPr lang="en-US"/>
              <a:t>. </a:t>
            </a:r>
            <a:endParaRPr lang="en-US" smtClean="0"/>
          </a:p>
          <a:p>
            <a:pPr algn="just"/>
            <a:endParaRPr lang="en-US" dirty="0" smtClean="0"/>
          </a:p>
          <a:p>
            <a:pPr algn="just"/>
            <a:r>
              <a:rPr lang="en-US" i="1" u="sng" dirty="0">
                <a:solidFill>
                  <a:srgbClr val="00B050"/>
                </a:solidFill>
              </a:rPr>
              <a:t>Go to Jupyter notebook for </a:t>
            </a:r>
            <a:r>
              <a:rPr lang="en-US" i="1" u="sng" dirty="0" smtClean="0">
                <a:solidFill>
                  <a:srgbClr val="00B050"/>
                </a:solidFill>
              </a:rPr>
              <a:t>examples</a:t>
            </a:r>
            <a:endParaRPr lang="en-US" dirty="0"/>
          </a:p>
        </p:txBody>
      </p:sp>
    </p:spTree>
    <p:extLst>
      <p:ext uri="{BB962C8B-B14F-4D97-AF65-F5344CB8AC3E}">
        <p14:creationId xmlns:p14="http://schemas.microsoft.com/office/powerpoint/2010/main" val="2243674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Errors in a Python </a:t>
            </a:r>
            <a:r>
              <a:rPr lang="en-US" sz="3800" dirty="0" smtClean="0">
                <a:solidFill>
                  <a:srgbClr val="006600"/>
                </a:solidFill>
              </a:rPr>
              <a:t>Program</a:t>
            </a:r>
            <a:endParaRPr lang="en-US" sz="3800" dirty="0"/>
          </a:p>
        </p:txBody>
      </p:sp>
      <p:sp>
        <p:nvSpPr>
          <p:cNvPr id="3" name="Content Placeholder 2"/>
          <p:cNvSpPr>
            <a:spLocks noGrp="1"/>
          </p:cNvSpPr>
          <p:nvPr>
            <p:ph idx="1"/>
          </p:nvPr>
        </p:nvSpPr>
        <p:spPr/>
        <p:txBody>
          <a:bodyPr/>
          <a:lstStyle/>
          <a:p>
            <a:r>
              <a:rPr lang="en-US" dirty="0"/>
              <a:t>In general, we can classify errors in a program into one of these three types</a:t>
            </a:r>
            <a:r>
              <a:rPr lang="en-US" dirty="0" smtClean="0"/>
              <a:t>:</a:t>
            </a:r>
          </a:p>
          <a:p>
            <a:pPr marL="0" indent="0">
              <a:buNone/>
            </a:pPr>
            <a:endParaRPr lang="en-US" dirty="0"/>
          </a:p>
          <a:p>
            <a:pPr lvl="1" fontAlgn="base">
              <a:buFont typeface="Wingdings" panose="05000000000000000000" pitchFamily="2" charset="2"/>
              <a:buChar char="q"/>
            </a:pPr>
            <a:r>
              <a:rPr lang="en-US" sz="2000" dirty="0" smtClean="0"/>
              <a:t> Compile-time </a:t>
            </a:r>
            <a:r>
              <a:rPr lang="en-US" sz="2000" dirty="0"/>
              <a:t>errors</a:t>
            </a:r>
          </a:p>
          <a:p>
            <a:pPr lvl="1" fontAlgn="base">
              <a:buFont typeface="Wingdings" panose="05000000000000000000" pitchFamily="2" charset="2"/>
              <a:buChar char="q"/>
            </a:pPr>
            <a:r>
              <a:rPr lang="en-US" sz="2000" dirty="0" smtClean="0"/>
              <a:t> Runtime </a:t>
            </a:r>
            <a:r>
              <a:rPr lang="en-US" sz="2000" dirty="0"/>
              <a:t>errors</a:t>
            </a:r>
          </a:p>
          <a:p>
            <a:pPr lvl="1">
              <a:buFont typeface="Wingdings" panose="05000000000000000000" pitchFamily="2" charset="2"/>
              <a:buChar char="q"/>
            </a:pPr>
            <a:r>
              <a:rPr lang="en-US" sz="2000" dirty="0" smtClean="0"/>
              <a:t> Logical errors</a:t>
            </a:r>
          </a:p>
          <a:p>
            <a:endParaRPr lang="en-US" dirty="0"/>
          </a:p>
        </p:txBody>
      </p:sp>
    </p:spTree>
    <p:extLst>
      <p:ext uri="{BB962C8B-B14F-4D97-AF65-F5344CB8AC3E}">
        <p14:creationId xmlns:p14="http://schemas.microsoft.com/office/powerpoint/2010/main" val="528118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98490"/>
            <a:ext cx="10058400" cy="5373710"/>
          </a:xfrm>
        </p:spPr>
        <p:txBody>
          <a:bodyPr>
            <a:normAutofit fontScale="92500" lnSpcReduction="10000"/>
          </a:bodyPr>
          <a:lstStyle/>
          <a:p>
            <a:pPr marL="0" indent="0" algn="just">
              <a:buNone/>
            </a:pPr>
            <a:r>
              <a:rPr lang="en-US" sz="3200" dirty="0">
                <a:solidFill>
                  <a:srgbClr val="7030A0"/>
                </a:solidFill>
              </a:rPr>
              <a:t>Compile-Time Errors</a:t>
            </a:r>
          </a:p>
          <a:p>
            <a:pPr algn="just"/>
            <a:r>
              <a:rPr lang="en-US" dirty="0"/>
              <a:t>These are syntactical errors found in the code, due to which a program fails to compile. </a:t>
            </a:r>
            <a:endParaRPr lang="en-US" dirty="0" smtClean="0"/>
          </a:p>
          <a:p>
            <a:pPr algn="just"/>
            <a:r>
              <a:rPr lang="en-US" dirty="0" smtClean="0"/>
              <a:t>For </a:t>
            </a:r>
            <a:r>
              <a:rPr lang="en-US" dirty="0"/>
              <a:t>example, forgetting a colon in the statements like if, while, for, </a:t>
            </a:r>
            <a:r>
              <a:rPr lang="en-US" dirty="0" err="1"/>
              <a:t>def</a:t>
            </a:r>
            <a:r>
              <a:rPr lang="en-US" dirty="0"/>
              <a:t>, etc. will result in compile-time error. Such errors are detected by Python compiler and the line number along with error description is displayed by the Python compiler. </a:t>
            </a:r>
            <a:endParaRPr lang="en-US" dirty="0" smtClean="0"/>
          </a:p>
          <a:p>
            <a:pPr algn="just"/>
            <a:r>
              <a:rPr lang="en-US" dirty="0" smtClean="0"/>
              <a:t>Let's </a:t>
            </a:r>
            <a:r>
              <a:rPr lang="en-US" dirty="0"/>
              <a:t>see Program 1 to understand this better. In this program, we have forgotten to write colon in the if statement, after the condition. This will raise </a:t>
            </a:r>
            <a:r>
              <a:rPr lang="en-US" dirty="0" err="1">
                <a:solidFill>
                  <a:srgbClr val="0070C0"/>
                </a:solidFill>
              </a:rPr>
              <a:t>SyntaxError</a:t>
            </a:r>
            <a:r>
              <a:rPr lang="en-US" dirty="0" smtClean="0"/>
              <a:t>.</a:t>
            </a:r>
          </a:p>
          <a:p>
            <a:pPr algn="just"/>
            <a:r>
              <a:rPr lang="en-US" dirty="0"/>
              <a:t>We know that Python statements are written in blocks using proper indentation. The default number of spaces used for indentation is 4. All the statements belonging to the same block should use same number of spaces before them. If there is any deviation in the spaces, then we can see </a:t>
            </a:r>
            <a:r>
              <a:rPr lang="en-US" dirty="0" err="1">
                <a:solidFill>
                  <a:srgbClr val="0070C0"/>
                </a:solidFill>
              </a:rPr>
              <a:t>IndentationError</a:t>
            </a:r>
            <a:r>
              <a:rPr lang="en-US" dirty="0"/>
              <a:t> raised by Python compiler. Consider Program 2 where we are using unequal number of spaces for the print statements inside the if statement</a:t>
            </a:r>
            <a:r>
              <a:rPr lang="en-US" dirty="0" smtClean="0"/>
              <a:t>.</a:t>
            </a:r>
          </a:p>
          <a:p>
            <a:pPr algn="just"/>
            <a:r>
              <a:rPr lang="en-US" i="1" u="sng" dirty="0" smtClean="0">
                <a:solidFill>
                  <a:srgbClr val="00B050"/>
                </a:solidFill>
              </a:rPr>
              <a:t>Go </a:t>
            </a:r>
            <a:r>
              <a:rPr lang="en-US" i="1" u="sng" dirty="0">
                <a:solidFill>
                  <a:srgbClr val="00B050"/>
                </a:solidFill>
              </a:rPr>
              <a:t>to Jupyter notebook for </a:t>
            </a:r>
            <a:r>
              <a:rPr lang="en-US" i="1" u="sng" dirty="0" smtClean="0">
                <a:solidFill>
                  <a:srgbClr val="00B050"/>
                </a:solidFill>
              </a:rPr>
              <a:t>examples</a:t>
            </a:r>
          </a:p>
          <a:p>
            <a:pPr algn="just"/>
            <a:r>
              <a:rPr lang="en-US" dirty="0"/>
              <a:t>The Python compiler displays error message and the line number in case of compile-time errors. By checking the program source cede and rewriting the statements properly, we can eliminate the compile-time errors</a:t>
            </a:r>
            <a:r>
              <a:rPr lang="en-US" dirty="0" smtClean="0"/>
              <a:t>.</a:t>
            </a:r>
          </a:p>
          <a:p>
            <a:pPr algn="just"/>
            <a:endParaRPr lang="en-US" dirty="0"/>
          </a:p>
        </p:txBody>
      </p:sp>
    </p:spTree>
    <p:extLst>
      <p:ext uri="{BB962C8B-B14F-4D97-AF65-F5344CB8AC3E}">
        <p14:creationId xmlns:p14="http://schemas.microsoft.com/office/powerpoint/2010/main" val="2676332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824248"/>
            <a:ext cx="10058400" cy="5347952"/>
          </a:xfrm>
        </p:spPr>
        <p:txBody>
          <a:bodyPr>
            <a:normAutofit fontScale="92500" lnSpcReduction="10000"/>
          </a:bodyPr>
          <a:lstStyle/>
          <a:p>
            <a:pPr marL="0" indent="0">
              <a:buNone/>
            </a:pPr>
            <a:r>
              <a:rPr lang="en-US" sz="3200" i="1" dirty="0">
                <a:solidFill>
                  <a:srgbClr val="7030A0"/>
                </a:solidFill>
              </a:rPr>
              <a:t>Runtime </a:t>
            </a:r>
            <a:r>
              <a:rPr lang="en-US" sz="3200" i="1" dirty="0" smtClean="0">
                <a:solidFill>
                  <a:srgbClr val="7030A0"/>
                </a:solidFill>
              </a:rPr>
              <a:t>Errors</a:t>
            </a:r>
            <a:endParaRPr lang="en-US" sz="3200" dirty="0" smtClean="0">
              <a:solidFill>
                <a:srgbClr val="7030A0"/>
              </a:solidFill>
            </a:endParaRPr>
          </a:p>
          <a:p>
            <a:r>
              <a:rPr lang="en-US" dirty="0"/>
              <a:t>When PVM cannot execute the byte code, it flags runtime error. For example, insufficient memory to store something or inability of the PVM to execute some statement come under runtime errors. Runtime errors are not detected by the Python compiler. They are detected by the PVM, only at runtime. </a:t>
            </a:r>
            <a:endParaRPr lang="en-US" dirty="0" smtClean="0"/>
          </a:p>
          <a:p>
            <a:r>
              <a:rPr lang="en-US" dirty="0" smtClean="0"/>
              <a:t>In </a:t>
            </a:r>
            <a:r>
              <a:rPr lang="en-US" dirty="0"/>
              <a:t>Program 3, we have written a function by the name </a:t>
            </a:r>
            <a:r>
              <a:rPr lang="en-US" dirty="0" smtClean="0"/>
              <a:t>‘</a:t>
            </a:r>
            <a:r>
              <a:rPr lang="en-US" dirty="0" err="1" smtClean="0"/>
              <a:t>concat</a:t>
            </a:r>
            <a:r>
              <a:rPr lang="en-US" dirty="0" smtClean="0"/>
              <a:t>’ </a:t>
            </a:r>
            <a:r>
              <a:rPr lang="en-US" dirty="0"/>
              <a:t>that accepts 2 arguments </a:t>
            </a:r>
            <a:r>
              <a:rPr lang="en-US" dirty="0" smtClean="0"/>
              <a:t>‘a’ </a:t>
            </a:r>
            <a:r>
              <a:rPr lang="en-US" dirty="0"/>
              <a:t>and </a:t>
            </a:r>
            <a:r>
              <a:rPr lang="en-US" dirty="0" smtClean="0"/>
              <a:t>‘b’. </a:t>
            </a:r>
            <a:r>
              <a:rPr lang="en-US" dirty="0"/>
              <a:t>It adds them using </a:t>
            </a:r>
            <a:r>
              <a:rPr lang="en-US" dirty="0" smtClean="0"/>
              <a:t>‘+’ </a:t>
            </a:r>
            <a:r>
              <a:rPr lang="en-US" dirty="0"/>
              <a:t>operator and displays the result. At the time of calling this function, if we pass two strings, they will be concatenated or joined. In this case, </a:t>
            </a:r>
            <a:r>
              <a:rPr lang="en-US" dirty="0" smtClean="0"/>
              <a:t>‘+’ </a:t>
            </a:r>
            <a:r>
              <a:rPr lang="en-US" dirty="0"/>
              <a:t>acts like concatenation operator. On the other hand, if we pass 2 numbers, then they are added and result is displayed. In this case, </a:t>
            </a:r>
            <a:r>
              <a:rPr lang="en-US" dirty="0" smtClean="0"/>
              <a:t>‘+’ </a:t>
            </a:r>
            <a:r>
              <a:rPr lang="en-US" dirty="0"/>
              <a:t>acts as addition operator. But, in the above example, we are passing one string and one number. Since the </a:t>
            </a:r>
            <a:r>
              <a:rPr lang="en-US" dirty="0" err="1"/>
              <a:t>datatypes</a:t>
            </a:r>
            <a:r>
              <a:rPr lang="en-US" dirty="0"/>
              <a:t> are not same, PVM shows </a:t>
            </a:r>
            <a:r>
              <a:rPr lang="en-US" dirty="0" smtClean="0"/>
              <a:t>‘</a:t>
            </a:r>
            <a:r>
              <a:rPr lang="en-US" dirty="0" err="1" smtClean="0"/>
              <a:t>TypeError</a:t>
            </a:r>
            <a:r>
              <a:rPr lang="en-US" dirty="0" smtClean="0"/>
              <a:t>’. </a:t>
            </a:r>
            <a:r>
              <a:rPr lang="en-US" dirty="0"/>
              <a:t>In Python, compiler will not check the </a:t>
            </a:r>
            <a:r>
              <a:rPr lang="en-US" dirty="0" err="1"/>
              <a:t>datatypes</a:t>
            </a:r>
            <a:r>
              <a:rPr lang="en-US" dirty="0"/>
              <a:t>. Type checking is done by PVM during runtime.</a:t>
            </a:r>
          </a:p>
          <a:p>
            <a:r>
              <a:rPr lang="en-US" dirty="0"/>
              <a:t>Program 4 is also an example for runtime error. In this program, we are creating a list with 4 elements. The indexes (or position numbers) of these elements will be from 0 to 3. When we refer to the index 4 which is not in the list, there will be </a:t>
            </a:r>
            <a:r>
              <a:rPr lang="en-US" dirty="0" err="1"/>
              <a:t>IndexError</a:t>
            </a:r>
            <a:r>
              <a:rPr lang="en-US" dirty="0"/>
              <a:t> during runtime</a:t>
            </a:r>
            <a:r>
              <a:rPr lang="en-US" dirty="0" smtClean="0"/>
              <a:t>.</a:t>
            </a:r>
          </a:p>
          <a:p>
            <a:r>
              <a:rPr lang="en-US" i="1" u="sng" dirty="0">
                <a:solidFill>
                  <a:srgbClr val="00B050"/>
                </a:solidFill>
              </a:rPr>
              <a:t>Go to Jupyter notebook for </a:t>
            </a:r>
            <a:r>
              <a:rPr lang="en-US" i="1" u="sng" dirty="0" smtClean="0">
                <a:solidFill>
                  <a:srgbClr val="00B050"/>
                </a:solidFill>
              </a:rPr>
              <a:t>examples</a:t>
            </a:r>
            <a:endParaRPr lang="en-US" dirty="0" smtClean="0"/>
          </a:p>
          <a:p>
            <a:endParaRPr lang="en-US" dirty="0"/>
          </a:p>
          <a:p>
            <a:endParaRPr lang="en-US" dirty="0"/>
          </a:p>
        </p:txBody>
      </p:sp>
    </p:spTree>
    <p:extLst>
      <p:ext uri="{BB962C8B-B14F-4D97-AF65-F5344CB8AC3E}">
        <p14:creationId xmlns:p14="http://schemas.microsoft.com/office/powerpoint/2010/main" val="1743122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98490"/>
            <a:ext cx="10058400" cy="5373710"/>
          </a:xfrm>
        </p:spPr>
        <p:txBody>
          <a:bodyPr/>
          <a:lstStyle/>
          <a:p>
            <a:r>
              <a:rPr lang="en-US" dirty="0"/>
              <a:t>In case of runtime error, the PVM displays the line number and the type of </a:t>
            </a:r>
            <a:r>
              <a:rPr lang="en-US" dirty="0" smtClean="0"/>
              <a:t>error.</a:t>
            </a:r>
          </a:p>
          <a:p>
            <a:r>
              <a:rPr lang="en-US" dirty="0" smtClean="0"/>
              <a:t>Most </a:t>
            </a:r>
            <a:r>
              <a:rPr lang="en-US" dirty="0"/>
              <a:t>of the runtime errors can be eliminated by following the message given by PVM. </a:t>
            </a:r>
            <a:endParaRPr lang="en-US" dirty="0" smtClean="0"/>
          </a:p>
          <a:p>
            <a:r>
              <a:rPr lang="en-US" dirty="0" smtClean="0"/>
              <a:t>For </a:t>
            </a:r>
            <a:r>
              <a:rPr lang="en-US" dirty="0"/>
              <a:t>example, in the previous program, restricting the list index below 4 is the solution to eliminate the runtime error. But some runtime errors cannot be eliminated. In that case, we should handle those errors using 'exception handling mechanism' of Python</a:t>
            </a:r>
            <a:r>
              <a:rPr lang="en-US" dirty="0" smtClean="0"/>
              <a:t>.</a:t>
            </a:r>
          </a:p>
          <a:p>
            <a:pPr marL="0" indent="0">
              <a:buNone/>
            </a:pPr>
            <a:r>
              <a:rPr lang="en-US" sz="3000" i="1" dirty="0">
                <a:solidFill>
                  <a:srgbClr val="7030A0"/>
                </a:solidFill>
              </a:rPr>
              <a:t>Logical Errors</a:t>
            </a:r>
            <a:endParaRPr lang="en-US" sz="3000" dirty="0">
              <a:solidFill>
                <a:srgbClr val="7030A0"/>
              </a:solidFill>
            </a:endParaRPr>
          </a:p>
          <a:p>
            <a:r>
              <a:rPr lang="en-US" dirty="0"/>
              <a:t>These errors depict flaws in the logic of the program. The programmer might be using a wrong formula or the design of the program itself is wrong</a:t>
            </a:r>
            <a:r>
              <a:rPr lang="en-US" dirty="0" smtClean="0"/>
              <a:t>.</a:t>
            </a:r>
          </a:p>
          <a:p>
            <a:r>
              <a:rPr lang="en-US" dirty="0" smtClean="0"/>
              <a:t>Logical </a:t>
            </a:r>
            <a:r>
              <a:rPr lang="en-US" dirty="0"/>
              <a:t>errors are not detected either by Python compiler or PVM. </a:t>
            </a:r>
            <a:endParaRPr lang="en-US" dirty="0" smtClean="0"/>
          </a:p>
          <a:p>
            <a:r>
              <a:rPr lang="en-US" dirty="0" smtClean="0"/>
              <a:t>The </a:t>
            </a:r>
            <a:r>
              <a:rPr lang="en-US" dirty="0"/>
              <a:t>programmer is solely responsible for them</a:t>
            </a:r>
            <a:r>
              <a:rPr lang="en-US" dirty="0" smtClean="0"/>
              <a:t>.</a:t>
            </a:r>
          </a:p>
          <a:p>
            <a:r>
              <a:rPr lang="en-US" i="1" u="sng" dirty="0">
                <a:solidFill>
                  <a:srgbClr val="00B050"/>
                </a:solidFill>
              </a:rPr>
              <a:t>Go to Jupyter notebook for </a:t>
            </a:r>
            <a:r>
              <a:rPr lang="en-US" i="1" u="sng" dirty="0" smtClean="0">
                <a:solidFill>
                  <a:srgbClr val="00B050"/>
                </a:solidFill>
              </a:rPr>
              <a:t>example</a:t>
            </a:r>
            <a:endParaRPr lang="en-US" dirty="0" smtClean="0"/>
          </a:p>
          <a:p>
            <a:endParaRPr lang="en-US" dirty="0" smtClean="0"/>
          </a:p>
        </p:txBody>
      </p:sp>
    </p:spTree>
    <p:extLst>
      <p:ext uri="{BB962C8B-B14F-4D97-AF65-F5344CB8AC3E}">
        <p14:creationId xmlns:p14="http://schemas.microsoft.com/office/powerpoint/2010/main" val="38065076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837127"/>
            <a:ext cx="10058400" cy="5335073"/>
          </a:xfrm>
        </p:spPr>
        <p:txBody>
          <a:bodyPr>
            <a:normAutofit lnSpcReduction="10000"/>
          </a:bodyPr>
          <a:lstStyle/>
          <a:p>
            <a:r>
              <a:rPr lang="en-US" dirty="0"/>
              <a:t>By comparing the output of a program with manually calculated results, a programmer can guess the presence of a logical error. In Program 5, we are using the following formula to calculate the incremented salary:</a:t>
            </a:r>
          </a:p>
          <a:p>
            <a:pPr marL="0" indent="0">
              <a:buNone/>
            </a:pPr>
            <a:r>
              <a:rPr lang="en-US" dirty="0" smtClean="0"/>
              <a:t>	</a:t>
            </a:r>
            <a:r>
              <a:rPr lang="en-US" dirty="0" err="1" smtClean="0"/>
              <a:t>sal</a:t>
            </a:r>
            <a:r>
              <a:rPr lang="en-US" dirty="0" smtClean="0"/>
              <a:t> </a:t>
            </a:r>
            <a:r>
              <a:rPr lang="en-US" dirty="0"/>
              <a:t>= </a:t>
            </a:r>
            <a:r>
              <a:rPr lang="en-US" dirty="0" err="1"/>
              <a:t>sal</a:t>
            </a:r>
            <a:r>
              <a:rPr lang="en-US" dirty="0"/>
              <a:t> * 15/100</a:t>
            </a:r>
          </a:p>
          <a:p>
            <a:r>
              <a:rPr lang="en-US" dirty="0"/>
              <a:t>This is wrong since this formula calculates only the increment but it is not adding it to the original salary. So, the correct formula would be:</a:t>
            </a:r>
          </a:p>
          <a:p>
            <a:pPr marL="0" indent="0">
              <a:buNone/>
            </a:pPr>
            <a:r>
              <a:rPr lang="en-US" dirty="0" smtClean="0"/>
              <a:t>	</a:t>
            </a:r>
            <a:r>
              <a:rPr lang="en-US" dirty="0" err="1" smtClean="0"/>
              <a:t>sal</a:t>
            </a:r>
            <a:r>
              <a:rPr lang="en-US" dirty="0" smtClean="0"/>
              <a:t> </a:t>
            </a:r>
            <a:r>
              <a:rPr lang="en-US" dirty="0"/>
              <a:t>= </a:t>
            </a:r>
            <a:r>
              <a:rPr lang="en-US" dirty="0" err="1"/>
              <a:t>sal</a:t>
            </a:r>
            <a:r>
              <a:rPr lang="en-US" dirty="0"/>
              <a:t> + </a:t>
            </a:r>
            <a:r>
              <a:rPr lang="en-US" dirty="0" err="1"/>
              <a:t>sal</a:t>
            </a:r>
            <a:r>
              <a:rPr lang="en-US" dirty="0"/>
              <a:t> * </a:t>
            </a:r>
            <a:r>
              <a:rPr lang="en-US" dirty="0" smtClean="0"/>
              <a:t>15/100</a:t>
            </a:r>
          </a:p>
          <a:p>
            <a:r>
              <a:rPr lang="en-US" dirty="0"/>
              <a:t>Compile time errors and logical errors can be eliminated by the programmer by modifying the program source code. In case of runtime errors, when the programmer knows which type of error occurs, he has to handle them using exception handling mechanism. The runtime errors which can be handled by the programmer are called exceptions. </a:t>
            </a:r>
            <a:endParaRPr lang="en-US" dirty="0" smtClean="0"/>
          </a:p>
          <a:p>
            <a:r>
              <a:rPr lang="en-US" dirty="0" smtClean="0"/>
              <a:t>Before </a:t>
            </a:r>
            <a:r>
              <a:rPr lang="en-US" dirty="0"/>
              <a:t>discussing exception handling mechanism, we will first understand what type of harm an exception can cause. Program 6 will help us in this regard</a:t>
            </a:r>
            <a:r>
              <a:rPr lang="en-US" dirty="0" smtClean="0"/>
              <a:t>. </a:t>
            </a:r>
          </a:p>
          <a:p>
            <a:r>
              <a:rPr lang="en-US" i="1" u="sng" dirty="0">
                <a:solidFill>
                  <a:srgbClr val="00B050"/>
                </a:solidFill>
              </a:rPr>
              <a:t>Go to Jupyter notebook for example</a:t>
            </a:r>
            <a:endParaRPr lang="en-US" dirty="0"/>
          </a:p>
          <a:p>
            <a:r>
              <a:rPr lang="en-US" dirty="0"/>
              <a:t>What happens if we enter 10 and 0 as values for 'a' and to' in the previous </a:t>
            </a:r>
            <a:r>
              <a:rPr lang="en-US" dirty="0" smtClean="0"/>
              <a:t>program let us observe</a:t>
            </a:r>
            <a:endParaRPr lang="en-US" dirty="0"/>
          </a:p>
          <a:p>
            <a:endParaRPr lang="en-US" dirty="0"/>
          </a:p>
        </p:txBody>
      </p:sp>
    </p:spTree>
    <p:extLst>
      <p:ext uri="{BB962C8B-B14F-4D97-AF65-F5344CB8AC3E}">
        <p14:creationId xmlns:p14="http://schemas.microsoft.com/office/powerpoint/2010/main" val="1550924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120462"/>
            <a:ext cx="10058400" cy="5051738"/>
          </a:xfrm>
        </p:spPr>
        <p:txBody>
          <a:bodyPr/>
          <a:lstStyle/>
          <a:p>
            <a:r>
              <a:rPr lang="en-US" dirty="0" smtClean="0"/>
              <a:t>When </a:t>
            </a:r>
            <a:r>
              <a:rPr lang="en-US" dirty="0"/>
              <a:t>‘</a:t>
            </a:r>
            <a:r>
              <a:rPr lang="en-US" dirty="0" err="1"/>
              <a:t>ZeroDivisionError</a:t>
            </a:r>
            <a:r>
              <a:rPr lang="en-US" dirty="0"/>
              <a:t>’ </a:t>
            </a:r>
            <a:r>
              <a:rPr lang="en-US" dirty="0" smtClean="0"/>
              <a:t>error </a:t>
            </a:r>
            <a:r>
              <a:rPr lang="en-US" dirty="0"/>
              <a:t>occurred, PVM is simply displaying the error message and immediately terminating the program in line number 8. Due to this abnormal termination, the subsequent statements in the program are not executed. Hence, </a:t>
            </a:r>
            <a:r>
              <a:rPr lang="en-US" dirty="0" err="1"/>
              <a:t>f.close</a:t>
            </a:r>
            <a:r>
              <a:rPr lang="en-US" dirty="0"/>
              <a:t>() is not executed and the file which is opened in the beginning of the program is not closed. This leads to loss of entire data that is already present in the file. A file that is opened in any mode should be closed properly. This ensures safety for the data present in the file.</a:t>
            </a:r>
          </a:p>
          <a:p>
            <a:r>
              <a:rPr lang="en-US" dirty="0"/>
              <a:t>So, when there is an error in a program, due to its sudden termination, the following things can be suspected:</a:t>
            </a:r>
          </a:p>
          <a:p>
            <a:pPr lvl="1">
              <a:buFont typeface="Wingdings" panose="05000000000000000000" pitchFamily="2" charset="2"/>
              <a:buChar char="q"/>
            </a:pPr>
            <a:r>
              <a:rPr lang="en-US" dirty="0" smtClean="0"/>
              <a:t> The </a:t>
            </a:r>
            <a:r>
              <a:rPr lang="en-US" dirty="0"/>
              <a:t>important data in the files or databases used in the program may be lost.</a:t>
            </a:r>
          </a:p>
          <a:p>
            <a:pPr lvl="1">
              <a:buFont typeface="Wingdings" panose="05000000000000000000" pitchFamily="2" charset="2"/>
              <a:buChar char="q"/>
            </a:pPr>
            <a:r>
              <a:rPr lang="en-US" dirty="0" smtClean="0"/>
              <a:t> The </a:t>
            </a:r>
            <a:r>
              <a:rPr lang="en-US" dirty="0"/>
              <a:t>software may be corrupted.</a:t>
            </a:r>
          </a:p>
          <a:p>
            <a:pPr lvl="1">
              <a:buFont typeface="Wingdings" panose="05000000000000000000" pitchFamily="2" charset="2"/>
              <a:buChar char="q"/>
            </a:pPr>
            <a:r>
              <a:rPr lang="en-US" dirty="0" smtClean="0"/>
              <a:t> The </a:t>
            </a:r>
            <a:r>
              <a:rPr lang="en-US" dirty="0"/>
              <a:t>program abruptly terminates giving error message to the user making the user losing trust in the software.</a:t>
            </a:r>
          </a:p>
          <a:p>
            <a:r>
              <a:rPr lang="en-US" dirty="0"/>
              <a:t>Hence, it is the duty of the programmer to handle the errors. Please understand that we cannot handle all errors. We can handle only some types of errors which are called exceptions</a:t>
            </a:r>
            <a:r>
              <a:rPr lang="en-US" dirty="0" smtClean="0"/>
              <a:t>.</a:t>
            </a:r>
            <a:endParaRPr lang="en-US" dirty="0"/>
          </a:p>
        </p:txBody>
      </p:sp>
    </p:spTree>
    <p:extLst>
      <p:ext uri="{BB962C8B-B14F-4D97-AF65-F5344CB8AC3E}">
        <p14:creationId xmlns:p14="http://schemas.microsoft.com/office/powerpoint/2010/main" val="4687617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5141</TotalTime>
  <Words>2615</Words>
  <Application>Microsoft Office PowerPoint</Application>
  <PresentationFormat>Widescreen</PresentationFormat>
  <Paragraphs>195</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Calibri</vt:lpstr>
      <vt:lpstr>Rockwell</vt:lpstr>
      <vt:lpstr>Rockwell Condensed</vt:lpstr>
      <vt:lpstr>Times New Roman</vt:lpstr>
      <vt:lpstr>Wingdings</vt:lpstr>
      <vt:lpstr>Wood Type</vt:lpstr>
      <vt:lpstr>Chapter 16</vt:lpstr>
      <vt:lpstr>List of contents</vt:lpstr>
      <vt:lpstr>Introduction</vt:lpstr>
      <vt:lpstr>Errors in a Python Program</vt:lpstr>
      <vt:lpstr>PowerPoint Presentation</vt:lpstr>
      <vt:lpstr>PowerPoint Presentation</vt:lpstr>
      <vt:lpstr>PowerPoint Presentation</vt:lpstr>
      <vt:lpstr>PowerPoint Presentation</vt:lpstr>
      <vt:lpstr>PowerPoint Presentation</vt:lpstr>
      <vt:lpstr>Exceptions</vt:lpstr>
      <vt:lpstr>PowerPoint Presentation</vt:lpstr>
      <vt:lpstr>PowerPoint Presentation</vt:lpstr>
      <vt:lpstr>Exception Handling</vt:lpstr>
      <vt:lpstr>PowerPoint Presentation</vt:lpstr>
      <vt:lpstr>PowerPoint Presentation</vt:lpstr>
      <vt:lpstr>PowerPoint Presentation</vt:lpstr>
      <vt:lpstr>Types of Exceptions</vt:lpstr>
      <vt:lpstr>PowerPoint Presentation</vt:lpstr>
      <vt:lpstr>PowerPoint Presentation</vt:lpstr>
      <vt:lpstr>PowerPoint Presentation</vt:lpstr>
      <vt:lpstr>PowerPoint Presentation</vt:lpstr>
      <vt:lpstr>The Except Block</vt:lpstr>
      <vt:lpstr>PowerPoint Presentation</vt:lpstr>
      <vt:lpstr>The assert Statement</vt:lpstr>
      <vt:lpstr>PowerPoint Presentation</vt:lpstr>
      <vt:lpstr>User-Defined Exceptions</vt:lpstr>
      <vt:lpstr>PowerPoint Presentation</vt:lpstr>
      <vt:lpstr>Logging the Exceptions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Lucky</dc:creator>
  <cp:lastModifiedBy>Lucky</cp:lastModifiedBy>
  <cp:revision>981</cp:revision>
  <dcterms:created xsi:type="dcterms:W3CDTF">2020-08-16T05:12:46Z</dcterms:created>
  <dcterms:modified xsi:type="dcterms:W3CDTF">2020-12-19T04:06:58Z</dcterms:modified>
</cp:coreProperties>
</file>