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154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20-Dec-20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20-Dec-20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20-Dec-20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20-Dec-20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20-Dec-20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20-Dec-20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20-Dec-20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20-Dec-20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20-Dec-20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20-Dec-20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20-Dec-20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20-Dec-20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17</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a:solidFill>
                  <a:srgbClr val="006600"/>
                </a:solidFill>
              </a:rPr>
              <a:t>Files in Python</a:t>
            </a:r>
            <a:endParaRPr lang="en-US" sz="4400" dirty="0" smtClean="0">
              <a:solidFill>
                <a:srgbClr val="006600"/>
              </a:solidFill>
            </a:endParaRP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5306"/>
            <a:ext cx="10058400" cy="2691685"/>
          </a:xfrm>
        </p:spPr>
        <p:txBody>
          <a:bodyPr/>
          <a:lstStyle/>
          <a:p>
            <a:r>
              <a:rPr lang="en-US" dirty="0" smtClean="0"/>
              <a:t>W</a:t>
            </a:r>
            <a:r>
              <a:rPr lang="en-US" dirty="0"/>
              <a:t>hen the open() function is used to open a file, it returns a pointer to the beginning of the file. This is called 'file handler' or 'file object'. As an example, to open a file for storing data into it, we can written the open() function as:</a:t>
            </a:r>
          </a:p>
          <a:p>
            <a:pPr marL="0" indent="0">
              <a:buNone/>
            </a:pPr>
            <a:r>
              <a:rPr lang="en-US" dirty="0" smtClean="0"/>
              <a:t>	</a:t>
            </a:r>
            <a:r>
              <a:rPr lang="en-US" b="1" dirty="0" smtClean="0"/>
              <a:t>f = </a:t>
            </a:r>
            <a:r>
              <a:rPr lang="en-US" b="1" dirty="0"/>
              <a:t>open("myfile.txt", "w</a:t>
            </a:r>
            <a:r>
              <a:rPr lang="en-US" b="1" dirty="0" smtClean="0"/>
              <a:t>")</a:t>
            </a:r>
          </a:p>
          <a:p>
            <a:r>
              <a:rPr lang="en-US" dirty="0"/>
              <a:t>Here, 'f' represents the file handler or file object. It refers to the file with the name "myfile.txt" that is opened in "w" mode. This means, we can write data into the file but we cannot read data from this file. If this file exists already, then its contents are deleted and the present data is stored into the file</a:t>
            </a:r>
            <a:r>
              <a:rPr lang="en-US" dirty="0" smtClean="0"/>
              <a:t>.</a:t>
            </a:r>
            <a:endParaRPr lang="en-US" dirty="0"/>
          </a:p>
          <a:p>
            <a:pPr marL="0" indent="0">
              <a:buNone/>
            </a:pPr>
            <a:endParaRPr lang="en-US" dirty="0"/>
          </a:p>
        </p:txBody>
      </p:sp>
      <p:sp>
        <p:nvSpPr>
          <p:cNvPr id="4" name="Title 1"/>
          <p:cNvSpPr>
            <a:spLocks noGrp="1"/>
          </p:cNvSpPr>
          <p:nvPr>
            <p:ph type="title"/>
          </p:nvPr>
        </p:nvSpPr>
        <p:spPr>
          <a:xfrm>
            <a:off x="1069848" y="3466027"/>
            <a:ext cx="10058400" cy="738860"/>
          </a:xfrm>
        </p:spPr>
        <p:txBody>
          <a:bodyPr>
            <a:normAutofit/>
          </a:bodyPr>
          <a:lstStyle/>
          <a:p>
            <a:r>
              <a:rPr lang="en-US" sz="3800" dirty="0" smtClean="0">
                <a:solidFill>
                  <a:srgbClr val="006600"/>
                </a:solidFill>
              </a:rPr>
              <a:t>closing </a:t>
            </a:r>
            <a:r>
              <a:rPr lang="en-US" sz="3800" dirty="0">
                <a:solidFill>
                  <a:srgbClr val="006600"/>
                </a:solidFill>
              </a:rPr>
              <a:t>a </a:t>
            </a:r>
            <a:r>
              <a:rPr lang="en-US" sz="3800" dirty="0" smtClean="0">
                <a:solidFill>
                  <a:srgbClr val="006600"/>
                </a:solidFill>
              </a:rPr>
              <a:t>file</a:t>
            </a:r>
            <a:endParaRPr lang="en-US" sz="3800" dirty="0"/>
          </a:p>
        </p:txBody>
      </p:sp>
      <p:sp>
        <p:nvSpPr>
          <p:cNvPr id="5" name="Content Placeholder 2"/>
          <p:cNvSpPr txBox="1">
            <a:spLocks/>
          </p:cNvSpPr>
          <p:nvPr/>
        </p:nvSpPr>
        <p:spPr>
          <a:xfrm>
            <a:off x="1069848" y="4367417"/>
            <a:ext cx="10058400" cy="2265203"/>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 file which is opened should be closed using the close() method. Once a file is opened but not closed, then the data of the file may be corrupted or deleted in some cases. Also, if the file is not closed, the memory utilized by the file is not freed, leading to problems like insufficient memory. This happens when we are working with several files simultaneously. Hence it is mandatory to close the file.</a:t>
            </a:r>
          </a:p>
          <a:p>
            <a:pPr marL="0" indent="0">
              <a:buNone/>
            </a:pPr>
            <a:r>
              <a:rPr lang="en-US" dirty="0" smtClean="0"/>
              <a:t>	</a:t>
            </a:r>
            <a:r>
              <a:rPr lang="en-US" b="1" dirty="0" err="1" smtClean="0"/>
              <a:t>f.close</a:t>
            </a:r>
            <a:r>
              <a:rPr lang="en-US" b="1" dirty="0" smtClean="0"/>
              <a:t>()</a:t>
            </a:r>
          </a:p>
          <a:p>
            <a:r>
              <a:rPr lang="en-US" i="1" u="sng" dirty="0">
                <a:solidFill>
                  <a:srgbClr val="00B050"/>
                </a:solidFill>
              </a:rPr>
              <a:t>Go to Jupyter notebook for </a:t>
            </a:r>
            <a:r>
              <a:rPr lang="en-US" i="1" u="sng" dirty="0" smtClean="0">
                <a:solidFill>
                  <a:srgbClr val="00B050"/>
                </a:solidFill>
              </a:rPr>
              <a:t>examples</a:t>
            </a: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161624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46373"/>
            <a:ext cx="10058400" cy="1112348"/>
          </a:xfrm>
        </p:spPr>
        <p:txBody>
          <a:bodyPr>
            <a:normAutofit/>
          </a:bodyPr>
          <a:lstStyle/>
          <a:p>
            <a:r>
              <a:rPr lang="en-US" sz="3800" dirty="0">
                <a:solidFill>
                  <a:srgbClr val="006600"/>
                </a:solidFill>
              </a:rPr>
              <a:t>Working with text files containing </a:t>
            </a:r>
            <a:r>
              <a:rPr lang="en-US" sz="3800" dirty="0" smtClean="0">
                <a:solidFill>
                  <a:srgbClr val="006600"/>
                </a:solidFill>
              </a:rPr>
              <a:t>strings</a:t>
            </a:r>
            <a:endParaRPr lang="en-US" sz="3800" dirty="0"/>
          </a:p>
        </p:txBody>
      </p:sp>
      <p:sp>
        <p:nvSpPr>
          <p:cNvPr id="3" name="Content Placeholder 2"/>
          <p:cNvSpPr>
            <a:spLocks noGrp="1"/>
          </p:cNvSpPr>
          <p:nvPr>
            <p:ph idx="1"/>
          </p:nvPr>
        </p:nvSpPr>
        <p:spPr>
          <a:xfrm>
            <a:off x="1069848" y="1358721"/>
            <a:ext cx="10250682" cy="5499279"/>
          </a:xfrm>
        </p:spPr>
        <p:txBody>
          <a:bodyPr>
            <a:normAutofit fontScale="92500" lnSpcReduction="10000"/>
          </a:bodyPr>
          <a:lstStyle/>
          <a:p>
            <a:r>
              <a:rPr lang="en-US" dirty="0"/>
              <a:t>To store a group of strings into a text file, we have to use the </a:t>
            </a:r>
            <a:r>
              <a:rPr lang="en-US" b="1" dirty="0"/>
              <a:t>write() </a:t>
            </a:r>
            <a:r>
              <a:rPr lang="en-US" dirty="0"/>
              <a:t>method inside a loop. </a:t>
            </a:r>
            <a:endParaRPr lang="en-US" dirty="0" smtClean="0"/>
          </a:p>
          <a:p>
            <a:r>
              <a:rPr lang="en-US" b="1" dirty="0" err="1" smtClean="0"/>
              <a:t>f.read</a:t>
            </a:r>
            <a:r>
              <a:rPr lang="en-US" b="1" dirty="0" smtClean="0"/>
              <a:t>() </a:t>
            </a:r>
            <a:r>
              <a:rPr lang="en-US" dirty="0"/>
              <a:t>method reads all the lines of the text file and displays them </a:t>
            </a:r>
            <a:r>
              <a:rPr lang="en-US" i="1" dirty="0"/>
              <a:t>line by line </a:t>
            </a:r>
            <a:r>
              <a:rPr lang="en-US" dirty="0"/>
              <a:t>as they were stored in the </a:t>
            </a:r>
            <a:r>
              <a:rPr lang="en-US" dirty="0" smtClean="0"/>
              <a:t>text file. This </a:t>
            </a:r>
            <a:r>
              <a:rPr lang="en-US" dirty="0"/>
              <a:t>method reads all the lines of the text file and displays them line by line as they were stored in the </a:t>
            </a:r>
            <a:r>
              <a:rPr lang="en-US" dirty="0" smtClean="0"/>
              <a:t>“textfile1.txt</a:t>
            </a:r>
            <a:r>
              <a:rPr lang="en-US" dirty="0"/>
              <a:t>". Consider the following output:</a:t>
            </a:r>
          </a:p>
          <a:p>
            <a:pPr marL="0" indent="0">
              <a:buNone/>
            </a:pPr>
            <a:r>
              <a:rPr lang="en-US" dirty="0" smtClean="0"/>
              <a:t>	This is </a:t>
            </a:r>
            <a:r>
              <a:rPr lang="en-US" dirty="0"/>
              <a:t>line one. This is line two.</a:t>
            </a:r>
          </a:p>
          <a:p>
            <a:r>
              <a:rPr lang="en-US" dirty="0"/>
              <a:t>There is another method by the name </a:t>
            </a:r>
            <a:r>
              <a:rPr lang="en-US" dirty="0" err="1"/>
              <a:t>readlines</a:t>
            </a:r>
            <a:r>
              <a:rPr lang="en-US" dirty="0"/>
              <a:t>() that reads all the lines into a list. This can be used as:</a:t>
            </a:r>
          </a:p>
          <a:p>
            <a:pPr marL="0" indent="0">
              <a:buNone/>
            </a:pPr>
            <a:r>
              <a:rPr lang="en-US" dirty="0" smtClean="0"/>
              <a:t>	</a:t>
            </a:r>
            <a:r>
              <a:rPr lang="en-US" b="1" dirty="0" smtClean="0"/>
              <a:t>f</a:t>
            </a:r>
            <a:r>
              <a:rPr lang="en-US" b="1" dirty="0"/>
              <a:t>. </a:t>
            </a:r>
            <a:r>
              <a:rPr lang="en-US" b="1" dirty="0" err="1" smtClean="0"/>
              <a:t>readlines</a:t>
            </a:r>
            <a:r>
              <a:rPr lang="en-US" b="1" dirty="0"/>
              <a:t>()</a:t>
            </a:r>
          </a:p>
          <a:p>
            <a:pPr marL="0" indent="0">
              <a:buNone/>
            </a:pPr>
            <a:r>
              <a:rPr lang="en-US" dirty="0" smtClean="0"/>
              <a:t> </a:t>
            </a:r>
            <a:r>
              <a:rPr lang="en-US" dirty="0"/>
              <a:t>	</a:t>
            </a:r>
            <a:r>
              <a:rPr lang="en-US" dirty="0" smtClean="0"/>
              <a:t>This </a:t>
            </a:r>
            <a:r>
              <a:rPr lang="en-US" dirty="0"/>
              <a:t>method displays all the strings as elements in a list. The " \ n" character is visible at the end of each string, as:</a:t>
            </a:r>
          </a:p>
          <a:p>
            <a:pPr marL="0" indent="0">
              <a:buNone/>
            </a:pPr>
            <a:r>
              <a:rPr lang="en-US" dirty="0" smtClean="0"/>
              <a:t>	[</a:t>
            </a:r>
            <a:r>
              <a:rPr lang="en-US" dirty="0"/>
              <a:t>'This </a:t>
            </a:r>
            <a:r>
              <a:rPr lang="en-US" dirty="0" smtClean="0"/>
              <a:t>is </a:t>
            </a:r>
            <a:r>
              <a:rPr lang="en-US" dirty="0"/>
              <a:t>line one.\n', 'This is line two.\n']</a:t>
            </a:r>
          </a:p>
          <a:p>
            <a:r>
              <a:rPr lang="en-US" dirty="0"/>
              <a:t>If we want to suppress the "\n" characters, then we can use read() method with </a:t>
            </a:r>
            <a:r>
              <a:rPr lang="en-US" dirty="0" err="1"/>
              <a:t>splitlines</a:t>
            </a:r>
            <a:r>
              <a:rPr lang="en-US" dirty="0"/>
              <a:t>() method as:</a:t>
            </a:r>
          </a:p>
          <a:p>
            <a:pPr marL="0" indent="0">
              <a:buNone/>
            </a:pPr>
            <a:r>
              <a:rPr lang="en-US" dirty="0" smtClean="0"/>
              <a:t>	</a:t>
            </a:r>
            <a:r>
              <a:rPr lang="en-US" b="1" dirty="0" smtClean="0"/>
              <a:t>f</a:t>
            </a:r>
            <a:r>
              <a:rPr lang="en-US" b="1" dirty="0"/>
              <a:t>. read</a:t>
            </a:r>
            <a:r>
              <a:rPr lang="en-US" b="1" dirty="0" smtClean="0"/>
              <a:t>(). </a:t>
            </a:r>
            <a:r>
              <a:rPr lang="en-US" b="1" dirty="0" err="1" smtClean="0"/>
              <a:t>spltlines</a:t>
            </a:r>
            <a:r>
              <a:rPr lang="en-US" b="1" dirty="0" smtClean="0"/>
              <a:t>()</a:t>
            </a:r>
            <a:endParaRPr lang="en-US" b="1" dirty="0"/>
          </a:p>
          <a:p>
            <a:pPr marL="0" indent="0">
              <a:buNone/>
            </a:pPr>
            <a:r>
              <a:rPr lang="en-US" dirty="0" smtClean="0"/>
              <a:t>	In </a:t>
            </a:r>
            <a:r>
              <a:rPr lang="en-US" dirty="0"/>
              <a:t>this case the output will be</a:t>
            </a:r>
            <a:r>
              <a:rPr lang="en-US" dirty="0" smtClean="0"/>
              <a:t>: [‘This </a:t>
            </a:r>
            <a:r>
              <a:rPr lang="en-US" dirty="0"/>
              <a:t>is </a:t>
            </a:r>
            <a:r>
              <a:rPr lang="en-US" dirty="0" smtClean="0"/>
              <a:t>line </a:t>
            </a:r>
            <a:r>
              <a:rPr lang="en-US" dirty="0"/>
              <a:t>one</a:t>
            </a:r>
            <a:r>
              <a:rPr lang="en-US" dirty="0" smtClean="0"/>
              <a:t>.’, ‘This </a:t>
            </a:r>
            <a:r>
              <a:rPr lang="en-US" dirty="0"/>
              <a:t>is line two</a:t>
            </a:r>
            <a:r>
              <a:rPr lang="en-US" dirty="0" smtClean="0"/>
              <a:t>.’]</a:t>
            </a:r>
          </a:p>
          <a:p>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323801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485" y="386367"/>
            <a:ext cx="10058400" cy="6001554"/>
          </a:xfrm>
        </p:spPr>
        <p:txBody>
          <a:bodyPr>
            <a:normAutofit fontScale="92500" lnSpcReduction="20000"/>
          </a:bodyPr>
          <a:lstStyle/>
          <a:p>
            <a:pPr algn="just"/>
            <a:r>
              <a:rPr lang="en-US" dirty="0"/>
              <a:t>We will plan another program to append data to the existing "myfile.txt" and then to display the data. For this purpose, we should open the file in 'append and read' mode as: </a:t>
            </a:r>
            <a:endParaRPr lang="en-US" dirty="0" smtClean="0"/>
          </a:p>
          <a:p>
            <a:pPr marL="0" indent="0" algn="just">
              <a:buNone/>
            </a:pPr>
            <a:r>
              <a:rPr lang="en-US" dirty="0"/>
              <a:t>	</a:t>
            </a:r>
            <a:r>
              <a:rPr lang="en-US" b="1" dirty="0" smtClean="0"/>
              <a:t>f </a:t>
            </a:r>
            <a:r>
              <a:rPr lang="en-US" b="1" dirty="0"/>
              <a:t>= open</a:t>
            </a:r>
            <a:r>
              <a:rPr lang="en-US" b="1" dirty="0" smtClean="0"/>
              <a:t>(‘textfile1.txt</a:t>
            </a:r>
            <a:r>
              <a:rPr lang="en-US" b="1" dirty="0"/>
              <a:t>', 'a+')</a:t>
            </a:r>
          </a:p>
          <a:p>
            <a:pPr algn="just"/>
            <a:r>
              <a:rPr lang="en-US" dirty="0"/>
              <a:t>Once the file is opened in `a+' mode, as usual we can use write() method to append the strings to the file. After writing the data, without closing the file, we can read strings from the file. But first of all, we should place the file handler to the beginning of the file using seek() </a:t>
            </a:r>
            <a:r>
              <a:rPr lang="en-US" dirty="0" smtClean="0"/>
              <a:t>method.</a:t>
            </a:r>
            <a:endParaRPr lang="en-US" dirty="0"/>
          </a:p>
          <a:p>
            <a:pPr marL="0" indent="0" algn="just">
              <a:buNone/>
            </a:pPr>
            <a:r>
              <a:rPr lang="en-US" dirty="0" smtClean="0"/>
              <a:t>	</a:t>
            </a:r>
            <a:r>
              <a:rPr lang="en-US" b="1" dirty="0" err="1" smtClean="0"/>
              <a:t>f.seek</a:t>
            </a:r>
            <a:r>
              <a:rPr lang="en-US" b="1" dirty="0" smtClean="0"/>
              <a:t>(offset</a:t>
            </a:r>
            <a:r>
              <a:rPr lang="en-US" b="1" dirty="0"/>
              <a:t>, </a:t>
            </a:r>
            <a:r>
              <a:rPr lang="en-US" b="1" dirty="0" smtClean="0"/>
              <a:t>whence</a:t>
            </a:r>
            <a:r>
              <a:rPr lang="en-US" b="1" dirty="0" smtClean="0"/>
              <a:t>)</a:t>
            </a:r>
            <a:endParaRPr lang="en-US" b="1" dirty="0"/>
          </a:p>
          <a:p>
            <a:pPr algn="just"/>
            <a:r>
              <a:rPr lang="en-US" dirty="0"/>
              <a:t>Here, </a:t>
            </a:r>
            <a:r>
              <a:rPr lang="en-US" dirty="0" smtClean="0"/>
              <a:t>‘offset</a:t>
            </a:r>
            <a:r>
              <a:rPr lang="en-US" dirty="0" smtClean="0"/>
              <a:t>’</a:t>
            </a:r>
            <a:r>
              <a:rPr lang="en-US" dirty="0" smtClean="0"/>
              <a:t> </a:t>
            </a:r>
            <a:r>
              <a:rPr lang="en-US" dirty="0"/>
              <a:t>represents how many bytes to move. </a:t>
            </a:r>
            <a:endParaRPr lang="en-US" dirty="0" smtClean="0"/>
          </a:p>
          <a:p>
            <a:pPr algn="just"/>
            <a:r>
              <a:rPr lang="en-US" dirty="0" smtClean="0"/>
              <a:t>The ‘whence’</a:t>
            </a:r>
            <a:r>
              <a:rPr lang="en-US" dirty="0" smtClean="0"/>
              <a:t> </a:t>
            </a:r>
            <a:r>
              <a:rPr lang="en-US" dirty="0"/>
              <a:t>represents from </a:t>
            </a:r>
            <a:r>
              <a:rPr lang="en-US" dirty="0" smtClean="0"/>
              <a:t>which position </a:t>
            </a:r>
            <a:r>
              <a:rPr lang="en-US" dirty="0"/>
              <a:t>to move</a:t>
            </a:r>
            <a:r>
              <a:rPr lang="en-US"/>
              <a:t>. </a:t>
            </a:r>
            <a:endParaRPr lang="en-US" smtClean="0"/>
          </a:p>
          <a:p>
            <a:pPr algn="just"/>
            <a:r>
              <a:rPr lang="en-US" smtClean="0">
                <a:solidFill>
                  <a:schemeClr val="accent1">
                    <a:lumMod val="50000"/>
                  </a:schemeClr>
                </a:solidFill>
              </a:rPr>
              <a:t>By </a:t>
            </a:r>
            <a:r>
              <a:rPr lang="en-US" dirty="0" smtClean="0">
                <a:solidFill>
                  <a:schemeClr val="accent1">
                    <a:lumMod val="50000"/>
                  </a:schemeClr>
                </a:solidFill>
              </a:rPr>
              <a:t>default </a:t>
            </a:r>
            <a:r>
              <a:rPr lang="en-US" dirty="0" smtClean="0">
                <a:solidFill>
                  <a:schemeClr val="accent1">
                    <a:lumMod val="50000"/>
                  </a:schemeClr>
                </a:solidFill>
              </a:rPr>
              <a:t>‘whence’ </a:t>
            </a:r>
            <a:r>
              <a:rPr lang="en-US" dirty="0">
                <a:solidFill>
                  <a:schemeClr val="accent1">
                    <a:lumMod val="50000"/>
                  </a:schemeClr>
                </a:solidFill>
              </a:rPr>
              <a:t>is 0 represents from beginning of file, </a:t>
            </a:r>
            <a:r>
              <a:rPr lang="en-US" dirty="0" smtClean="0">
                <a:solidFill>
                  <a:schemeClr val="accent1">
                    <a:lumMod val="50000"/>
                  </a:schemeClr>
                </a:solidFill>
              </a:rPr>
              <a:t>1 represents </a:t>
            </a:r>
            <a:r>
              <a:rPr lang="en-US" dirty="0">
                <a:solidFill>
                  <a:schemeClr val="accent1">
                    <a:lumMod val="50000"/>
                  </a:schemeClr>
                </a:solidFill>
              </a:rPr>
              <a:t>from the current position in the file and 2 represents from the ending of file.</a:t>
            </a:r>
          </a:p>
          <a:p>
            <a:pPr marL="0" indent="0" algn="just">
              <a:buNone/>
            </a:pPr>
            <a:r>
              <a:rPr lang="en-US" dirty="0" smtClean="0"/>
              <a:t>	</a:t>
            </a:r>
            <a:r>
              <a:rPr lang="en-US" b="1" dirty="0" err="1" smtClean="0"/>
              <a:t>f.seek</a:t>
            </a:r>
            <a:r>
              <a:rPr lang="en-US" b="1" dirty="0" smtClean="0"/>
              <a:t>(10</a:t>
            </a:r>
            <a:r>
              <a:rPr lang="en-US" b="1" dirty="0"/>
              <a:t>, 0)</a:t>
            </a:r>
          </a:p>
          <a:p>
            <a:pPr marL="0" indent="0" algn="just">
              <a:buNone/>
            </a:pPr>
            <a:r>
              <a:rPr lang="en-US" dirty="0" smtClean="0"/>
              <a:t>	This </a:t>
            </a:r>
            <a:r>
              <a:rPr lang="en-US" dirty="0"/>
              <a:t>will position the file handler at 10th byte from the beginning of the file. So, any reading operation will read data from 10th byte </a:t>
            </a:r>
            <a:r>
              <a:rPr lang="en-US" dirty="0" smtClean="0"/>
              <a:t>onwards.</a:t>
            </a:r>
            <a:endParaRPr lang="en-US" dirty="0"/>
          </a:p>
          <a:p>
            <a:pPr marL="0" indent="0" algn="just">
              <a:buNone/>
            </a:pPr>
            <a:r>
              <a:rPr lang="en-US" dirty="0" smtClean="0"/>
              <a:t>	</a:t>
            </a:r>
            <a:r>
              <a:rPr lang="en-US" b="1" dirty="0" err="1" smtClean="0"/>
              <a:t>f.seek</a:t>
            </a:r>
            <a:r>
              <a:rPr lang="en-US" b="1" dirty="0" smtClean="0"/>
              <a:t>(0</a:t>
            </a:r>
            <a:r>
              <a:rPr lang="en-US" b="1" dirty="0"/>
              <a:t>, 0)</a:t>
            </a:r>
          </a:p>
          <a:p>
            <a:pPr marL="0" indent="0" algn="just">
              <a:buNone/>
            </a:pPr>
            <a:r>
              <a:rPr lang="en-US" dirty="0" smtClean="0"/>
              <a:t>	This </a:t>
            </a:r>
            <a:r>
              <a:rPr lang="en-US" dirty="0"/>
              <a:t>will position the file handler at the 0th byte from the beginning of the file. It means any reading operation will read the data quite from the beginning of the file</a:t>
            </a:r>
            <a:r>
              <a:rPr lang="en-US" dirty="0" smtClean="0"/>
              <a:t>.</a:t>
            </a:r>
          </a:p>
          <a:p>
            <a:pPr algn="just"/>
            <a:r>
              <a:rPr lang="en-US" i="1" u="sng" dirty="0">
                <a:solidFill>
                  <a:srgbClr val="00B050"/>
                </a:solidFill>
              </a:rPr>
              <a:t>Go to Jupyter notebook for </a:t>
            </a:r>
            <a:r>
              <a:rPr lang="en-US" i="1" u="sng" dirty="0" smtClean="0">
                <a:solidFill>
                  <a:srgbClr val="00B050"/>
                </a:solidFill>
              </a:rPr>
              <a:t>example</a:t>
            </a:r>
            <a:endParaRPr lang="en-US" dirty="0"/>
          </a:p>
          <a:p>
            <a:endParaRPr lang="en-US" dirty="0" smtClean="0"/>
          </a:p>
          <a:p>
            <a:endParaRPr lang="en-US" dirty="0"/>
          </a:p>
        </p:txBody>
      </p:sp>
    </p:spTree>
    <p:extLst>
      <p:ext uri="{BB962C8B-B14F-4D97-AF65-F5344CB8AC3E}">
        <p14:creationId xmlns:p14="http://schemas.microsoft.com/office/powerpoint/2010/main" val="320335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Knowing whether a file exists or </a:t>
            </a:r>
            <a:r>
              <a:rPr lang="en-US" sz="3800" dirty="0" smtClean="0">
                <a:solidFill>
                  <a:srgbClr val="006600"/>
                </a:solidFill>
              </a:rPr>
              <a:t>not</a:t>
            </a:r>
            <a:endParaRPr lang="en-US" sz="3800" dirty="0"/>
          </a:p>
        </p:txBody>
      </p:sp>
      <p:sp>
        <p:nvSpPr>
          <p:cNvPr id="3" name="Content Placeholder 2"/>
          <p:cNvSpPr>
            <a:spLocks noGrp="1"/>
          </p:cNvSpPr>
          <p:nvPr>
            <p:ph idx="1"/>
          </p:nvPr>
        </p:nvSpPr>
        <p:spPr/>
        <p:txBody>
          <a:bodyPr/>
          <a:lstStyle/>
          <a:p>
            <a:r>
              <a:rPr lang="en-US" dirty="0"/>
              <a:t>The operating system (</a:t>
            </a:r>
            <a:r>
              <a:rPr lang="en-US" dirty="0" err="1"/>
              <a:t>os</a:t>
            </a:r>
            <a:r>
              <a:rPr lang="en-US" dirty="0"/>
              <a:t>) module has a sub module by the name 'path' that contains a method </a:t>
            </a:r>
            <a:r>
              <a:rPr lang="en-US" dirty="0" err="1"/>
              <a:t>isfile</a:t>
            </a:r>
            <a:r>
              <a:rPr lang="en-US" dirty="0"/>
              <a:t>(). This method can be used to know whether a file that we are opening really exists or not. </a:t>
            </a:r>
            <a:endParaRPr lang="en-US" dirty="0" smtClean="0"/>
          </a:p>
          <a:p>
            <a:r>
              <a:rPr lang="en-US" dirty="0" smtClean="0"/>
              <a:t>For </a:t>
            </a:r>
            <a:r>
              <a:rPr lang="en-US" dirty="0"/>
              <a:t>example, </a:t>
            </a:r>
            <a:r>
              <a:rPr lang="en-US" dirty="0" err="1"/>
              <a:t>os.path.isfile</a:t>
            </a:r>
            <a:r>
              <a:rPr lang="en-US" dirty="0"/>
              <a:t>(</a:t>
            </a:r>
            <a:r>
              <a:rPr lang="en-US" dirty="0" err="1"/>
              <a:t>fname</a:t>
            </a:r>
            <a:r>
              <a:rPr lang="en-US" dirty="0"/>
              <a:t>) gives True if the file </a:t>
            </a:r>
            <a:r>
              <a:rPr lang="en-US" dirty="0" smtClean="0"/>
              <a:t>exists, otherwise False.</a:t>
            </a:r>
          </a:p>
          <a:p>
            <a:endParaRPr lang="en-US" dirty="0" smtClean="0"/>
          </a:p>
          <a:p>
            <a:r>
              <a:rPr lang="en-US" i="1" u="sng" dirty="0">
                <a:solidFill>
                  <a:srgbClr val="00B050"/>
                </a:solidFill>
              </a:rPr>
              <a:t>Go to Jupyter notebook for example</a:t>
            </a:r>
            <a:endParaRPr lang="en-US" dirty="0"/>
          </a:p>
          <a:p>
            <a:endParaRPr lang="en-US" dirty="0" smtClean="0"/>
          </a:p>
          <a:p>
            <a:endParaRPr lang="en-US" dirty="0"/>
          </a:p>
        </p:txBody>
      </p:sp>
    </p:spTree>
    <p:extLst>
      <p:ext uri="{BB962C8B-B14F-4D97-AF65-F5344CB8AC3E}">
        <p14:creationId xmlns:p14="http://schemas.microsoft.com/office/powerpoint/2010/main" val="124551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Working with binary </a:t>
            </a:r>
            <a:r>
              <a:rPr lang="en-US" sz="3800" dirty="0" smtClean="0">
                <a:solidFill>
                  <a:srgbClr val="006600"/>
                </a:solidFill>
              </a:rPr>
              <a:t>files</a:t>
            </a:r>
            <a:endParaRPr lang="en-US" sz="3800" dirty="0"/>
          </a:p>
        </p:txBody>
      </p:sp>
      <p:sp>
        <p:nvSpPr>
          <p:cNvPr id="3" name="Content Placeholder 2"/>
          <p:cNvSpPr>
            <a:spLocks noGrp="1"/>
          </p:cNvSpPr>
          <p:nvPr>
            <p:ph idx="1"/>
          </p:nvPr>
        </p:nvSpPr>
        <p:spPr/>
        <p:txBody>
          <a:bodyPr/>
          <a:lstStyle/>
          <a:p>
            <a:r>
              <a:rPr lang="en-US" dirty="0"/>
              <a:t>Binary files handle data in the form of bytes. Hence, they can be used to read or write text, images or audio and video files</a:t>
            </a:r>
            <a:r>
              <a:rPr lang="en-US" dirty="0" smtClean="0"/>
              <a:t>.</a:t>
            </a:r>
          </a:p>
          <a:p>
            <a:r>
              <a:rPr lang="en-US" dirty="0" smtClean="0"/>
              <a:t>To </a:t>
            </a:r>
            <a:r>
              <a:rPr lang="en-US" dirty="0"/>
              <a:t>open a binary file for reading purpose, we can use '</a:t>
            </a:r>
            <a:r>
              <a:rPr lang="en-US" dirty="0" err="1"/>
              <a:t>rb</a:t>
            </a:r>
            <a:r>
              <a:rPr lang="en-US" dirty="0"/>
              <a:t>' mode. Here, 'b' is attached to 'r' to represent that it is a binary file. </a:t>
            </a:r>
            <a:endParaRPr lang="en-US" dirty="0" smtClean="0"/>
          </a:p>
          <a:p>
            <a:r>
              <a:rPr lang="en-US" dirty="0" smtClean="0"/>
              <a:t>Similarly </a:t>
            </a:r>
            <a:r>
              <a:rPr lang="en-US" dirty="0"/>
              <a:t>to write bytes into a binary file, we can use `</a:t>
            </a:r>
            <a:r>
              <a:rPr lang="en-US" dirty="0" err="1"/>
              <a:t>wb</a:t>
            </a:r>
            <a:r>
              <a:rPr lang="en-US" dirty="0"/>
              <a:t>' mode. </a:t>
            </a:r>
            <a:endParaRPr lang="en-US" dirty="0" smtClean="0"/>
          </a:p>
          <a:p>
            <a:r>
              <a:rPr lang="en-US" dirty="0" smtClean="0"/>
              <a:t>To </a:t>
            </a:r>
            <a:r>
              <a:rPr lang="en-US" dirty="0"/>
              <a:t>read bytes from a binary file, we can use the read() method and to write bytes into a binary file, we can use the write() methods.</a:t>
            </a:r>
          </a:p>
          <a:p>
            <a:r>
              <a:rPr lang="en-US" dirty="0"/>
              <a:t>Let's write a program where we want to open an image file like .jpg, .gif or .</a:t>
            </a:r>
            <a:r>
              <a:rPr lang="en-US" dirty="0" err="1"/>
              <a:t>png</a:t>
            </a:r>
            <a:r>
              <a:rPr lang="en-US" dirty="0"/>
              <a:t> file and read bytes from that file. These bytes are then written into a new binary file. It means we are copying an image file as another file</a:t>
            </a:r>
            <a:r>
              <a:rPr lang="en-US" dirty="0" smtClean="0"/>
              <a:t>.</a:t>
            </a:r>
          </a:p>
          <a:p>
            <a:r>
              <a:rPr lang="en-US" i="1" u="sng" dirty="0">
                <a:solidFill>
                  <a:srgbClr val="00B050"/>
                </a:solidFill>
              </a:rPr>
              <a:t>Go to Jupyter notebook for </a:t>
            </a:r>
            <a:r>
              <a:rPr lang="en-US" i="1" u="sng" dirty="0" smtClean="0">
                <a:solidFill>
                  <a:srgbClr val="00B050"/>
                </a:solidFill>
              </a:rPr>
              <a:t>example</a:t>
            </a:r>
            <a:endParaRPr lang="en-US" dirty="0" smtClean="0"/>
          </a:p>
          <a:p>
            <a:endParaRPr lang="en-US" dirty="0"/>
          </a:p>
          <a:p>
            <a:endParaRPr lang="en-US" dirty="0"/>
          </a:p>
        </p:txBody>
      </p:sp>
    </p:spTree>
    <p:extLst>
      <p:ext uri="{BB962C8B-B14F-4D97-AF65-F5344CB8AC3E}">
        <p14:creationId xmlns:p14="http://schemas.microsoft.com/office/powerpoint/2010/main" val="239023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with </a:t>
            </a:r>
            <a:r>
              <a:rPr lang="en-US" sz="3800" dirty="0" smtClean="0">
                <a:solidFill>
                  <a:srgbClr val="006600"/>
                </a:solidFill>
              </a:rPr>
              <a:t>statement</a:t>
            </a:r>
            <a:endParaRPr lang="en-US" sz="3800" dirty="0"/>
          </a:p>
        </p:txBody>
      </p:sp>
      <p:sp>
        <p:nvSpPr>
          <p:cNvPr id="3" name="Content Placeholder 2"/>
          <p:cNvSpPr>
            <a:spLocks noGrp="1"/>
          </p:cNvSpPr>
          <p:nvPr>
            <p:ph idx="1"/>
          </p:nvPr>
        </p:nvSpPr>
        <p:spPr/>
        <p:txBody>
          <a:bodyPr/>
          <a:lstStyle/>
          <a:p>
            <a:pPr algn="just"/>
            <a:r>
              <a:rPr lang="en-US" dirty="0"/>
              <a:t>The 'with' statement can be used while opening a file. The advantage of with statement is that it will take care of closing a file which is opened by it. Hence, we need not close the file explicitly. In case of an exception also, 'with' statement will close the file before the exception is handled. </a:t>
            </a:r>
            <a:endParaRPr lang="en-US" dirty="0" smtClean="0"/>
          </a:p>
          <a:p>
            <a:pPr algn="just"/>
            <a:r>
              <a:rPr lang="en-US" dirty="0" smtClean="0"/>
              <a:t>The </a:t>
            </a:r>
            <a:r>
              <a:rPr lang="en-US" dirty="0"/>
              <a:t>format of using 'with' is:</a:t>
            </a:r>
          </a:p>
          <a:p>
            <a:pPr marL="0" indent="0" algn="just">
              <a:buNone/>
            </a:pPr>
            <a:r>
              <a:rPr lang="en-US" b="1" dirty="0" smtClean="0"/>
              <a:t>	with </a:t>
            </a:r>
            <a:r>
              <a:rPr lang="en-US" b="1" dirty="0"/>
              <a:t>open("filename", "</a:t>
            </a:r>
            <a:r>
              <a:rPr lang="en-US" b="1" dirty="0" err="1"/>
              <a:t>openmode</a:t>
            </a:r>
            <a:r>
              <a:rPr lang="en-US" b="1" dirty="0"/>
              <a:t>") as </a:t>
            </a:r>
            <a:r>
              <a:rPr lang="en-US" b="1" dirty="0" err="1"/>
              <a:t>fileobject</a:t>
            </a:r>
            <a:r>
              <a:rPr lang="en-US" b="1" dirty="0" smtClean="0"/>
              <a:t>:</a:t>
            </a:r>
          </a:p>
          <a:p>
            <a:pPr marL="0" indent="0" algn="just">
              <a:buNone/>
            </a:pPr>
            <a:endParaRPr lang="en-US" b="1" dirty="0"/>
          </a:p>
          <a:p>
            <a:pPr algn="just"/>
            <a:r>
              <a:rPr lang="en-US" i="1" u="sng" dirty="0">
                <a:solidFill>
                  <a:srgbClr val="00B050"/>
                </a:solidFill>
              </a:rPr>
              <a:t>Go to Jupyter notebook for </a:t>
            </a:r>
            <a:r>
              <a:rPr lang="en-US" i="1" u="sng" dirty="0" smtClean="0">
                <a:solidFill>
                  <a:srgbClr val="00B050"/>
                </a:solidFill>
              </a:rPr>
              <a:t>example</a:t>
            </a:r>
            <a:endParaRPr lang="en-US" b="1" dirty="0" smtClean="0"/>
          </a:p>
          <a:p>
            <a:pPr marL="0" indent="0" algn="just">
              <a:buNone/>
            </a:pPr>
            <a:endParaRPr lang="en-US" dirty="0"/>
          </a:p>
          <a:p>
            <a:endParaRPr lang="en-US" dirty="0"/>
          </a:p>
        </p:txBody>
      </p:sp>
    </p:spTree>
    <p:extLst>
      <p:ext uri="{BB962C8B-B14F-4D97-AF65-F5344CB8AC3E}">
        <p14:creationId xmlns:p14="http://schemas.microsoft.com/office/powerpoint/2010/main" val="2765101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550230"/>
          </a:xfrm>
        </p:spPr>
        <p:txBody>
          <a:bodyPr>
            <a:normAutofit/>
          </a:bodyPr>
          <a:lstStyle/>
          <a:p>
            <a:r>
              <a:rPr lang="en-US" sz="3800" dirty="0">
                <a:solidFill>
                  <a:srgbClr val="006600"/>
                </a:solidFill>
              </a:rPr>
              <a:t>Pickle in </a:t>
            </a:r>
            <a:r>
              <a:rPr lang="en-US" sz="3800" dirty="0" smtClean="0">
                <a:solidFill>
                  <a:srgbClr val="006600"/>
                </a:solidFill>
              </a:rPr>
              <a:t>python</a:t>
            </a:r>
            <a:endParaRPr lang="en-US" sz="3800" dirty="0"/>
          </a:p>
        </p:txBody>
      </p:sp>
      <p:sp>
        <p:nvSpPr>
          <p:cNvPr id="3" name="Content Placeholder 2"/>
          <p:cNvSpPr>
            <a:spLocks noGrp="1"/>
          </p:cNvSpPr>
          <p:nvPr>
            <p:ph idx="1"/>
          </p:nvPr>
        </p:nvSpPr>
        <p:spPr>
          <a:xfrm>
            <a:off x="1069848" y="2034862"/>
            <a:ext cx="10058400" cy="4137338"/>
          </a:xfrm>
        </p:spPr>
        <p:txBody>
          <a:bodyPr>
            <a:normAutofit fontScale="92500" lnSpcReduction="20000"/>
          </a:bodyPr>
          <a:lstStyle/>
          <a:p>
            <a:pPr>
              <a:lnSpc>
                <a:spcPct val="120000"/>
              </a:lnSpc>
            </a:pPr>
            <a:r>
              <a:rPr lang="en-US" dirty="0"/>
              <a:t>So far, </a:t>
            </a:r>
            <a:r>
              <a:rPr lang="en-US" dirty="0" smtClean="0"/>
              <a:t>we wrote </a:t>
            </a:r>
            <a:r>
              <a:rPr lang="en-US" dirty="0"/>
              <a:t>some programs where we stored only text into the files and retrieved same text from the files. These text files are useful when we do not want to perform any calculations on the data. </a:t>
            </a:r>
            <a:endParaRPr lang="en-US" dirty="0" smtClean="0"/>
          </a:p>
          <a:p>
            <a:pPr>
              <a:lnSpc>
                <a:spcPct val="120000"/>
              </a:lnSpc>
            </a:pPr>
            <a:r>
              <a:rPr lang="en-US" dirty="0" smtClean="0"/>
              <a:t>What </a:t>
            </a:r>
            <a:r>
              <a:rPr lang="en-US" dirty="0"/>
              <a:t>happens if we want to store some structured data in the files? </a:t>
            </a:r>
            <a:endParaRPr lang="en-US" dirty="0" smtClean="0"/>
          </a:p>
          <a:p>
            <a:pPr>
              <a:lnSpc>
                <a:spcPct val="120000"/>
              </a:lnSpc>
            </a:pPr>
            <a:r>
              <a:rPr lang="en-US" dirty="0" smtClean="0"/>
              <a:t>For </a:t>
            </a:r>
            <a:r>
              <a:rPr lang="en-US" dirty="0"/>
              <a:t>example, we want to store some employee details like employee identification number (</a:t>
            </a:r>
            <a:r>
              <a:rPr lang="en-US" dirty="0" err="1"/>
              <a:t>int</a:t>
            </a:r>
            <a:r>
              <a:rPr lang="en-US" dirty="0"/>
              <a:t> type), name (string type) and salary (float type) in a file. This data is </a:t>
            </a:r>
            <a:r>
              <a:rPr lang="en-US" dirty="0" smtClean="0"/>
              <a:t>well </a:t>
            </a:r>
            <a:r>
              <a:rPr lang="en-US" dirty="0"/>
              <a:t>structured and got different types. To store such data, we need to create a class Employee with the instance variables id, name and </a:t>
            </a:r>
            <a:r>
              <a:rPr lang="en-US" dirty="0" err="1" smtClean="0"/>
              <a:t>sal</a:t>
            </a:r>
            <a:endParaRPr lang="en-US" dirty="0" smtClean="0"/>
          </a:p>
          <a:p>
            <a:pPr>
              <a:lnSpc>
                <a:spcPct val="120000"/>
              </a:lnSpc>
            </a:pPr>
            <a:r>
              <a:rPr lang="en-US" dirty="0"/>
              <a:t>Then we create an object to this class and store actual data into that object. Later, this object should be stored into a binary file in the form of bytes. This is called </a:t>
            </a:r>
            <a:r>
              <a:rPr lang="en-US" i="1" dirty="0"/>
              <a:t>pickle </a:t>
            </a:r>
            <a:r>
              <a:rPr lang="en-US" dirty="0"/>
              <a:t>or </a:t>
            </a:r>
            <a:r>
              <a:rPr lang="en-US" i="1" dirty="0"/>
              <a:t>serialization. </a:t>
            </a:r>
            <a:r>
              <a:rPr lang="en-US" dirty="0"/>
              <a:t>So, let's understand that pickle is a process of converting a class object into a byte stream so that it can be stored into a file. This is also called object serialization. </a:t>
            </a:r>
          </a:p>
        </p:txBody>
      </p:sp>
    </p:spTree>
    <p:extLst>
      <p:ext uri="{BB962C8B-B14F-4D97-AF65-F5344CB8AC3E}">
        <p14:creationId xmlns:p14="http://schemas.microsoft.com/office/powerpoint/2010/main" val="3918146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36372"/>
            <a:ext cx="10058400" cy="4935828"/>
          </a:xfrm>
        </p:spPr>
        <p:txBody>
          <a:bodyPr>
            <a:normAutofit fontScale="92500" lnSpcReduction="20000"/>
          </a:bodyPr>
          <a:lstStyle/>
          <a:p>
            <a:pPr>
              <a:lnSpc>
                <a:spcPct val="120000"/>
              </a:lnSpc>
            </a:pPr>
            <a:r>
              <a:rPr lang="en-US" dirty="0"/>
              <a:t>Pickling is done using the dump() method of `pickle' module as:</a:t>
            </a:r>
          </a:p>
          <a:p>
            <a:pPr marL="0" indent="0">
              <a:lnSpc>
                <a:spcPct val="120000"/>
              </a:lnSpc>
              <a:buNone/>
            </a:pPr>
            <a:r>
              <a:rPr lang="en-US" dirty="0"/>
              <a:t>	</a:t>
            </a:r>
            <a:r>
              <a:rPr lang="en-US" b="1" dirty="0" err="1"/>
              <a:t>pickle.dump</a:t>
            </a:r>
            <a:r>
              <a:rPr lang="en-US" b="1" dirty="0"/>
              <a:t>(object, file)</a:t>
            </a:r>
          </a:p>
          <a:p>
            <a:pPr>
              <a:lnSpc>
                <a:spcPct val="120000"/>
              </a:lnSpc>
            </a:pPr>
            <a:r>
              <a:rPr lang="en-US" dirty="0"/>
              <a:t>The preceding statement stores the 'object' into the binary 'file'. Once the objects are stored into a file, we can read them from the file at any time. </a:t>
            </a:r>
            <a:r>
              <a:rPr lang="en-US" i="1" dirty="0" err="1"/>
              <a:t>Unpickle</a:t>
            </a:r>
            <a:r>
              <a:rPr lang="en-US" i="1" dirty="0"/>
              <a:t> is </a:t>
            </a:r>
            <a:r>
              <a:rPr lang="en-US" dirty="0"/>
              <a:t>a process whereby a byte stream is converted back into a class object. It means, </a:t>
            </a:r>
            <a:r>
              <a:rPr lang="en-US" dirty="0" err="1"/>
              <a:t>unpickling</a:t>
            </a:r>
            <a:r>
              <a:rPr lang="en-US" dirty="0"/>
              <a:t> represents reading the class objects from the file. </a:t>
            </a:r>
            <a:r>
              <a:rPr lang="en-US" dirty="0" err="1"/>
              <a:t>Unpickling</a:t>
            </a:r>
            <a:r>
              <a:rPr lang="en-US" dirty="0"/>
              <a:t> is also called </a:t>
            </a:r>
            <a:r>
              <a:rPr lang="en-US" i="1" dirty="0" err="1"/>
              <a:t>de­searialization</a:t>
            </a:r>
            <a:r>
              <a:rPr lang="en-US" i="1" dirty="0"/>
              <a:t>. </a:t>
            </a:r>
            <a:r>
              <a:rPr lang="en-US" dirty="0" err="1"/>
              <a:t>Unpickling</a:t>
            </a:r>
            <a:r>
              <a:rPr lang="en-US" dirty="0"/>
              <a:t> is done using the load() method of 'pickle' module as:</a:t>
            </a:r>
          </a:p>
          <a:p>
            <a:pPr marL="0" indent="0">
              <a:lnSpc>
                <a:spcPct val="120000"/>
              </a:lnSpc>
              <a:buNone/>
            </a:pPr>
            <a:r>
              <a:rPr lang="en-US" dirty="0"/>
              <a:t>	</a:t>
            </a:r>
            <a:r>
              <a:rPr lang="en-US" b="1" dirty="0"/>
              <a:t>object = </a:t>
            </a:r>
            <a:r>
              <a:rPr lang="en-US" b="1" dirty="0" err="1"/>
              <a:t>pickle.load</a:t>
            </a:r>
            <a:r>
              <a:rPr lang="en-US" b="1" dirty="0"/>
              <a:t>(file)</a:t>
            </a:r>
          </a:p>
          <a:p>
            <a:pPr>
              <a:lnSpc>
                <a:spcPct val="120000"/>
              </a:lnSpc>
            </a:pPr>
            <a:r>
              <a:rPr lang="en-US" dirty="0"/>
              <a:t>Here, the load() method reads an object from a binary 'file' and returns it into 'object'. Let's remember that pickling and </a:t>
            </a:r>
            <a:r>
              <a:rPr lang="en-US" dirty="0" err="1"/>
              <a:t>unpickling</a:t>
            </a:r>
            <a:r>
              <a:rPr lang="en-US" dirty="0"/>
              <a:t> should be done using binary files since they support byte streams. The word </a:t>
            </a:r>
            <a:r>
              <a:rPr lang="en-US" i="1" dirty="0"/>
              <a:t>stream </a:t>
            </a:r>
            <a:r>
              <a:rPr lang="en-US" dirty="0"/>
              <a:t>represents data flow. So, byte stream represents flow of bytes</a:t>
            </a:r>
            <a:r>
              <a:rPr lang="en-US" dirty="0" smtClean="0"/>
              <a:t>.</a:t>
            </a:r>
          </a:p>
          <a:p>
            <a:pPr>
              <a:lnSpc>
                <a:spcPct val="120000"/>
              </a:lnSpc>
            </a:pPr>
            <a:r>
              <a:rPr lang="en-US" i="1" u="sng" dirty="0">
                <a:solidFill>
                  <a:srgbClr val="C00000"/>
                </a:solidFill>
              </a:rPr>
              <a:t>Go to </a:t>
            </a:r>
            <a:r>
              <a:rPr lang="en-US" i="1" u="sng" dirty="0" smtClean="0">
                <a:solidFill>
                  <a:srgbClr val="C00000"/>
                </a:solidFill>
              </a:rPr>
              <a:t>IDLE </a:t>
            </a:r>
            <a:r>
              <a:rPr lang="en-US" i="1" u="sng" dirty="0">
                <a:solidFill>
                  <a:srgbClr val="C00000"/>
                </a:solidFill>
              </a:rPr>
              <a:t>for </a:t>
            </a:r>
            <a:r>
              <a:rPr lang="en-US" i="1" u="sng" dirty="0" smtClean="0">
                <a:solidFill>
                  <a:srgbClr val="C00000"/>
                </a:solidFill>
              </a:rPr>
              <a:t>example</a:t>
            </a:r>
            <a:endParaRPr lang="en-US" dirty="0" smtClean="0">
              <a:solidFill>
                <a:srgbClr val="C00000"/>
              </a:solidFill>
            </a:endParaRPr>
          </a:p>
          <a:p>
            <a:pPr>
              <a:lnSpc>
                <a:spcPct val="120000"/>
              </a:lnSpc>
            </a:pPr>
            <a:endParaRPr lang="en-US" dirty="0"/>
          </a:p>
          <a:p>
            <a:endParaRPr lang="en-US" dirty="0"/>
          </a:p>
        </p:txBody>
      </p:sp>
    </p:spTree>
    <p:extLst>
      <p:ext uri="{BB962C8B-B14F-4D97-AF65-F5344CB8AC3E}">
        <p14:creationId xmlns:p14="http://schemas.microsoft.com/office/powerpoint/2010/main" val="679350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8976" t="36659" r="28300" b="27101"/>
          <a:stretch/>
        </p:blipFill>
        <p:spPr>
          <a:xfrm>
            <a:off x="1069848" y="1442435"/>
            <a:ext cx="10064723" cy="3889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0479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a:t>
            </a:r>
            <a:r>
              <a:rPr lang="en-US" sz="3800" dirty="0" smtClean="0">
                <a:solidFill>
                  <a:srgbClr val="006600"/>
                </a:solidFill>
              </a:rPr>
              <a:t>seek() </a:t>
            </a:r>
            <a:r>
              <a:rPr lang="en-US" sz="3800" dirty="0">
                <a:solidFill>
                  <a:srgbClr val="006600"/>
                </a:solidFill>
              </a:rPr>
              <a:t>and </a:t>
            </a:r>
            <a:r>
              <a:rPr lang="en-US" sz="3800" dirty="0" smtClean="0">
                <a:solidFill>
                  <a:srgbClr val="006600"/>
                </a:solidFill>
              </a:rPr>
              <a:t>tell() methods</a:t>
            </a:r>
            <a:endParaRPr lang="en-US" sz="3800" dirty="0"/>
          </a:p>
        </p:txBody>
      </p:sp>
      <p:sp>
        <p:nvSpPr>
          <p:cNvPr id="3" name="Content Placeholder 2"/>
          <p:cNvSpPr>
            <a:spLocks noGrp="1"/>
          </p:cNvSpPr>
          <p:nvPr>
            <p:ph idx="1"/>
          </p:nvPr>
        </p:nvSpPr>
        <p:spPr/>
        <p:txBody>
          <a:bodyPr>
            <a:normAutofit/>
          </a:bodyPr>
          <a:lstStyle/>
          <a:p>
            <a:r>
              <a:rPr lang="en-US" dirty="0"/>
              <a:t>We know that data in the binary files is stored in the form of bytes. When we conduct reading or writing operations on a binary file, a </a:t>
            </a:r>
            <a:r>
              <a:rPr lang="en-US" dirty="0">
                <a:solidFill>
                  <a:srgbClr val="0070C0"/>
                </a:solidFill>
              </a:rPr>
              <a:t>file pointer </a:t>
            </a:r>
            <a:r>
              <a:rPr lang="en-US" dirty="0"/>
              <a:t>moves inside the file depending on how many bytes are written or read from the file. </a:t>
            </a:r>
            <a:endParaRPr lang="en-US" dirty="0" smtClean="0"/>
          </a:p>
          <a:p>
            <a:r>
              <a:rPr lang="en-US" dirty="0" smtClean="0"/>
              <a:t>For </a:t>
            </a:r>
            <a:r>
              <a:rPr lang="en-US" dirty="0"/>
              <a:t>example, if we read 10 bytes of data from a file, the file pointer will be positioned at the </a:t>
            </a:r>
            <a:r>
              <a:rPr lang="en-US" dirty="0" smtClean="0"/>
              <a:t>10</a:t>
            </a:r>
            <a:r>
              <a:rPr lang="en-US" baseline="30000" dirty="0" smtClean="0"/>
              <a:t>th</a:t>
            </a:r>
            <a:r>
              <a:rPr lang="en-US" dirty="0" smtClean="0"/>
              <a:t> byte </a:t>
            </a:r>
            <a:r>
              <a:rPr lang="en-US" dirty="0"/>
              <a:t>so that it is possible to continue reading from the 11</a:t>
            </a:r>
            <a:r>
              <a:rPr lang="en-US" baseline="30000" dirty="0"/>
              <a:t>th</a:t>
            </a:r>
            <a:r>
              <a:rPr lang="en-US" dirty="0"/>
              <a:t> byte onwards. To know the position of the file pointer, we can use the tell() method. It returns the current position of the file pointer from the beginning of the file. It is used in the form:</a:t>
            </a:r>
          </a:p>
          <a:p>
            <a:pPr marL="0" indent="0">
              <a:buNone/>
            </a:pPr>
            <a:r>
              <a:rPr lang="en-US" dirty="0" smtClean="0"/>
              <a:t>	</a:t>
            </a:r>
            <a:r>
              <a:rPr lang="en-US" b="1" dirty="0" smtClean="0"/>
              <a:t>n </a:t>
            </a:r>
            <a:r>
              <a:rPr lang="en-US" b="1" dirty="0"/>
              <a:t>= </a:t>
            </a:r>
            <a:r>
              <a:rPr lang="en-US" b="1" dirty="0" err="1" smtClean="0"/>
              <a:t>f.tell</a:t>
            </a:r>
            <a:r>
              <a:rPr lang="en-US" b="1" dirty="0" smtClean="0"/>
              <a:t>()</a:t>
            </a:r>
            <a:endParaRPr lang="en-US" b="1" dirty="0"/>
          </a:p>
          <a:p>
            <a:r>
              <a:rPr lang="en-US" dirty="0"/>
              <a:t>Here, </a:t>
            </a:r>
            <a:r>
              <a:rPr lang="en-US" dirty="0" smtClean="0"/>
              <a:t>‘f’ </a:t>
            </a:r>
            <a:r>
              <a:rPr lang="en-US" dirty="0"/>
              <a:t>represents file handler or file object. 'n' is an integer that represents the byte position where the file pointer is positioned</a:t>
            </a:r>
            <a:r>
              <a:rPr lang="en-US" dirty="0" smtClean="0"/>
              <a:t>.</a:t>
            </a:r>
            <a:endParaRPr lang="en-US" dirty="0"/>
          </a:p>
        </p:txBody>
      </p:sp>
    </p:spTree>
    <p:extLst>
      <p:ext uri="{BB962C8B-B14F-4D97-AF65-F5344CB8AC3E}">
        <p14:creationId xmlns:p14="http://schemas.microsoft.com/office/powerpoint/2010/main" val="2306865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1">
                    <a:lumMod val="75000"/>
                  </a:schemeClr>
                </a:solidFill>
              </a:rPr>
              <a:t>List of contents</a:t>
            </a:r>
            <a:endParaRPr lang="en-US" sz="4000" dirty="0">
              <a:solidFill>
                <a:schemeClr val="accent1">
                  <a:lumMod val="75000"/>
                </a:schemeClr>
              </a:solidFill>
            </a:endParaRPr>
          </a:p>
        </p:txBody>
      </p:sp>
      <p:sp>
        <p:nvSpPr>
          <p:cNvPr id="3" name="Content Placeholder 2"/>
          <p:cNvSpPr>
            <a:spLocks noGrp="1"/>
          </p:cNvSpPr>
          <p:nvPr>
            <p:ph sz="half" idx="2"/>
          </p:nvPr>
        </p:nvSpPr>
        <p:spPr/>
        <p:txBody>
          <a:bodyPr>
            <a:normAutofit/>
          </a:bodyPr>
          <a:lstStyle/>
          <a:p>
            <a:pPr marL="0" indent="0">
              <a:buNone/>
            </a:pPr>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quarter" idx="4"/>
          </p:nvPr>
        </p:nvSpPr>
        <p:spPr>
          <a:xfrm>
            <a:off x="1069848" y="1906073"/>
            <a:ext cx="4754880" cy="3768358"/>
          </a:xfrm>
        </p:spPr>
        <p:txBody>
          <a:bodyPr>
            <a:normAutofit/>
          </a:bodyPr>
          <a:lstStyle/>
          <a:p>
            <a:r>
              <a:rPr lang="en-US" dirty="0" smtClean="0">
                <a:solidFill>
                  <a:srgbClr val="006600"/>
                </a:solidFill>
              </a:rPr>
              <a:t>Files</a:t>
            </a:r>
          </a:p>
          <a:p>
            <a:r>
              <a:rPr lang="en-US" dirty="0" smtClean="0">
                <a:solidFill>
                  <a:srgbClr val="006600"/>
                </a:solidFill>
              </a:rPr>
              <a:t>Types of files in python</a:t>
            </a:r>
          </a:p>
          <a:p>
            <a:r>
              <a:rPr lang="en-US" dirty="0" smtClean="0">
                <a:solidFill>
                  <a:srgbClr val="006600"/>
                </a:solidFill>
              </a:rPr>
              <a:t>Opening a file</a:t>
            </a:r>
          </a:p>
          <a:p>
            <a:r>
              <a:rPr lang="en-US" dirty="0" smtClean="0">
                <a:solidFill>
                  <a:srgbClr val="006600"/>
                </a:solidFill>
              </a:rPr>
              <a:t>Closing a file</a:t>
            </a:r>
          </a:p>
          <a:p>
            <a:r>
              <a:rPr lang="en-US" dirty="0" smtClean="0">
                <a:solidFill>
                  <a:srgbClr val="006600"/>
                </a:solidFill>
              </a:rPr>
              <a:t>Working with text files containing strings</a:t>
            </a:r>
          </a:p>
          <a:p>
            <a:r>
              <a:rPr lang="en-US" dirty="0" smtClean="0">
                <a:solidFill>
                  <a:srgbClr val="006600"/>
                </a:solidFill>
              </a:rPr>
              <a:t>Knowing whether a file exists or not</a:t>
            </a:r>
          </a:p>
          <a:p>
            <a:r>
              <a:rPr lang="en-US" dirty="0" smtClean="0">
                <a:solidFill>
                  <a:srgbClr val="006600"/>
                </a:solidFill>
              </a:rPr>
              <a:t>Working with binary files</a:t>
            </a:r>
          </a:p>
          <a:p>
            <a:r>
              <a:rPr lang="en-US" dirty="0" smtClean="0">
                <a:solidFill>
                  <a:srgbClr val="006600"/>
                </a:solidFill>
              </a:rPr>
              <a:t>The with statement</a:t>
            </a:r>
          </a:p>
        </p:txBody>
      </p:sp>
      <p:sp>
        <p:nvSpPr>
          <p:cNvPr id="7" name="Content Placeholder 4"/>
          <p:cNvSpPr txBox="1">
            <a:spLocks/>
          </p:cNvSpPr>
          <p:nvPr/>
        </p:nvSpPr>
        <p:spPr>
          <a:xfrm>
            <a:off x="6373368" y="1906073"/>
            <a:ext cx="4754880" cy="376835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solidFill>
                  <a:srgbClr val="006600"/>
                </a:solidFill>
              </a:rPr>
              <a:t>Pickle in python</a:t>
            </a:r>
          </a:p>
          <a:p>
            <a:r>
              <a:rPr lang="en-US" dirty="0">
                <a:solidFill>
                  <a:srgbClr val="006600"/>
                </a:solidFill>
              </a:rPr>
              <a:t>The seek() and tell() </a:t>
            </a:r>
            <a:r>
              <a:rPr lang="en-US" dirty="0" smtClean="0">
                <a:solidFill>
                  <a:srgbClr val="006600"/>
                </a:solidFill>
              </a:rPr>
              <a:t>methods</a:t>
            </a:r>
          </a:p>
          <a:p>
            <a:r>
              <a:rPr lang="en-US" dirty="0" smtClean="0">
                <a:solidFill>
                  <a:srgbClr val="006600"/>
                </a:solidFill>
              </a:rPr>
              <a:t>Random accessing of binary files</a:t>
            </a:r>
          </a:p>
          <a:p>
            <a:r>
              <a:rPr lang="en-US" dirty="0" smtClean="0">
                <a:solidFill>
                  <a:srgbClr val="006600"/>
                </a:solidFill>
              </a:rPr>
              <a:t>Random accessing of binary files using </a:t>
            </a:r>
            <a:r>
              <a:rPr lang="en-US" dirty="0" err="1" smtClean="0">
                <a:solidFill>
                  <a:srgbClr val="006600"/>
                </a:solidFill>
              </a:rPr>
              <a:t>mmap</a:t>
            </a:r>
            <a:endParaRPr lang="en-US" dirty="0" smtClean="0">
              <a:solidFill>
                <a:srgbClr val="006600"/>
              </a:solidFill>
            </a:endParaRPr>
          </a:p>
          <a:p>
            <a:r>
              <a:rPr lang="en-US" dirty="0" smtClean="0">
                <a:solidFill>
                  <a:srgbClr val="006600"/>
                </a:solidFill>
              </a:rPr>
              <a:t>Zipping and unzipping files</a:t>
            </a:r>
          </a:p>
          <a:p>
            <a:r>
              <a:rPr lang="en-US" dirty="0" smtClean="0">
                <a:solidFill>
                  <a:srgbClr val="006600"/>
                </a:solidFill>
              </a:rPr>
              <a:t>Working with directories</a:t>
            </a:r>
          </a:p>
          <a:p>
            <a:r>
              <a:rPr lang="en-US" dirty="0" smtClean="0">
                <a:solidFill>
                  <a:srgbClr val="006600"/>
                </a:solidFill>
              </a:rPr>
              <a:t>Running other programs from python program</a:t>
            </a:r>
          </a:p>
          <a:p>
            <a:endParaRPr lang="en-US" dirty="0" smtClean="0">
              <a:solidFill>
                <a:srgbClr val="006600"/>
              </a:solidFill>
            </a:endParaRPr>
          </a:p>
          <a:p>
            <a:endParaRPr lang="en-US" dirty="0" smtClean="0">
              <a:solidFill>
                <a:srgbClr val="006600"/>
              </a:solidFill>
            </a:endParaRP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65915"/>
            <a:ext cx="10058400" cy="5206285"/>
          </a:xfrm>
        </p:spPr>
        <p:txBody>
          <a:bodyPr>
            <a:normAutofit lnSpcReduction="10000"/>
          </a:bodyPr>
          <a:lstStyle/>
          <a:p>
            <a:r>
              <a:rPr lang="en-US" dirty="0"/>
              <a:t>In case, we want to move the file pointer to another position, we can use the seek() method. </a:t>
            </a:r>
            <a:endParaRPr lang="en-US" b="1" dirty="0" smtClean="0"/>
          </a:p>
          <a:p>
            <a:pPr marL="0" indent="0">
              <a:buNone/>
            </a:pPr>
            <a:r>
              <a:rPr lang="en-US" b="1" dirty="0" smtClean="0"/>
              <a:t>	</a:t>
            </a:r>
            <a:r>
              <a:rPr lang="en-US" b="1" dirty="0" err="1" smtClean="0"/>
              <a:t>f.seek</a:t>
            </a:r>
            <a:r>
              <a:rPr lang="en-US" b="1" dirty="0" smtClean="0"/>
              <a:t>(offset</a:t>
            </a:r>
            <a:r>
              <a:rPr lang="en-US" b="1" dirty="0"/>
              <a:t>, </a:t>
            </a:r>
            <a:r>
              <a:rPr lang="en-US" b="1" dirty="0" err="1"/>
              <a:t>fromwhere</a:t>
            </a:r>
            <a:r>
              <a:rPr lang="en-US" b="1" dirty="0"/>
              <a:t>)</a:t>
            </a:r>
            <a:endParaRPr lang="en-US" dirty="0"/>
          </a:p>
          <a:p>
            <a:r>
              <a:rPr lang="en-US" dirty="0"/>
              <a:t>Here, 'offset' represents how many bytes to move. '</a:t>
            </a:r>
            <a:r>
              <a:rPr lang="en-US" dirty="0" err="1"/>
              <a:t>fromwhere</a:t>
            </a:r>
            <a:r>
              <a:rPr lang="en-US" dirty="0"/>
              <a:t>' represents from which position to move. For example, `</a:t>
            </a:r>
            <a:r>
              <a:rPr lang="en-US" dirty="0" err="1"/>
              <a:t>fromwhere</a:t>
            </a:r>
            <a:r>
              <a:rPr lang="en-US" dirty="0"/>
              <a:t>' can be 0, 1 or 2. Here, 0 represents from the beginning of the file, 1 represents from the current position and 2 represents from the ending of the file. The default value of '</a:t>
            </a:r>
            <a:r>
              <a:rPr lang="en-US" dirty="0" err="1"/>
              <a:t>fromwhere</a:t>
            </a:r>
            <a:r>
              <a:rPr lang="en-US" dirty="0"/>
              <a:t>' is 0, i.e. beginning of the file</a:t>
            </a:r>
            <a:r>
              <a:rPr lang="en-US" dirty="0" smtClean="0"/>
              <a:t>.</a:t>
            </a:r>
          </a:p>
          <a:p>
            <a:pPr marL="0" indent="0">
              <a:buNone/>
            </a:pPr>
            <a:r>
              <a:rPr lang="en-US" b="1" dirty="0" smtClean="0"/>
              <a:t>	</a:t>
            </a:r>
            <a:r>
              <a:rPr lang="en-US" b="1" dirty="0" err="1" smtClean="0"/>
              <a:t>f.seek</a:t>
            </a:r>
            <a:r>
              <a:rPr lang="en-US" b="1" dirty="0" smtClean="0"/>
              <a:t>(10</a:t>
            </a:r>
            <a:r>
              <a:rPr lang="en-US" b="1" dirty="0"/>
              <a:t>)	# same as </a:t>
            </a:r>
            <a:r>
              <a:rPr lang="en-US" b="1" dirty="0" err="1"/>
              <a:t>f.seek</a:t>
            </a:r>
            <a:r>
              <a:rPr lang="en-US" b="1" dirty="0"/>
              <a:t>(10, 0</a:t>
            </a:r>
            <a:r>
              <a:rPr lang="en-US" b="1" dirty="0" smtClean="0"/>
              <a:t>)</a:t>
            </a:r>
          </a:p>
          <a:p>
            <a:r>
              <a:rPr lang="en-US" dirty="0"/>
              <a:t>This will move the file pointer to the </a:t>
            </a:r>
            <a:r>
              <a:rPr lang="en-US" dirty="0" smtClean="0"/>
              <a:t>11</a:t>
            </a:r>
            <a:r>
              <a:rPr lang="en-US" baseline="30000" dirty="0" smtClean="0"/>
              <a:t>th</a:t>
            </a:r>
            <a:r>
              <a:rPr lang="en-US" dirty="0" smtClean="0"/>
              <a:t> byte </a:t>
            </a:r>
            <a:r>
              <a:rPr lang="en-US" dirty="0"/>
              <a:t>(i.e. 10+ 1) from the beginning of the file (0 represents beginning of the file). So, any reading operation will read data from </a:t>
            </a:r>
            <a:r>
              <a:rPr lang="en-US" dirty="0" smtClean="0"/>
              <a:t>11</a:t>
            </a:r>
            <a:r>
              <a:rPr lang="en-US" baseline="30000" dirty="0" smtClean="0"/>
              <a:t>th</a:t>
            </a:r>
            <a:r>
              <a:rPr lang="en-US" dirty="0" smtClean="0"/>
              <a:t>  </a:t>
            </a:r>
            <a:r>
              <a:rPr lang="en-US" dirty="0"/>
              <a:t>byte </a:t>
            </a:r>
            <a:r>
              <a:rPr lang="en-US" dirty="0" err="1" smtClean="0"/>
              <a:t>onwords</a:t>
            </a:r>
            <a:r>
              <a:rPr lang="en-US" dirty="0" smtClean="0"/>
              <a:t> </a:t>
            </a:r>
            <a:endParaRPr lang="en-US" dirty="0"/>
          </a:p>
          <a:p>
            <a:pPr marL="0" indent="0">
              <a:buNone/>
            </a:pPr>
            <a:r>
              <a:rPr lang="en-US" dirty="0" smtClean="0"/>
              <a:t>	</a:t>
            </a:r>
            <a:r>
              <a:rPr lang="en-US" b="1" dirty="0" err="1" smtClean="0"/>
              <a:t>f.seek</a:t>
            </a:r>
            <a:r>
              <a:rPr lang="en-US" b="1" dirty="0"/>
              <a:t>(-10, 2) </a:t>
            </a:r>
            <a:endParaRPr lang="en-US" b="1" dirty="0" smtClean="0"/>
          </a:p>
          <a:p>
            <a:r>
              <a:rPr lang="en-US" dirty="0"/>
              <a:t>This will move the file pointer to the 9th byte (-10+1) from the ending of the file (2 represents ending of the file). The negative sign before 10 represents moving back in the </a:t>
            </a:r>
            <a:r>
              <a:rPr lang="en-US" dirty="0" smtClean="0"/>
              <a:t>file</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539220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75" y="0"/>
            <a:ext cx="12197953" cy="6857999"/>
          </a:xfrm>
          <a:prstGeom prst="rect">
            <a:avLst/>
          </a:prstGeom>
        </p:spPr>
      </p:pic>
    </p:spTree>
    <p:extLst>
      <p:ext uri="{BB962C8B-B14F-4D97-AF65-F5344CB8AC3E}">
        <p14:creationId xmlns:p14="http://schemas.microsoft.com/office/powerpoint/2010/main" val="2089762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6823"/>
            <a:ext cx="10624170" cy="5515378"/>
          </a:xfrm>
        </p:spPr>
        <p:txBody>
          <a:bodyPr>
            <a:normAutofit/>
          </a:bodyPr>
          <a:lstStyle/>
          <a:p>
            <a:r>
              <a:rPr lang="en-US" dirty="0" smtClean="0"/>
              <a:t>Now</a:t>
            </a:r>
            <a:r>
              <a:rPr lang="en-US" dirty="0"/>
              <a:t>, to know the position of the file pointer we can use tell() method</a:t>
            </a:r>
          </a:p>
          <a:p>
            <a:pPr marL="0" indent="0">
              <a:buNone/>
            </a:pPr>
            <a:r>
              <a:rPr lang="en-US" dirty="0" smtClean="0"/>
              <a:t>	</a:t>
            </a:r>
            <a:r>
              <a:rPr lang="en-US" b="1" dirty="0" smtClean="0"/>
              <a:t>print(</a:t>
            </a:r>
            <a:r>
              <a:rPr lang="en-US" b="1" dirty="0" err="1" smtClean="0"/>
              <a:t>f.tell</a:t>
            </a:r>
            <a:r>
              <a:rPr lang="en-US" b="1" dirty="0" smtClean="0"/>
              <a:t>())</a:t>
            </a:r>
            <a:endParaRPr lang="en-US" b="1" dirty="0"/>
          </a:p>
          <a:p>
            <a:pPr marL="0" indent="0">
              <a:buNone/>
            </a:pPr>
            <a:r>
              <a:rPr lang="en-US" dirty="0"/>
              <a:t>	</a:t>
            </a:r>
            <a:r>
              <a:rPr lang="en-US" i="1" dirty="0" smtClean="0"/>
              <a:t>This </a:t>
            </a:r>
            <a:r>
              <a:rPr lang="en-US" i="1" dirty="0"/>
              <a:t>will display 5. </a:t>
            </a:r>
            <a:endParaRPr lang="en-US" i="1" dirty="0" smtClean="0"/>
          </a:p>
          <a:p>
            <a:r>
              <a:rPr lang="en-US" dirty="0" smtClean="0"/>
              <a:t>Now</a:t>
            </a:r>
            <a:r>
              <a:rPr lang="en-US" dirty="0"/>
              <a:t>, to move the file pointer to </a:t>
            </a:r>
            <a:r>
              <a:rPr lang="en-US" dirty="0" smtClean="0"/>
              <a:t>5</a:t>
            </a:r>
            <a:r>
              <a:rPr lang="en-US" baseline="30000" dirty="0" smtClean="0"/>
              <a:t>th</a:t>
            </a:r>
            <a:r>
              <a:rPr lang="en-US" dirty="0" smtClean="0"/>
              <a:t> position </a:t>
            </a:r>
            <a:r>
              <a:rPr lang="en-US" dirty="0"/>
              <a:t>from the ending of the file, we can use seek() method as:</a:t>
            </a:r>
          </a:p>
          <a:p>
            <a:pPr marL="0" indent="0">
              <a:buNone/>
            </a:pPr>
            <a:r>
              <a:rPr lang="en-US" dirty="0" smtClean="0"/>
              <a:t>	</a:t>
            </a:r>
            <a:r>
              <a:rPr lang="en-US" b="1" dirty="0" err="1" smtClean="0"/>
              <a:t>f.seek</a:t>
            </a:r>
            <a:r>
              <a:rPr lang="en-US" b="1" dirty="0"/>
              <a:t>(-6, 2</a:t>
            </a:r>
            <a:r>
              <a:rPr lang="en-US" b="1" dirty="0" smtClean="0"/>
              <a:t>)</a:t>
            </a:r>
          </a:p>
          <a:p>
            <a:pPr marL="0" indent="0">
              <a:buNone/>
            </a:pPr>
            <a:r>
              <a:rPr lang="en-US" dirty="0"/>
              <a:t>This will move the file pointer to -6+1 = </a:t>
            </a:r>
            <a:r>
              <a:rPr lang="en-US" dirty="0" smtClean="0"/>
              <a:t>5</a:t>
            </a:r>
            <a:r>
              <a:rPr lang="en-US" baseline="30000" dirty="0" smtClean="0"/>
              <a:t>th</a:t>
            </a:r>
            <a:r>
              <a:rPr lang="en-US" dirty="0" smtClean="0"/>
              <a:t> position</a:t>
            </a:r>
            <a:r>
              <a:rPr lang="en-US" dirty="0"/>
              <a:t>. It means it will be positioned at the character 'y'. We can display this character using read() method as:</a:t>
            </a:r>
          </a:p>
          <a:p>
            <a:pPr marL="0" indent="0">
              <a:buNone/>
            </a:pPr>
            <a:r>
              <a:rPr lang="en-US" dirty="0" smtClean="0"/>
              <a:t>	</a:t>
            </a:r>
            <a:r>
              <a:rPr lang="en-US" b="1" dirty="0" smtClean="0"/>
              <a:t>print(f</a:t>
            </a:r>
            <a:r>
              <a:rPr lang="en-US" b="1" dirty="0"/>
              <a:t>. read(1))</a:t>
            </a:r>
          </a:p>
          <a:p>
            <a:pPr marL="0" indent="0">
              <a:buNone/>
            </a:pPr>
            <a:r>
              <a:rPr lang="en-US" i="1" dirty="0" smtClean="0"/>
              <a:t>	This </a:t>
            </a:r>
            <a:r>
              <a:rPr lang="en-US" i="1" dirty="0"/>
              <a:t>will display 'y'. </a:t>
            </a:r>
            <a:endParaRPr lang="en-US" i="1" dirty="0" smtClean="0"/>
          </a:p>
          <a:p>
            <a:r>
              <a:rPr lang="en-US" dirty="0" smtClean="0"/>
              <a:t>Now</a:t>
            </a:r>
            <a:r>
              <a:rPr lang="en-US" dirty="0"/>
              <a:t>, we can find the position of the file pointer using the tell() method as:</a:t>
            </a:r>
          </a:p>
          <a:p>
            <a:pPr marL="0" indent="0">
              <a:buNone/>
            </a:pPr>
            <a:r>
              <a:rPr lang="en-US" dirty="0" smtClean="0"/>
              <a:t>	</a:t>
            </a:r>
            <a:r>
              <a:rPr lang="en-US" b="1" dirty="0" smtClean="0"/>
              <a:t>print(</a:t>
            </a:r>
            <a:r>
              <a:rPr lang="en-US" b="1" dirty="0" err="1" smtClean="0"/>
              <a:t>f.tell</a:t>
            </a:r>
            <a:r>
              <a:rPr lang="en-US" b="1" dirty="0" smtClean="0"/>
              <a:t>())</a:t>
            </a:r>
            <a:endParaRPr lang="en-US" b="1" dirty="0"/>
          </a:p>
          <a:p>
            <a:pPr marL="0" indent="0">
              <a:buNone/>
            </a:pPr>
            <a:r>
              <a:rPr lang="en-US" dirty="0"/>
              <a:t> </a:t>
            </a:r>
            <a:r>
              <a:rPr lang="en-US" dirty="0" smtClean="0"/>
              <a:t>         </a:t>
            </a:r>
            <a:r>
              <a:rPr lang="en-US" i="1" dirty="0" smtClean="0"/>
              <a:t>This </a:t>
            </a:r>
            <a:r>
              <a:rPr lang="en-US" i="1" dirty="0"/>
              <a:t>will display 10 as the character 'y' is at 10th position from the beginning of the file</a:t>
            </a:r>
            <a:r>
              <a:rPr lang="en-US" dirty="0"/>
              <a:t>. </a:t>
            </a:r>
          </a:p>
          <a:p>
            <a:endParaRPr lang="en-US" dirty="0"/>
          </a:p>
        </p:txBody>
      </p:sp>
    </p:spTree>
    <p:extLst>
      <p:ext uri="{BB962C8B-B14F-4D97-AF65-F5344CB8AC3E}">
        <p14:creationId xmlns:p14="http://schemas.microsoft.com/office/powerpoint/2010/main" val="917972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Random accessing of binary </a:t>
            </a:r>
            <a:r>
              <a:rPr lang="en-US" sz="3800" dirty="0" smtClean="0">
                <a:solidFill>
                  <a:srgbClr val="006600"/>
                </a:solidFill>
              </a:rPr>
              <a:t>files</a:t>
            </a:r>
            <a:endParaRPr lang="en-US" sz="3800" dirty="0"/>
          </a:p>
        </p:txBody>
      </p:sp>
      <p:sp>
        <p:nvSpPr>
          <p:cNvPr id="3" name="Content Placeholder 2"/>
          <p:cNvSpPr>
            <a:spLocks noGrp="1"/>
          </p:cNvSpPr>
          <p:nvPr>
            <p:ph idx="1"/>
          </p:nvPr>
        </p:nvSpPr>
        <p:spPr/>
        <p:txBody>
          <a:bodyPr/>
          <a:lstStyle/>
          <a:p>
            <a:r>
              <a:rPr lang="en-US" dirty="0"/>
              <a:t>Data in the binary files is stored in the form of continuous bytes. Let's take a binary file having 1000 bytes of data. If we want to access the last 10 bytes of data, it is not needed to search the file byte by byte from the beginning. It is possible to directly go to </a:t>
            </a:r>
            <a:r>
              <a:rPr lang="en-US" dirty="0" smtClean="0"/>
              <a:t>991</a:t>
            </a:r>
            <a:r>
              <a:rPr lang="en-US" baseline="30000" dirty="0" smtClean="0"/>
              <a:t>st</a:t>
            </a:r>
            <a:r>
              <a:rPr lang="en-US" dirty="0" smtClean="0"/>
              <a:t> </a:t>
            </a:r>
            <a:r>
              <a:rPr lang="en-US" dirty="0"/>
              <a:t>byte using the seek() method as:</a:t>
            </a:r>
          </a:p>
          <a:p>
            <a:pPr marL="0" indent="0">
              <a:buNone/>
            </a:pPr>
            <a:r>
              <a:rPr lang="en-US" dirty="0" smtClean="0"/>
              <a:t>	</a:t>
            </a:r>
            <a:r>
              <a:rPr lang="en-US" b="1" dirty="0" smtClean="0"/>
              <a:t>f </a:t>
            </a:r>
            <a:r>
              <a:rPr lang="en-US" b="1" dirty="0"/>
              <a:t>. seek (</a:t>
            </a:r>
            <a:r>
              <a:rPr lang="en-US" b="1" dirty="0" smtClean="0"/>
              <a:t>990)</a:t>
            </a:r>
            <a:endParaRPr lang="en-US" b="1" dirty="0"/>
          </a:p>
          <a:p>
            <a:r>
              <a:rPr lang="en-US" dirty="0"/>
              <a:t>Then read the last 10 bytes using the read() method as: </a:t>
            </a:r>
            <a:endParaRPr lang="en-US" dirty="0" smtClean="0"/>
          </a:p>
          <a:p>
            <a:pPr marL="0" indent="0">
              <a:buNone/>
            </a:pPr>
            <a:r>
              <a:rPr lang="en-US" dirty="0" smtClean="0"/>
              <a:t>	</a:t>
            </a:r>
            <a:r>
              <a:rPr lang="en-US" b="1" dirty="0" err="1" smtClean="0"/>
              <a:t>f.read</a:t>
            </a:r>
            <a:r>
              <a:rPr lang="en-US" b="1" dirty="0" smtClean="0"/>
              <a:t>(10</a:t>
            </a:r>
            <a:r>
              <a:rPr lang="en-US" b="1" dirty="0"/>
              <a:t>)</a:t>
            </a:r>
          </a:p>
          <a:p>
            <a:r>
              <a:rPr lang="en-US" dirty="0"/>
              <a:t>In this way, directly going to any byte in the binary file is called </a:t>
            </a:r>
            <a:r>
              <a:rPr lang="en-US" i="1" dirty="0">
                <a:solidFill>
                  <a:srgbClr val="0070C0"/>
                </a:solidFill>
              </a:rPr>
              <a:t>random </a:t>
            </a:r>
            <a:r>
              <a:rPr lang="en-US" i="1" dirty="0" smtClean="0">
                <a:solidFill>
                  <a:srgbClr val="0070C0"/>
                </a:solidFill>
              </a:rPr>
              <a:t>accessing</a:t>
            </a:r>
          </a:p>
          <a:p>
            <a:endParaRPr lang="en-US" dirty="0"/>
          </a:p>
        </p:txBody>
      </p:sp>
    </p:spTree>
    <p:extLst>
      <p:ext uri="{BB962C8B-B14F-4D97-AF65-F5344CB8AC3E}">
        <p14:creationId xmlns:p14="http://schemas.microsoft.com/office/powerpoint/2010/main" val="591841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484" y="927279"/>
            <a:ext cx="10058400" cy="5357611"/>
          </a:xfrm>
        </p:spPr>
        <p:txBody>
          <a:bodyPr>
            <a:normAutofit/>
          </a:bodyPr>
          <a:lstStyle/>
          <a:p>
            <a:pPr algn="just">
              <a:lnSpc>
                <a:spcPct val="120000"/>
              </a:lnSpc>
            </a:pPr>
            <a:r>
              <a:rPr lang="en-US" sz="1900" dirty="0"/>
              <a:t>A problem with binary files is that they accept data in the form of bytes or in binary format. For example, if we store a string into a binary file, as shown in the following statement, we will end up with an error.</a:t>
            </a:r>
          </a:p>
          <a:p>
            <a:pPr marL="548640" lvl="2" indent="0" algn="just">
              <a:lnSpc>
                <a:spcPct val="120000"/>
              </a:lnSpc>
              <a:buNone/>
            </a:pPr>
            <a:r>
              <a:rPr lang="en-US" sz="1900" b="1" dirty="0" err="1"/>
              <a:t>str</a:t>
            </a:r>
            <a:r>
              <a:rPr lang="en-US" sz="1900" b="1" dirty="0"/>
              <a:t> = 'Dear'</a:t>
            </a:r>
          </a:p>
          <a:p>
            <a:pPr marL="548640" lvl="2" indent="0" algn="just">
              <a:lnSpc>
                <a:spcPct val="120000"/>
              </a:lnSpc>
              <a:buNone/>
            </a:pPr>
            <a:r>
              <a:rPr lang="en-US" sz="1900" b="1" dirty="0"/>
              <a:t>with open('</a:t>
            </a:r>
            <a:r>
              <a:rPr lang="en-US" sz="1900" b="1" dirty="0" err="1"/>
              <a:t>data.bin</a:t>
            </a:r>
            <a:r>
              <a:rPr lang="en-US" sz="1900" b="1" dirty="0"/>
              <a:t>', '</a:t>
            </a:r>
            <a:r>
              <a:rPr lang="en-US" sz="1900" b="1" dirty="0" err="1"/>
              <a:t>wb</a:t>
            </a:r>
            <a:r>
              <a:rPr lang="en-US" sz="1900" b="1" dirty="0"/>
              <a:t>') as f: </a:t>
            </a:r>
            <a:endParaRPr lang="en-US" sz="1900" b="1" dirty="0" smtClean="0"/>
          </a:p>
          <a:p>
            <a:pPr marL="822960" lvl="3" indent="0" algn="just">
              <a:lnSpc>
                <a:spcPct val="120000"/>
              </a:lnSpc>
              <a:buNone/>
            </a:pPr>
            <a:r>
              <a:rPr lang="en-US" sz="1900" b="1" dirty="0" smtClean="0"/>
              <a:t> </a:t>
            </a:r>
            <a:r>
              <a:rPr lang="en-US" sz="1900" b="1" dirty="0" err="1" smtClean="0"/>
              <a:t>f.write</a:t>
            </a:r>
            <a:r>
              <a:rPr lang="en-US" sz="1900" b="1" dirty="0" smtClean="0"/>
              <a:t>(</a:t>
            </a:r>
            <a:r>
              <a:rPr lang="en-US" sz="1900" b="1" dirty="0" err="1" smtClean="0"/>
              <a:t>str</a:t>
            </a:r>
            <a:r>
              <a:rPr lang="en-US" sz="1900" b="1" dirty="0"/>
              <a:t>)	 </a:t>
            </a:r>
            <a:r>
              <a:rPr lang="en-US" sz="1900" b="1" dirty="0" smtClean="0"/>
              <a:t>   # </a:t>
            </a:r>
            <a:r>
              <a:rPr lang="en-US" sz="1900" b="1" dirty="0"/>
              <a:t>store </a:t>
            </a:r>
            <a:r>
              <a:rPr lang="en-US" sz="1900" b="1" dirty="0" err="1"/>
              <a:t>str</a:t>
            </a:r>
            <a:endParaRPr lang="en-US" sz="1900" b="1" dirty="0"/>
          </a:p>
          <a:p>
            <a:pPr marL="822960" lvl="3" indent="0" algn="just">
              <a:lnSpc>
                <a:spcPct val="120000"/>
              </a:lnSpc>
              <a:buNone/>
            </a:pPr>
            <a:r>
              <a:rPr lang="en-US" sz="1900" b="1" dirty="0" smtClean="0"/>
              <a:t> </a:t>
            </a:r>
            <a:r>
              <a:rPr lang="en-US" sz="1900" b="1" dirty="0" err="1" smtClean="0"/>
              <a:t>f.write</a:t>
            </a:r>
            <a:r>
              <a:rPr lang="en-US" sz="1900" b="1" dirty="0"/>
              <a:t>('Hello')	</a:t>
            </a:r>
            <a:r>
              <a:rPr lang="en-US" sz="1900" b="1" dirty="0" smtClean="0"/>
              <a:t>    # </a:t>
            </a:r>
            <a:r>
              <a:rPr lang="en-US" sz="1900" b="1" dirty="0"/>
              <a:t>store 'Hello'</a:t>
            </a:r>
          </a:p>
          <a:p>
            <a:pPr algn="just">
              <a:lnSpc>
                <a:spcPct val="120000"/>
              </a:lnSpc>
            </a:pPr>
            <a:r>
              <a:rPr lang="en-US" sz="1900" dirty="0"/>
              <a:t>The preceding code will display the following error:</a:t>
            </a:r>
          </a:p>
          <a:p>
            <a:pPr marL="548640" lvl="2" indent="0" algn="just">
              <a:lnSpc>
                <a:spcPct val="120000"/>
              </a:lnSpc>
              <a:buNone/>
            </a:pPr>
            <a:r>
              <a:rPr lang="en-US" sz="1900" b="1" dirty="0" err="1"/>
              <a:t>TypeError</a:t>
            </a:r>
            <a:r>
              <a:rPr lang="en-US" sz="1900" b="1" dirty="0"/>
              <a:t>: </a:t>
            </a:r>
            <a:r>
              <a:rPr lang="en-US" sz="1900" b="1" dirty="0" smtClean="0"/>
              <a:t>‘</a:t>
            </a:r>
            <a:r>
              <a:rPr lang="en-US" sz="1900" b="1" dirty="0" err="1" smtClean="0"/>
              <a:t>str</a:t>
            </a:r>
            <a:r>
              <a:rPr lang="en-US" sz="1900" b="1" dirty="0" smtClean="0"/>
              <a:t>’ </a:t>
            </a:r>
            <a:r>
              <a:rPr lang="en-US" sz="1900" b="1" dirty="0"/>
              <a:t>does not support the buffer interface.</a:t>
            </a:r>
          </a:p>
          <a:p>
            <a:pPr algn="just">
              <a:lnSpc>
                <a:spcPct val="120000"/>
              </a:lnSpc>
            </a:pPr>
            <a:r>
              <a:rPr lang="en-US" sz="1900" dirty="0"/>
              <a:t>The reason behind this error is that we are trying to store strings into a binary file without converting them into binary format. So, the solution is to convert the ordinary strings into binary format before they are stored into the binary file. </a:t>
            </a:r>
          </a:p>
        </p:txBody>
      </p:sp>
    </p:spTree>
    <p:extLst>
      <p:ext uri="{BB962C8B-B14F-4D97-AF65-F5344CB8AC3E}">
        <p14:creationId xmlns:p14="http://schemas.microsoft.com/office/powerpoint/2010/main" val="1658514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27279"/>
            <a:ext cx="10058400" cy="5244921"/>
          </a:xfrm>
        </p:spPr>
        <p:txBody>
          <a:bodyPr>
            <a:normAutofit/>
          </a:bodyPr>
          <a:lstStyle/>
          <a:p>
            <a:pPr algn="just">
              <a:lnSpc>
                <a:spcPct val="120000"/>
              </a:lnSpc>
            </a:pPr>
            <a:r>
              <a:rPr lang="en-US" sz="1900" dirty="0"/>
              <a:t>Now consider the following code:</a:t>
            </a:r>
          </a:p>
          <a:p>
            <a:pPr marL="548640" lvl="2" indent="0" algn="just">
              <a:lnSpc>
                <a:spcPct val="120000"/>
              </a:lnSpc>
              <a:buNone/>
            </a:pPr>
            <a:r>
              <a:rPr lang="en-US" sz="1900" b="1" dirty="0" err="1"/>
              <a:t>str</a:t>
            </a:r>
            <a:r>
              <a:rPr lang="en-US" sz="1900" b="1" dirty="0"/>
              <a:t> = 'Dear'</a:t>
            </a:r>
          </a:p>
          <a:p>
            <a:pPr marL="548640" lvl="2" indent="0" algn="just">
              <a:lnSpc>
                <a:spcPct val="120000"/>
              </a:lnSpc>
              <a:buNone/>
            </a:pPr>
            <a:r>
              <a:rPr lang="en-US" sz="1900" b="1" dirty="0"/>
              <a:t>with open('</a:t>
            </a:r>
            <a:r>
              <a:rPr lang="en-US" sz="1900" b="1" dirty="0" err="1"/>
              <a:t>data.bin</a:t>
            </a:r>
            <a:r>
              <a:rPr lang="en-US" sz="1900" b="1" dirty="0"/>
              <a:t>', '</a:t>
            </a:r>
            <a:r>
              <a:rPr lang="en-US" sz="1900" b="1" dirty="0" err="1"/>
              <a:t>wb</a:t>
            </a:r>
            <a:r>
              <a:rPr lang="en-US" sz="1900" b="1" dirty="0"/>
              <a:t>') as f: </a:t>
            </a:r>
          </a:p>
          <a:p>
            <a:pPr marL="822960" lvl="3" indent="0" algn="just">
              <a:lnSpc>
                <a:spcPct val="120000"/>
              </a:lnSpc>
              <a:buNone/>
            </a:pPr>
            <a:r>
              <a:rPr lang="en-US" sz="1900" b="1" dirty="0" err="1"/>
              <a:t>f.write</a:t>
            </a:r>
            <a:r>
              <a:rPr lang="en-US" sz="1900" b="1" dirty="0"/>
              <a:t>(</a:t>
            </a:r>
            <a:r>
              <a:rPr lang="en-US" sz="1900" b="1" dirty="0" err="1"/>
              <a:t>str</a:t>
            </a:r>
            <a:r>
              <a:rPr lang="en-US" sz="1900" b="1" dirty="0"/>
              <a:t> . encode ())</a:t>
            </a:r>
          </a:p>
          <a:p>
            <a:pPr marL="822960" lvl="3" indent="0" algn="just">
              <a:lnSpc>
                <a:spcPct val="120000"/>
              </a:lnSpc>
              <a:buNone/>
            </a:pPr>
            <a:r>
              <a:rPr lang="en-US" sz="1900" b="1" dirty="0" err="1"/>
              <a:t>f.write</a:t>
            </a:r>
            <a:r>
              <a:rPr lang="en-US" sz="1900" b="1" dirty="0"/>
              <a:t>(</a:t>
            </a:r>
            <a:r>
              <a:rPr lang="en-US" sz="1900" b="1" dirty="0" err="1"/>
              <a:t>b'Hello</a:t>
            </a:r>
            <a:r>
              <a:rPr lang="en-US" sz="1900" b="1" dirty="0"/>
              <a:t>')</a:t>
            </a:r>
          </a:p>
          <a:p>
            <a:pPr algn="just">
              <a:lnSpc>
                <a:spcPct val="120000"/>
              </a:lnSpc>
            </a:pPr>
            <a:r>
              <a:rPr lang="en-US" sz="1900" dirty="0"/>
              <a:t>Converting a string literal into binary format can be done by prefixing the character ‘b’ before the string, as: </a:t>
            </a:r>
            <a:r>
              <a:rPr lang="en-US" sz="1900" dirty="0" err="1"/>
              <a:t>b'Hello</a:t>
            </a:r>
            <a:r>
              <a:rPr lang="en-US" sz="1900" dirty="0"/>
              <a:t>'. On the other hand, to convert a string variable into binary format, we have to use encode() method, as: </a:t>
            </a:r>
            <a:r>
              <a:rPr lang="en-US" sz="1900" dirty="0" err="1"/>
              <a:t>str.encode</a:t>
            </a:r>
            <a:r>
              <a:rPr lang="en-US" sz="1900" dirty="0" smtClean="0"/>
              <a:t>().</a:t>
            </a:r>
            <a:endParaRPr lang="en-US" dirty="0" smtClean="0"/>
          </a:p>
          <a:p>
            <a:r>
              <a:rPr lang="en-US" dirty="0" smtClean="0"/>
              <a:t>The </a:t>
            </a:r>
            <a:r>
              <a:rPr lang="en-US" dirty="0"/>
              <a:t>encode() method represents the string in byte format so that it can be stored into the binary file. Similarly, when we read a string from a binary file, it is advisable to convert it into ordinary text format using decode() method, as: </a:t>
            </a:r>
            <a:r>
              <a:rPr lang="en-US" dirty="0" err="1"/>
              <a:t>str.decode</a:t>
            </a:r>
            <a:r>
              <a:rPr lang="en-US" dirty="0" smtClean="0"/>
              <a:t>().</a:t>
            </a:r>
          </a:p>
          <a:p>
            <a:r>
              <a:rPr lang="en-US" i="1" u="sng" dirty="0">
                <a:solidFill>
                  <a:srgbClr val="00B050"/>
                </a:solidFill>
              </a:rPr>
              <a:t>Go to Jupyter notebook for </a:t>
            </a:r>
            <a:r>
              <a:rPr lang="en-US" i="1" u="sng" dirty="0" smtClean="0">
                <a:solidFill>
                  <a:srgbClr val="00B050"/>
                </a:solidFill>
              </a:rPr>
              <a:t>example</a:t>
            </a:r>
            <a:endParaRPr lang="en-US" dirty="0" smtClean="0"/>
          </a:p>
          <a:p>
            <a:endParaRPr lang="en-US" dirty="0"/>
          </a:p>
          <a:p>
            <a:endParaRPr lang="en-US" dirty="0"/>
          </a:p>
        </p:txBody>
      </p:sp>
    </p:spTree>
    <p:extLst>
      <p:ext uri="{BB962C8B-B14F-4D97-AF65-F5344CB8AC3E}">
        <p14:creationId xmlns:p14="http://schemas.microsoft.com/office/powerpoint/2010/main" val="3742682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Random accessing of binary files using </a:t>
            </a:r>
            <a:r>
              <a:rPr lang="en-US" sz="3800" dirty="0" err="1" smtClean="0">
                <a:solidFill>
                  <a:srgbClr val="006600"/>
                </a:solidFill>
              </a:rPr>
              <a:t>mmap</a:t>
            </a:r>
            <a:endParaRPr lang="en-US" sz="3800" dirty="0"/>
          </a:p>
        </p:txBody>
      </p:sp>
      <p:sp>
        <p:nvSpPr>
          <p:cNvPr id="3" name="Content Placeholder 2"/>
          <p:cNvSpPr>
            <a:spLocks noGrp="1"/>
          </p:cNvSpPr>
          <p:nvPr>
            <p:ph idx="1"/>
          </p:nvPr>
        </p:nvSpPr>
        <p:spPr/>
        <p:txBody>
          <a:bodyPr>
            <a:normAutofit/>
          </a:bodyPr>
          <a:lstStyle/>
          <a:p>
            <a:r>
              <a:rPr lang="en-US" dirty="0" err="1"/>
              <a:t>mmap</a:t>
            </a:r>
            <a:r>
              <a:rPr lang="en-US" dirty="0"/>
              <a:t> - 'memory mapped file' is a </a:t>
            </a:r>
            <a:r>
              <a:rPr lang="en-US" dirty="0">
                <a:solidFill>
                  <a:srgbClr val="0070C0"/>
                </a:solidFill>
              </a:rPr>
              <a:t>module in Python </a:t>
            </a:r>
            <a:r>
              <a:rPr lang="en-US" dirty="0"/>
              <a:t>that is useful to map or link to a binary file and manipulate the data of the file as we do with the strings. It means, once a binary file is created with some data, that data is viewed as strings and can be manipulated using </a:t>
            </a:r>
            <a:r>
              <a:rPr lang="en-US" dirty="0" err="1"/>
              <a:t>mmap</a:t>
            </a:r>
            <a:r>
              <a:rPr lang="en-US" dirty="0"/>
              <a:t> module. The first step to use the </a:t>
            </a:r>
            <a:r>
              <a:rPr lang="en-US" dirty="0" err="1"/>
              <a:t>mmap</a:t>
            </a:r>
            <a:r>
              <a:rPr lang="en-US" dirty="0"/>
              <a:t> module is to map the file using the </a:t>
            </a:r>
            <a:r>
              <a:rPr lang="en-US" dirty="0" err="1"/>
              <a:t>mmap</a:t>
            </a:r>
            <a:r>
              <a:rPr lang="en-US" dirty="0"/>
              <a:t>() method as:</a:t>
            </a:r>
          </a:p>
          <a:p>
            <a:pPr marL="0" indent="0">
              <a:buNone/>
            </a:pPr>
            <a:r>
              <a:rPr lang="en-US" dirty="0" smtClean="0"/>
              <a:t>	</a:t>
            </a:r>
            <a:r>
              <a:rPr lang="en-US" b="1" dirty="0" smtClean="0"/>
              <a:t>mm </a:t>
            </a:r>
            <a:r>
              <a:rPr lang="en-US" b="1" dirty="0"/>
              <a:t>= </a:t>
            </a:r>
            <a:r>
              <a:rPr lang="en-US" b="1" dirty="0" err="1"/>
              <a:t>mmap</a:t>
            </a:r>
            <a:r>
              <a:rPr lang="en-US" b="1" dirty="0"/>
              <a:t> . </a:t>
            </a:r>
            <a:r>
              <a:rPr lang="en-US" b="1" dirty="0" err="1" smtClean="0"/>
              <a:t>mmap</a:t>
            </a:r>
            <a:r>
              <a:rPr lang="en-US" b="1" dirty="0" smtClean="0"/>
              <a:t>( f . </a:t>
            </a:r>
            <a:r>
              <a:rPr lang="en-US" b="1" dirty="0" err="1"/>
              <a:t>f</a:t>
            </a:r>
            <a:r>
              <a:rPr lang="en-US" b="1" dirty="0" err="1" smtClean="0"/>
              <a:t>ileno</a:t>
            </a:r>
            <a:r>
              <a:rPr lang="en-US" b="1" dirty="0" smtClean="0"/>
              <a:t>() </a:t>
            </a:r>
            <a:r>
              <a:rPr lang="en-US" b="1" dirty="0"/>
              <a:t>, </a:t>
            </a:r>
            <a:r>
              <a:rPr lang="en-US" b="1" dirty="0" smtClean="0"/>
              <a:t>0 )</a:t>
            </a:r>
            <a:r>
              <a:rPr lang="en-US" dirty="0"/>
              <a:t>	</a:t>
            </a:r>
          </a:p>
          <a:p>
            <a:r>
              <a:rPr lang="en-US" dirty="0"/>
              <a:t>This will map the currently opened file (i.e. </a:t>
            </a:r>
            <a:r>
              <a:rPr lang="en-US" dirty="0" smtClean="0"/>
              <a:t>‘f’) </a:t>
            </a:r>
            <a:r>
              <a:rPr lang="en-US" dirty="0"/>
              <a:t>with the file object 'mm'. Please observe the arguments of </a:t>
            </a:r>
            <a:r>
              <a:rPr lang="en-US" dirty="0" err="1"/>
              <a:t>mmap</a:t>
            </a:r>
            <a:r>
              <a:rPr lang="en-US" dirty="0"/>
              <a:t>() method. The first argument is </a:t>
            </a:r>
            <a:r>
              <a:rPr lang="en-US" dirty="0" smtClean="0"/>
              <a:t>‘</a:t>
            </a:r>
            <a:r>
              <a:rPr lang="en-US" dirty="0" err="1" smtClean="0"/>
              <a:t>f.fileno</a:t>
            </a:r>
            <a:r>
              <a:rPr lang="en-US" dirty="0" smtClean="0"/>
              <a:t>()’. This </a:t>
            </a:r>
            <a:r>
              <a:rPr lang="en-US" dirty="0"/>
              <a:t>indicates that </a:t>
            </a:r>
            <a:r>
              <a:rPr lang="en-US" dirty="0" err="1"/>
              <a:t>fileno</a:t>
            </a:r>
            <a:r>
              <a:rPr lang="en-US" dirty="0"/>
              <a:t>() is a handle to the file object </a:t>
            </a:r>
            <a:r>
              <a:rPr lang="en-US" dirty="0" smtClean="0"/>
              <a:t>‘f’. </a:t>
            </a:r>
            <a:r>
              <a:rPr lang="en-US" dirty="0"/>
              <a:t>This 'f' represents the actual binary file that is being mapped. The second argument is </a:t>
            </a:r>
            <a:r>
              <a:rPr lang="en-US" dirty="0" smtClean="0"/>
              <a:t>zero ( </a:t>
            </a:r>
            <a:r>
              <a:rPr lang="en-US" dirty="0"/>
              <a:t>0 ) represents the total size of the file should be considered for mapping. So, the entire file represented by the file object </a:t>
            </a:r>
            <a:r>
              <a:rPr lang="en-US" dirty="0" smtClean="0"/>
              <a:t>‘f’ </a:t>
            </a:r>
            <a:r>
              <a:rPr lang="en-US" dirty="0"/>
              <a:t>is mapped in memory to the object 'mm'. This means, `mm' will now onwards behave like the file </a:t>
            </a:r>
            <a:r>
              <a:rPr lang="en-US" dirty="0" smtClean="0"/>
              <a:t>‘f’.</a:t>
            </a:r>
            <a:endParaRPr lang="en-US" dirty="0"/>
          </a:p>
          <a:p>
            <a:endParaRPr lang="en-US" dirty="0"/>
          </a:p>
        </p:txBody>
      </p:sp>
    </p:spTree>
    <p:extLst>
      <p:ext uri="{BB962C8B-B14F-4D97-AF65-F5344CB8AC3E}">
        <p14:creationId xmlns:p14="http://schemas.microsoft.com/office/powerpoint/2010/main" val="2030937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342" y="728870"/>
            <a:ext cx="10353527" cy="5473147"/>
          </a:xfrm>
        </p:spPr>
        <p:txBody>
          <a:bodyPr>
            <a:noAutofit/>
          </a:bodyPr>
          <a:lstStyle/>
          <a:p>
            <a:pPr>
              <a:lnSpc>
                <a:spcPct val="100000"/>
              </a:lnSpc>
            </a:pPr>
            <a:r>
              <a:rPr lang="en-US" dirty="0"/>
              <a:t>Now, we can read the data from the file using read() or </a:t>
            </a:r>
            <a:r>
              <a:rPr lang="en-US" dirty="0" err="1"/>
              <a:t>readline</a:t>
            </a:r>
            <a:r>
              <a:rPr lang="en-US" dirty="0"/>
              <a:t>() methods as</a:t>
            </a:r>
            <a:r>
              <a:rPr lang="en-US" dirty="0" smtClean="0"/>
              <a:t>:</a:t>
            </a:r>
            <a:endParaRPr lang="en-US" dirty="0"/>
          </a:p>
          <a:p>
            <a:pPr marL="548640" lvl="2" indent="0">
              <a:lnSpc>
                <a:spcPct val="100000"/>
              </a:lnSpc>
              <a:buNone/>
            </a:pPr>
            <a:r>
              <a:rPr lang="en-US" sz="2000" b="1" dirty="0" smtClean="0"/>
              <a:t>	print(</a:t>
            </a:r>
            <a:r>
              <a:rPr lang="en-US" sz="2000" b="1" dirty="0" err="1" smtClean="0"/>
              <a:t>mm.read</a:t>
            </a:r>
            <a:r>
              <a:rPr lang="en-US" sz="2000" b="1" dirty="0"/>
              <a:t>())	</a:t>
            </a:r>
            <a:r>
              <a:rPr lang="en-US" sz="2000" dirty="0"/>
              <a:t># displays entire file data</a:t>
            </a:r>
          </a:p>
          <a:p>
            <a:pPr marL="548640" lvl="2" indent="0">
              <a:lnSpc>
                <a:spcPct val="100000"/>
              </a:lnSpc>
              <a:buNone/>
            </a:pPr>
            <a:r>
              <a:rPr lang="en-US" sz="2000" b="1" dirty="0" smtClean="0"/>
              <a:t>	print(</a:t>
            </a:r>
            <a:r>
              <a:rPr lang="en-US" sz="2000" b="1" dirty="0" err="1" smtClean="0"/>
              <a:t>mm.readline</a:t>
            </a:r>
            <a:r>
              <a:rPr lang="en-US" sz="2000" b="1" dirty="0"/>
              <a:t>())	</a:t>
            </a:r>
            <a:r>
              <a:rPr lang="en-US" sz="2000" dirty="0"/>
              <a:t># displays the first line of the file</a:t>
            </a:r>
          </a:p>
          <a:p>
            <a:pPr>
              <a:lnSpc>
                <a:spcPct val="100000"/>
              </a:lnSpc>
            </a:pPr>
            <a:r>
              <a:rPr lang="en-US" dirty="0"/>
              <a:t>Also, we can retrieve data from the file using slicing operator as:</a:t>
            </a:r>
          </a:p>
          <a:p>
            <a:pPr marL="822960" lvl="3" indent="0">
              <a:lnSpc>
                <a:spcPct val="100000"/>
              </a:lnSpc>
              <a:buNone/>
            </a:pPr>
            <a:r>
              <a:rPr lang="en-US" sz="2000" b="1" dirty="0"/>
              <a:t>print(mm[5:])	</a:t>
            </a:r>
            <a:r>
              <a:rPr lang="en-US" sz="2000" b="1" dirty="0" smtClean="0"/>
              <a:t>	</a:t>
            </a:r>
            <a:r>
              <a:rPr lang="en-US" sz="2000" dirty="0" smtClean="0"/>
              <a:t># </a:t>
            </a:r>
            <a:r>
              <a:rPr lang="en-US" sz="2000" dirty="0"/>
              <a:t>display from 5th byte till the end</a:t>
            </a:r>
          </a:p>
          <a:p>
            <a:pPr marL="822960" lvl="3" indent="0">
              <a:lnSpc>
                <a:spcPct val="100000"/>
              </a:lnSpc>
              <a:buNone/>
            </a:pPr>
            <a:r>
              <a:rPr lang="en-US" sz="2000" b="1" dirty="0"/>
              <a:t>print(mm[5:10])	</a:t>
            </a:r>
            <a:r>
              <a:rPr lang="en-US" sz="2000" dirty="0"/>
              <a:t># display from 5th to 9th bytes</a:t>
            </a:r>
          </a:p>
          <a:p>
            <a:pPr>
              <a:lnSpc>
                <a:spcPct val="100000"/>
              </a:lnSpc>
            </a:pPr>
            <a:r>
              <a:rPr lang="en-US" dirty="0"/>
              <a:t>It is also possible to modify or replace the data of the file using slicing as:</a:t>
            </a:r>
          </a:p>
          <a:p>
            <a:pPr marL="0" indent="0">
              <a:lnSpc>
                <a:spcPct val="100000"/>
              </a:lnSpc>
              <a:buNone/>
            </a:pPr>
            <a:r>
              <a:rPr lang="en-US" dirty="0" smtClean="0"/>
              <a:t>	</a:t>
            </a:r>
            <a:r>
              <a:rPr lang="en-US" b="1" dirty="0" smtClean="0"/>
              <a:t>mm[5:10</a:t>
            </a:r>
            <a:r>
              <a:rPr lang="en-US" b="1" dirty="0"/>
              <a:t>] = </a:t>
            </a:r>
            <a:r>
              <a:rPr lang="en-US" b="1" dirty="0" err="1"/>
              <a:t>str</a:t>
            </a:r>
            <a:r>
              <a:rPr lang="en-US" dirty="0"/>
              <a:t>	# replace from 5th to 9th characters by string '</a:t>
            </a:r>
            <a:r>
              <a:rPr lang="en-US" dirty="0" err="1"/>
              <a:t>str</a:t>
            </a:r>
            <a:r>
              <a:rPr lang="en-US" dirty="0"/>
              <a:t>'</a:t>
            </a:r>
          </a:p>
          <a:p>
            <a:pPr>
              <a:lnSpc>
                <a:spcPct val="100000"/>
              </a:lnSpc>
            </a:pPr>
            <a:r>
              <a:rPr lang="en-US" dirty="0"/>
              <a:t>We can also use find() method that returns the first position of a string in the file as:</a:t>
            </a:r>
          </a:p>
          <a:p>
            <a:pPr marL="0" indent="0">
              <a:lnSpc>
                <a:spcPct val="100000"/>
              </a:lnSpc>
              <a:buNone/>
            </a:pPr>
            <a:r>
              <a:rPr lang="en-US" dirty="0" smtClean="0"/>
              <a:t>	</a:t>
            </a:r>
            <a:r>
              <a:rPr lang="en-US" b="1" dirty="0" smtClean="0"/>
              <a:t>n </a:t>
            </a:r>
            <a:r>
              <a:rPr lang="en-US" b="1" dirty="0"/>
              <a:t>= </a:t>
            </a:r>
            <a:r>
              <a:rPr lang="en-US" b="1" dirty="0" err="1"/>
              <a:t>mm.find</a:t>
            </a:r>
            <a:r>
              <a:rPr lang="en-US" b="1" dirty="0"/>
              <a:t>(name)</a:t>
            </a:r>
            <a:r>
              <a:rPr lang="en-US" dirty="0"/>
              <a:t>	# return the position of name in the file</a:t>
            </a:r>
          </a:p>
          <a:p>
            <a:pPr>
              <a:lnSpc>
                <a:spcPct val="100000"/>
              </a:lnSpc>
            </a:pPr>
            <a:r>
              <a:rPr lang="en-US" dirty="0"/>
              <a:t>We can also use seek() method to position the file pointer to any position we want as:</a:t>
            </a:r>
          </a:p>
          <a:p>
            <a:pPr marL="0" indent="0">
              <a:lnSpc>
                <a:spcPct val="100000"/>
              </a:lnSpc>
              <a:buNone/>
            </a:pPr>
            <a:r>
              <a:rPr lang="en-US" dirty="0" smtClean="0"/>
              <a:t>	</a:t>
            </a:r>
            <a:r>
              <a:rPr lang="en-US" b="1" dirty="0" err="1" smtClean="0"/>
              <a:t>mm.seek</a:t>
            </a:r>
            <a:r>
              <a:rPr lang="en-US" b="1" dirty="0" smtClean="0"/>
              <a:t>(10</a:t>
            </a:r>
            <a:r>
              <a:rPr lang="en-US" b="1" dirty="0"/>
              <a:t>, 0</a:t>
            </a:r>
            <a:r>
              <a:rPr lang="en-US" b="1" dirty="0" smtClean="0"/>
              <a:t>)</a:t>
            </a:r>
            <a:r>
              <a:rPr lang="en-US" dirty="0" smtClean="0"/>
              <a:t> # </a:t>
            </a:r>
            <a:r>
              <a:rPr lang="en-US" dirty="0"/>
              <a:t>position the file pointer to 10th byte </a:t>
            </a:r>
            <a:r>
              <a:rPr lang="en-US" dirty="0" smtClean="0"/>
              <a:t>from beginning </a:t>
            </a:r>
            <a:r>
              <a:rPr lang="en-US" dirty="0"/>
              <a:t>of </a:t>
            </a:r>
            <a:r>
              <a:rPr lang="en-US" dirty="0" smtClean="0"/>
              <a:t>file</a:t>
            </a:r>
            <a:endParaRPr lang="en-US" dirty="0"/>
          </a:p>
        </p:txBody>
      </p:sp>
    </p:spTree>
    <p:extLst>
      <p:ext uri="{BB962C8B-B14F-4D97-AF65-F5344CB8AC3E}">
        <p14:creationId xmlns:p14="http://schemas.microsoft.com/office/powerpoint/2010/main" val="235489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61391"/>
            <a:ext cx="10058400" cy="5310809"/>
          </a:xfrm>
        </p:spPr>
        <p:txBody>
          <a:bodyPr>
            <a:normAutofit fontScale="92500"/>
          </a:bodyPr>
          <a:lstStyle/>
          <a:p>
            <a:pPr>
              <a:lnSpc>
                <a:spcPct val="100000"/>
              </a:lnSpc>
            </a:pPr>
            <a:r>
              <a:rPr lang="en-US" dirty="0"/>
              <a:t>Let's remember that the memory mapping is done only for the binary files and not for the text files. So, first of all let's create a binary file where we want to store some strings. Suppose we want to store name and phone number into the file, we can use write() method as:</a:t>
            </a:r>
          </a:p>
          <a:p>
            <a:pPr marL="0" indent="0">
              <a:lnSpc>
                <a:spcPct val="100000"/>
              </a:lnSpc>
              <a:buNone/>
            </a:pPr>
            <a:r>
              <a:rPr lang="en-US" dirty="0"/>
              <a:t>	</a:t>
            </a:r>
            <a:r>
              <a:rPr lang="en-US" b="1" dirty="0" err="1"/>
              <a:t>f.write</a:t>
            </a:r>
            <a:r>
              <a:rPr lang="en-US" b="1" dirty="0"/>
              <a:t>(</a:t>
            </a:r>
            <a:r>
              <a:rPr lang="en-US" b="1" dirty="0" err="1"/>
              <a:t>name+phone</a:t>
            </a:r>
            <a:r>
              <a:rPr lang="en-US" b="1" dirty="0"/>
              <a:t>) </a:t>
            </a:r>
            <a:endParaRPr lang="en-US" dirty="0" smtClean="0"/>
          </a:p>
          <a:p>
            <a:pPr>
              <a:lnSpc>
                <a:spcPct val="100000"/>
              </a:lnSpc>
            </a:pPr>
            <a:r>
              <a:rPr lang="en-US" dirty="0" smtClean="0"/>
              <a:t>This </a:t>
            </a:r>
            <a:r>
              <a:rPr lang="en-US" dirty="0"/>
              <a:t>will store name and phone number as one concatenated string into the file object T. But we are supposed to convert these strings into binary (bytes) format before they are stored into the file. For this purpose, we should use encode() method as:</a:t>
            </a:r>
          </a:p>
          <a:p>
            <a:pPr marL="0" indent="0">
              <a:lnSpc>
                <a:spcPct val="100000"/>
              </a:lnSpc>
              <a:buNone/>
            </a:pPr>
            <a:r>
              <a:rPr lang="en-US" dirty="0" smtClean="0"/>
              <a:t>	</a:t>
            </a:r>
            <a:r>
              <a:rPr lang="en-US" b="1" dirty="0" smtClean="0"/>
              <a:t>name = </a:t>
            </a:r>
            <a:r>
              <a:rPr lang="en-US" b="1" dirty="0" err="1" smtClean="0"/>
              <a:t>name.encode</a:t>
            </a:r>
            <a:r>
              <a:rPr lang="en-US" b="1" dirty="0" smtClean="0"/>
              <a:t>() </a:t>
            </a:r>
            <a:r>
              <a:rPr lang="en-US" dirty="0" smtClean="0"/>
              <a:t>  # </a:t>
            </a:r>
            <a:r>
              <a:rPr lang="en-US" dirty="0"/>
              <a:t>convert name from string to binary string</a:t>
            </a:r>
          </a:p>
          <a:p>
            <a:pPr>
              <a:lnSpc>
                <a:spcPct val="100000"/>
              </a:lnSpc>
            </a:pPr>
            <a:r>
              <a:rPr lang="en-US" dirty="0"/>
              <a:t>The encode() </a:t>
            </a:r>
            <a:r>
              <a:rPr lang="en-US" dirty="0" smtClean="0"/>
              <a:t>method </a:t>
            </a:r>
            <a:r>
              <a:rPr lang="en-US" dirty="0"/>
              <a:t>converts the strings into bytes so that they can be written into the file. Similarly, while reading the data from the file, we get only binary strings from the file. This binary string can be converted into ordinary string using decode() method as:</a:t>
            </a:r>
          </a:p>
          <a:p>
            <a:pPr marL="0" indent="0">
              <a:lnSpc>
                <a:spcPct val="100000"/>
              </a:lnSpc>
              <a:buNone/>
            </a:pPr>
            <a:r>
              <a:rPr lang="en-US" dirty="0" smtClean="0"/>
              <a:t>	</a:t>
            </a:r>
            <a:r>
              <a:rPr lang="en-US" b="1" dirty="0" err="1" smtClean="0"/>
              <a:t>ph</a:t>
            </a:r>
            <a:r>
              <a:rPr lang="en-US" b="1" dirty="0" smtClean="0"/>
              <a:t> = </a:t>
            </a:r>
            <a:r>
              <a:rPr lang="en-US" b="1" dirty="0" err="1" smtClean="0"/>
              <a:t>ph.decode</a:t>
            </a:r>
            <a:r>
              <a:rPr lang="en-US" b="1" dirty="0" smtClean="0"/>
              <a:t>()</a:t>
            </a:r>
            <a:r>
              <a:rPr lang="en-US" dirty="0"/>
              <a:t>	</a:t>
            </a:r>
            <a:r>
              <a:rPr lang="en-US" dirty="0" smtClean="0"/>
              <a:t>  # </a:t>
            </a:r>
            <a:r>
              <a:rPr lang="en-US" dirty="0"/>
              <a:t>convert bytes into a </a:t>
            </a:r>
            <a:r>
              <a:rPr lang="en-US" dirty="0" smtClean="0"/>
              <a:t>string</a:t>
            </a:r>
          </a:p>
          <a:p>
            <a:pPr>
              <a:lnSpc>
                <a:spcPct val="100000"/>
              </a:lnSpc>
            </a:pPr>
            <a:r>
              <a:rPr lang="en-US" i="1" u="sng" dirty="0">
                <a:solidFill>
                  <a:srgbClr val="00B050"/>
                </a:solidFill>
              </a:rPr>
              <a:t>Go to Jupyter notebook for </a:t>
            </a:r>
            <a:r>
              <a:rPr lang="en-US" i="1" u="sng" dirty="0" smtClean="0">
                <a:solidFill>
                  <a:srgbClr val="00B050"/>
                </a:solidFill>
              </a:rPr>
              <a:t>example</a:t>
            </a:r>
            <a:endParaRPr lang="en-US" dirty="0" smtClean="0"/>
          </a:p>
        </p:txBody>
      </p:sp>
    </p:spTree>
    <p:extLst>
      <p:ext uri="{BB962C8B-B14F-4D97-AF65-F5344CB8AC3E}">
        <p14:creationId xmlns:p14="http://schemas.microsoft.com/office/powerpoint/2010/main" val="2225921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Zipping and unzipping </a:t>
            </a:r>
            <a:r>
              <a:rPr lang="en-US" sz="3800" dirty="0" smtClean="0">
                <a:solidFill>
                  <a:srgbClr val="006600"/>
                </a:solidFill>
              </a:rPr>
              <a:t>files</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know that some </a:t>
            </a:r>
            <a:r>
              <a:rPr lang="en-US" dirty="0" err="1"/>
              <a:t>softwares</a:t>
            </a:r>
            <a:r>
              <a:rPr lang="en-US" dirty="0"/>
              <a:t> like '</a:t>
            </a:r>
            <a:r>
              <a:rPr lang="en-US" dirty="0" err="1"/>
              <a:t>winzip</a:t>
            </a:r>
            <a:r>
              <a:rPr lang="en-US" dirty="0"/>
              <a:t>' provide zipping and unzipping of file data. In zipping the file contents, following two things could happen:</a:t>
            </a:r>
          </a:p>
          <a:p>
            <a:pPr lvl="1" fontAlgn="base">
              <a:buFont typeface="Wingdings" panose="05000000000000000000" pitchFamily="2" charset="2"/>
              <a:buChar char="q"/>
            </a:pPr>
            <a:r>
              <a:rPr lang="en-US" dirty="0" smtClean="0"/>
              <a:t> The </a:t>
            </a:r>
            <a:r>
              <a:rPr lang="en-US" dirty="0"/>
              <a:t>file contents are compressed and hence the size will be reduced.</a:t>
            </a:r>
          </a:p>
          <a:p>
            <a:pPr lvl="1" fontAlgn="base">
              <a:buFont typeface="Wingdings" panose="05000000000000000000" pitchFamily="2" charset="2"/>
              <a:buChar char="q"/>
            </a:pPr>
            <a:r>
              <a:rPr lang="en-US" dirty="0" smtClean="0"/>
              <a:t> The </a:t>
            </a:r>
            <a:r>
              <a:rPr lang="en-US" dirty="0"/>
              <a:t>format of data will be changed making it unreadable.</a:t>
            </a:r>
          </a:p>
          <a:p>
            <a:r>
              <a:rPr lang="en-US" dirty="0"/>
              <a:t>While zipping a file content, a zipping algorithm (logic) is used in such a way that the algorithm first finds out which bit pattern is most often repeated in the original file and replaces that bit pattern with a 0. Then the algorithm searches for the next bit pattern which is most often repeated in the input file. In its place, a 1 is substituted. The third repeated bit pattern will be replaced by 10, the fourth by 11, the fifth by 100, and so on. In this way, the original bit patterns are replaced by lesser number of bits. This file with lesser number of bits is called 'zipped file' or 'compressed file'.</a:t>
            </a:r>
          </a:p>
          <a:p>
            <a:r>
              <a:rPr lang="en-US" dirty="0"/>
              <a:t>To get back the original data from the zipped file, we can follow a reverse algorithm, which substitutes the original bit pattern wherever particular bits are found. This is shown in </a:t>
            </a:r>
            <a:r>
              <a:rPr lang="en-US" dirty="0" smtClean="0"/>
              <a:t>the following Figure </a:t>
            </a:r>
            <a:endParaRPr lang="en-US" dirty="0"/>
          </a:p>
        </p:txBody>
      </p:sp>
    </p:spTree>
    <p:extLst>
      <p:ext uri="{BB962C8B-B14F-4D97-AF65-F5344CB8AC3E}">
        <p14:creationId xmlns:p14="http://schemas.microsoft.com/office/powerpoint/2010/main" val="534503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953553"/>
            <a:ext cx="10058400" cy="797974"/>
          </a:xfrm>
        </p:spPr>
        <p:txBody>
          <a:bodyPr>
            <a:normAutofit fontScale="90000"/>
          </a:bodyPr>
          <a:lstStyle/>
          <a:p>
            <a:r>
              <a:rPr lang="en-US" dirty="0" smtClean="0"/>
              <a:t>Introduction</a:t>
            </a:r>
            <a:endParaRPr lang="en-US" dirty="0"/>
          </a:p>
        </p:txBody>
      </p:sp>
      <p:sp>
        <p:nvSpPr>
          <p:cNvPr id="10" name="Content Placeholder 9"/>
          <p:cNvSpPr>
            <a:spLocks noGrp="1"/>
          </p:cNvSpPr>
          <p:nvPr>
            <p:ph idx="1"/>
          </p:nvPr>
        </p:nvSpPr>
        <p:spPr>
          <a:xfrm>
            <a:off x="1069848" y="2279561"/>
            <a:ext cx="10315076" cy="3721995"/>
          </a:xfrm>
        </p:spPr>
        <p:txBody>
          <a:bodyPr>
            <a:normAutofit/>
          </a:bodyPr>
          <a:lstStyle/>
          <a:p>
            <a:r>
              <a:rPr lang="en-US" sz="1800" dirty="0" smtClean="0"/>
              <a:t>We use </a:t>
            </a:r>
            <a:r>
              <a:rPr lang="en-US" sz="1800" dirty="0"/>
              <a:t>different files in our daily life. </a:t>
            </a:r>
            <a:endParaRPr lang="en-US" sz="1800" dirty="0" smtClean="0"/>
          </a:p>
          <a:p>
            <a:r>
              <a:rPr lang="en-US" sz="1800" dirty="0" smtClean="0"/>
              <a:t>For </a:t>
            </a:r>
            <a:r>
              <a:rPr lang="en-US" sz="1800" dirty="0"/>
              <a:t>example, we may keep all our school certificates in a file and call it 'certificates file'. This file contains several certificates or pages and each page contains some data. </a:t>
            </a:r>
            <a:endParaRPr lang="en-US" sz="1800" dirty="0" smtClean="0"/>
          </a:p>
          <a:p>
            <a:r>
              <a:rPr lang="en-US" sz="1800" dirty="0" smtClean="0"/>
              <a:t>From </a:t>
            </a:r>
            <a:r>
              <a:rPr lang="en-US" sz="1800" dirty="0"/>
              <a:t>this example, </a:t>
            </a:r>
            <a:r>
              <a:rPr lang="en-US" sz="1800" dirty="0" smtClean="0"/>
              <a:t>we can </a:t>
            </a:r>
            <a:r>
              <a:rPr lang="en-US" sz="1800" dirty="0"/>
              <a:t>simply say that a file is a place for storing data. Similarly, when we go to an office, we can see a book that contains the attendance of the employees. This book is called `attendance file' since it contains attendance data of employees. </a:t>
            </a:r>
            <a:endParaRPr lang="en-US" sz="1800" dirty="0" smtClean="0"/>
          </a:p>
          <a:p>
            <a:r>
              <a:rPr lang="en-US" sz="1800" dirty="0" smtClean="0"/>
              <a:t>Let's </a:t>
            </a:r>
            <a:r>
              <a:rPr lang="en-US" sz="1800" dirty="0"/>
              <a:t>understand that if the data is stored in a place, it is called a </a:t>
            </a:r>
            <a:r>
              <a:rPr lang="en-US" sz="1800" i="1" dirty="0"/>
              <a:t>file.</a:t>
            </a:r>
            <a:endParaRPr lang="en-US" sz="1800" dirty="0"/>
          </a:p>
          <a:p>
            <a:endParaRPr lang="en-US" sz="1800" i="1" u="sng" dirty="0" smtClean="0">
              <a:solidFill>
                <a:srgbClr val="00B050"/>
              </a:solidFill>
            </a:endParaRPr>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7368" t="46196" r="27405" b="14702"/>
          <a:stretch/>
        </p:blipFill>
        <p:spPr>
          <a:xfrm>
            <a:off x="1776109" y="1591700"/>
            <a:ext cx="8748910" cy="34825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5153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20462"/>
            <a:ext cx="10058400" cy="5051738"/>
          </a:xfrm>
        </p:spPr>
        <p:txBody>
          <a:bodyPr/>
          <a:lstStyle/>
          <a:p>
            <a:r>
              <a:rPr lang="en-US" dirty="0"/>
              <a:t>Python, the module </a:t>
            </a:r>
            <a:r>
              <a:rPr lang="en-US" dirty="0" err="1"/>
              <a:t>zipfile</a:t>
            </a:r>
            <a:r>
              <a:rPr lang="en-US" dirty="0"/>
              <a:t> contains </a:t>
            </a:r>
            <a:r>
              <a:rPr lang="en-US" dirty="0" err="1"/>
              <a:t>ZipFile</a:t>
            </a:r>
            <a:r>
              <a:rPr lang="en-US" dirty="0"/>
              <a:t> class that helps us to zip or unzip a file contents. For example, to zip the files, we should first pass the zip file name in write mode with an attribute ZIP_DEFLATED to the </a:t>
            </a:r>
            <a:r>
              <a:rPr lang="en-US" dirty="0" err="1"/>
              <a:t>ZipFile</a:t>
            </a:r>
            <a:r>
              <a:rPr lang="en-US" dirty="0"/>
              <a:t> class object as:</a:t>
            </a:r>
          </a:p>
          <a:p>
            <a:pPr marL="0" indent="0">
              <a:buNone/>
            </a:pPr>
            <a:r>
              <a:rPr lang="en-US" dirty="0" smtClean="0"/>
              <a:t>	</a:t>
            </a:r>
            <a:r>
              <a:rPr lang="en-US" b="1" dirty="0" smtClean="0"/>
              <a:t>f </a:t>
            </a:r>
            <a:r>
              <a:rPr lang="en-US" b="1" dirty="0"/>
              <a:t>= </a:t>
            </a:r>
            <a:r>
              <a:rPr lang="en-US" b="1" dirty="0" err="1"/>
              <a:t>ZipFile</a:t>
            </a:r>
            <a:r>
              <a:rPr lang="en-US" b="1" dirty="0"/>
              <a:t>('test.zip' 'w', ZIP_DEFLATED)</a:t>
            </a:r>
          </a:p>
          <a:p>
            <a:r>
              <a:rPr lang="en-US" dirty="0"/>
              <a:t>Here, 'f' is the </a:t>
            </a:r>
            <a:r>
              <a:rPr lang="en-US" dirty="0" err="1"/>
              <a:t>ZipFile</a:t>
            </a:r>
            <a:r>
              <a:rPr lang="en-US" dirty="0"/>
              <a:t> class object to which test.zip file name is passed. This is the zip file that is created finally. The next step is to add the filenames that are to be zipped, using write() method as:</a:t>
            </a:r>
          </a:p>
          <a:p>
            <a:pPr marL="0" indent="0">
              <a:buNone/>
            </a:pPr>
            <a:r>
              <a:rPr lang="en-US" dirty="0" smtClean="0"/>
              <a:t>	</a:t>
            </a:r>
            <a:r>
              <a:rPr lang="en-US" b="1" dirty="0" err="1" smtClean="0"/>
              <a:t>f.write</a:t>
            </a:r>
            <a:r>
              <a:rPr lang="en-US" b="1" dirty="0"/>
              <a:t>(</a:t>
            </a:r>
            <a:r>
              <a:rPr lang="en-US" b="1" dirty="0" smtClean="0"/>
              <a:t>'file1.txt</a:t>
            </a:r>
            <a:r>
              <a:rPr lang="en-US" b="1" dirty="0"/>
              <a:t>') </a:t>
            </a:r>
          </a:p>
          <a:p>
            <a:pPr marL="0" indent="0">
              <a:buNone/>
            </a:pPr>
            <a:r>
              <a:rPr lang="en-US" b="1" dirty="0" smtClean="0"/>
              <a:t>	</a:t>
            </a:r>
            <a:r>
              <a:rPr lang="en-US" b="1" dirty="0" err="1" smtClean="0"/>
              <a:t>f.write</a:t>
            </a:r>
            <a:r>
              <a:rPr lang="en-US" b="1" dirty="0"/>
              <a:t>('file2.txt')</a:t>
            </a:r>
          </a:p>
          <a:p>
            <a:r>
              <a:rPr lang="en-US" dirty="0"/>
              <a:t>Here, we are writing two files: filel.txt and file2.txt into the object </a:t>
            </a:r>
            <a:r>
              <a:rPr lang="en-US" dirty="0" smtClean="0"/>
              <a:t>‘f’. </a:t>
            </a:r>
            <a:r>
              <a:rPr lang="en-US" dirty="0"/>
              <a:t>Hence, these two files are compressed and stored into test.zip file</a:t>
            </a:r>
            <a:r>
              <a:rPr lang="en-US" dirty="0" smtClean="0"/>
              <a:t>.</a:t>
            </a:r>
          </a:p>
          <a:p>
            <a:pPr marL="0" indent="0">
              <a:buNone/>
            </a:pPr>
            <a:r>
              <a:rPr lang="en-US" dirty="0" smtClean="0"/>
              <a:t> </a:t>
            </a:r>
          </a:p>
          <a:p>
            <a:r>
              <a:rPr lang="en-US" i="1" u="sng" dirty="0">
                <a:solidFill>
                  <a:srgbClr val="00B050"/>
                </a:solidFill>
              </a:rPr>
              <a:t>Go to Jupyter notebook for example</a:t>
            </a:r>
            <a:endParaRPr lang="en-US" dirty="0"/>
          </a:p>
          <a:p>
            <a:endParaRPr lang="en-US" dirty="0"/>
          </a:p>
          <a:p>
            <a:endParaRPr lang="en-US" dirty="0"/>
          </a:p>
        </p:txBody>
      </p:sp>
    </p:spTree>
    <p:extLst>
      <p:ext uri="{BB962C8B-B14F-4D97-AF65-F5344CB8AC3E}">
        <p14:creationId xmlns:p14="http://schemas.microsoft.com/office/powerpoint/2010/main" val="2314771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Working with </a:t>
            </a:r>
            <a:r>
              <a:rPr lang="en-US" sz="3800" dirty="0" smtClean="0">
                <a:solidFill>
                  <a:srgbClr val="006600"/>
                </a:solidFill>
              </a:rPr>
              <a:t>directories</a:t>
            </a:r>
            <a:endParaRPr lang="en-US" sz="3800" dirty="0"/>
          </a:p>
        </p:txBody>
      </p:sp>
      <p:sp>
        <p:nvSpPr>
          <p:cNvPr id="3" name="Content Placeholder 2"/>
          <p:cNvSpPr>
            <a:spLocks noGrp="1"/>
          </p:cNvSpPr>
          <p:nvPr>
            <p:ph idx="1"/>
          </p:nvPr>
        </p:nvSpPr>
        <p:spPr/>
        <p:txBody>
          <a:bodyPr>
            <a:normAutofit fontScale="92500" lnSpcReduction="20000"/>
          </a:bodyPr>
          <a:lstStyle/>
          <a:p>
            <a:r>
              <a:rPr lang="en-US" sz="2600" dirty="0"/>
              <a:t>The </a:t>
            </a:r>
            <a:r>
              <a:rPr lang="en-US" sz="2600" dirty="0" err="1"/>
              <a:t>os</a:t>
            </a:r>
            <a:r>
              <a:rPr lang="en-US" sz="2600" dirty="0"/>
              <a:t> (operating system) module represents operating system dependent functionality. This module is useful to perform some simple operations on directories. </a:t>
            </a:r>
            <a:endParaRPr lang="en-US" sz="2600" dirty="0" smtClean="0"/>
          </a:p>
          <a:p>
            <a:r>
              <a:rPr lang="en-US" sz="2600" dirty="0" smtClean="0"/>
              <a:t>Let's </a:t>
            </a:r>
            <a:r>
              <a:rPr lang="en-US" sz="2600" dirty="0"/>
              <a:t>assume we are working with the following directory path:</a:t>
            </a:r>
          </a:p>
          <a:p>
            <a:pPr marL="0" indent="0">
              <a:buNone/>
            </a:pPr>
            <a:r>
              <a:rPr lang="en-US" sz="2600" dirty="0" smtClean="0"/>
              <a:t>	F</a:t>
            </a:r>
            <a:r>
              <a:rPr lang="en-US" sz="2600" dirty="0"/>
              <a:t>:\py\enum</a:t>
            </a:r>
          </a:p>
          <a:p>
            <a:r>
              <a:rPr lang="en-US" sz="2600" dirty="0"/>
              <a:t>And we are currently in the directory F: \</a:t>
            </a:r>
            <a:r>
              <a:rPr lang="en-US" sz="2600" dirty="0" err="1"/>
              <a:t>py</a:t>
            </a:r>
            <a:r>
              <a:rPr lang="en-US" sz="2600" dirty="0"/>
              <a:t> where we are running our programs. If we want to know the currently working directory, we can use </a:t>
            </a:r>
            <a:r>
              <a:rPr lang="en-US" sz="2600" dirty="0" err="1"/>
              <a:t>getcwd</a:t>
            </a:r>
            <a:r>
              <a:rPr lang="en-US" sz="2600" dirty="0"/>
              <a:t>() method of '</a:t>
            </a:r>
            <a:r>
              <a:rPr lang="en-US" sz="2600" dirty="0" err="1"/>
              <a:t>os</a:t>
            </a:r>
            <a:r>
              <a:rPr lang="en-US" sz="2600" dirty="0"/>
              <a:t>' module as </a:t>
            </a:r>
            <a:r>
              <a:rPr lang="en-US" sz="2600" dirty="0" smtClean="0"/>
              <a:t>shown in the following Program.</a:t>
            </a:r>
          </a:p>
          <a:p>
            <a:pPr marL="1097280" lvl="4" indent="0">
              <a:buNone/>
            </a:pPr>
            <a:r>
              <a:rPr lang="en-US" sz="2400" b="1" dirty="0" smtClean="0"/>
              <a:t>import </a:t>
            </a:r>
            <a:r>
              <a:rPr lang="en-US" sz="2400" b="1" dirty="0" err="1"/>
              <a:t>os</a:t>
            </a:r>
            <a:endParaRPr lang="en-US" sz="2400" b="1" dirty="0"/>
          </a:p>
          <a:p>
            <a:pPr marL="1097280" lvl="4" indent="0" fontAlgn="base">
              <a:buNone/>
            </a:pPr>
            <a:r>
              <a:rPr lang="en-US" sz="2400" b="1" dirty="0" smtClean="0"/>
              <a:t># get </a:t>
            </a:r>
            <a:r>
              <a:rPr lang="en-US" sz="2400" b="1" dirty="0"/>
              <a:t>current working </a:t>
            </a:r>
            <a:r>
              <a:rPr lang="en-US" sz="2400" b="1" dirty="0" smtClean="0"/>
              <a:t>directory </a:t>
            </a:r>
          </a:p>
          <a:p>
            <a:pPr marL="1097280" lvl="4" indent="0" fontAlgn="base">
              <a:buNone/>
            </a:pPr>
            <a:r>
              <a:rPr lang="en-US" sz="2400" b="1" dirty="0" smtClean="0"/>
              <a:t>current </a:t>
            </a:r>
            <a:r>
              <a:rPr lang="en-US" sz="2400" b="1" dirty="0"/>
              <a:t>= </a:t>
            </a:r>
            <a:r>
              <a:rPr lang="en-US" sz="2400" b="1" dirty="0" err="1"/>
              <a:t>os.getcwd</a:t>
            </a:r>
            <a:r>
              <a:rPr lang="en-US" sz="2400" b="1" dirty="0"/>
              <a:t>() </a:t>
            </a:r>
          </a:p>
        </p:txBody>
      </p:sp>
    </p:spTree>
    <p:extLst>
      <p:ext uri="{BB962C8B-B14F-4D97-AF65-F5344CB8AC3E}">
        <p14:creationId xmlns:p14="http://schemas.microsoft.com/office/powerpoint/2010/main" val="3073730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27279"/>
            <a:ext cx="10058400" cy="5244921"/>
          </a:xfrm>
        </p:spPr>
        <p:txBody>
          <a:bodyPr>
            <a:normAutofit fontScale="92500" lnSpcReduction="20000"/>
          </a:bodyPr>
          <a:lstStyle/>
          <a:p>
            <a:r>
              <a:rPr lang="en-US" dirty="0"/>
              <a:t>If we want to create our own directory method. This method can be used as: </a:t>
            </a:r>
            <a:r>
              <a:rPr lang="en-US" dirty="0" smtClean="0"/>
              <a:t>	</a:t>
            </a:r>
            <a:r>
              <a:rPr lang="en-US" b="1" dirty="0" err="1" smtClean="0"/>
              <a:t>os.mkdir</a:t>
            </a:r>
            <a:r>
              <a:rPr lang="en-US" b="1" dirty="0"/>
              <a:t>(</a:t>
            </a:r>
            <a:r>
              <a:rPr lang="en-US" b="1" dirty="0" smtClean="0"/>
              <a:t>'</a:t>
            </a:r>
            <a:r>
              <a:rPr lang="en-US" b="1" dirty="0" err="1" smtClean="0"/>
              <a:t>mysub</a:t>
            </a:r>
            <a:r>
              <a:rPr lang="en-US" b="1" dirty="0" smtClean="0"/>
              <a:t>' </a:t>
            </a:r>
            <a:r>
              <a:rPr lang="en-US" b="1" dirty="0"/>
              <a:t>)</a:t>
            </a:r>
          </a:p>
          <a:p>
            <a:pPr marL="0" indent="0">
              <a:buNone/>
            </a:pPr>
            <a:r>
              <a:rPr lang="en-US" dirty="0" smtClean="0"/>
              <a:t>	This </a:t>
            </a:r>
            <a:r>
              <a:rPr lang="en-US" dirty="0"/>
              <a:t>will create </a:t>
            </a:r>
            <a:r>
              <a:rPr lang="en-US" dirty="0" err="1"/>
              <a:t>mysub</a:t>
            </a:r>
            <a:r>
              <a:rPr lang="en-US" dirty="0"/>
              <a:t> in the present directory. </a:t>
            </a:r>
            <a:endParaRPr lang="en-US" dirty="0" smtClean="0"/>
          </a:p>
          <a:p>
            <a:r>
              <a:rPr lang="en-US" dirty="0" smtClean="0"/>
              <a:t>Suppose</a:t>
            </a:r>
            <a:r>
              <a:rPr lang="en-US" dirty="0"/>
              <a:t>, we write the statement:</a:t>
            </a:r>
          </a:p>
          <a:p>
            <a:pPr marL="0" indent="0">
              <a:buNone/>
            </a:pPr>
            <a:r>
              <a:rPr lang="en-US" dirty="0" smtClean="0"/>
              <a:t>	</a:t>
            </a:r>
            <a:r>
              <a:rPr lang="en-US" b="1" dirty="0" err="1" smtClean="0"/>
              <a:t>os</a:t>
            </a:r>
            <a:r>
              <a:rPr lang="en-US" b="1" dirty="0" smtClean="0"/>
              <a:t> </a:t>
            </a:r>
            <a:r>
              <a:rPr lang="en-US" b="1" dirty="0"/>
              <a:t>.</a:t>
            </a:r>
            <a:r>
              <a:rPr lang="en-US" b="1" dirty="0" err="1" smtClean="0"/>
              <a:t>mkdir</a:t>
            </a:r>
            <a:r>
              <a:rPr lang="en-US" b="1" dirty="0"/>
              <a:t>(' </a:t>
            </a:r>
            <a:r>
              <a:rPr lang="en-US" b="1" dirty="0" err="1"/>
              <a:t>mysub</a:t>
            </a:r>
            <a:r>
              <a:rPr lang="en-US" b="1" dirty="0"/>
              <a:t>/mysub2 ' )</a:t>
            </a:r>
          </a:p>
          <a:p>
            <a:pPr marL="0" indent="0">
              <a:buNone/>
            </a:pPr>
            <a:r>
              <a:rPr lang="en-US" dirty="0" smtClean="0"/>
              <a:t>	This </a:t>
            </a:r>
            <a:r>
              <a:rPr lang="en-US" dirty="0"/>
              <a:t>will create mysub2 in the </a:t>
            </a:r>
            <a:r>
              <a:rPr lang="en-US" dirty="0" err="1"/>
              <a:t>mysub</a:t>
            </a:r>
            <a:r>
              <a:rPr lang="en-US" dirty="0"/>
              <a:t> directory</a:t>
            </a:r>
            <a:r>
              <a:rPr lang="en-US" dirty="0" smtClean="0"/>
              <a:t>.</a:t>
            </a:r>
          </a:p>
          <a:p>
            <a:r>
              <a:rPr lang="en-US" dirty="0"/>
              <a:t>For example, consider the following statement:</a:t>
            </a:r>
          </a:p>
          <a:p>
            <a:pPr marL="0" indent="0">
              <a:buNone/>
            </a:pPr>
            <a:r>
              <a:rPr lang="en-US" dirty="0" smtClean="0"/>
              <a:t>	</a:t>
            </a:r>
            <a:r>
              <a:rPr lang="en-US" b="1" dirty="0" err="1" smtClean="0"/>
              <a:t>os</a:t>
            </a:r>
            <a:r>
              <a:rPr lang="en-US" b="1" dirty="0" smtClean="0"/>
              <a:t> </a:t>
            </a:r>
            <a:r>
              <a:rPr lang="en-US" b="1" dirty="0"/>
              <a:t>.</a:t>
            </a:r>
            <a:r>
              <a:rPr lang="en-US" b="1" dirty="0" err="1" smtClean="0"/>
              <a:t>makedirs</a:t>
            </a:r>
            <a:r>
              <a:rPr lang="en-US" b="1" dirty="0"/>
              <a:t>( ' </a:t>
            </a:r>
            <a:r>
              <a:rPr lang="en-US" b="1" dirty="0" err="1"/>
              <a:t>newsub</a:t>
            </a:r>
            <a:r>
              <a:rPr lang="en-US" b="1" dirty="0"/>
              <a:t>/newsub2 ')</a:t>
            </a:r>
          </a:p>
          <a:p>
            <a:pPr marL="0" indent="0">
              <a:buNone/>
            </a:pPr>
            <a:r>
              <a:rPr lang="en-US" dirty="0" smtClean="0"/>
              <a:t>	This </a:t>
            </a:r>
            <a:r>
              <a:rPr lang="en-US" dirty="0"/>
              <a:t>creates first </a:t>
            </a:r>
            <a:r>
              <a:rPr lang="en-US" dirty="0" err="1"/>
              <a:t>newsub</a:t>
            </a:r>
            <a:r>
              <a:rPr lang="en-US" dirty="0"/>
              <a:t> directory if it does not exist, and then it will create newsub2 inside </a:t>
            </a:r>
            <a:r>
              <a:rPr lang="en-US" dirty="0" smtClean="0"/>
              <a:t>it</a:t>
            </a:r>
          </a:p>
          <a:p>
            <a:r>
              <a:rPr lang="en-US" dirty="0"/>
              <a:t>We can change our current working directory to another existing directory. For this </a:t>
            </a:r>
            <a:r>
              <a:rPr lang="en-US" dirty="0" smtClean="0"/>
              <a:t> purpose</a:t>
            </a:r>
            <a:r>
              <a:rPr lang="en-US" dirty="0"/>
              <a:t>, we can use </a:t>
            </a:r>
            <a:r>
              <a:rPr lang="en-US" dirty="0" err="1"/>
              <a:t>chdir</a:t>
            </a:r>
            <a:r>
              <a:rPr lang="en-US" dirty="0"/>
              <a:t>() method. For example, if we want to change our directory </a:t>
            </a:r>
            <a:r>
              <a:rPr lang="en-US" dirty="0" smtClean="0"/>
              <a:t>to newsub2 </a:t>
            </a:r>
            <a:r>
              <a:rPr lang="en-US" dirty="0"/>
              <a:t>which is in </a:t>
            </a:r>
            <a:r>
              <a:rPr lang="en-US" dirty="0" err="1"/>
              <a:t>newsub</a:t>
            </a:r>
            <a:r>
              <a:rPr lang="en-US" dirty="0"/>
              <a:t>, we can use </a:t>
            </a:r>
            <a:r>
              <a:rPr lang="en-US" dirty="0" err="1"/>
              <a:t>chdir</a:t>
            </a:r>
            <a:r>
              <a:rPr lang="en-US" dirty="0"/>
              <a:t>() method as: </a:t>
            </a:r>
            <a:r>
              <a:rPr lang="en-US" dirty="0" smtClean="0"/>
              <a:t> </a:t>
            </a:r>
          </a:p>
          <a:p>
            <a:pPr marL="0" indent="0">
              <a:buNone/>
            </a:pPr>
            <a:r>
              <a:rPr lang="en-US" dirty="0"/>
              <a:t>	</a:t>
            </a:r>
            <a:r>
              <a:rPr lang="en-US" b="1" dirty="0" err="1" smtClean="0"/>
              <a:t>goto</a:t>
            </a:r>
            <a:r>
              <a:rPr lang="en-US" b="1" dirty="0" smtClean="0"/>
              <a:t> </a:t>
            </a:r>
            <a:r>
              <a:rPr lang="en-US" b="1" dirty="0"/>
              <a:t>= </a:t>
            </a:r>
            <a:r>
              <a:rPr lang="en-US" b="1" dirty="0" err="1" smtClean="0"/>
              <a:t>os.chdir</a:t>
            </a:r>
            <a:r>
              <a:rPr lang="en-US" b="1" dirty="0"/>
              <a:t>(' </a:t>
            </a:r>
            <a:r>
              <a:rPr lang="en-US" b="1" dirty="0" err="1"/>
              <a:t>newsub</a:t>
            </a:r>
            <a:r>
              <a:rPr lang="en-US" b="1" dirty="0"/>
              <a:t>/newsub2 ' )</a:t>
            </a:r>
          </a:p>
          <a:p>
            <a:pPr marL="0" indent="0">
              <a:buNone/>
            </a:pPr>
            <a:r>
              <a:rPr lang="en-US" dirty="0"/>
              <a:t>	</a:t>
            </a:r>
            <a:r>
              <a:rPr lang="en-US" dirty="0" smtClean="0"/>
              <a:t>Here</a:t>
            </a:r>
            <a:r>
              <a:rPr lang="en-US" dirty="0"/>
              <a:t>, our assumption is that </a:t>
            </a:r>
            <a:r>
              <a:rPr lang="en-US" dirty="0" err="1"/>
              <a:t>newsub</a:t>
            </a:r>
            <a:r>
              <a:rPr lang="en-US" dirty="0"/>
              <a:t> is in the current directory and </a:t>
            </a:r>
            <a:r>
              <a:rPr lang="en-US" dirty="0" err="1"/>
              <a:t>newsub</a:t>
            </a:r>
            <a:r>
              <a:rPr lang="en-US" dirty="0"/>
              <a:t> </a:t>
            </a:r>
            <a:r>
              <a:rPr lang="en-US" dirty="0" smtClean="0"/>
              <a:t>contains newsub2</a:t>
            </a:r>
            <a:r>
              <a:rPr lang="en-US" dirty="0"/>
              <a:t>.  </a:t>
            </a:r>
            <a:r>
              <a:rPr lang="en-US" dirty="0" smtClean="0"/>
              <a:t>After executing, our </a:t>
            </a:r>
            <a:r>
              <a:rPr lang="en-US" dirty="0"/>
              <a:t>current working directory will </a:t>
            </a:r>
            <a:r>
              <a:rPr lang="en-US" dirty="0" smtClean="0"/>
              <a:t>be newsub2</a:t>
            </a:r>
            <a:r>
              <a:rPr lang="en-US" dirty="0"/>
              <a:t>. </a:t>
            </a:r>
          </a:p>
          <a:p>
            <a:endParaRPr lang="en-US" dirty="0"/>
          </a:p>
        </p:txBody>
      </p:sp>
    </p:spTree>
    <p:extLst>
      <p:ext uri="{BB962C8B-B14F-4D97-AF65-F5344CB8AC3E}">
        <p14:creationId xmlns:p14="http://schemas.microsoft.com/office/powerpoint/2010/main" val="2293545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40158"/>
            <a:ext cx="10058400" cy="5232042"/>
          </a:xfrm>
        </p:spPr>
        <p:txBody>
          <a:bodyPr>
            <a:normAutofit fontScale="92500" lnSpcReduction="20000"/>
          </a:bodyPr>
          <a:lstStyle/>
          <a:p>
            <a:r>
              <a:rPr lang="en-US" dirty="0"/>
              <a:t>To remove a directory, we can use </a:t>
            </a:r>
            <a:r>
              <a:rPr lang="en-US" dirty="0" err="1"/>
              <a:t>rmdir</a:t>
            </a:r>
            <a:r>
              <a:rPr lang="en-US" dirty="0"/>
              <a:t>() method of '</a:t>
            </a:r>
            <a:r>
              <a:rPr lang="en-US" dirty="0" err="1"/>
              <a:t>os</a:t>
            </a:r>
            <a:r>
              <a:rPr lang="en-US" dirty="0"/>
              <a:t>' module. Let's suppose, our current directory is F: \</a:t>
            </a:r>
            <a:r>
              <a:rPr lang="en-US" dirty="0" err="1"/>
              <a:t>py</a:t>
            </a:r>
            <a:r>
              <a:rPr lang="en-US" dirty="0"/>
              <a:t>. In this, we have </a:t>
            </a:r>
            <a:r>
              <a:rPr lang="en-US" dirty="0" err="1"/>
              <a:t>newsub</a:t>
            </a:r>
            <a:r>
              <a:rPr lang="en-US" dirty="0"/>
              <a:t> directory and inside </a:t>
            </a:r>
            <a:r>
              <a:rPr lang="en-US" dirty="0" err="1"/>
              <a:t>newsub</a:t>
            </a:r>
            <a:r>
              <a:rPr lang="en-US" dirty="0"/>
              <a:t>, we have newsub2 directory. To remove </a:t>
            </a:r>
            <a:r>
              <a:rPr lang="en-US" dirty="0" err="1"/>
              <a:t>newsub</a:t>
            </a:r>
            <a:r>
              <a:rPr lang="en-US" dirty="0"/>
              <a:t> directory, we can write:</a:t>
            </a:r>
          </a:p>
          <a:p>
            <a:pPr marL="0" indent="0">
              <a:buNone/>
            </a:pPr>
            <a:r>
              <a:rPr lang="en-US" dirty="0" smtClean="0"/>
              <a:t>	</a:t>
            </a:r>
            <a:r>
              <a:rPr lang="en-US" b="1" dirty="0" err="1" smtClean="0"/>
              <a:t>os</a:t>
            </a:r>
            <a:r>
              <a:rPr lang="en-US" b="1" dirty="0" smtClean="0"/>
              <a:t> </a:t>
            </a:r>
            <a:r>
              <a:rPr lang="en-US" b="1" dirty="0"/>
              <a:t>. </a:t>
            </a:r>
            <a:r>
              <a:rPr lang="en-US" b="1" dirty="0" err="1" smtClean="0"/>
              <a:t>rmdir</a:t>
            </a:r>
            <a:r>
              <a:rPr lang="en-US" b="1" dirty="0" smtClean="0"/>
              <a:t>( '</a:t>
            </a:r>
            <a:r>
              <a:rPr lang="en-US" b="1" dirty="0" err="1" smtClean="0"/>
              <a:t>newsub</a:t>
            </a:r>
            <a:r>
              <a:rPr lang="en-US" b="1" dirty="0"/>
              <a:t>' )</a:t>
            </a:r>
          </a:p>
          <a:p>
            <a:pPr marL="0" indent="0">
              <a:buNone/>
            </a:pPr>
            <a:r>
              <a:rPr lang="en-US" dirty="0" smtClean="0"/>
              <a:t>	The </a:t>
            </a:r>
            <a:r>
              <a:rPr lang="en-US" dirty="0" err="1"/>
              <a:t>rmdir</a:t>
            </a:r>
            <a:r>
              <a:rPr lang="en-US" dirty="0"/>
              <a:t>() method will remove </a:t>
            </a:r>
            <a:r>
              <a:rPr lang="en-US" dirty="0" err="1"/>
              <a:t>newsub</a:t>
            </a:r>
            <a:r>
              <a:rPr lang="en-US" dirty="0"/>
              <a:t> since it is found in the current </a:t>
            </a:r>
            <a:r>
              <a:rPr lang="en-US" dirty="0" smtClean="0"/>
              <a:t>	directory</a:t>
            </a:r>
            <a:r>
              <a:rPr lang="en-US" dirty="0"/>
              <a:t>. </a:t>
            </a:r>
            <a:endParaRPr lang="en-US" dirty="0" smtClean="0"/>
          </a:p>
          <a:p>
            <a:r>
              <a:rPr lang="en-US" dirty="0" smtClean="0"/>
              <a:t>Suppose</a:t>
            </a:r>
            <a:r>
              <a:rPr lang="en-US" dirty="0"/>
              <a:t>, we write the following statement:</a:t>
            </a:r>
          </a:p>
          <a:p>
            <a:pPr marL="0" indent="0">
              <a:buNone/>
            </a:pPr>
            <a:r>
              <a:rPr lang="en-US" dirty="0" smtClean="0"/>
              <a:t>	</a:t>
            </a:r>
            <a:r>
              <a:rPr lang="en-US" b="1" dirty="0" err="1" smtClean="0"/>
              <a:t>os.rmdir</a:t>
            </a:r>
            <a:r>
              <a:rPr lang="en-US" b="1" dirty="0"/>
              <a:t>('newsub2')</a:t>
            </a:r>
          </a:p>
          <a:p>
            <a:pPr marL="0" indent="0">
              <a:buNone/>
            </a:pPr>
            <a:r>
              <a:rPr lang="en-US" dirty="0" smtClean="0"/>
              <a:t>	This </a:t>
            </a:r>
            <a:r>
              <a:rPr lang="en-US" dirty="0"/>
              <a:t>cannot remove newsub2 as it is not in the current directory (i.e. F: \</a:t>
            </a:r>
            <a:r>
              <a:rPr lang="en-US" dirty="0" err="1"/>
              <a:t>py</a:t>
            </a:r>
            <a:r>
              <a:rPr lang="en-US" dirty="0"/>
              <a:t>). </a:t>
            </a:r>
            <a:r>
              <a:rPr lang="en-US" dirty="0" smtClean="0"/>
              <a:t>	newsub2 </a:t>
            </a:r>
            <a:r>
              <a:rPr lang="en-US" dirty="0"/>
              <a:t>is inside </a:t>
            </a:r>
            <a:r>
              <a:rPr lang="en-US" dirty="0" err="1"/>
              <a:t>newsub</a:t>
            </a:r>
            <a:r>
              <a:rPr lang="en-US" dirty="0"/>
              <a:t> that is in the current directory. </a:t>
            </a:r>
            <a:endParaRPr lang="en-US" dirty="0" smtClean="0"/>
          </a:p>
          <a:p>
            <a:r>
              <a:rPr lang="en-US" dirty="0" smtClean="0"/>
              <a:t>In </a:t>
            </a:r>
            <a:r>
              <a:rPr lang="en-US" dirty="0"/>
              <a:t>this case, path should be given properly as:</a:t>
            </a:r>
          </a:p>
          <a:p>
            <a:pPr marL="0" indent="0">
              <a:buNone/>
            </a:pPr>
            <a:r>
              <a:rPr lang="en-US" dirty="0" smtClean="0"/>
              <a:t>	</a:t>
            </a:r>
            <a:r>
              <a:rPr lang="en-US" b="1" dirty="0" err="1" smtClean="0"/>
              <a:t>os</a:t>
            </a:r>
            <a:r>
              <a:rPr lang="en-US" b="1" dirty="0" smtClean="0"/>
              <a:t> </a:t>
            </a:r>
            <a:r>
              <a:rPr lang="en-US" b="1" dirty="0"/>
              <a:t>. </a:t>
            </a:r>
            <a:r>
              <a:rPr lang="en-US" b="1" dirty="0" err="1" smtClean="0"/>
              <a:t>rmdir</a:t>
            </a:r>
            <a:r>
              <a:rPr lang="en-US" b="1" dirty="0" smtClean="0"/>
              <a:t>( '</a:t>
            </a:r>
            <a:r>
              <a:rPr lang="en-US" b="1" dirty="0" err="1" smtClean="0"/>
              <a:t>newsub</a:t>
            </a:r>
            <a:r>
              <a:rPr lang="en-US" b="1" dirty="0" smtClean="0"/>
              <a:t>/newsub2' </a:t>
            </a:r>
            <a:r>
              <a:rPr lang="en-US" b="1" dirty="0"/>
              <a:t>)</a:t>
            </a:r>
          </a:p>
          <a:p>
            <a:pPr marL="0" indent="0">
              <a:buNone/>
            </a:pPr>
            <a:r>
              <a:rPr lang="en-US" dirty="0" smtClean="0"/>
              <a:t>	This </a:t>
            </a:r>
            <a:r>
              <a:rPr lang="en-US" dirty="0"/>
              <a:t>will remove the newsub2 directory. </a:t>
            </a:r>
            <a:endParaRPr lang="en-US" dirty="0" smtClean="0"/>
          </a:p>
          <a:p>
            <a:r>
              <a:rPr lang="en-US" dirty="0"/>
              <a:t>To give a new name to an existing directory, we can use rename() method in the following format:</a:t>
            </a:r>
          </a:p>
          <a:p>
            <a:pPr marL="0" indent="0">
              <a:buNone/>
            </a:pPr>
            <a:r>
              <a:rPr lang="en-US" dirty="0"/>
              <a:t>	</a:t>
            </a:r>
            <a:r>
              <a:rPr lang="en-US" b="1" dirty="0" err="1"/>
              <a:t>os.rename</a:t>
            </a:r>
            <a:r>
              <a:rPr lang="en-US" b="1" dirty="0"/>
              <a:t>('</a:t>
            </a:r>
            <a:r>
              <a:rPr lang="en-US" b="1" dirty="0" err="1"/>
              <a:t>oldname</a:t>
            </a:r>
            <a:r>
              <a:rPr lang="en-US" b="1" dirty="0"/>
              <a:t>', '</a:t>
            </a:r>
            <a:r>
              <a:rPr lang="en-US" b="1" dirty="0" err="1"/>
              <a:t>newname</a:t>
            </a:r>
            <a:r>
              <a:rPr lang="en-US" b="1" dirty="0"/>
              <a:t>')</a:t>
            </a:r>
          </a:p>
          <a:p>
            <a:pPr marL="0" indent="0">
              <a:buNone/>
            </a:pPr>
            <a:r>
              <a:rPr lang="en-US" dirty="0"/>
              <a:t>	Here, `</a:t>
            </a:r>
            <a:r>
              <a:rPr lang="en-US" dirty="0" err="1"/>
              <a:t>oldname</a:t>
            </a:r>
            <a:r>
              <a:rPr lang="en-US" dirty="0"/>
              <a:t>' of the directory is changed as `</a:t>
            </a:r>
            <a:r>
              <a:rPr lang="en-US" dirty="0" err="1"/>
              <a:t>newname</a:t>
            </a: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27834299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43189"/>
            <a:ext cx="10058400" cy="5129011"/>
          </a:xfrm>
        </p:spPr>
        <p:txBody>
          <a:bodyPr>
            <a:normAutofit fontScale="92500" lnSpcReduction="10000"/>
          </a:bodyPr>
          <a:lstStyle/>
          <a:p>
            <a:r>
              <a:rPr lang="en-US" dirty="0" smtClean="0"/>
              <a:t>Sometimes</a:t>
            </a:r>
            <a:r>
              <a:rPr lang="en-US" dirty="0"/>
              <a:t>, we want to know the contents of a directory. A directory may contain other directories or files. To display all the contents of a directory, we are equipped with walk() method in `</a:t>
            </a:r>
            <a:r>
              <a:rPr lang="en-US" dirty="0" err="1"/>
              <a:t>os'</a:t>
            </a:r>
            <a:r>
              <a:rPr lang="en-US" dirty="0"/>
              <a:t> module. This method is used in the following format:</a:t>
            </a:r>
          </a:p>
          <a:p>
            <a:pPr marL="0" indent="0">
              <a:buNone/>
            </a:pPr>
            <a:r>
              <a:rPr lang="en-US" dirty="0" smtClean="0"/>
              <a:t>	</a:t>
            </a:r>
            <a:r>
              <a:rPr lang="en-US" b="1" dirty="0" err="1" smtClean="0"/>
              <a:t>os</a:t>
            </a:r>
            <a:r>
              <a:rPr lang="en-US" b="1" dirty="0" smtClean="0"/>
              <a:t> </a:t>
            </a:r>
            <a:r>
              <a:rPr lang="en-US" b="1" dirty="0"/>
              <a:t>.</a:t>
            </a:r>
            <a:r>
              <a:rPr lang="en-US" b="1" dirty="0" smtClean="0"/>
              <a:t>walk </a:t>
            </a:r>
            <a:r>
              <a:rPr lang="en-US" b="1" dirty="0"/>
              <a:t>(</a:t>
            </a:r>
            <a:r>
              <a:rPr lang="en-US" b="1" dirty="0" smtClean="0"/>
              <a:t>path, </a:t>
            </a:r>
            <a:r>
              <a:rPr lang="en-US" b="1" dirty="0" err="1" smtClean="0"/>
              <a:t>topdown</a:t>
            </a:r>
            <a:r>
              <a:rPr lang="en-US" b="1" dirty="0" smtClean="0"/>
              <a:t>=True </a:t>
            </a:r>
            <a:r>
              <a:rPr lang="en-US" b="1" dirty="0"/>
              <a:t>, </a:t>
            </a:r>
            <a:r>
              <a:rPr lang="en-US" b="1" dirty="0" err="1" smtClean="0"/>
              <a:t>onerror</a:t>
            </a:r>
            <a:r>
              <a:rPr lang="en-US" b="1" dirty="0" smtClean="0"/>
              <a:t>=None </a:t>
            </a:r>
            <a:r>
              <a:rPr lang="en-US" b="1" dirty="0"/>
              <a:t>, </a:t>
            </a:r>
            <a:r>
              <a:rPr lang="en-US" b="1" dirty="0" smtClean="0"/>
              <a:t> fol1owlinks=False</a:t>
            </a:r>
            <a:r>
              <a:rPr lang="en-US" b="1" dirty="0"/>
              <a:t>)</a:t>
            </a:r>
          </a:p>
          <a:p>
            <a:r>
              <a:rPr lang="en-US" dirty="0"/>
              <a:t>This method returns an iterator object whose contents can be displayed using a for loop. This iterator object contains directory path, directory names and filenames found in a given directory path.</a:t>
            </a:r>
          </a:p>
          <a:p>
            <a:r>
              <a:rPr lang="en-US" dirty="0"/>
              <a:t>`path' represents the directory name. For current directory, we can use dot ( . ). Giving path is enough for walk() method.</a:t>
            </a:r>
          </a:p>
          <a:p>
            <a:r>
              <a:rPr lang="en-US" dirty="0"/>
              <a:t>If </a:t>
            </a:r>
            <a:r>
              <a:rPr lang="en-US" dirty="0" err="1"/>
              <a:t>topdown</a:t>
            </a:r>
            <a:r>
              <a:rPr lang="en-US" dirty="0"/>
              <a:t>' is True, the directory and its sub directories are traversed in top-down manner. If it is False, then the traversal will be in bottom-up manner.</a:t>
            </a:r>
          </a:p>
          <a:p>
            <a:r>
              <a:rPr lang="en-US" dirty="0"/>
              <a:t>`</a:t>
            </a:r>
            <a:r>
              <a:rPr lang="en-US" dirty="0" err="1"/>
              <a:t>onerror</a:t>
            </a:r>
            <a:r>
              <a:rPr lang="en-US" dirty="0"/>
              <a:t>' represents what to do when an error is detected. With `</a:t>
            </a:r>
            <a:r>
              <a:rPr lang="en-US" dirty="0" err="1"/>
              <a:t>onerror</a:t>
            </a:r>
            <a:r>
              <a:rPr lang="en-US" dirty="0"/>
              <a:t>', we can specify a function to be executed if an error is encountered.</a:t>
            </a:r>
          </a:p>
          <a:p>
            <a:r>
              <a:rPr lang="en-US" dirty="0"/>
              <a:t>By default, walk() will not walk down into symbolic links that resolve to directories. We should set </a:t>
            </a:r>
            <a:r>
              <a:rPr lang="en-US" dirty="0" smtClean="0"/>
              <a:t>‘</a:t>
            </a:r>
            <a:r>
              <a:rPr lang="en-US" dirty="0" err="1" smtClean="0"/>
              <a:t>followlinks</a:t>
            </a:r>
            <a:r>
              <a:rPr lang="en-US" dirty="0" smtClean="0"/>
              <a:t>’ </a:t>
            </a:r>
            <a:r>
              <a:rPr lang="en-US" dirty="0"/>
              <a:t>to True to visit directories pointed to by symbolic links, on systems that support them</a:t>
            </a:r>
            <a:r>
              <a:rPr lang="en-US" dirty="0" smtClean="0"/>
              <a:t>.</a:t>
            </a:r>
          </a:p>
          <a:p>
            <a:r>
              <a:rPr lang="en-US" i="1" u="sng" dirty="0">
                <a:solidFill>
                  <a:srgbClr val="00B050"/>
                </a:solidFill>
              </a:rPr>
              <a:t>Go to Jupyter notebook for </a:t>
            </a:r>
            <a:r>
              <a:rPr lang="en-US" i="1" u="sng" dirty="0" smtClean="0">
                <a:solidFill>
                  <a:srgbClr val="00B050"/>
                </a:solidFill>
              </a:rPr>
              <a:t>example</a:t>
            </a:r>
            <a:endParaRPr lang="en-US" dirty="0"/>
          </a:p>
          <a:p>
            <a:pPr marL="0" indent="0">
              <a:buNone/>
            </a:pPr>
            <a:endParaRPr lang="en-US" dirty="0"/>
          </a:p>
        </p:txBody>
      </p:sp>
    </p:spTree>
    <p:extLst>
      <p:ext uri="{BB962C8B-B14F-4D97-AF65-F5344CB8AC3E}">
        <p14:creationId xmlns:p14="http://schemas.microsoft.com/office/powerpoint/2010/main" val="37097566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Running other programs from python </a:t>
            </a:r>
            <a:r>
              <a:rPr lang="en-US" sz="3800" dirty="0" smtClean="0">
                <a:solidFill>
                  <a:srgbClr val="006600"/>
                </a:solidFill>
              </a:rPr>
              <a:t>program</a:t>
            </a:r>
            <a:endParaRPr lang="en-US" sz="3800" dirty="0"/>
          </a:p>
        </p:txBody>
      </p:sp>
      <p:sp>
        <p:nvSpPr>
          <p:cNvPr id="3" name="Content Placeholder 2"/>
          <p:cNvSpPr>
            <a:spLocks noGrp="1"/>
          </p:cNvSpPr>
          <p:nvPr>
            <p:ph idx="1"/>
          </p:nvPr>
        </p:nvSpPr>
        <p:spPr/>
        <p:txBody>
          <a:bodyPr/>
          <a:lstStyle/>
          <a:p>
            <a:r>
              <a:rPr lang="en-US" dirty="0"/>
              <a:t>The </a:t>
            </a:r>
            <a:r>
              <a:rPr lang="en-US" dirty="0" smtClean="0"/>
              <a:t>‘</a:t>
            </a:r>
            <a:r>
              <a:rPr lang="en-US" dirty="0" err="1" smtClean="0"/>
              <a:t>os</a:t>
            </a:r>
            <a:r>
              <a:rPr lang="en-US" dirty="0" smtClean="0"/>
              <a:t>’ </a:t>
            </a:r>
            <a:r>
              <a:rPr lang="en-US" dirty="0"/>
              <a:t>module has the system() method that is useful to run an executable program from our Python program. </a:t>
            </a:r>
            <a:endParaRPr lang="en-US" dirty="0" smtClean="0"/>
          </a:p>
          <a:p>
            <a:r>
              <a:rPr lang="en-US" dirty="0" smtClean="0"/>
              <a:t>This </a:t>
            </a:r>
            <a:r>
              <a:rPr lang="en-US" dirty="0"/>
              <a:t>method is similar to system() function of C language. It is used as </a:t>
            </a:r>
            <a:r>
              <a:rPr lang="en-US" dirty="0" smtClean="0"/>
              <a:t>system(‘string’) </a:t>
            </a:r>
            <a:r>
              <a:rPr lang="en-US" dirty="0"/>
              <a:t>where 'string' represents any command or executable file name. </a:t>
            </a:r>
            <a:endParaRPr lang="en-US" dirty="0" smtClean="0"/>
          </a:p>
          <a:p>
            <a:r>
              <a:rPr lang="en-US" dirty="0" smtClean="0"/>
              <a:t>Example program</a:t>
            </a:r>
          </a:p>
          <a:p>
            <a:endParaRPr lang="en-US" dirty="0"/>
          </a:p>
        </p:txBody>
      </p:sp>
      <p:pic>
        <p:nvPicPr>
          <p:cNvPr id="4" name="Picture 3"/>
          <p:cNvPicPr>
            <a:picLocks noChangeAspect="1"/>
          </p:cNvPicPr>
          <p:nvPr/>
        </p:nvPicPr>
        <p:blipFill rotWithShape="1">
          <a:blip r:embed="rId2"/>
          <a:srcRect l="6118" t="10170" r="37462" b="67473"/>
          <a:stretch/>
        </p:blipFill>
        <p:spPr>
          <a:xfrm>
            <a:off x="1622738" y="4172754"/>
            <a:ext cx="7340958" cy="163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486416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355" t="2981" r="53987" b="29326"/>
          <a:stretch/>
        </p:blipFill>
        <p:spPr>
          <a:xfrm>
            <a:off x="2562897" y="832362"/>
            <a:ext cx="6550090" cy="5710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403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6600"/>
                </a:solidFill>
              </a:rPr>
              <a:t>Files</a:t>
            </a:r>
            <a:endParaRPr lang="en-US" sz="4000" dirty="0"/>
          </a:p>
        </p:txBody>
      </p:sp>
      <p:sp>
        <p:nvSpPr>
          <p:cNvPr id="3" name="Content Placeholder 2"/>
          <p:cNvSpPr>
            <a:spLocks noGrp="1"/>
          </p:cNvSpPr>
          <p:nvPr>
            <p:ph idx="1"/>
          </p:nvPr>
        </p:nvSpPr>
        <p:spPr/>
        <p:txBody>
          <a:bodyPr/>
          <a:lstStyle/>
          <a:p>
            <a:r>
              <a:rPr lang="en-US" dirty="0"/>
              <a:t>Data is very important. Every organization depends on its data for continuing its business operations. If the data is lost, the organization has to be closed. This is the reason computers are primarily created for handling data, especially for storing and retrieving data. In later days, programs are developed to process the data that is stored in the computer.</a:t>
            </a:r>
          </a:p>
          <a:p>
            <a:r>
              <a:rPr lang="en-US" dirty="0"/>
              <a:t>To store data in a computer, we need files. For example, we can store employee data like employee number, name and salary in a file in the computer and later use it whenever we want. Similarly, we can store student data like student roll number, name and marks in the computer. In computers' view, a file is nothing but collection of data that is available to a program. Once we store data in a computer file, we can retrieve it and use it depending on our requirements</a:t>
            </a:r>
            <a:r>
              <a:rPr lang="en-US" dirty="0" smtClean="0"/>
              <a:t>.  Following Figure shows </a:t>
            </a:r>
            <a:r>
              <a:rPr lang="en-US" dirty="0"/>
              <a:t>the file in our daily life and the file stored in the computer:</a:t>
            </a:r>
          </a:p>
          <a:p>
            <a:endParaRPr lang="en-US" dirty="0"/>
          </a:p>
        </p:txBody>
      </p:sp>
    </p:spTree>
    <p:extLst>
      <p:ext uri="{BB962C8B-B14F-4D97-AF65-F5344CB8AC3E}">
        <p14:creationId xmlns:p14="http://schemas.microsoft.com/office/powerpoint/2010/main" val="1414495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2730" t="33481" r="29014" b="29644"/>
          <a:stretch/>
        </p:blipFill>
        <p:spPr>
          <a:xfrm>
            <a:off x="2224062" y="1970467"/>
            <a:ext cx="7254360" cy="311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3078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43189"/>
            <a:ext cx="10058400" cy="5129011"/>
          </a:xfrm>
        </p:spPr>
        <p:txBody>
          <a:bodyPr/>
          <a:lstStyle/>
          <a:p>
            <a:r>
              <a:rPr lang="en-US" dirty="0"/>
              <a:t>There are four important advantages of storing data in a file</a:t>
            </a:r>
            <a:r>
              <a:rPr lang="en-US" dirty="0" smtClean="0"/>
              <a:t>:</a:t>
            </a:r>
          </a:p>
          <a:p>
            <a:endParaRPr lang="en-US" sz="100" dirty="0"/>
          </a:p>
          <a:p>
            <a:pPr lvl="1" indent="-274320" fontAlgn="base">
              <a:buFont typeface="Wingdings" panose="05000000000000000000" pitchFamily="2" charset="2"/>
              <a:buChar char="q"/>
            </a:pPr>
            <a:r>
              <a:rPr lang="en-US" dirty="0" smtClean="0"/>
              <a:t> When </a:t>
            </a:r>
            <a:r>
              <a:rPr lang="en-US" dirty="0"/>
              <a:t>the data is stored in a file, it is stored permanently. This means that even though the computer is switched off, the data is not removed from the memory since the file is stored on hard disk or CD. This file data can be utilized later, whenever required.</a:t>
            </a:r>
          </a:p>
          <a:p>
            <a:pPr lvl="1" indent="-274320">
              <a:buFont typeface="Wingdings" panose="05000000000000000000" pitchFamily="2" charset="2"/>
              <a:buChar char="q"/>
            </a:pPr>
            <a:r>
              <a:rPr lang="en-US" dirty="0" smtClean="0"/>
              <a:t> It </a:t>
            </a:r>
            <a:r>
              <a:rPr lang="en-US" dirty="0"/>
              <a:t>is possible to update the file data. For example, we can add new data to the existing file, delete unnecessary data from the file and modify the available data of the file. This makes the file more </a:t>
            </a:r>
            <a:r>
              <a:rPr lang="en-US" dirty="0" smtClean="0"/>
              <a:t>useful</a:t>
            </a:r>
          </a:p>
          <a:p>
            <a:pPr lvl="1" indent="-274320">
              <a:buFont typeface="Wingdings" panose="05000000000000000000" pitchFamily="2" charset="2"/>
              <a:buChar char="q"/>
            </a:pPr>
            <a:r>
              <a:rPr lang="en-US" dirty="0" smtClean="0"/>
              <a:t> Once </a:t>
            </a:r>
            <a:r>
              <a:rPr lang="en-US" dirty="0"/>
              <a:t>the data is stored in a file, the same data can be shared by various programs. For example, once employee data is stored in a file, it can be used in a program to calculate employees' net salaries or in another program to calculate income tax payable by the employees</a:t>
            </a:r>
            <a:r>
              <a:rPr lang="en-US" dirty="0" smtClean="0"/>
              <a:t>.</a:t>
            </a:r>
          </a:p>
          <a:p>
            <a:pPr lvl="1" indent="-274320">
              <a:buFont typeface="Wingdings" panose="05000000000000000000" pitchFamily="2" charset="2"/>
              <a:buChar char="q"/>
            </a:pPr>
            <a:r>
              <a:rPr lang="en-US" dirty="0" smtClean="0"/>
              <a:t> Files </a:t>
            </a:r>
            <a:r>
              <a:rPr lang="en-US" dirty="0"/>
              <a:t>are highly useful to store huge amount of data. For example, voters' list or census data.</a:t>
            </a:r>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3216267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Types of files in </a:t>
            </a:r>
            <a:r>
              <a:rPr lang="en-US" sz="3800" dirty="0" smtClean="0">
                <a:solidFill>
                  <a:srgbClr val="006600"/>
                </a:solidFill>
              </a:rPr>
              <a:t>python</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In Python, there are two types of files. They are:</a:t>
            </a:r>
          </a:p>
          <a:p>
            <a:pPr lvl="1">
              <a:buFont typeface="Wingdings" panose="05000000000000000000" pitchFamily="2" charset="2"/>
              <a:buChar char="q"/>
            </a:pPr>
            <a:r>
              <a:rPr lang="en-US" dirty="0" smtClean="0"/>
              <a:t> </a:t>
            </a:r>
            <a:r>
              <a:rPr lang="en-US" sz="2200" dirty="0" smtClean="0"/>
              <a:t>Text files</a:t>
            </a:r>
          </a:p>
          <a:p>
            <a:pPr lvl="1">
              <a:buFont typeface="Wingdings" panose="05000000000000000000" pitchFamily="2" charset="2"/>
              <a:buChar char="q"/>
            </a:pPr>
            <a:r>
              <a:rPr lang="en-US" sz="2200" dirty="0" smtClean="0"/>
              <a:t> Binary files</a:t>
            </a:r>
          </a:p>
          <a:p>
            <a:r>
              <a:rPr lang="en-US" dirty="0" smtClean="0"/>
              <a:t>Text </a:t>
            </a:r>
            <a:r>
              <a:rPr lang="en-US" dirty="0"/>
              <a:t>files store the data in the form of characters. For example, if we store employee name "Ganesh", it will be stored as 6 characters and the employee salary 8900.75 is stored as 7 characters. Normally, text files are used to store characters or strings.</a:t>
            </a:r>
          </a:p>
          <a:p>
            <a:r>
              <a:rPr lang="en-US" dirty="0"/>
              <a:t>Binary files store entire data in the form of bytes, i.e. a group of 8 bits each. For example, </a:t>
            </a:r>
            <a:r>
              <a:rPr lang="en-US" dirty="0" smtClean="0"/>
              <a:t>a </a:t>
            </a:r>
            <a:r>
              <a:rPr lang="en-US" dirty="0"/>
              <a:t>character is stored as a byte and an integer is stored in the form of 8 bytes (on a 64 </a:t>
            </a:r>
            <a:r>
              <a:rPr lang="en-US" dirty="0" smtClean="0"/>
              <a:t>bit </a:t>
            </a:r>
            <a:r>
              <a:rPr lang="en-US" dirty="0"/>
              <a:t>machine). When the data is retrieved from the binary file, the programmer can retrieve the data as bytes. Binary files can be used to store text, images, audio and video</a:t>
            </a:r>
            <a:r>
              <a:rPr lang="en-US" dirty="0" smtClean="0"/>
              <a:t>.</a:t>
            </a:r>
          </a:p>
          <a:p>
            <a:r>
              <a:rPr lang="en-US" dirty="0"/>
              <a:t>It is very important to know how to create files, store data in the files and retrieve the data from the files in Python. To do any operation on files, first of all we should open the files</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43536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Opening a </a:t>
            </a:r>
            <a:r>
              <a:rPr lang="en-US" sz="3800" dirty="0" smtClean="0">
                <a:solidFill>
                  <a:srgbClr val="006600"/>
                </a:solidFill>
              </a:rPr>
              <a:t>file</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We should use open() function to open a file. This function accepts 'filename' and 'open mode' in which to open the file.</a:t>
            </a:r>
          </a:p>
          <a:p>
            <a:pPr marL="0" indent="0">
              <a:buNone/>
            </a:pPr>
            <a:r>
              <a:rPr lang="en-US" dirty="0" smtClean="0"/>
              <a:t>	</a:t>
            </a:r>
            <a:r>
              <a:rPr lang="en-US" b="1" dirty="0" smtClean="0"/>
              <a:t>file </a:t>
            </a:r>
            <a:r>
              <a:rPr lang="en-US" b="1" dirty="0"/>
              <a:t>handler = open ("</a:t>
            </a:r>
            <a:r>
              <a:rPr lang="en-US" b="1" dirty="0" smtClean="0"/>
              <a:t>file </a:t>
            </a:r>
            <a:r>
              <a:rPr lang="en-US" b="1" dirty="0"/>
              <a:t>name", "open mode", "buffering")</a:t>
            </a:r>
          </a:p>
          <a:p>
            <a:r>
              <a:rPr lang="en-US" dirty="0"/>
              <a:t>Here, the 'file name' represents a name on which the data is stored. We can use any name to reflect the actual data. For example, we can use `</a:t>
            </a:r>
            <a:r>
              <a:rPr lang="en-US" dirty="0" err="1"/>
              <a:t>empdata</a:t>
            </a:r>
            <a:r>
              <a:rPr lang="en-US" dirty="0"/>
              <a:t>' as file name to represent the employee data. </a:t>
            </a:r>
            <a:endParaRPr lang="en-US" dirty="0" smtClean="0"/>
          </a:p>
          <a:p>
            <a:r>
              <a:rPr lang="en-US" dirty="0" smtClean="0"/>
              <a:t>The </a:t>
            </a:r>
            <a:r>
              <a:rPr lang="en-US" dirty="0"/>
              <a:t>file 'open mode' represents the purpose of opening the </a:t>
            </a:r>
            <a:r>
              <a:rPr lang="en-US" dirty="0" smtClean="0"/>
              <a:t>file</a:t>
            </a:r>
          </a:p>
          <a:p>
            <a:r>
              <a:rPr lang="en-US" dirty="0"/>
              <a:t>A buffer represents a temporary block of memory. 'buffering' is an optional integer used to set the size of the buffer for the file. In the binary mode, we can pass 0 as buffering integer to inform not to use any buffering. In text mode, we can use 1 for buffering to retrieve data from the file one line at a time. Apart from these, we can use any positive integer for buffering. Suppose, we use 500, then a buffer of 500 bytes size is used via which the data is read or written. If we do not mention any buffering integer, then the default buffer size used is 4096 or 8192 bytes.</a:t>
            </a:r>
          </a:p>
          <a:p>
            <a:endParaRPr lang="en-US" dirty="0"/>
          </a:p>
        </p:txBody>
      </p:sp>
    </p:spTree>
    <p:extLst>
      <p:ext uri="{BB962C8B-B14F-4D97-AF65-F5344CB8AC3E}">
        <p14:creationId xmlns:p14="http://schemas.microsoft.com/office/powerpoint/2010/main" val="38878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91185888"/>
              </p:ext>
            </p:extLst>
          </p:nvPr>
        </p:nvGraphicFramePr>
        <p:xfrm>
          <a:off x="1329247" y="566670"/>
          <a:ext cx="9527643" cy="5730068"/>
        </p:xfrm>
        <a:graphic>
          <a:graphicData uri="http://schemas.openxmlformats.org/drawingml/2006/table">
            <a:tbl>
              <a:tblPr firstRow="1" firstCol="1" bandRow="1">
                <a:tableStyleId>{5C22544A-7EE6-4342-B048-85BDC9FD1C3A}</a:tableStyleId>
              </a:tblPr>
              <a:tblGrid>
                <a:gridCol w="1697289"/>
                <a:gridCol w="7830354"/>
              </a:tblGrid>
              <a:tr h="682580">
                <a:tc>
                  <a:txBody>
                    <a:bodyPr/>
                    <a:lstStyle/>
                    <a:p>
                      <a:pPr marL="118745" marR="0" algn="ctr">
                        <a:spcBef>
                          <a:spcPts val="0"/>
                        </a:spcBef>
                        <a:spcAft>
                          <a:spcPts val="0"/>
                        </a:spcAft>
                      </a:pPr>
                      <a:r>
                        <a:rPr lang="en-US" sz="2000" dirty="0">
                          <a:solidFill>
                            <a:srgbClr val="FFFF00"/>
                          </a:solidFill>
                          <a:effectLst/>
                        </a:rPr>
                        <a:t>File open mode</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103505" marR="0" algn="l">
                        <a:spcBef>
                          <a:spcPts val="0"/>
                        </a:spcBef>
                        <a:spcAft>
                          <a:spcPts val="0"/>
                        </a:spcAft>
                      </a:pPr>
                      <a:r>
                        <a:rPr lang="en-US" sz="2000" dirty="0">
                          <a:solidFill>
                            <a:srgbClr val="FFFF00"/>
                          </a:solidFill>
                          <a:effectLst/>
                        </a:rPr>
                        <a:t>Description</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54025">
                <a:tc>
                  <a:txBody>
                    <a:bodyPr/>
                    <a:lstStyle/>
                    <a:p>
                      <a:pPr marL="118745" marR="0" algn="ctr">
                        <a:spcBef>
                          <a:spcPts val="0"/>
                        </a:spcBef>
                        <a:spcAft>
                          <a:spcPts val="0"/>
                        </a:spcAft>
                      </a:pPr>
                      <a:r>
                        <a:rPr lang="en-US" sz="1800" dirty="0" smtClean="0">
                          <a:effectLst/>
                          <a:latin typeface="+mn-lt"/>
                          <a:ea typeface="+mn-ea"/>
                          <a:cs typeface="+mn-cs"/>
                        </a:rPr>
                        <a:t>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14300" marR="68580">
                        <a:lnSpc>
                          <a:spcPct val="115000"/>
                        </a:lnSpc>
                        <a:spcBef>
                          <a:spcPts val="0"/>
                        </a:spcBef>
                        <a:spcAft>
                          <a:spcPts val="0"/>
                        </a:spcAft>
                      </a:pPr>
                      <a:r>
                        <a:rPr lang="en-US" sz="1800" spc="60" dirty="0">
                          <a:effectLst/>
                        </a:rPr>
                        <a:t>To write data into file. If any data is already present in the file, it would be deleted and the present data will be stored.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51485">
                <a:tc>
                  <a:txBody>
                    <a:bodyPr/>
                    <a:lstStyle/>
                    <a:p>
                      <a:pPr marL="118745" marR="0" algn="ctr">
                        <a:spcBef>
                          <a:spcPts val="0"/>
                        </a:spcBef>
                        <a:spcAft>
                          <a:spcPts val="0"/>
                        </a:spcAft>
                      </a:pPr>
                      <a:r>
                        <a:rPr lang="en-US" sz="1800" dirty="0" smtClean="0">
                          <a:effectLst/>
                          <a:latin typeface="+mn-lt"/>
                          <a:ea typeface="+mn-ea"/>
                          <a:cs typeface="+mn-cs"/>
                        </a:rPr>
                        <a:t>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14300" marR="68580">
                        <a:lnSpc>
                          <a:spcPct val="115000"/>
                        </a:lnSpc>
                        <a:spcBef>
                          <a:spcPts val="540"/>
                        </a:spcBef>
                        <a:spcAft>
                          <a:spcPts val="0"/>
                        </a:spcAft>
                      </a:pPr>
                      <a:r>
                        <a:rPr lang="en-US" sz="1800" spc="75" dirty="0">
                          <a:effectLst/>
                        </a:rPr>
                        <a:t>To read data from the file. The file pointer is positioned at the </a:t>
                      </a:r>
                      <a:r>
                        <a:rPr lang="en-US" sz="1800" spc="40" dirty="0">
                          <a:effectLst/>
                        </a:rPr>
                        <a:t>beginning of the file.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09600">
                <a:tc>
                  <a:txBody>
                    <a:bodyPr/>
                    <a:lstStyle/>
                    <a:p>
                      <a:pPr marL="118745" marR="0" algn="ctr">
                        <a:spcBef>
                          <a:spcPts val="0"/>
                        </a:spcBef>
                        <a:spcAft>
                          <a:spcPts val="0"/>
                        </a:spcAft>
                      </a:pPr>
                      <a:r>
                        <a:rPr lang="en-US" sz="1800" dirty="0" smtClean="0">
                          <a:effectLst/>
                          <a:latin typeface="+mn-lt"/>
                          <a:ea typeface="+mn-ea"/>
                          <a:cs typeface="+mn-cs"/>
                        </a:rPr>
                        <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14300" marR="68580" algn="just">
                        <a:lnSpc>
                          <a:spcPct val="115000"/>
                        </a:lnSpc>
                        <a:spcBef>
                          <a:spcPts val="540"/>
                        </a:spcBef>
                        <a:spcAft>
                          <a:spcPts val="0"/>
                        </a:spcAft>
                      </a:pPr>
                      <a:r>
                        <a:rPr lang="en-US" sz="1800" spc="55" dirty="0">
                          <a:effectLst/>
                        </a:rPr>
                        <a:t>To append data to the file. Appending means adding at the end of existing data. The file pointer is placed at the end of the file. If the </a:t>
                      </a:r>
                      <a:r>
                        <a:rPr lang="en-US" sz="1800" spc="45" dirty="0">
                          <a:effectLst/>
                        </a:rPr>
                        <a:t>file does not exist, it will create a new file for writing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54025">
                <a:tc>
                  <a:txBody>
                    <a:bodyPr/>
                    <a:lstStyle/>
                    <a:p>
                      <a:pPr marL="118745" marR="0" algn="ctr">
                        <a:spcBef>
                          <a:spcPts val="0"/>
                        </a:spcBef>
                        <a:spcAft>
                          <a:spcPts val="0"/>
                        </a:spcAft>
                      </a:pPr>
                      <a:r>
                        <a:rPr lang="en-US" sz="1800">
                          <a:effectLst/>
                        </a:rPr>
                        <a:t>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14300" marR="68580">
                        <a:lnSpc>
                          <a:spcPct val="115000"/>
                        </a:lnSpc>
                        <a:spcBef>
                          <a:spcPts val="540"/>
                        </a:spcBef>
                        <a:spcAft>
                          <a:spcPts val="0"/>
                        </a:spcAft>
                      </a:pPr>
                      <a:r>
                        <a:rPr lang="en-US" sz="1800" spc="40">
                          <a:effectLst/>
                        </a:rPr>
                        <a:t>To write and read data of a file. The previous data in the file will be </a:t>
                      </a:r>
                      <a:r>
                        <a:rPr lang="en-US" sz="1800">
                          <a:effectLst/>
                        </a:rPr>
                        <a:t>deleted.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47675">
                <a:tc>
                  <a:txBody>
                    <a:bodyPr/>
                    <a:lstStyle/>
                    <a:p>
                      <a:pPr marL="118745" marR="0" algn="ctr">
                        <a:spcBef>
                          <a:spcPts val="0"/>
                        </a:spcBef>
                        <a:spcAft>
                          <a:spcPts val="0"/>
                        </a:spcAft>
                      </a:pPr>
                      <a:r>
                        <a:rPr lang="en-US" sz="1800">
                          <a:effectLst/>
                        </a:rPr>
                        <a: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1440" marR="91440">
                        <a:lnSpc>
                          <a:spcPct val="115000"/>
                        </a:lnSpc>
                        <a:spcBef>
                          <a:spcPts val="540"/>
                        </a:spcBef>
                        <a:spcAft>
                          <a:spcPts val="0"/>
                        </a:spcAft>
                      </a:pPr>
                      <a:r>
                        <a:rPr lang="en-US" sz="1800" spc="55">
                          <a:effectLst/>
                        </a:rPr>
                        <a:t>To read and write data into a file. The previous data in the file will </a:t>
                      </a:r>
                      <a:r>
                        <a:rPr lang="en-US" sz="1800" spc="50">
                          <a:effectLst/>
                        </a:rPr>
                        <a:t>not be deleted. The file pointer is placed at the beginning of the file.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18490">
                <a:tc>
                  <a:txBody>
                    <a:bodyPr/>
                    <a:lstStyle/>
                    <a:p>
                      <a:pPr marL="118745" marR="0" algn="ctr">
                        <a:spcBef>
                          <a:spcPts val="0"/>
                        </a:spcBef>
                        <a:spcAft>
                          <a:spcPts val="0"/>
                        </a:spcAft>
                      </a:pPr>
                      <a:r>
                        <a:rPr lang="en-US" sz="1800" dirty="0">
                          <a:effectLst/>
                        </a:rPr>
                        <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1440" marR="91440" algn="just">
                        <a:lnSpc>
                          <a:spcPct val="115000"/>
                        </a:lnSpc>
                        <a:spcBef>
                          <a:spcPts val="540"/>
                        </a:spcBef>
                        <a:spcAft>
                          <a:spcPts val="0"/>
                        </a:spcAft>
                      </a:pPr>
                      <a:r>
                        <a:rPr lang="en-US" sz="1800" spc="55" dirty="0">
                          <a:effectLst/>
                        </a:rPr>
                        <a:t>To append and read data of a file. The file pointer will be at the end </a:t>
                      </a:r>
                      <a:r>
                        <a:rPr lang="en-US" sz="1800" spc="45" dirty="0">
                          <a:effectLst/>
                        </a:rPr>
                        <a:t>of the file if the file exists. If the file does not exist, it creates a new </a:t>
                      </a:r>
                      <a:r>
                        <a:rPr lang="en-US" sz="1800" spc="40" dirty="0">
                          <a:effectLst/>
                        </a:rPr>
                        <a:t>file for reading and writing.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18490">
                <a:tc>
                  <a:txBody>
                    <a:bodyPr/>
                    <a:lstStyle/>
                    <a:p>
                      <a:pPr marL="118745" marR="0" algn="ctr">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1440" marR="91440" indent="0" algn="just" defTabSz="914400" rtl="0" eaLnBrk="1" fontAlgn="auto" latinLnBrk="0" hangingPunct="1">
                        <a:lnSpc>
                          <a:spcPct val="115000"/>
                        </a:lnSpc>
                        <a:spcBef>
                          <a:spcPts val="540"/>
                        </a:spcBef>
                        <a:spcAft>
                          <a:spcPts val="0"/>
                        </a:spcAft>
                        <a:buClrTx/>
                        <a:buSzTx/>
                        <a:buFontTx/>
                        <a:buNone/>
                        <a:tabLst/>
                        <a:defRPr/>
                      </a:pPr>
                      <a:r>
                        <a:rPr lang="en-US" sz="1800" kern="1200" dirty="0" smtClean="0">
                          <a:solidFill>
                            <a:schemeClr val="dk1"/>
                          </a:solidFill>
                          <a:effectLst/>
                          <a:latin typeface="+mn-lt"/>
                          <a:ea typeface="+mn-ea"/>
                          <a:cs typeface="+mn-cs"/>
                        </a:rPr>
                        <a:t>To open the file in exclusive creation mode. The file creation fails if the file already exists.</a:t>
                      </a:r>
                    </a:p>
                  </a:txBody>
                  <a:tcPr marL="0" marR="0" marT="0" marB="0"/>
                </a:tc>
              </a:tr>
            </a:tbl>
          </a:graphicData>
        </a:graphic>
      </p:graphicFrame>
    </p:spTree>
    <p:extLst>
      <p:ext uri="{BB962C8B-B14F-4D97-AF65-F5344CB8AC3E}">
        <p14:creationId xmlns:p14="http://schemas.microsoft.com/office/powerpoint/2010/main" val="426939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6011</TotalTime>
  <Words>2920</Words>
  <Application>Microsoft Office PowerPoint</Application>
  <PresentationFormat>Widescreen</PresentationFormat>
  <Paragraphs>247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Rockwell</vt:lpstr>
      <vt:lpstr>Rockwell Condensed</vt:lpstr>
      <vt:lpstr>Times New Roman</vt:lpstr>
      <vt:lpstr>Wingdings</vt:lpstr>
      <vt:lpstr>Wood Type</vt:lpstr>
      <vt:lpstr>Chapter 17</vt:lpstr>
      <vt:lpstr>List of contents</vt:lpstr>
      <vt:lpstr>Introduction</vt:lpstr>
      <vt:lpstr>Files</vt:lpstr>
      <vt:lpstr>PowerPoint Presentation</vt:lpstr>
      <vt:lpstr>PowerPoint Presentation</vt:lpstr>
      <vt:lpstr>Types of files in python</vt:lpstr>
      <vt:lpstr>Opening a file</vt:lpstr>
      <vt:lpstr>PowerPoint Presentation</vt:lpstr>
      <vt:lpstr>closing a file</vt:lpstr>
      <vt:lpstr>Working with text files containing strings</vt:lpstr>
      <vt:lpstr>PowerPoint Presentation</vt:lpstr>
      <vt:lpstr>Knowing whether a file exists or not</vt:lpstr>
      <vt:lpstr>Working with binary files</vt:lpstr>
      <vt:lpstr>The with statement</vt:lpstr>
      <vt:lpstr>Pickle in python</vt:lpstr>
      <vt:lpstr>PowerPoint Presentation</vt:lpstr>
      <vt:lpstr>PowerPoint Presentation</vt:lpstr>
      <vt:lpstr>The seek() and tell() methods</vt:lpstr>
      <vt:lpstr>PowerPoint Presentation</vt:lpstr>
      <vt:lpstr>PowerPoint Presentation</vt:lpstr>
      <vt:lpstr>PowerPoint Presentation</vt:lpstr>
      <vt:lpstr>Random accessing of binary files</vt:lpstr>
      <vt:lpstr>PowerPoint Presentation</vt:lpstr>
      <vt:lpstr>PowerPoint Presentation</vt:lpstr>
      <vt:lpstr>Random accessing of binary files using mmap</vt:lpstr>
      <vt:lpstr>PowerPoint Presentation</vt:lpstr>
      <vt:lpstr>PowerPoint Presentation</vt:lpstr>
      <vt:lpstr>Zipping and unzipping files</vt:lpstr>
      <vt:lpstr>PowerPoint Presentation</vt:lpstr>
      <vt:lpstr>PowerPoint Presentation</vt:lpstr>
      <vt:lpstr>Working with directories</vt:lpstr>
      <vt:lpstr>PowerPoint Presentation</vt:lpstr>
      <vt:lpstr>PowerPoint Presentation</vt:lpstr>
      <vt:lpstr>PowerPoint Presentation</vt:lpstr>
      <vt:lpstr>Running other programs from python program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1109</cp:revision>
  <dcterms:created xsi:type="dcterms:W3CDTF">2020-08-16T05:12:46Z</dcterms:created>
  <dcterms:modified xsi:type="dcterms:W3CDTF">2020-12-20T06:52:15Z</dcterms:modified>
</cp:coreProperties>
</file>