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7"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85C1"/>
    <a:srgbClr val="006600"/>
    <a:srgbClr val="339933"/>
    <a:srgbClr val="154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6060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03611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1122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51583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DCD4DA-9D44-45D8-AD34-6A075A7D01FD}" type="datetimeFigureOut">
              <a:rPr lang="en-US" smtClean="0"/>
              <a:t>08-Dec-20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78634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DCD4DA-9D44-45D8-AD34-6A075A7D01FD}" type="datetimeFigureOut">
              <a:rPr lang="en-US" smtClean="0"/>
              <a:t>08-Dec-20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2718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DCD4DA-9D44-45D8-AD34-6A075A7D01FD}" type="datetimeFigureOut">
              <a:rPr lang="en-US" smtClean="0"/>
              <a:t>08-Dec-20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69350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DCD4DA-9D44-45D8-AD34-6A075A7D01FD}" type="datetimeFigureOut">
              <a:rPr lang="en-US" smtClean="0"/>
              <a:t>08-Dec-20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7365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CD4DA-9D44-45D8-AD34-6A075A7D01FD}" type="datetimeFigureOut">
              <a:rPr lang="en-US" smtClean="0"/>
              <a:t>08-Dec-20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145766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08-Dec-20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8198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08-Dec-20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90567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DCD4DA-9D44-45D8-AD34-6A075A7D01FD}" type="datetimeFigureOut">
              <a:rPr lang="en-US" smtClean="0"/>
              <a:t>08-Dec-20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564C70-EDEE-4B39-80AF-68A0308ED41C}" type="slidenum">
              <a:rPr lang="en-US" smtClean="0"/>
              <a:t>‹#›</a:t>
            </a:fld>
            <a:endParaRPr lang="en-US"/>
          </a:p>
        </p:txBody>
      </p:sp>
    </p:spTree>
    <p:extLst>
      <p:ext uri="{BB962C8B-B14F-4D97-AF65-F5344CB8AC3E}">
        <p14:creationId xmlns:p14="http://schemas.microsoft.com/office/powerpoint/2010/main" val="2853606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120462"/>
            <a:ext cx="10058400" cy="973514"/>
          </a:xfrm>
        </p:spPr>
        <p:txBody>
          <a:bodyPr/>
          <a:lstStyle/>
          <a:p>
            <a:r>
              <a:rPr lang="en-US" dirty="0" smtClean="0">
                <a:solidFill>
                  <a:schemeClr val="accent1">
                    <a:lumMod val="60000"/>
                    <a:lumOff val="40000"/>
                  </a:schemeClr>
                </a:solidFill>
              </a:rPr>
              <a:t>Chapter 18</a:t>
            </a:r>
            <a:endParaRPr lang="en-US" dirty="0">
              <a:solidFill>
                <a:schemeClr val="accent1">
                  <a:lumMod val="60000"/>
                  <a:lumOff val="40000"/>
                </a:schemeClr>
              </a:solidFill>
            </a:endParaRPr>
          </a:p>
        </p:txBody>
      </p:sp>
      <p:sp>
        <p:nvSpPr>
          <p:cNvPr id="3" name="Content Placeholder 2"/>
          <p:cNvSpPr>
            <a:spLocks noGrp="1"/>
          </p:cNvSpPr>
          <p:nvPr>
            <p:ph idx="1"/>
          </p:nvPr>
        </p:nvSpPr>
        <p:spPr>
          <a:xfrm>
            <a:off x="1069848" y="2730320"/>
            <a:ext cx="10058400" cy="3441879"/>
          </a:xfrm>
        </p:spPr>
        <p:txBody>
          <a:bodyPr>
            <a:normAutofit/>
          </a:bodyPr>
          <a:lstStyle/>
          <a:p>
            <a:pPr marL="0" indent="0" algn="ctr">
              <a:buNone/>
            </a:pPr>
            <a:r>
              <a:rPr lang="en-US" sz="4400" dirty="0" smtClean="0">
                <a:solidFill>
                  <a:srgbClr val="006600"/>
                </a:solidFill>
              </a:rPr>
              <a:t>Regular Expressions </a:t>
            </a:r>
            <a:r>
              <a:rPr lang="en-US" sz="4400" dirty="0">
                <a:solidFill>
                  <a:srgbClr val="006600"/>
                </a:solidFill>
              </a:rPr>
              <a:t>in Python</a:t>
            </a:r>
            <a:endParaRPr lang="en-US" sz="4400" dirty="0" smtClean="0">
              <a:solidFill>
                <a:srgbClr val="006600"/>
              </a:solidFill>
            </a:endParaRPr>
          </a:p>
        </p:txBody>
      </p:sp>
    </p:spTree>
    <p:extLst>
      <p:ext uri="{BB962C8B-B14F-4D97-AF65-F5344CB8AC3E}">
        <p14:creationId xmlns:p14="http://schemas.microsoft.com/office/powerpoint/2010/main" val="249693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596349"/>
            <a:ext cx="10058400" cy="5575852"/>
          </a:xfrm>
        </p:spPr>
        <p:txBody>
          <a:bodyPr>
            <a:normAutofit fontScale="92500" lnSpcReduction="10000"/>
          </a:bodyPr>
          <a:lstStyle/>
          <a:p>
            <a:pPr algn="just">
              <a:lnSpc>
                <a:spcPct val="110000"/>
              </a:lnSpc>
            </a:pPr>
            <a:r>
              <a:rPr lang="en-US" dirty="0"/>
              <a:t>The following methods belong to the 're' module that are used in the regular expressions</a:t>
            </a:r>
            <a:r>
              <a:rPr lang="en-US" dirty="0" smtClean="0"/>
              <a:t>:</a:t>
            </a:r>
          </a:p>
          <a:p>
            <a:pPr algn="just">
              <a:lnSpc>
                <a:spcPct val="110000"/>
              </a:lnSpc>
            </a:pPr>
            <a:endParaRPr lang="en-US" sz="500" dirty="0"/>
          </a:p>
          <a:p>
            <a:pPr lvl="1" algn="just" fontAlgn="base">
              <a:lnSpc>
                <a:spcPct val="110000"/>
              </a:lnSpc>
              <a:buFont typeface="Wingdings" panose="05000000000000000000" pitchFamily="2" charset="2"/>
              <a:buChar char="q"/>
            </a:pPr>
            <a:r>
              <a:rPr lang="en-US" dirty="0" smtClean="0"/>
              <a:t> The </a:t>
            </a:r>
            <a:r>
              <a:rPr lang="en-US" dirty="0">
                <a:solidFill>
                  <a:srgbClr val="002060"/>
                </a:solidFill>
              </a:rPr>
              <a:t>match() </a:t>
            </a:r>
            <a:r>
              <a:rPr lang="en-US" dirty="0"/>
              <a:t>method searches in the beginning of the string and if the matching string is found, it returns an object that contains the resultant string, otherwise it returns None. We can access the string from the returned object using group() method.</a:t>
            </a:r>
          </a:p>
          <a:p>
            <a:pPr lvl="1" algn="just" fontAlgn="base">
              <a:lnSpc>
                <a:spcPct val="110000"/>
              </a:lnSpc>
              <a:buFont typeface="Wingdings" panose="05000000000000000000" pitchFamily="2" charset="2"/>
              <a:buChar char="q"/>
            </a:pPr>
            <a:r>
              <a:rPr lang="en-US" dirty="0" smtClean="0"/>
              <a:t> The </a:t>
            </a:r>
            <a:r>
              <a:rPr lang="en-US" dirty="0">
                <a:solidFill>
                  <a:srgbClr val="002060"/>
                </a:solidFill>
              </a:rPr>
              <a:t>search() </a:t>
            </a:r>
            <a:r>
              <a:rPr lang="en-US" dirty="0"/>
              <a:t>method searches the string from beginning till the end and returns the first occurrence of the matching string, otherwise it returns None. We can use group() method to retrieve the string from the object returned by this method.</a:t>
            </a:r>
          </a:p>
          <a:p>
            <a:pPr lvl="1" algn="just" fontAlgn="base">
              <a:lnSpc>
                <a:spcPct val="110000"/>
              </a:lnSpc>
              <a:buFont typeface="Wingdings" panose="05000000000000000000" pitchFamily="2" charset="2"/>
              <a:buChar char="q"/>
            </a:pPr>
            <a:r>
              <a:rPr lang="en-US" dirty="0" smtClean="0"/>
              <a:t> </a:t>
            </a:r>
            <a:r>
              <a:rPr lang="en-US" dirty="0" smtClean="0"/>
              <a:t>The </a:t>
            </a:r>
            <a:r>
              <a:rPr lang="en-US" dirty="0" err="1" smtClean="0">
                <a:solidFill>
                  <a:srgbClr val="002060"/>
                </a:solidFill>
              </a:rPr>
              <a:t>findall</a:t>
            </a:r>
            <a:r>
              <a:rPr lang="en-US" dirty="0">
                <a:solidFill>
                  <a:srgbClr val="002060"/>
                </a:solidFill>
              </a:rPr>
              <a:t>() </a:t>
            </a:r>
            <a:r>
              <a:rPr lang="en-US" dirty="0"/>
              <a:t>method searches the string from beginning till the end and returns all occurrences of the matching string in the form of a list object. If the matching strings are not found, then it returns an empty list. We can retrieve the resultant strings from the list using a for loop.</a:t>
            </a:r>
          </a:p>
          <a:p>
            <a:pPr lvl="1" algn="just" fontAlgn="base">
              <a:lnSpc>
                <a:spcPct val="110000"/>
              </a:lnSpc>
              <a:buFont typeface="Wingdings" panose="05000000000000000000" pitchFamily="2" charset="2"/>
              <a:buChar char="q"/>
            </a:pPr>
            <a:r>
              <a:rPr lang="en-US" dirty="0" smtClean="0"/>
              <a:t> The </a:t>
            </a:r>
            <a:r>
              <a:rPr lang="en-US" dirty="0">
                <a:solidFill>
                  <a:srgbClr val="002060"/>
                </a:solidFill>
              </a:rPr>
              <a:t>split() </a:t>
            </a:r>
            <a:r>
              <a:rPr lang="en-US" dirty="0"/>
              <a:t>method splits the string according to the regular expression and the resultant pieces are returned as a list. If there are no string pieces, then it returns an empty list. We can retrieve the resultant string pieces from the list using a for loop.</a:t>
            </a:r>
          </a:p>
          <a:p>
            <a:pPr lvl="1" algn="just" fontAlgn="base">
              <a:lnSpc>
                <a:spcPct val="110000"/>
              </a:lnSpc>
              <a:buFont typeface="Wingdings" panose="05000000000000000000" pitchFamily="2" charset="2"/>
              <a:buChar char="q"/>
            </a:pPr>
            <a:r>
              <a:rPr lang="en-US" dirty="0" smtClean="0"/>
              <a:t> The </a:t>
            </a:r>
            <a:r>
              <a:rPr lang="en-US" dirty="0">
                <a:solidFill>
                  <a:srgbClr val="002060"/>
                </a:solidFill>
              </a:rPr>
              <a:t>sub() </a:t>
            </a:r>
            <a:r>
              <a:rPr lang="en-US" dirty="0"/>
              <a:t>method substitutes (or replaces) new strings in the place of existing strings. After substitution, the main string is returned by this method</a:t>
            </a:r>
            <a:r>
              <a:rPr lang="en-US" dirty="0" smtClean="0"/>
              <a:t>.</a:t>
            </a:r>
            <a:endParaRPr lang="en-US" dirty="0"/>
          </a:p>
        </p:txBody>
      </p:sp>
    </p:spTree>
    <p:extLst>
      <p:ext uri="{BB962C8B-B14F-4D97-AF65-F5344CB8AC3E}">
        <p14:creationId xmlns:p14="http://schemas.microsoft.com/office/powerpoint/2010/main" val="2707540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71753"/>
            <a:ext cx="10058400" cy="1086591"/>
          </a:xfrm>
        </p:spPr>
        <p:txBody>
          <a:bodyPr>
            <a:normAutofit/>
          </a:bodyPr>
          <a:lstStyle/>
          <a:p>
            <a:r>
              <a:rPr lang="en-US" sz="3800" dirty="0">
                <a:solidFill>
                  <a:srgbClr val="006600"/>
                </a:solidFill>
              </a:rPr>
              <a:t>Sequence Characters in Regular </a:t>
            </a:r>
            <a:r>
              <a:rPr lang="en-US" sz="3800" dirty="0" smtClean="0">
                <a:solidFill>
                  <a:srgbClr val="006600"/>
                </a:solidFill>
              </a:rPr>
              <a:t>Expressions</a:t>
            </a:r>
            <a:endParaRPr lang="en-US" sz="3800" dirty="0"/>
          </a:p>
        </p:txBody>
      </p:sp>
      <p:sp>
        <p:nvSpPr>
          <p:cNvPr id="3" name="Content Placeholder 2"/>
          <p:cNvSpPr>
            <a:spLocks noGrp="1"/>
          </p:cNvSpPr>
          <p:nvPr>
            <p:ph idx="1"/>
          </p:nvPr>
        </p:nvSpPr>
        <p:spPr>
          <a:xfrm>
            <a:off x="1069848" y="1751526"/>
            <a:ext cx="10058400" cy="4881093"/>
          </a:xfrm>
        </p:spPr>
        <p:txBody>
          <a:bodyPr>
            <a:normAutofit/>
          </a:bodyPr>
          <a:lstStyle/>
          <a:p>
            <a:r>
              <a:rPr lang="en-US" dirty="0"/>
              <a:t>Sequence characters match only one character in the string. Let's list out the sequence characters which are used in regular expressions along with their meanings </a:t>
            </a:r>
            <a:r>
              <a:rPr lang="en-US" dirty="0" smtClean="0"/>
              <a:t>in the following table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i="1" u="sng" dirty="0">
                <a:solidFill>
                  <a:srgbClr val="00B050"/>
                </a:solidFill>
              </a:rPr>
              <a:t>Go to Jupyter notebook for examples</a:t>
            </a:r>
            <a:endParaRPr lang="en-US" dirty="0"/>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715339628"/>
              </p:ext>
            </p:extLst>
          </p:nvPr>
        </p:nvGraphicFramePr>
        <p:xfrm>
          <a:off x="2173668" y="2741840"/>
          <a:ext cx="7240789" cy="3327330"/>
        </p:xfrm>
        <a:graphic>
          <a:graphicData uri="http://schemas.openxmlformats.org/drawingml/2006/table">
            <a:tbl>
              <a:tblPr firstRow="1" bandRow="1">
                <a:tableStyleId>{5C22544A-7EE6-4342-B048-85BDC9FD1C3A}</a:tableStyleId>
              </a:tblPr>
              <a:tblGrid>
                <a:gridCol w="1287535"/>
                <a:gridCol w="5953254"/>
              </a:tblGrid>
              <a:tr h="332733">
                <a:tc>
                  <a:txBody>
                    <a:bodyPr/>
                    <a:lstStyle/>
                    <a:p>
                      <a:pPr marL="116205" marR="0">
                        <a:spcBef>
                          <a:spcPts val="0"/>
                        </a:spcBef>
                        <a:spcAft>
                          <a:spcPts val="0"/>
                        </a:spcAft>
                      </a:pPr>
                      <a:r>
                        <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Character</a:t>
                      </a:r>
                    </a:p>
                  </a:txBody>
                  <a:tcPr marL="0" marR="0" marT="0" marB="0" anchor="ctr"/>
                </a:tc>
                <a:tc>
                  <a:txBody>
                    <a:bodyPr/>
                    <a:lstStyle/>
                    <a:p>
                      <a:pPr marL="116205" marR="0">
                        <a:spcBef>
                          <a:spcPts val="0"/>
                        </a:spcBef>
                        <a:spcAft>
                          <a:spcPts val="0"/>
                        </a:spcAft>
                      </a:pPr>
                      <a:r>
                        <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Its description</a:t>
                      </a:r>
                    </a:p>
                  </a:txBody>
                  <a:tcPr marL="0" marR="0" marT="0" marB="0" anchor="ctr"/>
                </a:tc>
              </a:tr>
              <a:tr h="332733">
                <a:tc>
                  <a:txBody>
                    <a:bodyPr/>
                    <a:lstStyle/>
                    <a:p>
                      <a:pPr marL="116205" marR="0" algn="ctr">
                        <a:spcBef>
                          <a:spcPts val="0"/>
                        </a:spcBef>
                        <a:spcAft>
                          <a:spcPts val="0"/>
                        </a:spcAft>
                      </a:pPr>
                      <a:r>
                        <a:rPr lang="en-US" sz="2000" b="0" dirty="0" smtClean="0">
                          <a:effectLst/>
                          <a:latin typeface="+mn-lt"/>
                          <a:ea typeface="Calibri" panose="020F0502020204030204" pitchFamily="34" charset="0"/>
                          <a:cs typeface="Times New Roman" panose="02020603050405020304" pitchFamily="18" charset="0"/>
                        </a:rPr>
                        <a:t>\d</a:t>
                      </a:r>
                      <a:endParaRPr lang="en-US" sz="2000" b="0" dirty="0">
                        <a:effectLst/>
                        <a:latin typeface="+mn-lt"/>
                        <a:ea typeface="Calibri" panose="020F0502020204030204" pitchFamily="34" charset="0"/>
                        <a:cs typeface="Times New Roman" panose="02020603050405020304" pitchFamily="18" charset="0"/>
                      </a:endParaRPr>
                    </a:p>
                  </a:txBody>
                  <a:tcPr marL="0" marR="0" marT="0" marB="0" anchor="ctr"/>
                </a:tc>
                <a:tc>
                  <a:txBody>
                    <a:bodyPr/>
                    <a:lstStyle/>
                    <a:p>
                      <a:pPr marL="116205" marR="0">
                        <a:spcBef>
                          <a:spcPts val="0"/>
                        </a:spcBef>
                        <a:spcAft>
                          <a:spcPts val="0"/>
                        </a:spcAft>
                      </a:pPr>
                      <a:r>
                        <a:rPr lang="en-US" sz="2000" b="0" spc="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Represents any digit ( 0 to 9)</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r>
              <a:tr h="332733">
                <a:tc>
                  <a:txBody>
                    <a:bodyPr/>
                    <a:lstStyle/>
                    <a:p>
                      <a:pPr marL="0" marR="0" algn="ctr">
                        <a:spcBef>
                          <a:spcPts val="0"/>
                        </a:spcBef>
                        <a:spcAft>
                          <a:spcPts val="0"/>
                        </a:spcAft>
                      </a:pPr>
                      <a:r>
                        <a:rPr lang="en-US" sz="2000" b="0" dirty="0" smtClean="0">
                          <a:effectLst/>
                          <a:latin typeface="+mn-lt"/>
                          <a:ea typeface="Calibri" panose="020F0502020204030204" pitchFamily="34" charset="0"/>
                          <a:cs typeface="Times New Roman" panose="02020603050405020304" pitchFamily="18" charset="0"/>
                        </a:rPr>
                        <a:t>   \D</a:t>
                      </a:r>
                      <a:endParaRPr lang="en-US" sz="2000" b="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116205" marR="0">
                        <a:spcBef>
                          <a:spcPts val="0"/>
                        </a:spcBef>
                        <a:spcAft>
                          <a:spcPts val="0"/>
                        </a:spcAft>
                      </a:pPr>
                      <a:r>
                        <a:rPr lang="en-US" sz="2000" b="0" spc="6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Represents any non-digit</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r>
              <a:tr h="332733">
                <a:tc>
                  <a:txBody>
                    <a:bodyPr/>
                    <a:lstStyle/>
                    <a:p>
                      <a:pPr marL="116205" marR="0" algn="ctr">
                        <a:spcBef>
                          <a:spcPts val="0"/>
                        </a:spcBef>
                        <a:spcAft>
                          <a:spcPts val="0"/>
                        </a:spcAft>
                      </a:pPr>
                      <a:r>
                        <a:rPr lang="en-US" sz="2000" b="0" dirty="0" smtClean="0">
                          <a:solidFill>
                            <a:srgbClr val="000000"/>
                          </a:solidFill>
                          <a:effectLst/>
                          <a:latin typeface="+mn-lt"/>
                          <a:ea typeface="Calibri" panose="020F0502020204030204" pitchFamily="34" charset="0"/>
                          <a:cs typeface="Times New Roman" panose="02020603050405020304" pitchFamily="18" charset="0"/>
                        </a:rPr>
                        <a:t> \s</a:t>
                      </a:r>
                      <a:endParaRPr lang="en-US" sz="2000" b="0" dirty="0">
                        <a:effectLst/>
                        <a:latin typeface="+mn-lt"/>
                        <a:ea typeface="Calibri" panose="020F0502020204030204" pitchFamily="34" charset="0"/>
                        <a:cs typeface="Times New Roman" panose="02020603050405020304" pitchFamily="18" charset="0"/>
                      </a:endParaRPr>
                    </a:p>
                  </a:txBody>
                  <a:tcPr marL="0" marR="0" marT="0" marB="0" anchor="ctr"/>
                </a:tc>
                <a:tc>
                  <a:txBody>
                    <a:bodyPr/>
                    <a:lstStyle/>
                    <a:p>
                      <a:pPr marL="116205" marR="0">
                        <a:spcBef>
                          <a:spcPts val="0"/>
                        </a:spcBef>
                        <a:spcAft>
                          <a:spcPts val="0"/>
                        </a:spcAft>
                      </a:pPr>
                      <a:r>
                        <a:rPr lang="en-US" sz="2000" b="0" spc="4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Represents white space. Ex: </a:t>
                      </a:r>
                      <a:r>
                        <a:rPr lang="en-US" sz="2000" b="0" spc="4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 \n \r</a:t>
                      </a:r>
                      <a:r>
                        <a:rPr lang="en-US" sz="2000" b="0" spc="40" baseline="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0" spc="4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2000" b="0" spc="40" baseline="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0" spc="4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r>
              <a:tr h="332733">
                <a:tc>
                  <a:txBody>
                    <a:bodyPr/>
                    <a:lstStyle/>
                    <a:p>
                      <a:pPr marL="116205" marR="0" algn="ctr">
                        <a:spcBef>
                          <a:spcPts val="0"/>
                        </a:spcBef>
                        <a:spcAft>
                          <a:spcPts val="0"/>
                        </a:spcAft>
                      </a:pPr>
                      <a:r>
                        <a:rPr lang="en-US" sz="2000" b="0" dirty="0" smtClean="0">
                          <a:solidFill>
                            <a:srgbClr val="000000"/>
                          </a:solidFill>
                          <a:effectLst/>
                          <a:latin typeface="+mn-lt"/>
                          <a:ea typeface="Calibri" panose="020F0502020204030204" pitchFamily="34" charset="0"/>
                          <a:cs typeface="Times New Roman" panose="02020603050405020304" pitchFamily="18" charset="0"/>
                        </a:rPr>
                        <a:t> \</a:t>
                      </a:r>
                      <a:r>
                        <a:rPr lang="en-US" sz="2000" b="0" dirty="0">
                          <a:solidFill>
                            <a:srgbClr val="000000"/>
                          </a:solidFill>
                          <a:effectLst/>
                          <a:latin typeface="+mn-lt"/>
                          <a:ea typeface="Calibri" panose="020F0502020204030204" pitchFamily="34" charset="0"/>
                          <a:cs typeface="Times New Roman" panose="02020603050405020304" pitchFamily="18" charset="0"/>
                        </a:rPr>
                        <a:t>S</a:t>
                      </a:r>
                      <a:endParaRPr lang="en-US" sz="2000" b="0" dirty="0">
                        <a:effectLst/>
                        <a:latin typeface="+mn-lt"/>
                        <a:ea typeface="Calibri" panose="020F0502020204030204" pitchFamily="34" charset="0"/>
                        <a:cs typeface="Times New Roman" panose="02020603050405020304" pitchFamily="18" charset="0"/>
                      </a:endParaRPr>
                    </a:p>
                  </a:txBody>
                  <a:tcPr marL="0" marR="0" marT="0" marB="0" anchor="ctr"/>
                </a:tc>
                <a:tc>
                  <a:txBody>
                    <a:bodyPr/>
                    <a:lstStyle/>
                    <a:p>
                      <a:pPr marL="116205" marR="0">
                        <a:spcBef>
                          <a:spcPts val="0"/>
                        </a:spcBef>
                        <a:spcAft>
                          <a:spcPts val="0"/>
                        </a:spcAft>
                      </a:pPr>
                      <a:r>
                        <a:rPr lang="en-US" sz="2000" b="0" spc="7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Represents non-white space character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r>
              <a:tr h="332733">
                <a:tc>
                  <a:txBody>
                    <a:bodyPr/>
                    <a:lstStyle/>
                    <a:p>
                      <a:pPr marL="0" marR="0" algn="ctr">
                        <a:spcBef>
                          <a:spcPts val="0"/>
                        </a:spcBef>
                        <a:spcAft>
                          <a:spcPts val="0"/>
                        </a:spcAft>
                      </a:pPr>
                      <a:r>
                        <a:rPr lang="en-US" sz="2000" b="0" dirty="0">
                          <a:solidFill>
                            <a:srgbClr val="000000"/>
                          </a:solidFill>
                          <a:effectLst/>
                          <a:latin typeface="+mn-lt"/>
                          <a:ea typeface="Calibri" panose="020F0502020204030204" pitchFamily="34" charset="0"/>
                          <a:cs typeface="Times New Roman" panose="02020603050405020304" pitchFamily="18" charset="0"/>
                        </a:rPr>
                        <a:t> </a:t>
                      </a:r>
                      <a:r>
                        <a:rPr lang="en-US" sz="2000" b="0" dirty="0" smtClean="0">
                          <a:solidFill>
                            <a:srgbClr val="000000"/>
                          </a:solidFill>
                          <a:effectLst/>
                          <a:latin typeface="+mn-lt"/>
                          <a:ea typeface="Calibri" panose="020F0502020204030204" pitchFamily="34" charset="0"/>
                          <a:cs typeface="Times New Roman" panose="02020603050405020304" pitchFamily="18" charset="0"/>
                        </a:rPr>
                        <a:t>   </a:t>
                      </a:r>
                      <a:r>
                        <a:rPr lang="en-US" sz="2000" b="0" dirty="0" smtClean="0">
                          <a:solidFill>
                            <a:schemeClr val="dk1"/>
                          </a:solidFill>
                          <a:effectLst/>
                          <a:latin typeface="+mn-lt"/>
                          <a:ea typeface="Calibri" panose="020F0502020204030204" pitchFamily="34" charset="0"/>
                          <a:cs typeface="Times New Roman" panose="02020603050405020304" pitchFamily="18" charset="0"/>
                        </a:rPr>
                        <a:t>\w</a:t>
                      </a:r>
                      <a:endParaRPr lang="en-US" sz="2000" b="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116205" marR="0">
                        <a:spcBef>
                          <a:spcPts val="0"/>
                        </a:spcBef>
                        <a:spcAft>
                          <a:spcPts val="0"/>
                        </a:spcAft>
                      </a:pPr>
                      <a:r>
                        <a:rPr lang="en-US" sz="2000" b="0" spc="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Represents any alphanumeric (A to Z, a to z, 0 to 9)</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r>
              <a:tr h="332733">
                <a:tc>
                  <a:txBody>
                    <a:bodyPr/>
                    <a:lstStyle/>
                    <a:p>
                      <a:pPr marL="0" marR="0" algn="ctr">
                        <a:spcBef>
                          <a:spcPts val="0"/>
                        </a:spcBef>
                        <a:spcAft>
                          <a:spcPts val="0"/>
                        </a:spcAft>
                      </a:pPr>
                      <a:r>
                        <a:rPr lang="en-US" sz="2000" b="0" dirty="0" smtClean="0">
                          <a:solidFill>
                            <a:srgbClr val="000000"/>
                          </a:solidFill>
                          <a:effectLst/>
                          <a:latin typeface="+mn-lt"/>
                          <a:ea typeface="Calibri" panose="020F0502020204030204" pitchFamily="34" charset="0"/>
                          <a:cs typeface="Times New Roman" panose="02020603050405020304" pitchFamily="18" charset="0"/>
                        </a:rPr>
                        <a:t>    \W</a:t>
                      </a:r>
                      <a:endParaRPr lang="en-US" sz="2000" b="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116205" marR="0">
                        <a:spcBef>
                          <a:spcPts val="0"/>
                        </a:spcBef>
                        <a:spcAft>
                          <a:spcPts val="0"/>
                        </a:spcAft>
                      </a:pPr>
                      <a:r>
                        <a:rPr lang="en-US" sz="2000" b="0" spc="7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Represents non-alphanumeric</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r>
              <a:tr h="332733">
                <a:tc>
                  <a:txBody>
                    <a:bodyPr/>
                    <a:lstStyle/>
                    <a:p>
                      <a:pPr marL="116205" marR="0" algn="ctr">
                        <a:spcBef>
                          <a:spcPts val="0"/>
                        </a:spcBef>
                        <a:spcAft>
                          <a:spcPts val="0"/>
                        </a:spcAft>
                      </a:pPr>
                      <a:r>
                        <a:rPr lang="en-US" sz="2000" b="0" dirty="0" smtClean="0">
                          <a:solidFill>
                            <a:srgbClr val="000000"/>
                          </a:solidFill>
                          <a:effectLst/>
                          <a:latin typeface="+mn-lt"/>
                          <a:ea typeface="Calibri" panose="020F0502020204030204" pitchFamily="34" charset="0"/>
                          <a:cs typeface="Times New Roman" panose="02020603050405020304" pitchFamily="18" charset="0"/>
                        </a:rPr>
                        <a:t>  \b</a:t>
                      </a:r>
                      <a:endParaRPr lang="en-US" sz="2000" b="0" dirty="0">
                        <a:effectLst/>
                        <a:latin typeface="+mn-lt"/>
                        <a:ea typeface="Calibri" panose="020F0502020204030204" pitchFamily="34" charset="0"/>
                        <a:cs typeface="Times New Roman" panose="02020603050405020304" pitchFamily="18" charset="0"/>
                      </a:endParaRPr>
                    </a:p>
                  </a:txBody>
                  <a:tcPr marL="0" marR="0" marT="0" marB="0" anchor="ctr"/>
                </a:tc>
                <a:tc>
                  <a:txBody>
                    <a:bodyPr/>
                    <a:lstStyle/>
                    <a:p>
                      <a:pPr marL="116205" marR="0">
                        <a:spcBef>
                          <a:spcPts val="0"/>
                        </a:spcBef>
                        <a:spcAft>
                          <a:spcPts val="0"/>
                        </a:spcAft>
                      </a:pPr>
                      <a:r>
                        <a:rPr lang="en-US" sz="2000" b="0" spc="7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Represents a space around words</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r>
              <a:tr h="332733">
                <a:tc>
                  <a:txBody>
                    <a:bodyPr/>
                    <a:lstStyle/>
                    <a:p>
                      <a:pPr marL="116205" marR="0" algn="ctr">
                        <a:spcBef>
                          <a:spcPts val="0"/>
                        </a:spcBef>
                        <a:spcAft>
                          <a:spcPts val="0"/>
                        </a:spcAft>
                      </a:pPr>
                      <a:r>
                        <a:rPr lang="en-US" sz="2000" b="0" dirty="0" smtClean="0">
                          <a:effectLst/>
                          <a:latin typeface="+mn-lt"/>
                          <a:ea typeface="Calibri" panose="020F0502020204030204" pitchFamily="34" charset="0"/>
                          <a:cs typeface="Times New Roman" panose="02020603050405020304" pitchFamily="18" charset="0"/>
                        </a:rPr>
                        <a:t>  \A</a:t>
                      </a:r>
                      <a:endParaRPr lang="en-US" sz="2000" b="0" dirty="0">
                        <a:effectLst/>
                        <a:latin typeface="+mn-lt"/>
                        <a:ea typeface="Calibri" panose="020F0502020204030204" pitchFamily="34" charset="0"/>
                        <a:cs typeface="Times New Roman" panose="02020603050405020304" pitchFamily="18" charset="0"/>
                      </a:endParaRPr>
                    </a:p>
                  </a:txBody>
                  <a:tcPr marL="0" marR="0" marT="0" marB="0" anchor="ctr"/>
                </a:tc>
                <a:tc>
                  <a:txBody>
                    <a:bodyPr/>
                    <a:lstStyle/>
                    <a:p>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  Matches only at start of the string</a:t>
                      </a:r>
                    </a:p>
                  </a:txBody>
                  <a:tcPr marL="0" marR="0" marT="0" marB="0" anchor="ctr"/>
                </a:tc>
              </a:tr>
              <a:tr h="332733">
                <a:tc>
                  <a:txBody>
                    <a:bodyPr/>
                    <a:lstStyle/>
                    <a:p>
                      <a:pPr marL="116205" marR="0" algn="ctr">
                        <a:spcBef>
                          <a:spcPts val="0"/>
                        </a:spcBef>
                        <a:spcAft>
                          <a:spcPts val="0"/>
                        </a:spcAft>
                      </a:pPr>
                      <a:r>
                        <a:rPr lang="en-US" sz="2000" b="0" dirty="0" smtClean="0">
                          <a:effectLst/>
                          <a:latin typeface="+mn-lt"/>
                          <a:ea typeface="Calibri" panose="020F0502020204030204" pitchFamily="34" charset="0"/>
                          <a:cs typeface="Times New Roman" panose="02020603050405020304" pitchFamily="18" charset="0"/>
                        </a:rPr>
                        <a:t>  \Z</a:t>
                      </a:r>
                      <a:endParaRPr lang="en-US" sz="2000" b="0" dirty="0">
                        <a:effectLst/>
                        <a:latin typeface="+mn-lt"/>
                        <a:ea typeface="Calibri" panose="020F0502020204030204" pitchFamily="34" charset="0"/>
                        <a:cs typeface="Times New Roman" panose="02020603050405020304" pitchFamily="18" charset="0"/>
                      </a:endParaRPr>
                    </a:p>
                  </a:txBody>
                  <a:tcPr marL="0" marR="0" marT="0" marB="0" anchor="ctr"/>
                </a:tc>
                <a:tc>
                  <a:txBody>
                    <a:bodyPr/>
                    <a:lstStyle/>
                    <a:p>
                      <a:pPr marL="116205" marR="0" indent="0" algn="l"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dk1"/>
                          </a:solidFill>
                          <a:effectLst/>
                          <a:latin typeface="Times New Roman" panose="02020603050405020304" pitchFamily="18" charset="0"/>
                          <a:ea typeface="+mn-ea"/>
                          <a:cs typeface="Times New Roman" panose="02020603050405020304" pitchFamily="18" charset="0"/>
                        </a:rPr>
                        <a:t>Matches only at end of the string </a:t>
                      </a:r>
                    </a:p>
                  </a:txBody>
                  <a:tcPr marL="0" marR="0" marT="0" marB="0" anchor="ctr"/>
                </a:tc>
              </a:tr>
            </a:tbl>
          </a:graphicData>
        </a:graphic>
      </p:graphicFrame>
    </p:spTree>
    <p:extLst>
      <p:ext uri="{BB962C8B-B14F-4D97-AF65-F5344CB8AC3E}">
        <p14:creationId xmlns:p14="http://schemas.microsoft.com/office/powerpoint/2010/main" val="3425945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76743"/>
          </a:xfrm>
        </p:spPr>
        <p:txBody>
          <a:bodyPr>
            <a:normAutofit/>
          </a:bodyPr>
          <a:lstStyle/>
          <a:p>
            <a:r>
              <a:rPr lang="en-US" sz="3800" dirty="0">
                <a:solidFill>
                  <a:srgbClr val="006600"/>
                </a:solidFill>
              </a:rPr>
              <a:t>Quantifiers in Regular </a:t>
            </a:r>
            <a:r>
              <a:rPr lang="en-US" sz="3800" dirty="0" smtClean="0">
                <a:solidFill>
                  <a:srgbClr val="006600"/>
                </a:solidFill>
              </a:rPr>
              <a:t>Expressions</a:t>
            </a:r>
            <a:endParaRPr lang="en-US" sz="3800" dirty="0"/>
          </a:p>
        </p:txBody>
      </p:sp>
      <p:sp>
        <p:nvSpPr>
          <p:cNvPr id="3" name="Content Placeholder 2"/>
          <p:cNvSpPr>
            <a:spLocks noGrp="1"/>
          </p:cNvSpPr>
          <p:nvPr>
            <p:ph idx="1"/>
          </p:nvPr>
        </p:nvSpPr>
        <p:spPr>
          <a:xfrm>
            <a:off x="1069848" y="1828799"/>
            <a:ext cx="10058400" cy="4675031"/>
          </a:xfrm>
        </p:spPr>
        <p:txBody>
          <a:bodyPr>
            <a:normAutofit/>
          </a:bodyPr>
          <a:lstStyle/>
          <a:p>
            <a:r>
              <a:rPr lang="en-US" dirty="0"/>
              <a:t>In regular expressions, some characters represent more than one character to be matched in the string. Such characters are called 'quantifiers'. </a:t>
            </a:r>
            <a:endParaRPr lang="en-US" dirty="0" smtClean="0"/>
          </a:p>
          <a:p>
            <a:r>
              <a:rPr lang="en-US" dirty="0" smtClean="0"/>
              <a:t>For </a:t>
            </a:r>
            <a:r>
              <a:rPr lang="en-US" dirty="0"/>
              <a:t>example, if we write </a:t>
            </a:r>
            <a:r>
              <a:rPr lang="en-US" dirty="0" smtClean="0"/>
              <a:t>‘+’ </a:t>
            </a:r>
            <a:r>
              <a:rPr lang="en-US" dirty="0"/>
              <a:t>it represents </a:t>
            </a:r>
            <a:r>
              <a:rPr lang="en-US" dirty="0" smtClean="0"/>
              <a:t>l </a:t>
            </a:r>
            <a:r>
              <a:rPr lang="en-US" dirty="0"/>
              <a:t>or more repetitions of the preceding character. Hence, if we write an expression as: r' \d+', this indicates that all numeric digits which occur for 1 or more times should be extracted.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i="1" u="sng" dirty="0">
                <a:solidFill>
                  <a:srgbClr val="00B050"/>
                </a:solidFill>
              </a:rPr>
              <a:t>Go to Jupyter notebook for </a:t>
            </a:r>
            <a:r>
              <a:rPr lang="en-US" i="1" u="sng" dirty="0" smtClean="0">
                <a:solidFill>
                  <a:srgbClr val="00B050"/>
                </a:solidFill>
              </a:rPr>
              <a:t>examples</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878947487"/>
              </p:ext>
            </p:extLst>
          </p:nvPr>
        </p:nvGraphicFramePr>
        <p:xfrm>
          <a:off x="2219652" y="3561416"/>
          <a:ext cx="7758792" cy="2301690"/>
        </p:xfrm>
        <a:graphic>
          <a:graphicData uri="http://schemas.openxmlformats.org/drawingml/2006/table">
            <a:tbl>
              <a:tblPr firstRow="1" firstCol="1" bandRow="1">
                <a:tableStyleId>{5C22544A-7EE6-4342-B048-85BDC9FD1C3A}</a:tableStyleId>
              </a:tblPr>
              <a:tblGrid>
                <a:gridCol w="1574508"/>
                <a:gridCol w="6184284"/>
              </a:tblGrid>
              <a:tr h="383615">
                <a:tc>
                  <a:txBody>
                    <a:bodyPr/>
                    <a:lstStyle/>
                    <a:p>
                      <a:pPr marL="234950" marR="0" algn="l">
                        <a:spcBef>
                          <a:spcPts val="0"/>
                        </a:spcBef>
                        <a:spcAft>
                          <a:spcPts val="0"/>
                        </a:spcAft>
                      </a:pPr>
                      <a:r>
                        <a:rPr lang="en-US" sz="2000" dirty="0">
                          <a:effectLst/>
                          <a:latin typeface="+mn-lt"/>
                        </a:rPr>
                        <a:t>Character</a:t>
                      </a:r>
                      <a:endParaRPr lang="en-US" sz="2000" dirty="0">
                        <a:effectLst/>
                        <a:latin typeface="+mn-lt"/>
                        <a:ea typeface="Calibri" panose="020F0502020204030204" pitchFamily="34" charset="0"/>
                        <a:cs typeface="Times New Roman" panose="02020603050405020304" pitchFamily="18" charset="0"/>
                      </a:endParaRPr>
                    </a:p>
                  </a:txBody>
                  <a:tcPr marL="0" marR="0" marT="0" marB="0" anchor="ctr"/>
                </a:tc>
                <a:tc>
                  <a:txBody>
                    <a:bodyPr/>
                    <a:lstStyle/>
                    <a:p>
                      <a:pPr marL="252730" marR="0">
                        <a:spcBef>
                          <a:spcPts val="0"/>
                        </a:spcBef>
                        <a:spcAft>
                          <a:spcPts val="0"/>
                        </a:spcAft>
                      </a:pPr>
                      <a:r>
                        <a:rPr lang="en-US" sz="2000" spc="10">
                          <a:effectLst/>
                          <a:latin typeface="+mn-lt"/>
                        </a:rPr>
                        <a:t>Its description</a:t>
                      </a:r>
                      <a:endParaRPr lang="en-US" sz="2000">
                        <a:effectLst/>
                        <a:latin typeface="+mn-lt"/>
                        <a:ea typeface="Calibri" panose="020F0502020204030204" pitchFamily="34" charset="0"/>
                        <a:cs typeface="Times New Roman" panose="02020603050405020304" pitchFamily="18" charset="0"/>
                      </a:endParaRPr>
                    </a:p>
                  </a:txBody>
                  <a:tcPr marL="0" marR="0" marT="0" marB="0" anchor="ctr"/>
                </a:tc>
              </a:tr>
              <a:tr h="383615">
                <a:tc>
                  <a:txBody>
                    <a:bodyPr/>
                    <a:lstStyle/>
                    <a:p>
                      <a:pPr marL="0" marR="0" algn="ctr">
                        <a:spcBef>
                          <a:spcPts val="0"/>
                        </a:spcBef>
                        <a:spcAft>
                          <a:spcPts val="0"/>
                        </a:spcAft>
                      </a:pPr>
                      <a:r>
                        <a:rPr lang="en-US" sz="2000" dirty="0">
                          <a:effectLst/>
                          <a:latin typeface="+mn-lt"/>
                        </a:rPr>
                        <a:t> </a:t>
                      </a:r>
                      <a:r>
                        <a:rPr lang="en-US" sz="2000" dirty="0" smtClean="0">
                          <a:effectLst/>
                          <a:latin typeface="+mn-lt"/>
                        </a:rPr>
                        <a:t>+</a:t>
                      </a:r>
                      <a:endParaRPr lang="en-US" sz="200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252730" marR="0">
                        <a:spcBef>
                          <a:spcPts val="0"/>
                        </a:spcBef>
                        <a:spcAft>
                          <a:spcPts val="0"/>
                        </a:spcAft>
                      </a:pPr>
                      <a:r>
                        <a:rPr lang="en-US" sz="2000" spc="55" dirty="0" smtClean="0">
                          <a:effectLst/>
                          <a:latin typeface="+mn-lt"/>
                        </a:rPr>
                        <a:t>1</a:t>
                      </a:r>
                      <a:r>
                        <a:rPr lang="en-US" sz="2000" spc="55" baseline="0" dirty="0" smtClean="0">
                          <a:effectLst/>
                          <a:latin typeface="+mn-lt"/>
                        </a:rPr>
                        <a:t> </a:t>
                      </a:r>
                      <a:r>
                        <a:rPr lang="en-US" sz="2000" spc="55" dirty="0" smtClean="0">
                          <a:effectLst/>
                          <a:latin typeface="+mn-lt"/>
                        </a:rPr>
                        <a:t>or </a:t>
                      </a:r>
                      <a:r>
                        <a:rPr lang="en-US" sz="2000" spc="55" dirty="0">
                          <a:effectLst/>
                          <a:latin typeface="+mn-lt"/>
                        </a:rPr>
                        <a:t>more repetitions of the preceding </a:t>
                      </a:r>
                      <a:r>
                        <a:rPr lang="en-US" sz="2000" spc="55" dirty="0" err="1">
                          <a:effectLst/>
                          <a:latin typeface="+mn-lt"/>
                        </a:rPr>
                        <a:t>regexp</a:t>
                      </a:r>
                      <a:endParaRPr lang="en-US" sz="2000" dirty="0">
                        <a:effectLst/>
                        <a:latin typeface="+mn-lt"/>
                        <a:ea typeface="Calibri" panose="020F0502020204030204" pitchFamily="34" charset="0"/>
                        <a:cs typeface="Times New Roman" panose="02020603050405020304" pitchFamily="18" charset="0"/>
                      </a:endParaRPr>
                    </a:p>
                  </a:txBody>
                  <a:tcPr marL="0" marR="0" marT="0" marB="0" anchor="ctr"/>
                </a:tc>
              </a:tr>
              <a:tr h="383615">
                <a:tc>
                  <a:txBody>
                    <a:bodyPr/>
                    <a:lstStyle/>
                    <a:p>
                      <a:pPr marL="0" marR="0" algn="ctr">
                        <a:spcBef>
                          <a:spcPts val="0"/>
                        </a:spcBef>
                        <a:spcAft>
                          <a:spcPts val="0"/>
                        </a:spcAft>
                      </a:pPr>
                      <a:r>
                        <a:rPr lang="en-US" sz="2000" dirty="0">
                          <a:effectLst/>
                          <a:latin typeface="+mn-lt"/>
                        </a:rPr>
                        <a:t> </a:t>
                      </a:r>
                      <a:r>
                        <a:rPr lang="en-US" sz="2000" dirty="0" smtClean="0">
                          <a:effectLst/>
                          <a:latin typeface="+mn-lt"/>
                        </a:rPr>
                        <a:t>*</a:t>
                      </a:r>
                      <a:endParaRPr lang="en-US" sz="200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252730" marR="0">
                        <a:spcBef>
                          <a:spcPts val="0"/>
                        </a:spcBef>
                        <a:spcAft>
                          <a:spcPts val="0"/>
                        </a:spcAft>
                      </a:pPr>
                      <a:r>
                        <a:rPr lang="en-US" sz="2000" spc="50">
                          <a:effectLst/>
                          <a:latin typeface="+mn-lt"/>
                        </a:rPr>
                        <a:t>0 or more repetitions of the preceding regexp</a:t>
                      </a:r>
                      <a:endParaRPr lang="en-US" sz="2000">
                        <a:effectLst/>
                        <a:latin typeface="+mn-lt"/>
                        <a:ea typeface="Calibri" panose="020F0502020204030204" pitchFamily="34" charset="0"/>
                        <a:cs typeface="Times New Roman" panose="02020603050405020304" pitchFamily="18" charset="0"/>
                      </a:endParaRPr>
                    </a:p>
                  </a:txBody>
                  <a:tcPr marL="0" marR="0" marT="0" marB="0" anchor="ctr"/>
                </a:tc>
              </a:tr>
              <a:tr h="383615">
                <a:tc>
                  <a:txBody>
                    <a:bodyPr/>
                    <a:lstStyle/>
                    <a:p>
                      <a:pPr marL="0" marR="0" algn="ctr">
                        <a:spcBef>
                          <a:spcPts val="0"/>
                        </a:spcBef>
                        <a:spcAft>
                          <a:spcPts val="0"/>
                        </a:spcAft>
                      </a:pPr>
                      <a:r>
                        <a:rPr lang="en-US" sz="2000" dirty="0">
                          <a:effectLst/>
                          <a:latin typeface="+mn-lt"/>
                        </a:rPr>
                        <a:t> </a:t>
                      </a:r>
                      <a:r>
                        <a:rPr lang="en-US" sz="2000" dirty="0" smtClean="0">
                          <a:effectLst/>
                          <a:latin typeface="+mn-lt"/>
                        </a:rPr>
                        <a:t>?</a:t>
                      </a:r>
                      <a:endParaRPr lang="en-US" sz="200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252730" marR="0">
                        <a:spcBef>
                          <a:spcPts val="0"/>
                        </a:spcBef>
                        <a:spcAft>
                          <a:spcPts val="0"/>
                        </a:spcAft>
                      </a:pPr>
                      <a:r>
                        <a:rPr lang="en-US" sz="2000" spc="55">
                          <a:effectLst/>
                          <a:latin typeface="+mn-lt"/>
                        </a:rPr>
                        <a:t>0 or 1 repetitions of the preceding regexp</a:t>
                      </a:r>
                      <a:endParaRPr lang="en-US" sz="2000">
                        <a:effectLst/>
                        <a:latin typeface="+mn-lt"/>
                        <a:ea typeface="Calibri" panose="020F0502020204030204" pitchFamily="34" charset="0"/>
                        <a:cs typeface="Times New Roman" panose="02020603050405020304" pitchFamily="18" charset="0"/>
                      </a:endParaRPr>
                    </a:p>
                  </a:txBody>
                  <a:tcPr marL="0" marR="0" marT="0" marB="0" anchor="ctr"/>
                </a:tc>
              </a:tr>
              <a:tr h="383615">
                <a:tc>
                  <a:txBody>
                    <a:bodyPr/>
                    <a:lstStyle/>
                    <a:p>
                      <a:pPr marL="234950" marR="0" algn="ctr">
                        <a:spcBef>
                          <a:spcPts val="0"/>
                        </a:spcBef>
                        <a:spcAft>
                          <a:spcPts val="0"/>
                        </a:spcAft>
                      </a:pPr>
                      <a:r>
                        <a:rPr lang="en-US" sz="2000" dirty="0">
                          <a:effectLst/>
                          <a:latin typeface="+mn-lt"/>
                        </a:rPr>
                        <a:t>{m}</a:t>
                      </a:r>
                      <a:endParaRPr lang="en-US" sz="2000" dirty="0">
                        <a:effectLst/>
                        <a:latin typeface="+mn-lt"/>
                        <a:ea typeface="Calibri" panose="020F0502020204030204" pitchFamily="34" charset="0"/>
                        <a:cs typeface="Times New Roman" panose="02020603050405020304" pitchFamily="18" charset="0"/>
                      </a:endParaRPr>
                    </a:p>
                  </a:txBody>
                  <a:tcPr marL="0" marR="0" marT="0" marB="0" anchor="ctr"/>
                </a:tc>
                <a:tc>
                  <a:txBody>
                    <a:bodyPr/>
                    <a:lstStyle/>
                    <a:p>
                      <a:pPr marL="252730" marR="0">
                        <a:spcBef>
                          <a:spcPts val="0"/>
                        </a:spcBef>
                        <a:spcAft>
                          <a:spcPts val="0"/>
                        </a:spcAft>
                      </a:pPr>
                      <a:r>
                        <a:rPr lang="en-US" sz="2000" spc="60" dirty="0">
                          <a:effectLst/>
                          <a:latin typeface="+mn-lt"/>
                        </a:rPr>
                        <a:t>Exactly m occurrences</a:t>
                      </a:r>
                      <a:endParaRPr lang="en-US" sz="2000" dirty="0">
                        <a:effectLst/>
                        <a:latin typeface="+mn-lt"/>
                        <a:ea typeface="Calibri" panose="020F0502020204030204" pitchFamily="34" charset="0"/>
                        <a:cs typeface="Times New Roman" panose="02020603050405020304" pitchFamily="18" charset="0"/>
                      </a:endParaRPr>
                    </a:p>
                  </a:txBody>
                  <a:tcPr marL="0" marR="0" marT="0" marB="0" anchor="ctr"/>
                </a:tc>
              </a:tr>
              <a:tr h="383615">
                <a:tc>
                  <a:txBody>
                    <a:bodyPr/>
                    <a:lstStyle/>
                    <a:p>
                      <a:pPr marL="234950" marR="0" algn="ctr">
                        <a:spcBef>
                          <a:spcPts val="0"/>
                        </a:spcBef>
                        <a:spcAft>
                          <a:spcPts val="0"/>
                        </a:spcAft>
                      </a:pPr>
                      <a:r>
                        <a:rPr lang="en-US" sz="2000" dirty="0" smtClean="0">
                          <a:effectLst/>
                          <a:latin typeface="+mn-lt"/>
                          <a:ea typeface="Calibri" panose="020F0502020204030204" pitchFamily="34" charset="0"/>
                          <a:cs typeface="Times New Roman" panose="02020603050405020304" pitchFamily="18" charset="0"/>
                        </a:rPr>
                        <a:t>{</a:t>
                      </a:r>
                      <a:r>
                        <a:rPr lang="en-US" sz="2000" dirty="0" err="1" smtClean="0">
                          <a:effectLst/>
                          <a:latin typeface="+mn-lt"/>
                          <a:ea typeface="Calibri" panose="020F0502020204030204" pitchFamily="34" charset="0"/>
                          <a:cs typeface="Times New Roman" panose="02020603050405020304" pitchFamily="18" charset="0"/>
                        </a:rPr>
                        <a:t>m,n</a:t>
                      </a:r>
                      <a:r>
                        <a:rPr lang="en-US" sz="2000" dirty="0" smtClean="0">
                          <a:effectLst/>
                          <a:latin typeface="+mn-lt"/>
                          <a:ea typeface="Calibri" panose="020F0502020204030204" pitchFamily="34" charset="0"/>
                          <a:cs typeface="Times New Roman" panose="02020603050405020304" pitchFamily="18" charset="0"/>
                        </a:rPr>
                        <a:t>}</a:t>
                      </a:r>
                      <a:endParaRPr lang="en-US" sz="2000" dirty="0">
                        <a:effectLst/>
                        <a:latin typeface="+mn-lt"/>
                        <a:ea typeface="Calibri" panose="020F0502020204030204" pitchFamily="34" charset="0"/>
                        <a:cs typeface="Times New Roman" panose="02020603050405020304" pitchFamily="18" charset="0"/>
                      </a:endParaRPr>
                    </a:p>
                  </a:txBody>
                  <a:tcPr marL="0" marR="0" marT="0" marB="0" anchor="ctr"/>
                </a:tc>
                <a:tc>
                  <a:txBody>
                    <a:bodyPr/>
                    <a:lstStyle/>
                    <a:p>
                      <a:pPr marL="252730" marR="0">
                        <a:spcBef>
                          <a:spcPts val="0"/>
                        </a:spcBef>
                        <a:spcAft>
                          <a:spcPts val="0"/>
                        </a:spcAft>
                      </a:pPr>
                      <a:r>
                        <a:rPr lang="en-US" sz="2000" dirty="0" smtClean="0">
                          <a:effectLst/>
                          <a:latin typeface="+mn-lt"/>
                          <a:ea typeface="Calibri" panose="020F0502020204030204" pitchFamily="34" charset="0"/>
                          <a:cs typeface="Times New Roman" panose="02020603050405020304" pitchFamily="18" charset="0"/>
                        </a:rPr>
                        <a:t>From m to n,</a:t>
                      </a:r>
                      <a:r>
                        <a:rPr lang="en-US" sz="2000" baseline="0" dirty="0" smtClean="0">
                          <a:effectLst/>
                          <a:latin typeface="+mn-lt"/>
                          <a:ea typeface="Calibri" panose="020F0502020204030204" pitchFamily="34" charset="0"/>
                          <a:cs typeface="Times New Roman" panose="02020603050405020304" pitchFamily="18" charset="0"/>
                        </a:rPr>
                        <a:t> m defaults to 0. n to infinity</a:t>
                      </a:r>
                      <a:endParaRPr lang="en-US" sz="2000" dirty="0">
                        <a:effectLst/>
                        <a:latin typeface="+mn-lt"/>
                        <a:ea typeface="Calibri" panose="020F0502020204030204" pitchFamily="34" charset="0"/>
                        <a:cs typeface="Times New Roman" panose="02020603050405020304" pitchFamily="18" charset="0"/>
                      </a:endParaRPr>
                    </a:p>
                  </a:txBody>
                  <a:tcPr marL="0" marR="0" marT="0" marB="0" anchor="ctr"/>
                </a:tc>
              </a:tr>
            </a:tbl>
          </a:graphicData>
        </a:graphic>
      </p:graphicFrame>
    </p:spTree>
    <p:extLst>
      <p:ext uri="{BB962C8B-B14F-4D97-AF65-F5344CB8AC3E}">
        <p14:creationId xmlns:p14="http://schemas.microsoft.com/office/powerpoint/2010/main" val="2665558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844"/>
            <a:ext cx="10058400" cy="893407"/>
          </a:xfrm>
        </p:spPr>
        <p:txBody>
          <a:bodyPr>
            <a:normAutofit/>
          </a:bodyPr>
          <a:lstStyle/>
          <a:p>
            <a:r>
              <a:rPr lang="en-US" sz="3800" dirty="0">
                <a:solidFill>
                  <a:srgbClr val="006600"/>
                </a:solidFill>
              </a:rPr>
              <a:t>Special Characters in Regular </a:t>
            </a:r>
            <a:r>
              <a:rPr lang="en-US" sz="3800" dirty="0" smtClean="0">
                <a:solidFill>
                  <a:srgbClr val="006600"/>
                </a:solidFill>
              </a:rPr>
              <a:t>Expressions</a:t>
            </a:r>
            <a:endParaRPr lang="en-US" sz="3800" dirty="0"/>
          </a:p>
        </p:txBody>
      </p:sp>
      <p:sp>
        <p:nvSpPr>
          <p:cNvPr id="3" name="Content Placeholder 2"/>
          <p:cNvSpPr>
            <a:spLocks noGrp="1"/>
          </p:cNvSpPr>
          <p:nvPr>
            <p:ph idx="1"/>
          </p:nvPr>
        </p:nvSpPr>
        <p:spPr>
          <a:xfrm>
            <a:off x="1069848" y="1249251"/>
            <a:ext cx="10058400" cy="5422005"/>
          </a:xfrm>
        </p:spPr>
        <p:txBody>
          <a:bodyPr>
            <a:normAutofit lnSpcReduction="10000"/>
          </a:bodyPr>
          <a:lstStyle/>
          <a:p>
            <a:r>
              <a:rPr lang="en-US" dirty="0"/>
              <a:t>Characters with special significance shown in </a:t>
            </a:r>
            <a:r>
              <a:rPr lang="en-US" dirty="0" smtClean="0"/>
              <a:t>the following Table </a:t>
            </a:r>
            <a:r>
              <a:rPr lang="en-US" dirty="0"/>
              <a:t>can be used in regular expressions. These characters will make our searching easy</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i="1" u="sng" dirty="0" smtClean="0">
              <a:solidFill>
                <a:srgbClr val="00B050"/>
              </a:solidFill>
            </a:endParaRPr>
          </a:p>
          <a:p>
            <a:r>
              <a:rPr lang="en-US" i="1" u="sng" dirty="0" smtClean="0">
                <a:solidFill>
                  <a:srgbClr val="00B050"/>
                </a:solidFill>
              </a:rPr>
              <a:t>Go </a:t>
            </a:r>
            <a:r>
              <a:rPr lang="en-US" i="1" u="sng" dirty="0">
                <a:solidFill>
                  <a:srgbClr val="00B050"/>
                </a:solidFill>
              </a:rPr>
              <a:t>to Jupyter notebook for </a:t>
            </a:r>
            <a:r>
              <a:rPr lang="en-US" i="1" u="sng" dirty="0" smtClean="0">
                <a:solidFill>
                  <a:srgbClr val="00B050"/>
                </a:solidFill>
              </a:rPr>
              <a:t>examples</a:t>
            </a:r>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26441373"/>
              </p:ext>
            </p:extLst>
          </p:nvPr>
        </p:nvGraphicFramePr>
        <p:xfrm>
          <a:off x="1442435" y="1846443"/>
          <a:ext cx="8912180" cy="4356880"/>
        </p:xfrm>
        <a:graphic>
          <a:graphicData uri="http://schemas.openxmlformats.org/drawingml/2006/table">
            <a:tbl>
              <a:tblPr bandRow="1">
                <a:tableStyleId>{21E4AEA4-8DFA-4A89-87EB-49C32662AFE0}</a:tableStyleId>
              </a:tblPr>
              <a:tblGrid>
                <a:gridCol w="1506828"/>
                <a:gridCol w="7405352"/>
              </a:tblGrid>
              <a:tr h="242199">
                <a:tc>
                  <a:txBody>
                    <a:bodyPr/>
                    <a:lstStyle/>
                    <a:p>
                      <a:pPr marL="198755" marR="0" algn="l">
                        <a:lnSpc>
                          <a:spcPct val="100000"/>
                        </a:lnSpc>
                        <a:spcBef>
                          <a:spcPts val="540"/>
                        </a:spcBef>
                        <a:spcAft>
                          <a:spcPts val="0"/>
                        </a:spcAft>
                      </a:pPr>
                      <a:r>
                        <a:rPr lang="en-US" sz="2200" dirty="0">
                          <a:solidFill>
                            <a:schemeClr val="bg1"/>
                          </a:solidFill>
                          <a:effectLst/>
                        </a:rPr>
                        <a:t>Character</a:t>
                      </a:r>
                      <a:endParaRPr lang="en-US" sz="2200" dirty="0">
                        <a:solidFill>
                          <a:schemeClr val="bg1"/>
                        </a:solidFill>
                        <a:effectLst/>
                        <a:latin typeface="+mn-lt"/>
                        <a:ea typeface="Calibri" panose="020F0502020204030204" pitchFamily="34" charset="0"/>
                        <a:cs typeface="Times New Roman" panose="02020603050405020304" pitchFamily="18" charset="0"/>
                      </a:endParaRPr>
                    </a:p>
                  </a:txBody>
                  <a:tcPr marL="0" marR="0" marT="0" marB="0" anchor="b">
                    <a:solidFill>
                      <a:srgbClr val="8E85C1"/>
                    </a:solidFill>
                  </a:tcPr>
                </a:tc>
                <a:tc>
                  <a:txBody>
                    <a:bodyPr/>
                    <a:lstStyle/>
                    <a:p>
                      <a:pPr marL="0" marR="0" algn="l">
                        <a:lnSpc>
                          <a:spcPct val="100000"/>
                        </a:lnSpc>
                        <a:spcBef>
                          <a:spcPts val="0"/>
                        </a:spcBef>
                        <a:spcAft>
                          <a:spcPts val="0"/>
                        </a:spcAft>
                      </a:pPr>
                      <a:r>
                        <a:rPr lang="en-US" sz="2200" dirty="0" smtClean="0">
                          <a:effectLst/>
                        </a:rPr>
                        <a:t>    </a:t>
                      </a:r>
                      <a:r>
                        <a:rPr lang="en-US" sz="2200" dirty="0" smtClean="0">
                          <a:solidFill>
                            <a:schemeClr val="bg1"/>
                          </a:solidFill>
                          <a:effectLst/>
                        </a:rPr>
                        <a:t>Its</a:t>
                      </a:r>
                      <a:r>
                        <a:rPr lang="en-US" sz="2200" baseline="0" dirty="0" smtClean="0">
                          <a:solidFill>
                            <a:schemeClr val="bg1"/>
                          </a:solidFill>
                          <a:effectLst/>
                        </a:rPr>
                        <a:t> Description</a:t>
                      </a:r>
                      <a:endParaRPr lang="en-US" sz="2200" dirty="0">
                        <a:solidFill>
                          <a:schemeClr val="bg1"/>
                        </a:solidFill>
                        <a:effectLst/>
                        <a:latin typeface="+mn-lt"/>
                        <a:ea typeface="Calibri" panose="020F0502020204030204" pitchFamily="34" charset="0"/>
                        <a:cs typeface="Times New Roman" panose="02020603050405020304" pitchFamily="18" charset="0"/>
                      </a:endParaRPr>
                    </a:p>
                  </a:txBody>
                  <a:tcPr marL="0" marR="0" marT="0" marB="0" anchor="ctr">
                    <a:solidFill>
                      <a:srgbClr val="8E85C1"/>
                    </a:solidFill>
                  </a:tcPr>
                </a:tc>
              </a:tr>
              <a:tr h="373015">
                <a:tc>
                  <a:txBody>
                    <a:bodyPr/>
                    <a:lstStyle/>
                    <a:p>
                      <a:pPr marL="198755" marR="0" algn="ctr">
                        <a:spcBef>
                          <a:spcPts val="0"/>
                        </a:spcBef>
                        <a:spcAft>
                          <a:spcPts val="0"/>
                        </a:spcAft>
                      </a:pPr>
                      <a:r>
                        <a:rPr lang="en-US" sz="2000" dirty="0" smtClean="0">
                          <a:effectLst/>
                        </a:rPr>
                        <a:t>\</a:t>
                      </a:r>
                      <a:endParaRPr lang="en-US" sz="2000" dirty="0">
                        <a:effectLst/>
                        <a:latin typeface="+mn-lt"/>
                        <a:ea typeface="Calibri" panose="020F0502020204030204" pitchFamily="34" charset="0"/>
                        <a:cs typeface="Times New Roman" panose="02020603050405020304" pitchFamily="18" charset="0"/>
                      </a:endParaRPr>
                    </a:p>
                  </a:txBody>
                  <a:tcPr marL="0" marR="0" marT="0" marB="0" anchor="ctr"/>
                </a:tc>
                <a:tc>
                  <a:txBody>
                    <a:bodyPr/>
                    <a:lstStyle/>
                    <a:p>
                      <a:pPr marL="189865" marR="0">
                        <a:spcBef>
                          <a:spcPts val="0"/>
                        </a:spcBef>
                        <a:spcAft>
                          <a:spcPts val="0"/>
                        </a:spcAft>
                      </a:pPr>
                      <a:r>
                        <a:rPr lang="en-US" sz="2000" dirty="0" smtClean="0">
                          <a:effectLst/>
                        </a:rPr>
                        <a:t>Escape</a:t>
                      </a:r>
                      <a:r>
                        <a:rPr lang="en-US" sz="2000" baseline="0" dirty="0" smtClean="0">
                          <a:effectLst/>
                        </a:rPr>
                        <a:t> special character nature</a:t>
                      </a:r>
                      <a:endParaRPr lang="en-US" sz="2000" dirty="0">
                        <a:effectLst/>
                        <a:latin typeface="+mn-lt"/>
                        <a:ea typeface="Calibri" panose="020F0502020204030204" pitchFamily="34" charset="0"/>
                        <a:cs typeface="Times New Roman" panose="02020603050405020304" pitchFamily="18" charset="0"/>
                      </a:endParaRPr>
                    </a:p>
                  </a:txBody>
                  <a:tcPr marL="0" marR="0" marT="0" marB="0"/>
                </a:tc>
              </a:tr>
              <a:tr h="412124">
                <a:tc>
                  <a:txBody>
                    <a:bodyPr/>
                    <a:lstStyle/>
                    <a:p>
                      <a:pPr marL="198755" marR="0" algn="ctr">
                        <a:spcBef>
                          <a:spcPts val="0"/>
                        </a:spcBef>
                        <a:spcAft>
                          <a:spcPts val="0"/>
                        </a:spcAft>
                      </a:pPr>
                      <a:r>
                        <a:rPr lang="en-US" sz="2000" dirty="0" smtClean="0">
                          <a:effectLst/>
                        </a:rPr>
                        <a:t>.</a:t>
                      </a:r>
                      <a:endParaRPr lang="en-US" sz="2000" dirty="0">
                        <a:effectLst/>
                        <a:latin typeface="+mn-lt"/>
                        <a:ea typeface="Calibri" panose="020F0502020204030204" pitchFamily="34" charset="0"/>
                        <a:cs typeface="Times New Roman" panose="02020603050405020304" pitchFamily="18" charset="0"/>
                      </a:endParaRPr>
                    </a:p>
                  </a:txBody>
                  <a:tcPr marL="0" marR="0" marT="0" marB="0" anchor="ctr"/>
                </a:tc>
                <a:tc>
                  <a:txBody>
                    <a:bodyPr/>
                    <a:lstStyle/>
                    <a:p>
                      <a:pPr marL="189865" marR="0">
                        <a:spcBef>
                          <a:spcPts val="0"/>
                        </a:spcBef>
                        <a:spcAft>
                          <a:spcPts val="0"/>
                        </a:spcAft>
                      </a:pPr>
                      <a:r>
                        <a:rPr lang="en-US" sz="2000" dirty="0" smtClean="0">
                          <a:effectLst/>
                        </a:rPr>
                        <a:t>Matches</a:t>
                      </a:r>
                      <a:r>
                        <a:rPr lang="en-US" sz="2000" baseline="0" dirty="0" smtClean="0">
                          <a:effectLst/>
                        </a:rPr>
                        <a:t> any character except new line</a:t>
                      </a:r>
                      <a:endParaRPr lang="en-US" sz="2000" dirty="0">
                        <a:effectLst/>
                        <a:latin typeface="+mn-lt"/>
                        <a:ea typeface="Calibri" panose="020F0502020204030204" pitchFamily="34" charset="0"/>
                        <a:cs typeface="Times New Roman" panose="02020603050405020304" pitchFamily="18" charset="0"/>
                      </a:endParaRPr>
                    </a:p>
                  </a:txBody>
                  <a:tcPr marL="0" marR="0" marT="0" marB="0"/>
                </a:tc>
              </a:tr>
              <a:tr h="386366">
                <a:tc>
                  <a:txBody>
                    <a:bodyPr/>
                    <a:lstStyle/>
                    <a:p>
                      <a:pPr marL="198755" marR="0" algn="ctr">
                        <a:spcBef>
                          <a:spcPts val="0"/>
                        </a:spcBef>
                        <a:spcAft>
                          <a:spcPts val="0"/>
                        </a:spcAft>
                      </a:pPr>
                      <a:r>
                        <a:rPr lang="en-US" sz="2000" dirty="0" smtClean="0">
                          <a:effectLst/>
                        </a:rPr>
                        <a:t>^</a:t>
                      </a:r>
                      <a:endParaRPr lang="en-US" sz="2000" dirty="0">
                        <a:effectLst/>
                        <a:latin typeface="+mn-lt"/>
                        <a:ea typeface="Calibri" panose="020F0502020204030204" pitchFamily="34" charset="0"/>
                        <a:cs typeface="Times New Roman" panose="02020603050405020304" pitchFamily="18" charset="0"/>
                      </a:endParaRPr>
                    </a:p>
                  </a:txBody>
                  <a:tcPr marL="0" marR="0" marT="0" marB="0" anchor="ctr"/>
                </a:tc>
                <a:tc>
                  <a:txBody>
                    <a:bodyPr/>
                    <a:lstStyle/>
                    <a:p>
                      <a:pPr marL="189865" marR="0">
                        <a:spcBef>
                          <a:spcPts val="0"/>
                        </a:spcBef>
                        <a:spcAft>
                          <a:spcPts val="0"/>
                        </a:spcAft>
                      </a:pPr>
                      <a:r>
                        <a:rPr lang="en-US" sz="2000" dirty="0" smtClean="0">
                          <a:effectLst/>
                        </a:rPr>
                        <a:t>Matches beginning</a:t>
                      </a:r>
                      <a:r>
                        <a:rPr lang="en-US" sz="2000" baseline="0" dirty="0" smtClean="0">
                          <a:effectLst/>
                        </a:rPr>
                        <a:t> of a string</a:t>
                      </a:r>
                      <a:endParaRPr lang="en-US" sz="2000" dirty="0">
                        <a:effectLst/>
                        <a:latin typeface="+mn-lt"/>
                        <a:ea typeface="Calibri" panose="020F0502020204030204" pitchFamily="34" charset="0"/>
                        <a:cs typeface="Times New Roman" panose="02020603050405020304" pitchFamily="18" charset="0"/>
                      </a:endParaRPr>
                    </a:p>
                  </a:txBody>
                  <a:tcPr marL="0" marR="0" marT="0" marB="0"/>
                </a:tc>
              </a:tr>
              <a:tr h="437882">
                <a:tc>
                  <a:txBody>
                    <a:bodyPr/>
                    <a:lstStyle/>
                    <a:p>
                      <a:pPr marL="198755" marR="0" algn="ctr">
                        <a:spcBef>
                          <a:spcPts val="0"/>
                        </a:spcBef>
                        <a:spcAft>
                          <a:spcPts val="0"/>
                        </a:spcAft>
                      </a:pPr>
                      <a:r>
                        <a:rPr lang="en-US" sz="2000" dirty="0">
                          <a:effectLst/>
                        </a:rPr>
                        <a:t>$</a:t>
                      </a:r>
                      <a:endParaRPr lang="en-US" sz="2000" dirty="0">
                        <a:effectLst/>
                        <a:latin typeface="+mn-lt"/>
                        <a:ea typeface="Calibri" panose="020F0502020204030204" pitchFamily="34" charset="0"/>
                        <a:cs typeface="Times New Roman" panose="02020603050405020304" pitchFamily="18" charset="0"/>
                      </a:endParaRPr>
                    </a:p>
                  </a:txBody>
                  <a:tcPr marL="0" marR="0" marT="0" marB="0" anchor="ctr"/>
                </a:tc>
                <a:tc>
                  <a:txBody>
                    <a:bodyPr/>
                    <a:lstStyle/>
                    <a:p>
                      <a:pPr marL="189865" marR="0">
                        <a:spcBef>
                          <a:spcPts val="0"/>
                        </a:spcBef>
                        <a:spcAft>
                          <a:spcPts val="0"/>
                        </a:spcAft>
                      </a:pPr>
                      <a:r>
                        <a:rPr lang="en-US" sz="2000" spc="35" dirty="0">
                          <a:effectLst/>
                        </a:rPr>
                        <a:t>Matches ending of a string</a:t>
                      </a:r>
                      <a:endParaRPr lang="en-US" sz="2000" dirty="0">
                        <a:effectLst/>
                        <a:latin typeface="+mn-lt"/>
                        <a:ea typeface="Calibri" panose="020F0502020204030204" pitchFamily="34" charset="0"/>
                        <a:cs typeface="Times New Roman" panose="02020603050405020304" pitchFamily="18" charset="0"/>
                      </a:endParaRPr>
                    </a:p>
                  </a:txBody>
                  <a:tcPr marL="0" marR="0" marT="0" marB="0" anchor="ctr"/>
                </a:tc>
              </a:tr>
              <a:tr h="639221">
                <a:tc>
                  <a:txBody>
                    <a:bodyPr/>
                    <a:lstStyle/>
                    <a:p>
                      <a:pPr marL="198755" marR="0" algn="ctr">
                        <a:spcBef>
                          <a:spcPts val="0"/>
                        </a:spcBef>
                        <a:spcAft>
                          <a:spcPts val="0"/>
                        </a:spcAft>
                      </a:pPr>
                      <a:r>
                        <a:rPr lang="en-US" sz="2000" dirty="0" smtClean="0">
                          <a:effectLst/>
                        </a:rPr>
                        <a:t>[…]</a:t>
                      </a:r>
                      <a:endParaRPr lang="en-US" sz="200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182880" marR="45720">
                        <a:lnSpc>
                          <a:spcPct val="100000"/>
                        </a:lnSpc>
                        <a:spcBef>
                          <a:spcPts val="0"/>
                        </a:spcBef>
                        <a:spcAft>
                          <a:spcPts val="0"/>
                        </a:spcAft>
                      </a:pPr>
                      <a:r>
                        <a:rPr lang="en-US" sz="2000" spc="60" dirty="0">
                          <a:effectLst/>
                        </a:rPr>
                        <a:t>Denotes a set of possible characters. Ex: </a:t>
                      </a:r>
                      <a:r>
                        <a:rPr lang="en-US" sz="2000" spc="60" dirty="0" smtClean="0">
                          <a:effectLst/>
                        </a:rPr>
                        <a:t>[6b-d</a:t>
                      </a:r>
                      <a:r>
                        <a:rPr lang="en-US" sz="2000" spc="60" dirty="0">
                          <a:effectLst/>
                        </a:rPr>
                        <a:t>] matches </a:t>
                      </a:r>
                      <a:r>
                        <a:rPr lang="en-US" sz="2000" spc="60" dirty="0" smtClean="0">
                          <a:effectLst/>
                        </a:rPr>
                        <a:t>any </a:t>
                      </a:r>
                      <a:r>
                        <a:rPr lang="en-US" sz="2000" spc="50" dirty="0" smtClean="0">
                          <a:effectLst/>
                        </a:rPr>
                        <a:t>characters </a:t>
                      </a:r>
                      <a:r>
                        <a:rPr lang="en-US" sz="2000" spc="50" dirty="0">
                          <a:effectLst/>
                        </a:rPr>
                        <a:t>'6', 'b', 'c' or 'd'</a:t>
                      </a:r>
                      <a:endParaRPr lang="en-US" sz="2000" dirty="0">
                        <a:effectLst/>
                        <a:latin typeface="+mn-lt"/>
                        <a:ea typeface="Calibri" panose="020F0502020204030204" pitchFamily="34" charset="0"/>
                        <a:cs typeface="Times New Roman" panose="02020603050405020304" pitchFamily="18" charset="0"/>
                      </a:endParaRPr>
                    </a:p>
                  </a:txBody>
                  <a:tcPr marL="0" marR="0" marT="0" marB="0"/>
                </a:tc>
              </a:tr>
              <a:tr h="721217">
                <a:tc>
                  <a:txBody>
                    <a:bodyPr/>
                    <a:lstStyle/>
                    <a:p>
                      <a:pPr marL="198755" marR="0" algn="ctr">
                        <a:spcBef>
                          <a:spcPts val="0"/>
                        </a:spcBef>
                        <a:spcAft>
                          <a:spcPts val="0"/>
                        </a:spcAft>
                      </a:pPr>
                      <a:r>
                        <a:rPr lang="en-US" sz="2000" spc="-30" dirty="0" smtClean="0">
                          <a:effectLst/>
                        </a:rPr>
                        <a:t>[^...]</a:t>
                      </a:r>
                      <a:endParaRPr lang="en-US" sz="200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182880" marR="0">
                        <a:lnSpc>
                          <a:spcPct val="117000"/>
                        </a:lnSpc>
                        <a:spcBef>
                          <a:spcPts val="0"/>
                        </a:spcBef>
                        <a:spcAft>
                          <a:spcPts val="0"/>
                        </a:spcAft>
                      </a:pPr>
                      <a:r>
                        <a:rPr lang="en-US" sz="2000" spc="25" dirty="0">
                          <a:effectLst/>
                        </a:rPr>
                        <a:t>Matches every character except the ones inside brackets. </a:t>
                      </a:r>
                      <a:endParaRPr lang="en-US" sz="2000" spc="25" dirty="0" smtClean="0">
                        <a:effectLst/>
                      </a:endParaRPr>
                    </a:p>
                    <a:p>
                      <a:pPr marL="182880" marR="0">
                        <a:lnSpc>
                          <a:spcPct val="117000"/>
                        </a:lnSpc>
                        <a:spcBef>
                          <a:spcPts val="0"/>
                        </a:spcBef>
                        <a:spcAft>
                          <a:spcPts val="0"/>
                        </a:spcAft>
                      </a:pPr>
                      <a:r>
                        <a:rPr lang="en-US" sz="2000" spc="25" dirty="0" smtClean="0">
                          <a:effectLst/>
                        </a:rPr>
                        <a:t>Ex</a:t>
                      </a:r>
                      <a:r>
                        <a:rPr lang="en-US" sz="2000" spc="25" dirty="0">
                          <a:effectLst/>
                        </a:rPr>
                        <a:t>: [^a-</a:t>
                      </a:r>
                      <a:r>
                        <a:rPr lang="en-US" sz="2000" spc="30" dirty="0">
                          <a:effectLst/>
                        </a:rPr>
                        <a:t>c6] matches any character except 'a', 13', 'c' or '6</a:t>
                      </a:r>
                      <a:r>
                        <a:rPr lang="en-US" sz="2000" spc="30" dirty="0" smtClean="0">
                          <a:effectLst/>
                        </a:rPr>
                        <a:t>'</a:t>
                      </a: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708338">
                <a:tc>
                  <a:txBody>
                    <a:bodyPr/>
                    <a:lstStyle/>
                    <a:p>
                      <a:pPr marL="198755" marR="0" algn="ctr">
                        <a:spcBef>
                          <a:spcPts val="0"/>
                        </a:spcBef>
                        <a:spcAft>
                          <a:spcPts val="0"/>
                        </a:spcAft>
                        <a:tabLst>
                          <a:tab pos="363855" algn="r"/>
                        </a:tabLst>
                      </a:pPr>
                      <a:r>
                        <a:rPr lang="en-US" sz="2000" spc="-50" dirty="0" smtClean="0">
                          <a:effectLst/>
                        </a:rPr>
                        <a:t>(...</a:t>
                      </a:r>
                      <a:r>
                        <a:rPr lang="en-US" sz="2000" dirty="0" smtClean="0">
                          <a:effectLst/>
                        </a:rPr>
                        <a:t>)</a:t>
                      </a:r>
                      <a:endParaRPr lang="en-US" sz="200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182880" marR="45720">
                        <a:lnSpc>
                          <a:spcPct val="100000"/>
                        </a:lnSpc>
                        <a:spcBef>
                          <a:spcPts val="0"/>
                        </a:spcBef>
                        <a:spcAft>
                          <a:spcPts val="0"/>
                        </a:spcAft>
                      </a:pPr>
                      <a:r>
                        <a:rPr lang="en-US" sz="2000" spc="65" dirty="0">
                          <a:effectLst/>
                        </a:rPr>
                        <a:t>Matches the regular expression inside the parentheses and the </a:t>
                      </a:r>
                      <a:r>
                        <a:rPr lang="en-US" sz="2000" spc="60" dirty="0">
                          <a:effectLst/>
                        </a:rPr>
                        <a:t>result can be captured.</a:t>
                      </a:r>
                      <a:endParaRPr lang="en-US" sz="2000" dirty="0">
                        <a:effectLst/>
                        <a:latin typeface="+mn-lt"/>
                        <a:ea typeface="Calibri" panose="020F0502020204030204" pitchFamily="34" charset="0"/>
                        <a:cs typeface="Times New Roman" panose="02020603050405020304" pitchFamily="18" charset="0"/>
                      </a:endParaRPr>
                    </a:p>
                  </a:txBody>
                  <a:tcPr marL="0" marR="0" marT="0" marB="0"/>
                </a:tc>
              </a:tr>
              <a:tr h="343437">
                <a:tc>
                  <a:txBody>
                    <a:bodyPr/>
                    <a:lstStyle/>
                    <a:p>
                      <a:pPr marL="198755" marR="0" algn="ctr">
                        <a:spcBef>
                          <a:spcPts val="0"/>
                        </a:spcBef>
                        <a:spcAft>
                          <a:spcPts val="0"/>
                        </a:spcAft>
                      </a:pPr>
                      <a:r>
                        <a:rPr lang="en-US" sz="2000" dirty="0" smtClean="0">
                          <a:effectLst/>
                        </a:rPr>
                        <a:t>R|S</a:t>
                      </a:r>
                      <a:endParaRPr lang="en-US" sz="2000" dirty="0">
                        <a:effectLst/>
                        <a:latin typeface="+mn-lt"/>
                        <a:ea typeface="Calibri" panose="020F0502020204030204" pitchFamily="34" charset="0"/>
                        <a:cs typeface="Times New Roman" panose="02020603050405020304" pitchFamily="18" charset="0"/>
                      </a:endParaRPr>
                    </a:p>
                  </a:txBody>
                  <a:tcPr marL="0" marR="0" marT="0" marB="0" anchor="ctr"/>
                </a:tc>
                <a:tc>
                  <a:txBody>
                    <a:bodyPr/>
                    <a:lstStyle/>
                    <a:p>
                      <a:pPr marL="189865" marR="0">
                        <a:spcBef>
                          <a:spcPts val="0"/>
                        </a:spcBef>
                        <a:spcAft>
                          <a:spcPts val="0"/>
                        </a:spcAft>
                      </a:pPr>
                      <a:r>
                        <a:rPr lang="en-US" sz="2000" spc="30" dirty="0">
                          <a:effectLst/>
                        </a:rPr>
                        <a:t>Matches either regex R or regex S</a:t>
                      </a:r>
                      <a:endParaRPr lang="en-US" sz="2000" dirty="0">
                        <a:effectLst/>
                        <a:latin typeface="+mn-lt"/>
                        <a:ea typeface="Calibri" panose="020F0502020204030204" pitchFamily="34"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327849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Using Regular Expressions on </a:t>
            </a:r>
            <a:r>
              <a:rPr lang="en-US" sz="3800" dirty="0" smtClean="0">
                <a:solidFill>
                  <a:srgbClr val="006600"/>
                </a:solidFill>
              </a:rPr>
              <a:t>Files</a:t>
            </a:r>
            <a:endParaRPr lang="en-US" sz="3800" dirty="0"/>
          </a:p>
        </p:txBody>
      </p:sp>
      <p:sp>
        <p:nvSpPr>
          <p:cNvPr id="3" name="Content Placeholder 2"/>
          <p:cNvSpPr>
            <a:spLocks noGrp="1"/>
          </p:cNvSpPr>
          <p:nvPr>
            <p:ph idx="1"/>
          </p:nvPr>
        </p:nvSpPr>
        <p:spPr/>
        <p:txBody>
          <a:bodyPr/>
          <a:lstStyle/>
          <a:p>
            <a:r>
              <a:rPr lang="en-US" dirty="0"/>
              <a:t>We can use regular expressions not only on individual strings, but also on files where huge data is available. </a:t>
            </a:r>
            <a:endParaRPr lang="en-US" dirty="0" smtClean="0"/>
          </a:p>
          <a:p>
            <a:r>
              <a:rPr lang="en-US" dirty="0" smtClean="0"/>
              <a:t>As </a:t>
            </a:r>
            <a:r>
              <a:rPr lang="en-US" dirty="0"/>
              <a:t>we know, a file contains a lot of strings. </a:t>
            </a:r>
            <a:endParaRPr lang="en-US" dirty="0" smtClean="0"/>
          </a:p>
          <a:p>
            <a:r>
              <a:rPr lang="en-US" dirty="0" smtClean="0"/>
              <a:t>We </a:t>
            </a:r>
            <a:r>
              <a:rPr lang="en-US" dirty="0"/>
              <a:t>can open the file and conduct searching or matching etc. operations on the strings of the file using regular </a:t>
            </a:r>
            <a:r>
              <a:rPr lang="en-US" dirty="0" smtClean="0"/>
              <a:t>expressions</a:t>
            </a:r>
          </a:p>
          <a:p>
            <a:pPr marL="0" indent="0">
              <a:buNone/>
            </a:pPr>
            <a:endParaRPr lang="en-US" dirty="0" smtClean="0"/>
          </a:p>
          <a:p>
            <a:r>
              <a:rPr lang="en-US" i="1" u="sng" dirty="0">
                <a:solidFill>
                  <a:srgbClr val="00B050"/>
                </a:solidFill>
              </a:rPr>
              <a:t>Go to Jupyter notebook for </a:t>
            </a:r>
            <a:r>
              <a:rPr lang="en-US" i="1" u="sng" dirty="0" smtClean="0">
                <a:solidFill>
                  <a:srgbClr val="00B050"/>
                </a:solidFill>
              </a:rPr>
              <a:t>examples</a:t>
            </a:r>
            <a:endParaRPr lang="en-US" dirty="0" smtClean="0"/>
          </a:p>
          <a:p>
            <a:endParaRPr lang="en-US" dirty="0"/>
          </a:p>
        </p:txBody>
      </p:sp>
    </p:spTree>
    <p:extLst>
      <p:ext uri="{BB962C8B-B14F-4D97-AF65-F5344CB8AC3E}">
        <p14:creationId xmlns:p14="http://schemas.microsoft.com/office/powerpoint/2010/main" val="163208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Retrieving Information from a HTML </a:t>
            </a:r>
            <a:r>
              <a:rPr lang="en-US" sz="3800" dirty="0" smtClean="0">
                <a:solidFill>
                  <a:srgbClr val="006600"/>
                </a:solidFill>
              </a:rPr>
              <a:t>File</a:t>
            </a:r>
            <a:endParaRPr lang="en-US" sz="3800" dirty="0"/>
          </a:p>
        </p:txBody>
      </p:sp>
      <p:sp>
        <p:nvSpPr>
          <p:cNvPr id="3" name="Content Placeholder 2"/>
          <p:cNvSpPr>
            <a:spLocks noGrp="1"/>
          </p:cNvSpPr>
          <p:nvPr>
            <p:ph idx="1"/>
          </p:nvPr>
        </p:nvSpPr>
        <p:spPr/>
        <p:txBody>
          <a:bodyPr/>
          <a:lstStyle/>
          <a:p>
            <a:r>
              <a:rPr lang="en-US" dirty="0" smtClean="0"/>
              <a:t>In python we can </a:t>
            </a:r>
            <a:r>
              <a:rPr lang="en-US" dirty="0"/>
              <a:t>apply regular expressions on a HTML file and retrieve the necessary information</a:t>
            </a:r>
            <a:r>
              <a:rPr lang="en-US" dirty="0" smtClean="0"/>
              <a:t>.</a:t>
            </a:r>
          </a:p>
          <a:p>
            <a:endParaRPr lang="en-US" dirty="0"/>
          </a:p>
          <a:p>
            <a:r>
              <a:rPr lang="en-US" i="1" u="sng" dirty="0">
                <a:solidFill>
                  <a:srgbClr val="00B050"/>
                </a:solidFill>
              </a:rPr>
              <a:t>Go to Jupyter notebook for examples</a:t>
            </a:r>
            <a:endParaRPr lang="en-US" dirty="0"/>
          </a:p>
          <a:p>
            <a:endParaRPr lang="en-US" dirty="0" smtClean="0"/>
          </a:p>
          <a:p>
            <a:endParaRPr lang="en-US" dirty="0"/>
          </a:p>
        </p:txBody>
      </p:sp>
    </p:spTree>
    <p:extLst>
      <p:ext uri="{BB962C8B-B14F-4D97-AF65-F5344CB8AC3E}">
        <p14:creationId xmlns:p14="http://schemas.microsoft.com/office/powerpoint/2010/main" val="2601636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1">
                    <a:lumMod val="75000"/>
                  </a:schemeClr>
                </a:solidFill>
              </a:rPr>
              <a:t>List of contents</a:t>
            </a:r>
            <a:endParaRPr lang="en-US" sz="4000" dirty="0">
              <a:solidFill>
                <a:schemeClr val="accent1">
                  <a:lumMod val="75000"/>
                </a:schemeClr>
              </a:solidFill>
            </a:endParaRPr>
          </a:p>
        </p:txBody>
      </p:sp>
      <p:sp>
        <p:nvSpPr>
          <p:cNvPr id="3" name="Content Placeholder 2"/>
          <p:cNvSpPr>
            <a:spLocks noGrp="1"/>
          </p:cNvSpPr>
          <p:nvPr>
            <p:ph sz="half" idx="2"/>
          </p:nvPr>
        </p:nvSpPr>
        <p:spPr/>
        <p:txBody>
          <a:bodyPr>
            <a:normAutofit/>
          </a:bodyPr>
          <a:lstStyle/>
          <a:p>
            <a:pPr marL="0" indent="0">
              <a:buNone/>
            </a:pPr>
            <a:endParaRPr lang="en-US" dirty="0" smtClean="0">
              <a:solidFill>
                <a:srgbClr val="006600"/>
              </a:solidFill>
            </a:endParaRPr>
          </a:p>
          <a:p>
            <a:pPr marL="0" indent="0">
              <a:buNone/>
            </a:pPr>
            <a:endParaRPr lang="en-US" dirty="0">
              <a:solidFill>
                <a:srgbClr val="006600"/>
              </a:solidFill>
            </a:endParaRPr>
          </a:p>
        </p:txBody>
      </p:sp>
      <p:sp>
        <p:nvSpPr>
          <p:cNvPr id="5" name="Content Placeholder 4"/>
          <p:cNvSpPr>
            <a:spLocks noGrp="1"/>
          </p:cNvSpPr>
          <p:nvPr>
            <p:ph sz="quarter" idx="4"/>
          </p:nvPr>
        </p:nvSpPr>
        <p:spPr>
          <a:xfrm>
            <a:off x="1069847" y="1906073"/>
            <a:ext cx="9825679" cy="3768358"/>
          </a:xfrm>
        </p:spPr>
        <p:txBody>
          <a:bodyPr>
            <a:normAutofit/>
          </a:bodyPr>
          <a:lstStyle/>
          <a:p>
            <a:r>
              <a:rPr lang="en-US" dirty="0" smtClean="0">
                <a:solidFill>
                  <a:srgbClr val="006600"/>
                </a:solidFill>
              </a:rPr>
              <a:t>Regular Expressions</a:t>
            </a:r>
          </a:p>
          <a:p>
            <a:r>
              <a:rPr lang="en-US" dirty="0" smtClean="0">
                <a:solidFill>
                  <a:srgbClr val="006600"/>
                </a:solidFill>
              </a:rPr>
              <a:t>Sequence Characters in Regular Expressions</a:t>
            </a:r>
          </a:p>
          <a:p>
            <a:r>
              <a:rPr lang="en-US" dirty="0" smtClean="0">
                <a:solidFill>
                  <a:srgbClr val="006600"/>
                </a:solidFill>
              </a:rPr>
              <a:t>Quantifiers in Regular Expressions</a:t>
            </a:r>
          </a:p>
          <a:p>
            <a:r>
              <a:rPr lang="en-US" dirty="0" smtClean="0">
                <a:solidFill>
                  <a:srgbClr val="006600"/>
                </a:solidFill>
              </a:rPr>
              <a:t>Special Characters in Regular Expressions</a:t>
            </a:r>
          </a:p>
          <a:p>
            <a:r>
              <a:rPr lang="en-US" dirty="0" smtClean="0">
                <a:solidFill>
                  <a:srgbClr val="006600"/>
                </a:solidFill>
              </a:rPr>
              <a:t>Using Regular Expressions on Files</a:t>
            </a:r>
          </a:p>
          <a:p>
            <a:r>
              <a:rPr lang="en-US" dirty="0" smtClean="0">
                <a:solidFill>
                  <a:srgbClr val="006600"/>
                </a:solidFill>
              </a:rPr>
              <a:t>Retrieving Information from a HTML File</a:t>
            </a:r>
          </a:p>
        </p:txBody>
      </p:sp>
    </p:spTree>
    <p:extLst>
      <p:ext uri="{BB962C8B-B14F-4D97-AF65-F5344CB8AC3E}">
        <p14:creationId xmlns:p14="http://schemas.microsoft.com/office/powerpoint/2010/main" val="3530144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9848" y="953553"/>
            <a:ext cx="10058400" cy="797974"/>
          </a:xfrm>
        </p:spPr>
        <p:txBody>
          <a:bodyPr>
            <a:normAutofit fontScale="90000"/>
          </a:bodyPr>
          <a:lstStyle/>
          <a:p>
            <a:r>
              <a:rPr lang="en-US" dirty="0" smtClean="0"/>
              <a:t>Introduction</a:t>
            </a:r>
            <a:endParaRPr lang="en-US" dirty="0"/>
          </a:p>
        </p:txBody>
      </p:sp>
      <p:sp>
        <p:nvSpPr>
          <p:cNvPr id="10" name="Content Placeholder 9"/>
          <p:cNvSpPr>
            <a:spLocks noGrp="1"/>
          </p:cNvSpPr>
          <p:nvPr>
            <p:ph idx="1"/>
          </p:nvPr>
        </p:nvSpPr>
        <p:spPr>
          <a:xfrm>
            <a:off x="1069848" y="2279561"/>
            <a:ext cx="10315076" cy="3721995"/>
          </a:xfrm>
        </p:spPr>
        <p:txBody>
          <a:bodyPr>
            <a:normAutofit/>
          </a:bodyPr>
          <a:lstStyle/>
          <a:p>
            <a:pPr algn="just"/>
            <a:r>
              <a:rPr lang="en-US" dirty="0"/>
              <a:t>Many a times, we are needed to extract required information from given data. </a:t>
            </a:r>
            <a:endParaRPr lang="en-US" dirty="0" smtClean="0"/>
          </a:p>
          <a:p>
            <a:pPr algn="just"/>
            <a:r>
              <a:rPr lang="en-US" dirty="0" smtClean="0"/>
              <a:t>For </a:t>
            </a:r>
            <a:r>
              <a:rPr lang="en-US" dirty="0"/>
              <a:t>example, we want to know the number of people who contacted us in the last month through Gmail or we want to know the phone numbers of employees in </a:t>
            </a:r>
            <a:r>
              <a:rPr lang="en-US" dirty="0" smtClean="0"/>
              <a:t>a company </a:t>
            </a:r>
            <a:r>
              <a:rPr lang="en-US" dirty="0"/>
              <a:t>whose names start with 'A' or we want to retrieve the date of births of the patients in a hospital who joined for treatment for hypertension, etc. </a:t>
            </a:r>
            <a:endParaRPr lang="en-US" dirty="0" smtClean="0"/>
          </a:p>
          <a:p>
            <a:pPr algn="just"/>
            <a:r>
              <a:rPr lang="en-US" dirty="0" smtClean="0"/>
              <a:t>To </a:t>
            </a:r>
            <a:r>
              <a:rPr lang="en-US" dirty="0"/>
              <a:t>get such information, we have to conduct the searching operation on the data. </a:t>
            </a:r>
            <a:endParaRPr lang="en-US" dirty="0" smtClean="0"/>
          </a:p>
          <a:p>
            <a:pPr algn="just"/>
            <a:r>
              <a:rPr lang="en-US" dirty="0" smtClean="0"/>
              <a:t>Once </a:t>
            </a:r>
            <a:r>
              <a:rPr lang="en-US" dirty="0"/>
              <a:t>we get the required information, we have to extract that data for further use. </a:t>
            </a:r>
            <a:endParaRPr lang="en-US" dirty="0" smtClean="0"/>
          </a:p>
          <a:p>
            <a:pPr algn="just"/>
            <a:r>
              <a:rPr lang="en-US" dirty="0" smtClean="0"/>
              <a:t>Regular </a:t>
            </a:r>
            <a:r>
              <a:rPr lang="en-US" dirty="0"/>
              <a:t>expressions are useful to perform such operations on data. </a:t>
            </a:r>
            <a:endParaRPr lang="en-US" dirty="0" smtClean="0"/>
          </a:p>
          <a:p>
            <a:pPr algn="just"/>
            <a:r>
              <a:rPr lang="en-US" dirty="0" smtClean="0"/>
              <a:t>Let's </a:t>
            </a:r>
            <a:r>
              <a:rPr lang="en-US" dirty="0"/>
              <a:t>learn more about regular expressions.</a:t>
            </a:r>
          </a:p>
          <a:p>
            <a:pPr algn="just"/>
            <a:endParaRPr lang="en-US" sz="1800" i="1" u="sng" dirty="0" smtClean="0">
              <a:solidFill>
                <a:srgbClr val="00B050"/>
              </a:solidFill>
            </a:endParaRPr>
          </a:p>
        </p:txBody>
      </p:sp>
    </p:spTree>
    <p:extLst>
      <p:ext uri="{BB962C8B-B14F-4D97-AF65-F5344CB8AC3E}">
        <p14:creationId xmlns:p14="http://schemas.microsoft.com/office/powerpoint/2010/main" val="1173587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561906"/>
            <a:ext cx="10058400" cy="906286"/>
          </a:xfrm>
        </p:spPr>
        <p:txBody>
          <a:bodyPr>
            <a:normAutofit/>
          </a:bodyPr>
          <a:lstStyle/>
          <a:p>
            <a:r>
              <a:rPr lang="en-US" sz="3800" dirty="0">
                <a:solidFill>
                  <a:srgbClr val="006600"/>
                </a:solidFill>
              </a:rPr>
              <a:t>Regular </a:t>
            </a:r>
            <a:r>
              <a:rPr lang="en-US" sz="3800" dirty="0" smtClean="0">
                <a:solidFill>
                  <a:srgbClr val="006600"/>
                </a:solidFill>
              </a:rPr>
              <a:t>Expressions</a:t>
            </a:r>
            <a:endParaRPr lang="en-US" sz="3800" dirty="0"/>
          </a:p>
        </p:txBody>
      </p:sp>
      <p:sp>
        <p:nvSpPr>
          <p:cNvPr id="3" name="Content Placeholder 2"/>
          <p:cNvSpPr>
            <a:spLocks noGrp="1"/>
          </p:cNvSpPr>
          <p:nvPr>
            <p:ph idx="1"/>
          </p:nvPr>
        </p:nvSpPr>
        <p:spPr>
          <a:xfrm>
            <a:off x="1069848" y="1584100"/>
            <a:ext cx="10058400" cy="4906853"/>
          </a:xfrm>
        </p:spPr>
        <p:txBody>
          <a:bodyPr>
            <a:normAutofit fontScale="92500" lnSpcReduction="20000"/>
          </a:bodyPr>
          <a:lstStyle/>
          <a:p>
            <a:pPr algn="just"/>
            <a:r>
              <a:rPr lang="en-US" sz="2400" dirty="0"/>
              <a:t>A regular expression is a string that contains special symbols and characters to find and extract the information needed by us from the given data. </a:t>
            </a:r>
            <a:endParaRPr lang="en-US" sz="2400" dirty="0" smtClean="0"/>
          </a:p>
          <a:p>
            <a:pPr algn="just"/>
            <a:r>
              <a:rPr lang="en-US" sz="2400" dirty="0" smtClean="0"/>
              <a:t>A </a:t>
            </a:r>
            <a:r>
              <a:rPr lang="en-US" sz="2400" dirty="0"/>
              <a:t>regular expression helps us to search information, match, find and split information as per our requirements. </a:t>
            </a:r>
            <a:endParaRPr lang="en-US" sz="2400" dirty="0" smtClean="0"/>
          </a:p>
          <a:p>
            <a:pPr algn="just"/>
            <a:r>
              <a:rPr lang="en-US" sz="2400" dirty="0" smtClean="0"/>
              <a:t>A </a:t>
            </a:r>
            <a:r>
              <a:rPr lang="en-US" sz="2400" dirty="0"/>
              <a:t>regular expression is also called simply </a:t>
            </a:r>
            <a:r>
              <a:rPr lang="en-US" sz="2400" dirty="0">
                <a:solidFill>
                  <a:srgbClr val="00B0F0"/>
                </a:solidFill>
              </a:rPr>
              <a:t>regex</a:t>
            </a:r>
            <a:r>
              <a:rPr lang="en-US" sz="2400" dirty="0"/>
              <a:t>. </a:t>
            </a:r>
            <a:endParaRPr lang="en-US" sz="2400" dirty="0" smtClean="0"/>
          </a:p>
          <a:p>
            <a:pPr algn="just"/>
            <a:r>
              <a:rPr lang="en-US" sz="2400" dirty="0" smtClean="0"/>
              <a:t>Regular </a:t>
            </a:r>
            <a:r>
              <a:rPr lang="en-US" sz="2400" dirty="0"/>
              <a:t>expressions are available not only in Python but also in many languages like Java, Perl, AWK, etc.</a:t>
            </a:r>
          </a:p>
          <a:p>
            <a:pPr algn="just"/>
            <a:r>
              <a:rPr lang="en-US" sz="2400" dirty="0"/>
              <a:t>Python provides </a:t>
            </a:r>
            <a:r>
              <a:rPr lang="en-US" sz="2400" dirty="0">
                <a:solidFill>
                  <a:srgbClr val="00B0F0"/>
                </a:solidFill>
              </a:rPr>
              <a:t>re</a:t>
            </a:r>
            <a:r>
              <a:rPr lang="en-US" sz="2400" dirty="0"/>
              <a:t> module that stands for regular expressions. This module contains methods like compile(), search(), match(), </a:t>
            </a:r>
            <a:r>
              <a:rPr lang="en-US" sz="2400" dirty="0" err="1"/>
              <a:t>findall</a:t>
            </a:r>
            <a:r>
              <a:rPr lang="en-US" sz="2400" dirty="0"/>
              <a:t>(), split(), etc. which are used in finding the information in the available data. So, when we write a regular expression, we should import re module as:</a:t>
            </a:r>
          </a:p>
          <a:p>
            <a:pPr marL="0" indent="0" algn="just">
              <a:buNone/>
            </a:pPr>
            <a:r>
              <a:rPr lang="en-US" sz="2400" dirty="0" smtClean="0">
                <a:solidFill>
                  <a:srgbClr val="C00000"/>
                </a:solidFill>
              </a:rPr>
              <a:t>	import </a:t>
            </a:r>
            <a:r>
              <a:rPr lang="en-US" sz="2400" dirty="0">
                <a:solidFill>
                  <a:srgbClr val="C00000"/>
                </a:solidFill>
              </a:rPr>
              <a:t>re</a:t>
            </a:r>
          </a:p>
          <a:p>
            <a:pPr algn="just"/>
            <a:r>
              <a:rPr lang="en-US" sz="2400" dirty="0" smtClean="0"/>
              <a:t>A </a:t>
            </a:r>
            <a:r>
              <a:rPr lang="en-US" sz="2400" dirty="0"/>
              <a:t>simple regular expression may look like this:</a:t>
            </a:r>
          </a:p>
          <a:p>
            <a:pPr marL="0" indent="0" algn="just">
              <a:buNone/>
            </a:pPr>
            <a:r>
              <a:rPr lang="en-US" sz="2400" dirty="0" smtClean="0"/>
              <a:t>	</a:t>
            </a:r>
            <a:r>
              <a:rPr lang="en-US" sz="2400" dirty="0" err="1" smtClean="0"/>
              <a:t>reg</a:t>
            </a:r>
            <a:r>
              <a:rPr lang="en-US" sz="2400" dirty="0" smtClean="0"/>
              <a:t> </a:t>
            </a:r>
            <a:r>
              <a:rPr lang="en-US" sz="2400" dirty="0"/>
              <a:t>= </a:t>
            </a:r>
            <a:r>
              <a:rPr lang="en-US" sz="2400" dirty="0" err="1"/>
              <a:t>r'm</a:t>
            </a:r>
            <a:r>
              <a:rPr lang="en-US" sz="2400" dirty="0"/>
              <a:t>\w\w'</a:t>
            </a:r>
          </a:p>
          <a:p>
            <a:pPr algn="just"/>
            <a:endParaRPr lang="en-US" dirty="0"/>
          </a:p>
        </p:txBody>
      </p:sp>
    </p:spTree>
    <p:extLst>
      <p:ext uri="{BB962C8B-B14F-4D97-AF65-F5344CB8AC3E}">
        <p14:creationId xmlns:p14="http://schemas.microsoft.com/office/powerpoint/2010/main" val="3187300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991673"/>
            <a:ext cx="10058400" cy="5180527"/>
          </a:xfrm>
        </p:spPr>
        <p:txBody>
          <a:bodyPr>
            <a:normAutofit fontScale="92500" lnSpcReduction="10000"/>
          </a:bodyPr>
          <a:lstStyle/>
          <a:p>
            <a:pPr algn="just"/>
            <a:r>
              <a:rPr lang="en-US" dirty="0"/>
              <a:t>In the preceding line, the string is prefixed with 'r' to represent that it is a raw string. Generally, we write regular expressions as raw strings. Let's understand why this is so. When we write a normal string as:</a:t>
            </a:r>
          </a:p>
          <a:p>
            <a:pPr marL="0" indent="0" algn="just">
              <a:buNone/>
            </a:pPr>
            <a:r>
              <a:rPr lang="en-US" dirty="0" smtClean="0"/>
              <a:t>	</a:t>
            </a:r>
            <a:r>
              <a:rPr lang="en-US" dirty="0" err="1" smtClean="0"/>
              <a:t>str</a:t>
            </a:r>
            <a:r>
              <a:rPr lang="en-US" dirty="0" smtClean="0"/>
              <a:t> </a:t>
            </a:r>
            <a:r>
              <a:rPr lang="en-US" dirty="0"/>
              <a:t>= </a:t>
            </a:r>
            <a:r>
              <a:rPr lang="en-US" dirty="0" smtClean="0"/>
              <a:t>‘This </a:t>
            </a:r>
            <a:r>
              <a:rPr lang="en-US" dirty="0"/>
              <a:t>is </a:t>
            </a:r>
            <a:r>
              <a:rPr lang="en-US" dirty="0" smtClean="0"/>
              <a:t>normal\</a:t>
            </a:r>
            <a:r>
              <a:rPr lang="en-US" dirty="0" err="1" smtClean="0"/>
              <a:t>nstring</a:t>
            </a:r>
            <a:r>
              <a:rPr lang="en-US" dirty="0" smtClean="0"/>
              <a:t>’</a:t>
            </a:r>
            <a:endParaRPr lang="en-US" dirty="0"/>
          </a:p>
          <a:p>
            <a:pPr algn="just"/>
            <a:r>
              <a:rPr lang="en-US" dirty="0"/>
              <a:t>Now, print(</a:t>
            </a:r>
            <a:r>
              <a:rPr lang="en-US" dirty="0" err="1"/>
              <a:t>str</a:t>
            </a:r>
            <a:r>
              <a:rPr lang="en-US" dirty="0"/>
              <a:t>) will display the preceding string in two lines as: </a:t>
            </a:r>
            <a:endParaRPr lang="en-US" dirty="0" smtClean="0"/>
          </a:p>
          <a:p>
            <a:pPr marL="0" indent="0" algn="just">
              <a:buNone/>
            </a:pPr>
            <a:r>
              <a:rPr lang="en-US" dirty="0"/>
              <a:t>	</a:t>
            </a:r>
            <a:r>
              <a:rPr lang="en-US" dirty="0" smtClean="0"/>
              <a:t>This </a:t>
            </a:r>
            <a:r>
              <a:rPr lang="en-US" dirty="0"/>
              <a:t>is normal</a:t>
            </a:r>
          </a:p>
          <a:p>
            <a:pPr marL="0" indent="0" algn="just">
              <a:buNone/>
            </a:pPr>
            <a:r>
              <a:rPr lang="en-US" dirty="0" smtClean="0"/>
              <a:t>	string</a:t>
            </a:r>
            <a:endParaRPr lang="en-US" dirty="0"/>
          </a:p>
          <a:p>
            <a:pPr algn="just"/>
            <a:r>
              <a:rPr lang="en-US" dirty="0"/>
              <a:t>Thus the </a:t>
            </a:r>
            <a:r>
              <a:rPr lang="en-US" dirty="0" smtClean="0"/>
              <a:t>‘\n</a:t>
            </a:r>
            <a:r>
              <a:rPr lang="en-US" dirty="0"/>
              <a:t>' character is interpreted as new line in the normal string by the Python interpreter and hence the string is broken there and shown in the new line. In regular expressions when </a:t>
            </a:r>
            <a:r>
              <a:rPr lang="en-US" dirty="0" smtClean="0"/>
              <a:t>‘\n</a:t>
            </a:r>
            <a:r>
              <a:rPr lang="en-US" dirty="0"/>
              <a:t>' is used, it does not mean to throw the string into new line. There </a:t>
            </a:r>
            <a:r>
              <a:rPr lang="en-US" dirty="0" smtClean="0"/>
              <a:t>‘\n</a:t>
            </a:r>
            <a:r>
              <a:rPr lang="en-US" dirty="0"/>
              <a:t>' has a different meaning and it should not be interpreted as new line. For this purpose, we should take this as a 'raw' string. This is done by prefixing 'r' before the string.</a:t>
            </a:r>
          </a:p>
          <a:p>
            <a:pPr marL="0" indent="0" algn="just">
              <a:buNone/>
            </a:pPr>
            <a:r>
              <a:rPr lang="en-US" dirty="0" smtClean="0"/>
              <a:t>	</a:t>
            </a:r>
            <a:r>
              <a:rPr lang="en-US" dirty="0" err="1" smtClean="0"/>
              <a:t>str</a:t>
            </a:r>
            <a:r>
              <a:rPr lang="en-US" dirty="0" smtClean="0"/>
              <a:t> </a:t>
            </a:r>
            <a:r>
              <a:rPr lang="en-US" dirty="0"/>
              <a:t>= </a:t>
            </a:r>
            <a:r>
              <a:rPr lang="en-US" dirty="0" err="1" smtClean="0"/>
              <a:t>r’This</a:t>
            </a:r>
            <a:r>
              <a:rPr lang="en-US" dirty="0" smtClean="0"/>
              <a:t> </a:t>
            </a:r>
            <a:r>
              <a:rPr lang="en-US" dirty="0"/>
              <a:t>is </a:t>
            </a:r>
            <a:r>
              <a:rPr lang="en-US" dirty="0" smtClean="0"/>
              <a:t>raw\</a:t>
            </a:r>
            <a:r>
              <a:rPr lang="en-US" dirty="0" err="1" smtClean="0"/>
              <a:t>nstring</a:t>
            </a:r>
            <a:r>
              <a:rPr lang="en-US" dirty="0" smtClean="0"/>
              <a:t>’</a:t>
            </a:r>
            <a:endParaRPr lang="en-US" dirty="0"/>
          </a:p>
          <a:p>
            <a:pPr algn="just"/>
            <a:r>
              <a:rPr lang="en-US" dirty="0"/>
              <a:t>When we display this string using print(</a:t>
            </a:r>
            <a:r>
              <a:rPr lang="en-US" dirty="0" err="1"/>
              <a:t>str</a:t>
            </a:r>
            <a:r>
              <a:rPr lang="en-US" dirty="0"/>
              <a:t>), the output will be: </a:t>
            </a:r>
            <a:endParaRPr lang="en-US" dirty="0" smtClean="0"/>
          </a:p>
          <a:p>
            <a:pPr marL="0" indent="0" algn="just">
              <a:buNone/>
            </a:pPr>
            <a:r>
              <a:rPr lang="en-US" dirty="0"/>
              <a:t>	</a:t>
            </a:r>
            <a:r>
              <a:rPr lang="en-US" dirty="0" smtClean="0"/>
              <a:t>This </a:t>
            </a:r>
            <a:r>
              <a:rPr lang="en-US" dirty="0"/>
              <a:t>is raw\</a:t>
            </a:r>
            <a:r>
              <a:rPr lang="en-US" dirty="0" err="1"/>
              <a:t>nstring</a:t>
            </a:r>
            <a:endParaRPr lang="en-US" dirty="0"/>
          </a:p>
          <a:p>
            <a:pPr algn="just"/>
            <a:endParaRPr lang="en-US" dirty="0"/>
          </a:p>
        </p:txBody>
      </p:sp>
    </p:spTree>
    <p:extLst>
      <p:ext uri="{BB962C8B-B14F-4D97-AF65-F5344CB8AC3E}">
        <p14:creationId xmlns:p14="http://schemas.microsoft.com/office/powerpoint/2010/main" val="145687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914400"/>
            <a:ext cx="10058400" cy="5512158"/>
          </a:xfrm>
        </p:spPr>
        <p:txBody>
          <a:bodyPr>
            <a:normAutofit fontScale="92500" lnSpcReduction="10000"/>
          </a:bodyPr>
          <a:lstStyle/>
          <a:p>
            <a:pPr algn="just"/>
            <a:r>
              <a:rPr lang="en-US" dirty="0"/>
              <a:t>So, the normal meaning of </a:t>
            </a:r>
            <a:r>
              <a:rPr lang="en-US" dirty="0" smtClean="0"/>
              <a:t>‘\n’ </a:t>
            </a:r>
            <a:r>
              <a:rPr lang="en-US" dirty="0"/>
              <a:t>is escaped and it is no more an escape character in the preceding example. Since </a:t>
            </a:r>
            <a:r>
              <a:rPr lang="en-US" dirty="0" smtClean="0"/>
              <a:t>‘\n</a:t>
            </a:r>
            <a:r>
              <a:rPr lang="en-US" dirty="0"/>
              <a:t>' is not an escape character, it is interpreted as a character with different meaning in the regular expression by the Python interpreter. Similarly, the characters like </a:t>
            </a:r>
            <a:r>
              <a:rPr lang="en-US" dirty="0" smtClean="0"/>
              <a:t>‘\t’, </a:t>
            </a:r>
            <a:r>
              <a:rPr lang="en-US" dirty="0"/>
              <a:t>'\w', </a:t>
            </a:r>
            <a:r>
              <a:rPr lang="en-US" dirty="0" smtClean="0"/>
              <a:t>‘\c</a:t>
            </a:r>
            <a:r>
              <a:rPr lang="en-US" dirty="0"/>
              <a:t>', etc. should be interpreted as special characters in the regular expressions and hence the expressions should be written as raw strings. </a:t>
            </a:r>
            <a:endParaRPr lang="en-US" dirty="0" smtClean="0"/>
          </a:p>
          <a:p>
            <a:pPr algn="just"/>
            <a:r>
              <a:rPr lang="en-US" dirty="0" smtClean="0"/>
              <a:t>If </a:t>
            </a:r>
            <a:r>
              <a:rPr lang="en-US" dirty="0"/>
              <a:t>we do not want to write the regular expressions as raw strings, then the alternative is to use another backslash before such characters. For example, we can write:</a:t>
            </a:r>
          </a:p>
          <a:p>
            <a:pPr marL="0" indent="0" algn="just">
              <a:buNone/>
            </a:pPr>
            <a:r>
              <a:rPr lang="en-US" dirty="0" smtClean="0"/>
              <a:t>	</a:t>
            </a:r>
            <a:r>
              <a:rPr lang="en-US" dirty="0" err="1" smtClean="0"/>
              <a:t>reg</a:t>
            </a:r>
            <a:r>
              <a:rPr lang="en-US" dirty="0" smtClean="0"/>
              <a:t> </a:t>
            </a:r>
            <a:r>
              <a:rPr lang="en-US" dirty="0"/>
              <a:t>= </a:t>
            </a:r>
            <a:r>
              <a:rPr lang="en-US" dirty="0" err="1" smtClean="0"/>
              <a:t>r’m</a:t>
            </a:r>
            <a:r>
              <a:rPr lang="en-US" dirty="0" smtClean="0"/>
              <a:t>\w\w’</a:t>
            </a:r>
            <a:r>
              <a:rPr lang="en-US" dirty="0"/>
              <a:t>	# as raw string</a:t>
            </a:r>
          </a:p>
          <a:p>
            <a:pPr marL="0" indent="0" algn="just">
              <a:buNone/>
            </a:pPr>
            <a:r>
              <a:rPr lang="en-US" dirty="0" smtClean="0"/>
              <a:t>	</a:t>
            </a:r>
            <a:r>
              <a:rPr lang="en-US" dirty="0" err="1" smtClean="0"/>
              <a:t>reg</a:t>
            </a:r>
            <a:r>
              <a:rPr lang="en-US" dirty="0" smtClean="0"/>
              <a:t> </a:t>
            </a:r>
            <a:r>
              <a:rPr lang="en-US" dirty="0"/>
              <a:t>= </a:t>
            </a:r>
            <a:r>
              <a:rPr lang="en-US" dirty="0" smtClean="0"/>
              <a:t>‘m</a:t>
            </a:r>
            <a:r>
              <a:rPr lang="en-US" dirty="0"/>
              <a:t>\\w\\</a:t>
            </a:r>
            <a:r>
              <a:rPr lang="en-US" dirty="0" smtClean="0"/>
              <a:t>w’</a:t>
            </a:r>
            <a:r>
              <a:rPr lang="en-US" dirty="0"/>
              <a:t>	# as normal string</a:t>
            </a:r>
          </a:p>
          <a:p>
            <a:pPr algn="just"/>
            <a:r>
              <a:rPr lang="en-US" dirty="0"/>
              <a:t>But using backslashes like this may be confusing for the programmer</a:t>
            </a:r>
            <a:r>
              <a:rPr lang="en-US" dirty="0" smtClean="0"/>
              <a:t>.</a:t>
            </a:r>
          </a:p>
          <a:p>
            <a:pPr algn="just"/>
            <a:r>
              <a:rPr lang="en-US" dirty="0" smtClean="0"/>
              <a:t>Now</a:t>
            </a:r>
            <a:r>
              <a:rPr lang="en-US" dirty="0"/>
              <a:t>, let's go back to our first regular expression:</a:t>
            </a:r>
          </a:p>
          <a:p>
            <a:pPr marL="0" indent="0" algn="just">
              <a:buNone/>
            </a:pPr>
            <a:r>
              <a:rPr lang="en-US" dirty="0" smtClean="0"/>
              <a:t>	</a:t>
            </a:r>
            <a:r>
              <a:rPr lang="en-US" dirty="0" err="1" smtClean="0"/>
              <a:t>reg</a:t>
            </a:r>
            <a:r>
              <a:rPr lang="en-US" dirty="0" smtClean="0"/>
              <a:t> </a:t>
            </a:r>
            <a:r>
              <a:rPr lang="en-US" dirty="0"/>
              <a:t>= </a:t>
            </a:r>
            <a:r>
              <a:rPr lang="en-US" dirty="0" err="1" smtClean="0"/>
              <a:t>r’m</a:t>
            </a:r>
            <a:r>
              <a:rPr lang="en-US" dirty="0" smtClean="0"/>
              <a:t>\w\w’</a:t>
            </a:r>
            <a:endParaRPr lang="en-US" dirty="0"/>
          </a:p>
          <a:p>
            <a:pPr algn="just"/>
            <a:r>
              <a:rPr lang="en-US" dirty="0"/>
              <a:t>This expression is written in single quotes to represent that it is a string. The first character '</a:t>
            </a:r>
            <a:r>
              <a:rPr lang="en-US" dirty="0" err="1"/>
              <a:t>tn</a:t>
            </a:r>
            <a:r>
              <a:rPr lang="en-US" dirty="0"/>
              <a:t>' represents that the words starting with 'm' should be matched. The next character Aw' represents any one character in A to Z, a to z and 0 to 9. Since we used two Aw' characters, they represent any two characters after 'm'. So, this regular expression represents words or strings having three characters and with 'm' as first character. The next two characters can be any alphanumeric</a:t>
            </a:r>
            <a:r>
              <a:rPr lang="en-US" dirty="0" smtClean="0"/>
              <a:t>.</a:t>
            </a:r>
            <a:endParaRPr lang="en-US" dirty="0"/>
          </a:p>
        </p:txBody>
      </p:sp>
    </p:spTree>
    <p:extLst>
      <p:ext uri="{BB962C8B-B14F-4D97-AF65-F5344CB8AC3E}">
        <p14:creationId xmlns:p14="http://schemas.microsoft.com/office/powerpoint/2010/main" val="424851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7" y="528034"/>
            <a:ext cx="10302197" cy="5644166"/>
          </a:xfrm>
        </p:spPr>
        <p:txBody>
          <a:bodyPr/>
          <a:lstStyle/>
          <a:p>
            <a:pPr algn="just"/>
            <a:r>
              <a:rPr lang="en-US" dirty="0"/>
              <a:t>Yes, we developed our first regular expression! The next step is to compile this expression </a:t>
            </a:r>
            <a:r>
              <a:rPr lang="en-US" dirty="0" err="1"/>
              <a:t>using..compile</a:t>
            </a:r>
            <a:r>
              <a:rPr lang="en-US" dirty="0"/>
              <a:t>() method of 're' module as:</a:t>
            </a:r>
          </a:p>
          <a:p>
            <a:pPr marL="0" indent="0" algn="just">
              <a:buNone/>
            </a:pPr>
            <a:r>
              <a:rPr lang="en-US" dirty="0"/>
              <a:t>	</a:t>
            </a:r>
            <a:r>
              <a:rPr lang="en-US" dirty="0" err="1"/>
              <a:t>prog</a:t>
            </a:r>
            <a:r>
              <a:rPr lang="en-US" dirty="0"/>
              <a:t> = </a:t>
            </a:r>
            <a:r>
              <a:rPr lang="en-US" dirty="0" err="1"/>
              <a:t>re.compile</a:t>
            </a:r>
            <a:r>
              <a:rPr lang="en-US" dirty="0"/>
              <a:t>(</a:t>
            </a:r>
            <a:r>
              <a:rPr lang="en-US" dirty="0" err="1"/>
              <a:t>r'm</a:t>
            </a:r>
            <a:r>
              <a:rPr lang="en-US" dirty="0"/>
              <a:t>\w\w') </a:t>
            </a:r>
            <a:endParaRPr lang="en-US" dirty="0" smtClean="0"/>
          </a:p>
          <a:p>
            <a:pPr algn="just"/>
            <a:r>
              <a:rPr lang="en-US" dirty="0"/>
              <a:t>Now, </a:t>
            </a:r>
            <a:r>
              <a:rPr lang="en-US" dirty="0" err="1"/>
              <a:t>prog</a:t>
            </a:r>
            <a:r>
              <a:rPr lang="en-US" dirty="0"/>
              <a:t> represents an object that contains the regular expression. The next step is to run this expression on a string `</a:t>
            </a:r>
            <a:r>
              <a:rPr lang="en-US" dirty="0" err="1"/>
              <a:t>str</a:t>
            </a:r>
            <a:r>
              <a:rPr lang="en-US" dirty="0"/>
              <a:t>' using the search() method or match() method</a:t>
            </a:r>
          </a:p>
          <a:p>
            <a:pPr algn="just"/>
            <a:endParaRPr lang="en-US" dirty="0"/>
          </a:p>
        </p:txBody>
      </p:sp>
      <p:pic>
        <p:nvPicPr>
          <p:cNvPr id="5" name="Picture 4"/>
          <p:cNvPicPr>
            <a:picLocks noChangeAspect="1"/>
          </p:cNvPicPr>
          <p:nvPr/>
        </p:nvPicPr>
        <p:blipFill rotWithShape="1">
          <a:blip r:embed="rId2"/>
          <a:srcRect l="14135" t="12984" r="45084" b="22579"/>
          <a:stretch/>
        </p:blipFill>
        <p:spPr>
          <a:xfrm>
            <a:off x="3026535" y="2390967"/>
            <a:ext cx="4919730" cy="43704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563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18186"/>
            <a:ext cx="10058400" cy="6020873"/>
          </a:xfrm>
        </p:spPr>
        <p:txBody>
          <a:bodyPr>
            <a:normAutofit lnSpcReduction="10000"/>
          </a:bodyPr>
          <a:lstStyle/>
          <a:p>
            <a:pPr algn="just"/>
            <a:r>
              <a:rPr lang="en-US" dirty="0" smtClean="0"/>
              <a:t>Instead of this two statements </a:t>
            </a:r>
          </a:p>
          <a:p>
            <a:pPr marL="0" indent="0" algn="just">
              <a:buNone/>
            </a:pPr>
            <a:r>
              <a:rPr lang="en-US" dirty="0" smtClean="0"/>
              <a:t>	</a:t>
            </a:r>
            <a:r>
              <a:rPr lang="en-US" dirty="0" err="1" smtClean="0"/>
              <a:t>prog</a:t>
            </a:r>
            <a:r>
              <a:rPr lang="en-US" dirty="0" smtClean="0"/>
              <a:t> </a:t>
            </a:r>
            <a:r>
              <a:rPr lang="en-US" dirty="0"/>
              <a:t>= </a:t>
            </a:r>
            <a:r>
              <a:rPr lang="en-US" dirty="0" err="1"/>
              <a:t>re.compile</a:t>
            </a:r>
            <a:r>
              <a:rPr lang="en-US" dirty="0"/>
              <a:t>(</a:t>
            </a:r>
            <a:r>
              <a:rPr lang="en-US" dirty="0" err="1"/>
              <a:t>r'm</a:t>
            </a:r>
            <a:r>
              <a:rPr lang="en-US" dirty="0"/>
              <a:t>\w\w') </a:t>
            </a:r>
          </a:p>
          <a:p>
            <a:pPr marL="0" indent="0" algn="just">
              <a:buNone/>
            </a:pPr>
            <a:r>
              <a:rPr lang="en-US" dirty="0"/>
              <a:t>	result = </a:t>
            </a:r>
            <a:r>
              <a:rPr lang="en-US" dirty="0" err="1"/>
              <a:t>prog.search</a:t>
            </a:r>
            <a:r>
              <a:rPr lang="en-US" dirty="0"/>
              <a:t>(</a:t>
            </a:r>
            <a:r>
              <a:rPr lang="en-US" dirty="0" err="1"/>
              <a:t>str</a:t>
            </a:r>
            <a:r>
              <a:rPr lang="en-US" dirty="0"/>
              <a:t>)</a:t>
            </a:r>
          </a:p>
          <a:p>
            <a:pPr algn="just"/>
            <a:r>
              <a:rPr lang="en-US" dirty="0" smtClean="0"/>
              <a:t>We can go with single line code </a:t>
            </a:r>
            <a:endParaRPr lang="en-US" dirty="0"/>
          </a:p>
          <a:p>
            <a:pPr marL="0" indent="0" algn="just">
              <a:buNone/>
            </a:pPr>
            <a:r>
              <a:rPr lang="en-US" dirty="0" smtClean="0"/>
              <a:t>	result </a:t>
            </a:r>
            <a:r>
              <a:rPr lang="en-US" dirty="0"/>
              <a:t>= </a:t>
            </a:r>
            <a:r>
              <a:rPr lang="en-US" dirty="0" err="1"/>
              <a:t>re.search</a:t>
            </a:r>
            <a:r>
              <a:rPr lang="en-US" dirty="0"/>
              <a:t>(</a:t>
            </a:r>
            <a:r>
              <a:rPr lang="en-US" dirty="0" err="1"/>
              <a:t>r'm</a:t>
            </a:r>
            <a:r>
              <a:rPr lang="en-US" dirty="0"/>
              <a:t>\w\w', </a:t>
            </a:r>
            <a:r>
              <a:rPr lang="en-US" dirty="0" err="1"/>
              <a:t>str</a:t>
            </a:r>
            <a:r>
              <a:rPr lang="en-US" dirty="0"/>
              <a:t>)</a:t>
            </a:r>
          </a:p>
          <a:p>
            <a:pPr algn="just"/>
            <a:r>
              <a:rPr lang="en-US" dirty="0" smtClean="0"/>
              <a:t>So</a:t>
            </a:r>
            <a:r>
              <a:rPr lang="en-US" dirty="0"/>
              <a:t>, the general form of writing regular expressions is as follows:</a:t>
            </a:r>
          </a:p>
          <a:p>
            <a:pPr marL="0" indent="0" algn="just">
              <a:buNone/>
            </a:pPr>
            <a:r>
              <a:rPr lang="en-US" dirty="0" smtClean="0"/>
              <a:t>	result </a:t>
            </a:r>
            <a:r>
              <a:rPr lang="en-US" dirty="0"/>
              <a:t>= </a:t>
            </a:r>
            <a:r>
              <a:rPr lang="en-US" dirty="0" err="1"/>
              <a:t>re.search</a:t>
            </a:r>
            <a:r>
              <a:rPr lang="en-US" dirty="0"/>
              <a:t>('expression', 'string</a:t>
            </a:r>
            <a:r>
              <a:rPr lang="en-US" dirty="0" smtClean="0"/>
              <a:t>')</a:t>
            </a:r>
            <a:endParaRPr lang="en-US" dirty="0"/>
          </a:p>
          <a:p>
            <a:pPr algn="just"/>
            <a:r>
              <a:rPr lang="en-US" dirty="0"/>
              <a:t>There is another method by the name match() that returns the resultant string only if it is d in the beginning of the string. </a:t>
            </a:r>
            <a:endParaRPr lang="en-US" dirty="0" smtClean="0"/>
          </a:p>
          <a:p>
            <a:pPr algn="just"/>
            <a:r>
              <a:rPr lang="en-US" dirty="0"/>
              <a:t>There is a method split() that splits the given string into pieces according to the regular expression and returns the pieces as elements of a list. </a:t>
            </a:r>
            <a:endParaRPr lang="en-US" dirty="0" smtClean="0"/>
          </a:p>
          <a:p>
            <a:pPr algn="just"/>
            <a:r>
              <a:rPr lang="en-US" dirty="0" smtClean="0"/>
              <a:t>Some regular </a:t>
            </a:r>
            <a:r>
              <a:rPr lang="en-US" dirty="0"/>
              <a:t>expressions can also be used to find a string and then replace it with a new string. For this purpose, we should use the sub() method of 're' module. The format of this method is:</a:t>
            </a:r>
          </a:p>
          <a:p>
            <a:pPr marL="0" indent="0" algn="just">
              <a:buNone/>
            </a:pPr>
            <a:r>
              <a:rPr lang="en-US" dirty="0" smtClean="0"/>
              <a:t>	sub(regular </a:t>
            </a:r>
            <a:r>
              <a:rPr lang="en-US" dirty="0"/>
              <a:t>expression, new string, string</a:t>
            </a:r>
            <a:r>
              <a:rPr lang="en-US" dirty="0" smtClean="0"/>
              <a:t>)</a:t>
            </a:r>
            <a:endParaRPr lang="en-US" dirty="0"/>
          </a:p>
          <a:p>
            <a:pPr algn="just"/>
            <a:r>
              <a:rPr lang="en-US" i="1" u="sng" dirty="0">
                <a:solidFill>
                  <a:srgbClr val="00B050"/>
                </a:solidFill>
              </a:rPr>
              <a:t>Go to Jupyter notebook </a:t>
            </a:r>
            <a:r>
              <a:rPr lang="en-US" i="1" u="sng" dirty="0" smtClean="0">
                <a:solidFill>
                  <a:srgbClr val="00B050"/>
                </a:solidFill>
              </a:rPr>
              <a:t>for examples</a:t>
            </a:r>
            <a:endParaRPr lang="en-US" dirty="0"/>
          </a:p>
        </p:txBody>
      </p:sp>
    </p:spTree>
    <p:extLst>
      <p:ext uri="{BB962C8B-B14F-4D97-AF65-F5344CB8AC3E}">
        <p14:creationId xmlns:p14="http://schemas.microsoft.com/office/powerpoint/2010/main" val="132996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978794"/>
            <a:ext cx="10058400" cy="5193406"/>
          </a:xfrm>
        </p:spPr>
        <p:txBody>
          <a:bodyPr>
            <a:normAutofit/>
          </a:bodyPr>
          <a:lstStyle/>
          <a:p>
            <a:r>
              <a:rPr lang="en-US" dirty="0"/>
              <a:t>So, regular expressions are used to perform the following important </a:t>
            </a:r>
            <a:r>
              <a:rPr lang="en-US" dirty="0" smtClean="0"/>
              <a:t>operations</a:t>
            </a:r>
          </a:p>
          <a:p>
            <a:pPr marL="0" indent="0">
              <a:buNone/>
            </a:pPr>
            <a:endParaRPr lang="en-US" sz="1050" dirty="0" smtClean="0"/>
          </a:p>
          <a:p>
            <a:pPr lvl="1">
              <a:buFont typeface="Wingdings" panose="05000000000000000000" pitchFamily="2" charset="2"/>
              <a:buChar char="q"/>
            </a:pPr>
            <a:r>
              <a:rPr lang="en-US" sz="2000" dirty="0" smtClean="0"/>
              <a:t> Matching strings</a:t>
            </a:r>
          </a:p>
          <a:p>
            <a:pPr lvl="1">
              <a:buFont typeface="Wingdings" panose="05000000000000000000" pitchFamily="2" charset="2"/>
              <a:buChar char="q"/>
            </a:pPr>
            <a:r>
              <a:rPr lang="en-US" sz="2000" dirty="0"/>
              <a:t> </a:t>
            </a:r>
            <a:r>
              <a:rPr lang="en-US" sz="2000" dirty="0" smtClean="0"/>
              <a:t>Searching for strings</a:t>
            </a:r>
          </a:p>
          <a:p>
            <a:pPr lvl="1">
              <a:buFont typeface="Wingdings" panose="05000000000000000000" pitchFamily="2" charset="2"/>
              <a:buChar char="q"/>
            </a:pPr>
            <a:r>
              <a:rPr lang="en-US" sz="2000" dirty="0"/>
              <a:t> </a:t>
            </a:r>
            <a:r>
              <a:rPr lang="en-US" sz="2000" dirty="0" smtClean="0"/>
              <a:t>Finding all strings</a:t>
            </a:r>
          </a:p>
          <a:p>
            <a:pPr lvl="1">
              <a:buFont typeface="Wingdings" panose="05000000000000000000" pitchFamily="2" charset="2"/>
              <a:buChar char="q"/>
            </a:pPr>
            <a:r>
              <a:rPr lang="en-US" sz="2000" dirty="0"/>
              <a:t> S</a:t>
            </a:r>
            <a:r>
              <a:rPr lang="en-US" sz="2000" dirty="0" smtClean="0"/>
              <a:t>plitting a string into pieces</a:t>
            </a:r>
          </a:p>
          <a:p>
            <a:pPr lvl="1">
              <a:buFont typeface="Wingdings" panose="05000000000000000000" pitchFamily="2" charset="2"/>
              <a:buChar char="q"/>
            </a:pPr>
            <a:r>
              <a:rPr lang="en-US" sz="2000" dirty="0"/>
              <a:t> R</a:t>
            </a:r>
            <a:r>
              <a:rPr lang="en-US" sz="2000" dirty="0" smtClean="0"/>
              <a:t>eplacing strings</a:t>
            </a:r>
            <a:endParaRPr lang="en-US" sz="2000" dirty="0"/>
          </a:p>
        </p:txBody>
      </p:sp>
    </p:spTree>
    <p:extLst>
      <p:ext uri="{BB962C8B-B14F-4D97-AF65-F5344CB8AC3E}">
        <p14:creationId xmlns:p14="http://schemas.microsoft.com/office/powerpoint/2010/main" val="3601547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6445</TotalTime>
  <Words>1288</Words>
  <Application>Microsoft Office PowerPoint</Application>
  <PresentationFormat>Widescreen</PresentationFormat>
  <Paragraphs>167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Rockwell</vt:lpstr>
      <vt:lpstr>Rockwell Condensed</vt:lpstr>
      <vt:lpstr>Times New Roman</vt:lpstr>
      <vt:lpstr>Wingdings</vt:lpstr>
      <vt:lpstr>Wood Type</vt:lpstr>
      <vt:lpstr>Chapter 18</vt:lpstr>
      <vt:lpstr>List of contents</vt:lpstr>
      <vt:lpstr>Introduction</vt:lpstr>
      <vt:lpstr>Regular Expressions</vt:lpstr>
      <vt:lpstr>PowerPoint Presentation</vt:lpstr>
      <vt:lpstr>PowerPoint Presentation</vt:lpstr>
      <vt:lpstr>PowerPoint Presentation</vt:lpstr>
      <vt:lpstr>PowerPoint Presentation</vt:lpstr>
      <vt:lpstr>PowerPoint Presentation</vt:lpstr>
      <vt:lpstr>PowerPoint Presentation</vt:lpstr>
      <vt:lpstr>Sequence Characters in Regular Expressions</vt:lpstr>
      <vt:lpstr>Quantifiers in Regular Expressions</vt:lpstr>
      <vt:lpstr>Special Characters in Regular Expressions</vt:lpstr>
      <vt:lpstr>Using Regular Expressions on Files</vt:lpstr>
      <vt:lpstr>Retrieving Information from a HTML File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Lucky</dc:creator>
  <cp:lastModifiedBy>Lucky</cp:lastModifiedBy>
  <cp:revision>1179</cp:revision>
  <dcterms:created xsi:type="dcterms:W3CDTF">2020-08-16T05:12:46Z</dcterms:created>
  <dcterms:modified xsi:type="dcterms:W3CDTF">2020-12-08T06:07:37Z</dcterms:modified>
</cp:coreProperties>
</file>