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9" r:id="rId39"/>
    <p:sldId id="327" r:id="rId40"/>
    <p:sldId id="330" r:id="rId41"/>
    <p:sldId id="328" r:id="rId42"/>
    <p:sldId id="33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414B"/>
    <a:srgbClr val="8E85C1"/>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13-Dec-20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13-Dec-20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13-Dec-20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13-Dec-20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13-Dec-20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13-Dec-20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normAutofit/>
          </a:bodyPr>
          <a:lstStyle/>
          <a:p>
            <a:r>
              <a:rPr lang="en-US" dirty="0" smtClean="0">
                <a:solidFill>
                  <a:schemeClr val="accent1">
                    <a:lumMod val="60000"/>
                    <a:lumOff val="40000"/>
                  </a:schemeClr>
                </a:solidFill>
              </a:rPr>
              <a:t>Chapter 21</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smtClean="0">
                <a:solidFill>
                  <a:srgbClr val="006600"/>
                </a:solidFill>
              </a:rPr>
              <a:t>Threads in </a:t>
            </a:r>
            <a:r>
              <a:rPr lang="en-US" sz="4400" dirty="0">
                <a:solidFill>
                  <a:srgbClr val="006600"/>
                </a:solidFill>
              </a:rPr>
              <a:t>Python</a:t>
            </a:r>
            <a:endParaRPr lang="en-US" sz="4400" dirty="0" smtClean="0">
              <a:solidFill>
                <a:srgbClr val="006600"/>
              </a:solidFill>
            </a:endParaRP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r>
              <a:rPr lang="en-US" dirty="0" smtClean="0"/>
              <a:t>Each </a:t>
            </a:r>
            <a:r>
              <a:rPr lang="en-US" dirty="0"/>
              <a:t>thread can be imagined as an individual process that can execute a separate set of statements. We can imagine these threads as hands of the microprocessor. We have 2 hands, so we can do 2 things at a time. Similarly, if a processor has 2 threads, it can do 2 tasks at a time. This is called thread-based multitasking.</a:t>
            </a:r>
          </a:p>
          <a:p>
            <a:endParaRPr lang="en-US" dirty="0"/>
          </a:p>
        </p:txBody>
      </p:sp>
      <p:pic>
        <p:nvPicPr>
          <p:cNvPr id="8" name="Content Placeholder 3"/>
          <p:cNvPicPr>
            <a:picLocks noChangeAspect="1"/>
          </p:cNvPicPr>
          <p:nvPr/>
        </p:nvPicPr>
        <p:blipFill rotWithShape="1">
          <a:blip r:embed="rId2"/>
          <a:srcRect l="24875" t="43653" r="34733" b="16928"/>
          <a:stretch/>
        </p:blipFill>
        <p:spPr>
          <a:xfrm>
            <a:off x="3471316" y="1507924"/>
            <a:ext cx="5255464" cy="2883579"/>
          </a:xfrm>
          <a:prstGeom prst="rect">
            <a:avLst/>
          </a:prstGeom>
        </p:spPr>
      </p:pic>
    </p:spTree>
    <p:extLst>
      <p:ext uri="{BB962C8B-B14F-4D97-AF65-F5344CB8AC3E}">
        <p14:creationId xmlns:p14="http://schemas.microsoft.com/office/powerpoint/2010/main" val="201371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Differences between a Process and a </a:t>
            </a:r>
            <a:r>
              <a:rPr lang="en-US" sz="3800" dirty="0" smtClean="0">
                <a:solidFill>
                  <a:srgbClr val="006600"/>
                </a:solidFill>
              </a:rPr>
              <a:t>Thread</a:t>
            </a:r>
            <a:endParaRPr lang="en-US" sz="3800" dirty="0"/>
          </a:p>
        </p:txBody>
      </p:sp>
      <p:sp>
        <p:nvSpPr>
          <p:cNvPr id="3" name="Content Placeholder 2"/>
          <p:cNvSpPr>
            <a:spLocks noGrp="1"/>
          </p:cNvSpPr>
          <p:nvPr>
            <p:ph idx="1"/>
          </p:nvPr>
        </p:nvSpPr>
        <p:spPr/>
        <p:txBody>
          <a:bodyPr>
            <a:normAutofit fontScale="92500"/>
          </a:bodyPr>
          <a:lstStyle/>
          <a:p>
            <a:pPr algn="just"/>
            <a:r>
              <a:rPr lang="en-US" dirty="0"/>
              <a:t>A process represents a group of statements which are executed by the PVM using a main thread. We can take a running program as an example for a process. Each process will have its own memory, a program counter that keeps track of the instruction being executed and a stack that holds the data. The data of one process is generally isolated from another process. It means the data or result of a process is generally not available to another process unless both the processes communicate explicitly.</a:t>
            </a:r>
          </a:p>
          <a:p>
            <a:pPr algn="just"/>
            <a:r>
              <a:rPr lang="en-US" dirty="0"/>
              <a:t>A thread also represents a group of statements within a program. When we want to use threads, we have to create them separately which are in turn run by the main thread. Threads will not have their own memory and program counter. The data of one thread is shared easily by another thread. So, it is possible that a thread can easily modify the data of another thread.</a:t>
            </a:r>
          </a:p>
          <a:p>
            <a:pPr algn="just"/>
            <a:r>
              <a:rPr lang="en-US" dirty="0"/>
              <a:t>Any program utilizes resources like memory and processor time. Hence it is called heavy weight process. But a thread is a small part of the program that takes very less memory and processor time. Hence threads are called light weight processes</a:t>
            </a:r>
            <a:r>
              <a:rPr lang="en-US" dirty="0" smtClean="0"/>
              <a:t>.</a:t>
            </a:r>
            <a:endParaRPr lang="en-US" dirty="0"/>
          </a:p>
        </p:txBody>
      </p:sp>
    </p:spTree>
    <p:extLst>
      <p:ext uri="{BB962C8B-B14F-4D97-AF65-F5344CB8AC3E}">
        <p14:creationId xmlns:p14="http://schemas.microsoft.com/office/powerpoint/2010/main" val="398469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Concurrent Programming and </a:t>
            </a:r>
            <a:r>
              <a:rPr lang="en-US" sz="3800" dirty="0" smtClean="0">
                <a:solidFill>
                  <a:srgbClr val="006600"/>
                </a:solidFill>
              </a:rPr>
              <a:t>GIL</a:t>
            </a:r>
            <a:endParaRPr lang="en-US" sz="3800" dirty="0"/>
          </a:p>
        </p:txBody>
      </p:sp>
      <p:sp>
        <p:nvSpPr>
          <p:cNvPr id="3" name="Content Placeholder 2"/>
          <p:cNvSpPr>
            <a:spLocks noGrp="1"/>
          </p:cNvSpPr>
          <p:nvPr>
            <p:ph idx="1"/>
          </p:nvPr>
        </p:nvSpPr>
        <p:spPr>
          <a:xfrm>
            <a:off x="1069847" y="2121408"/>
            <a:ext cx="10302197" cy="4050792"/>
          </a:xfrm>
        </p:spPr>
        <p:txBody>
          <a:bodyPr>
            <a:normAutofit fontScale="85000" lnSpcReduction="10000"/>
          </a:bodyPr>
          <a:lstStyle/>
          <a:p>
            <a:pPr algn="just"/>
            <a:r>
              <a:rPr lang="en-US" dirty="0"/>
              <a:t>In Python, it is possible to create multiple processes and set them to Work simultaneously. In the same way, it is possible to create multiple threads and set them to execute different parts of the program simultaneously. </a:t>
            </a:r>
            <a:endParaRPr lang="en-US" dirty="0" smtClean="0"/>
          </a:p>
          <a:p>
            <a:pPr algn="just"/>
            <a:r>
              <a:rPr lang="en-US" dirty="0" smtClean="0"/>
              <a:t>Executing </a:t>
            </a:r>
            <a:r>
              <a:rPr lang="en-US" dirty="0"/>
              <a:t>the tasks or parts of a program simultaneously is called 'concurrent programming'.</a:t>
            </a:r>
          </a:p>
          <a:p>
            <a:pPr algn="just"/>
            <a:r>
              <a:rPr lang="en-US" dirty="0"/>
              <a:t>When more than one thread is running at a time, the data of one thread is available to another thread. In such cases, there is a possibility that the data may undergo unwanted manipulations. This happens especially when more than one thread is acting on the data simultaneously. This will lead to wrong results. It means the PVM is not thread safe. </a:t>
            </a:r>
            <a:endParaRPr lang="en-US" dirty="0" smtClean="0"/>
          </a:p>
          <a:p>
            <a:pPr algn="just"/>
            <a:r>
              <a:rPr lang="en-US" dirty="0" smtClean="0"/>
              <a:t>Hence</a:t>
            </a:r>
            <a:r>
              <a:rPr lang="en-US" dirty="0">
                <a:solidFill>
                  <a:srgbClr val="15414B"/>
                </a:solidFill>
              </a:rPr>
              <a:t>, </a:t>
            </a:r>
            <a:r>
              <a:rPr lang="en-US" dirty="0">
                <a:solidFill>
                  <a:srgbClr val="0070C0"/>
                </a:solidFill>
              </a:rPr>
              <a:t>PVM uses an internal global interpreter lock (GIL) that allows only a single thread to execute at any given moment. </a:t>
            </a:r>
            <a:r>
              <a:rPr lang="en-US" dirty="0"/>
              <a:t>GIL does not allow more than one thread to run at a time. This becomes an obstacle to write concurrent programs in Python. Even when there are many processors available in a computer system, the programmer can use the capability of only one processor at a time due to the restriction imposed by GIL. However, GIL will not impose this restriction of using only one thread at a time, in case of normal Python programs that take some input and provide output. GIL will impose this restriction on applications that involve heavy amounts of CPU processing or those involving multiple processors.</a:t>
            </a:r>
          </a:p>
          <a:p>
            <a:pPr algn="just"/>
            <a:endParaRPr lang="en-US" dirty="0"/>
          </a:p>
        </p:txBody>
      </p:sp>
    </p:spTree>
    <p:extLst>
      <p:ext uri="{BB962C8B-B14F-4D97-AF65-F5344CB8AC3E}">
        <p14:creationId xmlns:p14="http://schemas.microsoft.com/office/powerpoint/2010/main" val="298492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6600"/>
                </a:solidFill>
              </a:rPr>
              <a:t>Uses of </a:t>
            </a:r>
            <a:r>
              <a:rPr lang="en-US" sz="4000" dirty="0" smtClean="0">
                <a:solidFill>
                  <a:srgbClr val="006600"/>
                </a:solidFill>
              </a:rPr>
              <a:t>Threads</a:t>
            </a:r>
            <a:endParaRPr lang="en-US" sz="4000" dirty="0"/>
          </a:p>
        </p:txBody>
      </p:sp>
      <p:sp>
        <p:nvSpPr>
          <p:cNvPr id="3" name="Content Placeholder 2"/>
          <p:cNvSpPr>
            <a:spLocks noGrp="1"/>
          </p:cNvSpPr>
          <p:nvPr>
            <p:ph idx="1"/>
          </p:nvPr>
        </p:nvSpPr>
        <p:spPr/>
        <p:txBody>
          <a:bodyPr>
            <a:normAutofit/>
          </a:bodyPr>
          <a:lstStyle/>
          <a:p>
            <a:pPr marL="274320" indent="-274320" algn="just"/>
            <a:r>
              <a:rPr lang="en-US" dirty="0"/>
              <a:t>Threads are highly useful when we want to perform more than one task simultaneously. This is also known as 'concurrent programming'. This makes the threads to be used in the following situations:</a:t>
            </a:r>
          </a:p>
          <a:p>
            <a:pPr marL="548640" lvl="2" indent="-274320" algn="just">
              <a:buFont typeface="Wingdings" panose="05000000000000000000" pitchFamily="2" charset="2"/>
              <a:buChar char="q"/>
            </a:pPr>
            <a:r>
              <a:rPr lang="en-US" dirty="0" smtClean="0"/>
              <a:t>Threads </a:t>
            </a:r>
            <a:r>
              <a:rPr lang="en-US" dirty="0"/>
              <a:t>are mainly used in server-side programs to serve the needs of multiple clients on a network or Internet. On Internet, a server machine has to cater to the needs of thousands of clients at a time. For this purpose, if we use threads in the server, they can do various jobs at a time, thus they can handle several clients.</a:t>
            </a:r>
          </a:p>
          <a:p>
            <a:pPr marL="548640" lvl="2" indent="-274320" algn="just">
              <a:buFont typeface="Wingdings" panose="05000000000000000000" pitchFamily="2" charset="2"/>
              <a:buChar char="q"/>
            </a:pPr>
            <a:r>
              <a:rPr lang="en-US" dirty="0" smtClean="0"/>
              <a:t>Threads </a:t>
            </a:r>
            <a:r>
              <a:rPr lang="en-US" dirty="0"/>
              <a:t>are also used to create games and animation. Animation means moving objects from one place to another. In many games, generally we have to perform more than one task simultaneously. There, threads will be of invaluable help. For example, in a game, a flight may be moving from left to right. A machine gun should shoot it, releasing the bullets at the flight. These two tasks should happen simultaneously. For this purpose, we can use 2 threads, one thread will move the flight and the other one will move the bullet, simultaneously towards the flight.</a:t>
            </a:r>
          </a:p>
          <a:p>
            <a:pPr marL="274320" indent="-274320" algn="just"/>
            <a:endParaRPr lang="en-US" dirty="0"/>
          </a:p>
        </p:txBody>
      </p:sp>
    </p:spTree>
    <p:extLst>
      <p:ext uri="{BB962C8B-B14F-4D97-AF65-F5344CB8AC3E}">
        <p14:creationId xmlns:p14="http://schemas.microsoft.com/office/powerpoint/2010/main" val="278866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Creating Threads in </a:t>
            </a:r>
            <a:r>
              <a:rPr lang="en-US" sz="3800" dirty="0" smtClean="0">
                <a:solidFill>
                  <a:srgbClr val="006600"/>
                </a:solidFill>
              </a:rPr>
              <a:t>python</a:t>
            </a:r>
            <a:endParaRPr lang="en-US" sz="3800" dirty="0"/>
          </a:p>
        </p:txBody>
      </p:sp>
      <p:sp>
        <p:nvSpPr>
          <p:cNvPr id="3" name="Content Placeholder 2"/>
          <p:cNvSpPr>
            <a:spLocks noGrp="1"/>
          </p:cNvSpPr>
          <p:nvPr>
            <p:ph idx="1"/>
          </p:nvPr>
        </p:nvSpPr>
        <p:spPr/>
        <p:txBody>
          <a:bodyPr>
            <a:normAutofit/>
          </a:bodyPr>
          <a:lstStyle/>
          <a:p>
            <a:r>
              <a:rPr lang="en-US" dirty="0" smtClean="0"/>
              <a:t>Python </a:t>
            </a:r>
            <a:r>
              <a:rPr lang="en-US" dirty="0"/>
              <a:t>provides </a:t>
            </a:r>
            <a:r>
              <a:rPr lang="en-US" dirty="0" smtClean="0"/>
              <a:t>‘</a:t>
            </a:r>
            <a:r>
              <a:rPr lang="en-US" dirty="0" smtClean="0">
                <a:solidFill>
                  <a:srgbClr val="0070C0"/>
                </a:solidFill>
              </a:rPr>
              <a:t>Thread</a:t>
            </a:r>
            <a:r>
              <a:rPr lang="en-US" dirty="0" smtClean="0"/>
              <a:t>’ </a:t>
            </a:r>
            <a:r>
              <a:rPr lang="en-US" i="1" dirty="0">
                <a:solidFill>
                  <a:schemeClr val="accent2">
                    <a:lumMod val="50000"/>
                  </a:schemeClr>
                </a:solidFill>
              </a:rPr>
              <a:t>class</a:t>
            </a:r>
            <a:r>
              <a:rPr lang="en-US" dirty="0"/>
              <a:t> of </a:t>
            </a:r>
            <a:r>
              <a:rPr lang="en-US" dirty="0" smtClean="0"/>
              <a:t>‘</a:t>
            </a:r>
            <a:r>
              <a:rPr lang="en-US" dirty="0" smtClean="0">
                <a:solidFill>
                  <a:srgbClr val="0070C0"/>
                </a:solidFill>
              </a:rPr>
              <a:t>threading</a:t>
            </a:r>
            <a:r>
              <a:rPr lang="en-US" dirty="0" smtClean="0"/>
              <a:t>’ </a:t>
            </a:r>
            <a:r>
              <a:rPr lang="en-US" i="1" dirty="0" smtClean="0">
                <a:solidFill>
                  <a:schemeClr val="accent2">
                    <a:lumMod val="50000"/>
                  </a:schemeClr>
                </a:solidFill>
              </a:rPr>
              <a:t>module</a:t>
            </a:r>
            <a:r>
              <a:rPr lang="en-US" dirty="0" smtClean="0">
                <a:solidFill>
                  <a:srgbClr val="0070C0"/>
                </a:solidFill>
              </a:rPr>
              <a:t> </a:t>
            </a:r>
            <a:r>
              <a:rPr lang="en-US" dirty="0"/>
              <a:t>that is useful to create threads. To create our own thread, we are supposed to create an object of Thread class. The following are the different ways of creating our own threads in Python</a:t>
            </a:r>
            <a:r>
              <a:rPr lang="en-US" dirty="0" smtClean="0"/>
              <a:t>:</a:t>
            </a:r>
          </a:p>
          <a:p>
            <a:endParaRPr lang="en-US" sz="900" dirty="0"/>
          </a:p>
          <a:p>
            <a:pPr lvl="1">
              <a:buFont typeface="Wingdings" panose="05000000000000000000" pitchFamily="2" charset="2"/>
              <a:buChar char="q"/>
            </a:pPr>
            <a:r>
              <a:rPr lang="en-US" dirty="0" smtClean="0"/>
              <a:t> Creating </a:t>
            </a:r>
            <a:r>
              <a:rPr lang="en-US" dirty="0"/>
              <a:t>a thread without using a class</a:t>
            </a:r>
          </a:p>
          <a:p>
            <a:pPr lvl="1">
              <a:buFont typeface="Wingdings" panose="05000000000000000000" pitchFamily="2" charset="2"/>
              <a:buChar char="q"/>
            </a:pPr>
            <a:r>
              <a:rPr lang="en-US" dirty="0" smtClean="0"/>
              <a:t> Creating </a:t>
            </a:r>
            <a:r>
              <a:rPr lang="en-US" dirty="0"/>
              <a:t>a thread by creating a sub class to Thread class</a:t>
            </a:r>
          </a:p>
          <a:p>
            <a:pPr lvl="1">
              <a:buFont typeface="Wingdings" panose="05000000000000000000" pitchFamily="2" charset="2"/>
              <a:buChar char="q"/>
            </a:pPr>
            <a:r>
              <a:rPr lang="en-US" dirty="0" smtClean="0"/>
              <a:t> Creating </a:t>
            </a:r>
            <a:r>
              <a:rPr lang="en-US" dirty="0"/>
              <a:t>a thread without creating sub class to Thread class</a:t>
            </a:r>
          </a:p>
          <a:p>
            <a:pPr marL="274320" lvl="1" indent="0">
              <a:buNone/>
            </a:pPr>
            <a:endParaRPr lang="en-US" dirty="0" smtClean="0"/>
          </a:p>
          <a:p>
            <a:endParaRPr lang="en-US" dirty="0"/>
          </a:p>
        </p:txBody>
      </p:sp>
    </p:spTree>
    <p:extLst>
      <p:ext uri="{BB962C8B-B14F-4D97-AF65-F5344CB8AC3E}">
        <p14:creationId xmlns:p14="http://schemas.microsoft.com/office/powerpoint/2010/main" val="378115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5606" y="965916"/>
            <a:ext cx="10058400" cy="5164428"/>
          </a:xfrm>
        </p:spPr>
        <p:txBody>
          <a:bodyPr>
            <a:normAutofit/>
          </a:bodyPr>
          <a:lstStyle/>
          <a:p>
            <a:pPr marL="274320" lvl="1" indent="0">
              <a:buNone/>
            </a:pPr>
            <a:r>
              <a:rPr lang="en-US" sz="2600" dirty="0" smtClean="0">
                <a:solidFill>
                  <a:srgbClr val="7030A0"/>
                </a:solidFill>
              </a:rPr>
              <a:t>Creating </a:t>
            </a:r>
            <a:r>
              <a:rPr lang="en-US" sz="2600" dirty="0">
                <a:solidFill>
                  <a:srgbClr val="7030A0"/>
                </a:solidFill>
              </a:rPr>
              <a:t>a Thread without using a Class</a:t>
            </a:r>
          </a:p>
          <a:p>
            <a:endParaRPr lang="en-US" sz="1000" dirty="0" smtClean="0"/>
          </a:p>
          <a:p>
            <a:r>
              <a:rPr lang="en-US" dirty="0" smtClean="0"/>
              <a:t>The </a:t>
            </a:r>
            <a:r>
              <a:rPr lang="en-US" dirty="0"/>
              <a:t>purpose of a thread is to execute a group of statements like a function. So, we can create a thread by creating an object of Thread class and pass the function name as target for the thread as:</a:t>
            </a:r>
          </a:p>
          <a:p>
            <a:pPr marL="0" indent="0">
              <a:buNone/>
            </a:pPr>
            <a:r>
              <a:rPr lang="en-US" dirty="0"/>
              <a:t>	t = Thread(target=</a:t>
            </a:r>
            <a:r>
              <a:rPr lang="en-US" dirty="0" err="1"/>
              <a:t>functionname</a:t>
            </a:r>
            <a:r>
              <a:rPr lang="en-US" dirty="0"/>
              <a:t>, [</a:t>
            </a:r>
            <a:r>
              <a:rPr lang="en-US" dirty="0" err="1"/>
              <a:t>args</a:t>
            </a:r>
            <a:r>
              <a:rPr lang="en-US" dirty="0"/>
              <a:t>=(</a:t>
            </a:r>
            <a:r>
              <a:rPr lang="en-US" dirty="0" err="1"/>
              <a:t>argl</a:t>
            </a:r>
            <a:r>
              <a:rPr lang="en-US" dirty="0"/>
              <a:t>, arg2,</a:t>
            </a:r>
          </a:p>
          <a:p>
            <a:r>
              <a:rPr lang="en-US" dirty="0"/>
              <a:t>Here, we are creating the Thread class object that represents our thread. The 'target' represents the function on which the thread will act. '</a:t>
            </a:r>
            <a:r>
              <a:rPr lang="en-US" dirty="0" err="1"/>
              <a:t>args</a:t>
            </a:r>
            <a:r>
              <a:rPr lang="en-US" dirty="0"/>
              <a:t>' represents a tuple of arguments which are passed to the function. Once the thread is created like this, it should be started by calling the start() method as:</a:t>
            </a:r>
          </a:p>
          <a:p>
            <a:pPr marL="0" indent="0">
              <a:buNone/>
            </a:pPr>
            <a:r>
              <a:rPr lang="en-US" dirty="0"/>
              <a:t>	t. start()</a:t>
            </a:r>
          </a:p>
          <a:p>
            <a:r>
              <a:rPr lang="en-US" dirty="0"/>
              <a:t>Then the thread 't' will jump into the target function and executes the code inside that function. </a:t>
            </a:r>
            <a:endParaRPr lang="en-US" dirty="0" smtClean="0"/>
          </a:p>
          <a:p>
            <a:r>
              <a:rPr lang="en-US" i="1" u="sng" dirty="0" smtClean="0">
                <a:solidFill>
                  <a:srgbClr val="00B050"/>
                </a:solidFill>
              </a:rPr>
              <a:t>Go </a:t>
            </a:r>
            <a:r>
              <a:rPr lang="en-US" i="1" u="sng" dirty="0">
                <a:solidFill>
                  <a:srgbClr val="00B050"/>
                </a:solidFill>
              </a:rPr>
              <a:t>to Jupyter notebook for </a:t>
            </a:r>
            <a:r>
              <a:rPr lang="en-US" i="1" u="sng" dirty="0" smtClean="0">
                <a:solidFill>
                  <a:srgbClr val="00B050"/>
                </a:solidFill>
              </a:rPr>
              <a:t>example</a:t>
            </a:r>
            <a:endParaRPr lang="en-US" dirty="0"/>
          </a:p>
          <a:p>
            <a:endParaRPr lang="en-US" dirty="0"/>
          </a:p>
          <a:p>
            <a:endParaRPr lang="en-US" dirty="0"/>
          </a:p>
        </p:txBody>
      </p:sp>
    </p:spTree>
    <p:extLst>
      <p:ext uri="{BB962C8B-B14F-4D97-AF65-F5344CB8AC3E}">
        <p14:creationId xmlns:p14="http://schemas.microsoft.com/office/powerpoint/2010/main" val="827838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68192"/>
            <a:ext cx="10058400" cy="4704008"/>
          </a:xfrm>
        </p:spPr>
        <p:txBody>
          <a:bodyPr/>
          <a:lstStyle/>
          <a:p>
            <a:r>
              <a:rPr lang="en-US" dirty="0"/>
              <a:t>We can slightly improve the previous program such that we can pass arguments or data to the display() function. This is done in </a:t>
            </a:r>
            <a:r>
              <a:rPr lang="en-US" dirty="0" smtClean="0"/>
              <a:t>the following Program. In </a:t>
            </a:r>
            <a:r>
              <a:rPr lang="en-US" dirty="0"/>
              <a:t>this program, we are passing a string to the display() function at the time of creating the thread as:</a:t>
            </a:r>
          </a:p>
          <a:p>
            <a:pPr marL="0" indent="0">
              <a:buNone/>
            </a:pPr>
            <a:r>
              <a:rPr lang="en-US" dirty="0" smtClean="0"/>
              <a:t>	t </a:t>
            </a:r>
            <a:r>
              <a:rPr lang="en-US" dirty="0"/>
              <a:t>= Thread(target=display, </a:t>
            </a:r>
            <a:r>
              <a:rPr lang="en-US" dirty="0" err="1"/>
              <a:t>args</a:t>
            </a:r>
            <a:r>
              <a:rPr lang="en-US" dirty="0"/>
              <a:t>=('Hello', ))</a:t>
            </a:r>
          </a:p>
          <a:p>
            <a:r>
              <a:rPr lang="en-US" dirty="0"/>
              <a:t>Please observe the comma ( , ) after the argument 'Hello' mentioned in the tuple. We should remember that when a single element is specified in a tuple, a comma is needed after that element</a:t>
            </a:r>
            <a:r>
              <a:rPr lang="en-US" dirty="0" smtClean="0"/>
              <a:t>.</a:t>
            </a:r>
          </a:p>
          <a:p>
            <a:endParaRPr lang="en-US" dirty="0" smtClean="0"/>
          </a:p>
          <a:p>
            <a:r>
              <a:rPr lang="en-US" i="1" u="sng" dirty="0">
                <a:solidFill>
                  <a:srgbClr val="00B050"/>
                </a:solidFill>
              </a:rPr>
              <a:t>Go to Jupyter notebook for example</a:t>
            </a:r>
            <a:endParaRPr lang="en-US" dirty="0"/>
          </a:p>
          <a:p>
            <a:endParaRPr lang="en-US" dirty="0"/>
          </a:p>
          <a:p>
            <a:endParaRPr lang="en-US" dirty="0"/>
          </a:p>
        </p:txBody>
      </p:sp>
    </p:spTree>
    <p:extLst>
      <p:ext uri="{BB962C8B-B14F-4D97-AF65-F5344CB8AC3E}">
        <p14:creationId xmlns:p14="http://schemas.microsoft.com/office/powerpoint/2010/main" val="262356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01521"/>
            <a:ext cx="10058400" cy="5270679"/>
          </a:xfrm>
        </p:spPr>
        <p:txBody>
          <a:bodyPr>
            <a:normAutofit fontScale="85000" lnSpcReduction="10000"/>
          </a:bodyPr>
          <a:lstStyle/>
          <a:p>
            <a:pPr marL="0" indent="0">
              <a:buNone/>
            </a:pPr>
            <a:r>
              <a:rPr lang="en-US" sz="3400" i="1" dirty="0" smtClean="0">
                <a:solidFill>
                  <a:srgbClr val="7030A0"/>
                </a:solidFill>
              </a:rPr>
              <a:t>Creating </a:t>
            </a:r>
            <a:r>
              <a:rPr lang="en-US" sz="3400" i="1" dirty="0">
                <a:solidFill>
                  <a:srgbClr val="7030A0"/>
                </a:solidFill>
              </a:rPr>
              <a:t>a Thread by Creating a Sub Class to Thread </a:t>
            </a:r>
            <a:r>
              <a:rPr lang="en-US" sz="3400" i="1" dirty="0" smtClean="0">
                <a:solidFill>
                  <a:srgbClr val="7030A0"/>
                </a:solidFill>
              </a:rPr>
              <a:t>Class</a:t>
            </a:r>
          </a:p>
          <a:p>
            <a:pPr marL="0" indent="0">
              <a:buNone/>
            </a:pPr>
            <a:endParaRPr lang="en-US" sz="2600" i="1" dirty="0">
              <a:solidFill>
                <a:srgbClr val="7030A0"/>
              </a:solidFill>
            </a:endParaRPr>
          </a:p>
          <a:p>
            <a:r>
              <a:rPr lang="en-US" sz="2600" dirty="0"/>
              <a:t>Since the 'Thread' class is already created by the Python people in threading module, we can make our class as a sub class to Thread class so that we can inherit the functionality of the Thread class. This can be done by writing the following statement:</a:t>
            </a:r>
          </a:p>
          <a:p>
            <a:pPr marL="0" indent="0">
              <a:buNone/>
            </a:pPr>
            <a:r>
              <a:rPr lang="en-US" sz="2600" dirty="0" smtClean="0"/>
              <a:t>	class  </a:t>
            </a:r>
            <a:r>
              <a:rPr lang="en-US" sz="2600" dirty="0" err="1" smtClean="0"/>
              <a:t>MyThread</a:t>
            </a:r>
            <a:r>
              <a:rPr lang="en-US" sz="2600" dirty="0" smtClean="0"/>
              <a:t>(Thread</a:t>
            </a:r>
            <a:r>
              <a:rPr lang="en-US" sz="2600" dirty="0"/>
              <a:t>) :</a:t>
            </a:r>
          </a:p>
          <a:p>
            <a:r>
              <a:rPr lang="en-US" sz="2600" dirty="0"/>
              <a:t>Here, '</a:t>
            </a:r>
            <a:r>
              <a:rPr lang="en-US" sz="2600" dirty="0" err="1"/>
              <a:t>MyThread</a:t>
            </a:r>
            <a:r>
              <a:rPr lang="en-US" sz="2600" dirty="0"/>
              <a:t>' represents the sub class of 'Thread' class. </a:t>
            </a:r>
            <a:endParaRPr lang="en-US" sz="2600" dirty="0" smtClean="0"/>
          </a:p>
          <a:p>
            <a:r>
              <a:rPr lang="en-US" sz="2600" dirty="0" smtClean="0"/>
              <a:t>The </a:t>
            </a:r>
            <a:r>
              <a:rPr lang="en-US" sz="2600" dirty="0"/>
              <a:t>'Thread' class has the run() method which is also available to our sub class, i.e. to '</a:t>
            </a:r>
            <a:r>
              <a:rPr lang="en-US" sz="2600" dirty="0" err="1"/>
              <a:t>MyThread</a:t>
            </a:r>
            <a:r>
              <a:rPr lang="en-US" sz="2600" dirty="0"/>
              <a:t>' class. The specialty of the run() method is that every thread will run this method when it is started. So, by overriding the run() method, we can make the threads run our own run() method. </a:t>
            </a:r>
            <a:endParaRPr lang="en-US" sz="2600" dirty="0" smtClean="0"/>
          </a:p>
          <a:p>
            <a:r>
              <a:rPr lang="en-US" sz="2600" dirty="0" smtClean="0"/>
              <a:t>The </a:t>
            </a:r>
            <a:r>
              <a:rPr lang="en-US" sz="2600" dirty="0"/>
              <a:t>next </a:t>
            </a:r>
            <a:r>
              <a:rPr lang="en-US" sz="2600" dirty="0" smtClean="0"/>
              <a:t>step </a:t>
            </a:r>
            <a:r>
              <a:rPr lang="en-US" sz="2600" dirty="0"/>
              <a:t>is to create the object of the </a:t>
            </a:r>
            <a:r>
              <a:rPr lang="en-US" sz="2600" dirty="0" smtClean="0"/>
              <a:t>`</a:t>
            </a:r>
            <a:r>
              <a:rPr lang="en-US" sz="2600" dirty="0" err="1"/>
              <a:t>M</a:t>
            </a:r>
            <a:r>
              <a:rPr lang="en-US" sz="2600" dirty="0" err="1" smtClean="0"/>
              <a:t>yThread</a:t>
            </a:r>
            <a:r>
              <a:rPr lang="en-US" sz="2600" dirty="0"/>
              <a:t>' class which contains a copy of the super class, i.e. the 'Thread' class.</a:t>
            </a:r>
          </a:p>
          <a:p>
            <a:pPr marL="0" indent="0">
              <a:buNone/>
            </a:pPr>
            <a:r>
              <a:rPr lang="en-US" sz="2600" dirty="0" smtClean="0"/>
              <a:t>	t1 </a:t>
            </a:r>
            <a:r>
              <a:rPr lang="en-US" sz="2600" dirty="0"/>
              <a:t>= </a:t>
            </a:r>
            <a:r>
              <a:rPr lang="en-US" sz="2600" dirty="0" err="1"/>
              <a:t>MyThread</a:t>
            </a:r>
            <a:r>
              <a:rPr lang="en-US" sz="2600" dirty="0"/>
              <a:t>()</a:t>
            </a:r>
          </a:p>
          <a:p>
            <a:pPr marL="0" indent="0">
              <a:buNone/>
            </a:pPr>
            <a:endParaRPr lang="en-US" sz="2600" dirty="0">
              <a:solidFill>
                <a:srgbClr val="7030A0"/>
              </a:solidFill>
            </a:endParaRPr>
          </a:p>
        </p:txBody>
      </p:sp>
    </p:spTree>
    <p:extLst>
      <p:ext uri="{BB962C8B-B14F-4D97-AF65-F5344CB8AC3E}">
        <p14:creationId xmlns:p14="http://schemas.microsoft.com/office/powerpoint/2010/main" val="27891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97735"/>
            <a:ext cx="10058400" cy="4974465"/>
          </a:xfrm>
        </p:spPr>
        <p:txBody>
          <a:bodyPr/>
          <a:lstStyle/>
          <a:p>
            <a:r>
              <a:rPr lang="en-US" dirty="0"/>
              <a:t>Here, </a:t>
            </a:r>
            <a:r>
              <a:rPr lang="en-US" dirty="0" smtClean="0"/>
              <a:t>'t1' </a:t>
            </a:r>
            <a:r>
              <a:rPr lang="en-US" dirty="0"/>
              <a:t>is the object of '</a:t>
            </a:r>
            <a:r>
              <a:rPr lang="en-US" dirty="0" err="1"/>
              <a:t>MyThread</a:t>
            </a:r>
            <a:r>
              <a:rPr lang="en-US" dirty="0"/>
              <a:t>' class which represents our thread. Now, we can run this thread by calling the start() method as: </a:t>
            </a:r>
            <a:endParaRPr lang="en-US" dirty="0" smtClean="0"/>
          </a:p>
          <a:p>
            <a:pPr marL="0" indent="0">
              <a:buNone/>
            </a:pPr>
            <a:r>
              <a:rPr lang="en-US" dirty="0"/>
              <a:t>	</a:t>
            </a:r>
            <a:r>
              <a:rPr lang="en-US" dirty="0" smtClean="0"/>
              <a:t>t1. </a:t>
            </a:r>
            <a:r>
              <a:rPr lang="en-US" dirty="0"/>
              <a:t>start</a:t>
            </a:r>
            <a:r>
              <a:rPr lang="en-US" dirty="0" smtClean="0"/>
              <a:t>() </a:t>
            </a:r>
          </a:p>
          <a:p>
            <a:r>
              <a:rPr lang="en-US" dirty="0" smtClean="0"/>
              <a:t>Now </a:t>
            </a:r>
            <a:r>
              <a:rPr lang="en-US" dirty="0"/>
              <a:t>the thread will jump into the run() method of '</a:t>
            </a:r>
            <a:r>
              <a:rPr lang="en-US" dirty="0" err="1"/>
              <a:t>MyThread</a:t>
            </a:r>
            <a:r>
              <a:rPr lang="en-US" dirty="0"/>
              <a:t>' class and executes the code available inside </a:t>
            </a:r>
            <a:r>
              <a:rPr lang="en-US" dirty="0" smtClean="0"/>
              <a:t>it. Many </a:t>
            </a:r>
            <a:r>
              <a:rPr lang="en-US" dirty="0"/>
              <a:t>times, it is better to wait for the completion of the thread by calling the join() method on the thread as:</a:t>
            </a:r>
          </a:p>
          <a:p>
            <a:pPr marL="0" indent="0">
              <a:buNone/>
            </a:pPr>
            <a:r>
              <a:rPr lang="en-US" dirty="0" smtClean="0"/>
              <a:t>	t1.join</a:t>
            </a:r>
            <a:r>
              <a:rPr lang="en-US" dirty="0"/>
              <a:t>()</a:t>
            </a:r>
          </a:p>
          <a:p>
            <a:r>
              <a:rPr lang="en-US" dirty="0"/>
              <a:t>This will wait till the thread completely executes the run() method. A thread will terminate automatically when it comes out of the run() method</a:t>
            </a:r>
            <a:r>
              <a:rPr lang="en-US" dirty="0" smtClean="0"/>
              <a:t>.</a:t>
            </a:r>
          </a:p>
          <a:p>
            <a:endParaRPr lang="en-US" dirty="0"/>
          </a:p>
          <a:p>
            <a:r>
              <a:rPr lang="en-US" i="1" u="sng" dirty="0">
                <a:solidFill>
                  <a:srgbClr val="00B050"/>
                </a:solidFill>
              </a:rPr>
              <a:t>Go to Jupyter notebook for example</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0209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36372"/>
            <a:ext cx="10058400" cy="4935828"/>
          </a:xfrm>
        </p:spPr>
        <p:txBody>
          <a:bodyPr>
            <a:normAutofit fontScale="92500" lnSpcReduction="10000"/>
          </a:bodyPr>
          <a:lstStyle/>
          <a:p>
            <a:r>
              <a:rPr lang="en-US" dirty="0"/>
              <a:t>Sometimes, threads may want to act on the data available in the class. It means, if the class has instance variables, the threads can act on them. For this purpose, we have to write a constructor inside our class as:</a:t>
            </a:r>
          </a:p>
          <a:p>
            <a:pPr marL="0" indent="0">
              <a:buNone/>
            </a:pPr>
            <a:r>
              <a:rPr lang="en-US" dirty="0" smtClean="0"/>
              <a:t>	</a:t>
            </a:r>
            <a:r>
              <a:rPr lang="en-US" dirty="0" err="1" smtClean="0"/>
              <a:t>def</a:t>
            </a:r>
            <a:r>
              <a:rPr lang="en-US" dirty="0" smtClean="0"/>
              <a:t> __</a:t>
            </a:r>
            <a:r>
              <a:rPr lang="en-US" dirty="0" err="1" smtClean="0"/>
              <a:t>init</a:t>
            </a:r>
            <a:r>
              <a:rPr lang="en-US" dirty="0" smtClean="0"/>
              <a:t>__(</a:t>
            </a:r>
            <a:r>
              <a:rPr lang="en-US" dirty="0"/>
              <a:t>self, </a:t>
            </a:r>
            <a:r>
              <a:rPr lang="en-US" dirty="0" err="1"/>
              <a:t>str</a:t>
            </a:r>
            <a:r>
              <a:rPr lang="en-US" dirty="0" smtClean="0"/>
              <a:t>):</a:t>
            </a:r>
          </a:p>
          <a:p>
            <a:pPr marL="0" indent="0">
              <a:buNone/>
            </a:pPr>
            <a:r>
              <a:rPr lang="en-US" dirty="0"/>
              <a:t>	</a:t>
            </a:r>
            <a:r>
              <a:rPr lang="en-US" dirty="0" smtClean="0"/>
              <a:t>	</a:t>
            </a:r>
            <a:r>
              <a:rPr lang="en-US" dirty="0" err="1" smtClean="0"/>
              <a:t>self.str</a:t>
            </a:r>
            <a:r>
              <a:rPr lang="en-US" dirty="0" smtClean="0"/>
              <a:t> </a:t>
            </a:r>
            <a:r>
              <a:rPr lang="en-US" dirty="0"/>
              <a:t>= </a:t>
            </a:r>
            <a:r>
              <a:rPr lang="en-US" dirty="0" err="1"/>
              <a:t>str</a:t>
            </a:r>
            <a:endParaRPr lang="en-US" dirty="0"/>
          </a:p>
          <a:p>
            <a:r>
              <a:rPr lang="en-US" dirty="0"/>
              <a:t>This constructor accepts a string `</a:t>
            </a:r>
            <a:r>
              <a:rPr lang="en-US" dirty="0" err="1"/>
              <a:t>str</a:t>
            </a:r>
            <a:r>
              <a:rPr lang="en-US" dirty="0"/>
              <a:t>' and initializes an instance variable `</a:t>
            </a:r>
            <a:r>
              <a:rPr lang="en-US" dirty="0" err="1"/>
              <a:t>self.str</a:t>
            </a:r>
            <a:r>
              <a:rPr lang="en-US" dirty="0"/>
              <a:t>' with that string. But there is a restriction here. When we write a constructor, it will override the constructor of the super class, i.e. of 'Thread' class. So, to retain the functionality the 'Thread' class, we have to call its constructor from our sub class constructor as</a:t>
            </a:r>
            <a:r>
              <a:rPr lang="en-US" dirty="0" smtClean="0"/>
              <a:t>:</a:t>
            </a:r>
          </a:p>
          <a:p>
            <a:pPr marL="0" indent="0">
              <a:buNone/>
            </a:pPr>
            <a:r>
              <a:rPr lang="en-US" dirty="0" smtClean="0"/>
              <a:t>	</a:t>
            </a:r>
            <a:r>
              <a:rPr lang="en-US" dirty="0" err="1" smtClean="0"/>
              <a:t>def</a:t>
            </a:r>
            <a:r>
              <a:rPr lang="en-US" dirty="0" smtClean="0"/>
              <a:t> __</a:t>
            </a:r>
            <a:r>
              <a:rPr lang="en-US" dirty="0" err="1" smtClean="0"/>
              <a:t>init</a:t>
            </a:r>
            <a:r>
              <a:rPr lang="en-US" dirty="0" smtClean="0"/>
              <a:t>__(</a:t>
            </a:r>
            <a:r>
              <a:rPr lang="en-US" dirty="0"/>
              <a:t>self, </a:t>
            </a:r>
            <a:r>
              <a:rPr lang="en-US" dirty="0" err="1"/>
              <a:t>str</a:t>
            </a:r>
            <a:r>
              <a:rPr lang="en-US" dirty="0" smtClean="0"/>
              <a:t>):</a:t>
            </a:r>
          </a:p>
          <a:p>
            <a:pPr marL="0" indent="0">
              <a:buNone/>
            </a:pPr>
            <a:r>
              <a:rPr lang="en-US" dirty="0"/>
              <a:t>	 </a:t>
            </a:r>
            <a:r>
              <a:rPr lang="en-US" dirty="0" smtClean="0"/>
              <a:t>       Thread.__</a:t>
            </a:r>
            <a:r>
              <a:rPr lang="en-US" dirty="0" err="1" smtClean="0"/>
              <a:t>init</a:t>
            </a:r>
            <a:r>
              <a:rPr lang="en-US" dirty="0" smtClean="0"/>
              <a:t>__(</a:t>
            </a:r>
            <a:r>
              <a:rPr lang="en-US" dirty="0"/>
              <a:t>self</a:t>
            </a:r>
            <a:r>
              <a:rPr lang="en-US" dirty="0" smtClean="0"/>
              <a:t>) # </a:t>
            </a:r>
            <a:r>
              <a:rPr lang="en-US" dirty="0"/>
              <a:t>call Thread class constructor </a:t>
            </a:r>
            <a:endParaRPr lang="en-US" dirty="0" smtClean="0"/>
          </a:p>
          <a:p>
            <a:pPr marL="0" indent="0">
              <a:buNone/>
            </a:pPr>
            <a:r>
              <a:rPr lang="en-US" dirty="0"/>
              <a:t>	 </a:t>
            </a:r>
            <a:r>
              <a:rPr lang="en-US" dirty="0" smtClean="0"/>
              <a:t>       </a:t>
            </a:r>
            <a:r>
              <a:rPr lang="en-US" dirty="0" err="1" smtClean="0"/>
              <a:t>self.str</a:t>
            </a:r>
            <a:r>
              <a:rPr lang="en-US" dirty="0" smtClean="0"/>
              <a:t> </a:t>
            </a:r>
            <a:r>
              <a:rPr lang="en-US" dirty="0"/>
              <a:t>= </a:t>
            </a:r>
            <a:r>
              <a:rPr lang="en-US" dirty="0" err="1" smtClean="0"/>
              <a:t>str</a:t>
            </a:r>
            <a:endParaRPr lang="en-US" dirty="0" smtClean="0"/>
          </a:p>
          <a:p>
            <a:pPr marL="0" indent="0">
              <a:buNone/>
            </a:pPr>
            <a:endParaRPr lang="en-US" dirty="0"/>
          </a:p>
          <a:p>
            <a:r>
              <a:rPr lang="en-US" i="1" u="sng" dirty="0">
                <a:solidFill>
                  <a:srgbClr val="00B050"/>
                </a:solidFill>
              </a:rPr>
              <a:t>Go to Jupyter notebook for </a:t>
            </a:r>
            <a:r>
              <a:rPr lang="en-US" i="1" u="sng" dirty="0" smtClean="0">
                <a:solidFill>
                  <a:srgbClr val="00B050"/>
                </a:solidFill>
              </a:rPr>
              <a:t>example</a:t>
            </a:r>
            <a:endParaRPr lang="en-US" dirty="0" smtClean="0"/>
          </a:p>
          <a:p>
            <a:endParaRPr lang="en-US" dirty="0"/>
          </a:p>
        </p:txBody>
      </p:sp>
    </p:spTree>
    <p:extLst>
      <p:ext uri="{BB962C8B-B14F-4D97-AF65-F5344CB8AC3E}">
        <p14:creationId xmlns:p14="http://schemas.microsoft.com/office/powerpoint/2010/main" val="145297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1">
                    <a:lumMod val="75000"/>
                  </a:schemeClr>
                </a:solidFill>
              </a:rPr>
              <a:t>List of contents</a:t>
            </a:r>
            <a:endParaRPr lang="en-US" sz="4000" dirty="0">
              <a:solidFill>
                <a:schemeClr val="accent1">
                  <a:lumMod val="75000"/>
                </a:schemeClr>
              </a:solidFill>
            </a:endParaRPr>
          </a:p>
        </p:txBody>
      </p:sp>
      <p:sp>
        <p:nvSpPr>
          <p:cNvPr id="3" name="Content Placeholder 2"/>
          <p:cNvSpPr>
            <a:spLocks noGrp="1"/>
          </p:cNvSpPr>
          <p:nvPr>
            <p:ph sz="half" idx="2"/>
          </p:nvPr>
        </p:nvSpPr>
        <p:spPr>
          <a:xfrm>
            <a:off x="1069848" y="2093976"/>
            <a:ext cx="4754880" cy="3941064"/>
          </a:xfrm>
        </p:spPr>
        <p:txBody>
          <a:bodyPr>
            <a:normAutofit lnSpcReduction="10000"/>
          </a:bodyPr>
          <a:lstStyle/>
          <a:p>
            <a:r>
              <a:rPr lang="en-US" dirty="0">
                <a:solidFill>
                  <a:srgbClr val="006600"/>
                </a:solidFill>
              </a:rPr>
              <a:t>Single tasking</a:t>
            </a:r>
          </a:p>
          <a:p>
            <a:r>
              <a:rPr lang="en-US" dirty="0">
                <a:solidFill>
                  <a:srgbClr val="006600"/>
                </a:solidFill>
              </a:rPr>
              <a:t>Multitasking</a:t>
            </a:r>
          </a:p>
          <a:p>
            <a:r>
              <a:rPr lang="en-US" dirty="0">
                <a:solidFill>
                  <a:srgbClr val="006600"/>
                </a:solidFill>
              </a:rPr>
              <a:t>Differences between a Process and a Thread</a:t>
            </a:r>
          </a:p>
          <a:p>
            <a:r>
              <a:rPr lang="en-US" dirty="0">
                <a:solidFill>
                  <a:srgbClr val="006600"/>
                </a:solidFill>
              </a:rPr>
              <a:t>Concurrent Programming and GIL</a:t>
            </a:r>
          </a:p>
          <a:p>
            <a:r>
              <a:rPr lang="en-US" dirty="0">
                <a:solidFill>
                  <a:srgbClr val="006600"/>
                </a:solidFill>
              </a:rPr>
              <a:t>Uses of Threads</a:t>
            </a:r>
          </a:p>
          <a:p>
            <a:r>
              <a:rPr lang="en-US" dirty="0">
                <a:solidFill>
                  <a:srgbClr val="006600"/>
                </a:solidFill>
              </a:rPr>
              <a:t>Creating Threads in python</a:t>
            </a:r>
          </a:p>
          <a:p>
            <a:r>
              <a:rPr lang="en-US" dirty="0">
                <a:solidFill>
                  <a:srgbClr val="006600"/>
                </a:solidFill>
              </a:rPr>
              <a:t>Thread class methods</a:t>
            </a:r>
          </a:p>
          <a:p>
            <a:r>
              <a:rPr lang="en-US" dirty="0">
                <a:solidFill>
                  <a:srgbClr val="006600"/>
                </a:solidFill>
              </a:rPr>
              <a:t>Single tasking using a thread</a:t>
            </a:r>
          </a:p>
          <a:p>
            <a:r>
              <a:rPr lang="en-US" dirty="0">
                <a:solidFill>
                  <a:srgbClr val="006600"/>
                </a:solidFill>
              </a:rPr>
              <a:t>Multitasking using Multiple Threads</a:t>
            </a:r>
          </a:p>
          <a:p>
            <a:pPr marL="0" indent="0">
              <a:buNone/>
            </a:pPr>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quarter" idx="4"/>
          </p:nvPr>
        </p:nvSpPr>
        <p:spPr>
          <a:xfrm>
            <a:off x="6364224" y="2093976"/>
            <a:ext cx="4754880" cy="3941064"/>
          </a:xfrm>
        </p:spPr>
        <p:txBody>
          <a:bodyPr>
            <a:normAutofit/>
          </a:bodyPr>
          <a:lstStyle/>
          <a:p>
            <a:r>
              <a:rPr lang="en-US" dirty="0" smtClean="0">
                <a:solidFill>
                  <a:srgbClr val="006600"/>
                </a:solidFill>
              </a:rPr>
              <a:t>Thread </a:t>
            </a:r>
            <a:r>
              <a:rPr lang="en-US" dirty="0">
                <a:solidFill>
                  <a:srgbClr val="006600"/>
                </a:solidFill>
              </a:rPr>
              <a:t>synchronization</a:t>
            </a:r>
          </a:p>
          <a:p>
            <a:r>
              <a:rPr lang="en-US" dirty="0">
                <a:solidFill>
                  <a:srgbClr val="006600"/>
                </a:solidFill>
              </a:rPr>
              <a:t>Deadlock of threads</a:t>
            </a:r>
          </a:p>
          <a:p>
            <a:r>
              <a:rPr lang="en-US" dirty="0">
                <a:solidFill>
                  <a:srgbClr val="006600"/>
                </a:solidFill>
              </a:rPr>
              <a:t>Avoiding Deadlocking in a Program</a:t>
            </a:r>
          </a:p>
          <a:p>
            <a:r>
              <a:rPr lang="en-US" dirty="0">
                <a:solidFill>
                  <a:srgbClr val="006600"/>
                </a:solidFill>
              </a:rPr>
              <a:t>Communication between Threads</a:t>
            </a:r>
          </a:p>
          <a:p>
            <a:r>
              <a:rPr lang="en-US" dirty="0">
                <a:solidFill>
                  <a:srgbClr val="006600"/>
                </a:solidFill>
              </a:rPr>
              <a:t>Thread communication using notify() and wait() methods</a:t>
            </a:r>
          </a:p>
          <a:p>
            <a:r>
              <a:rPr lang="en-US" dirty="0">
                <a:solidFill>
                  <a:srgbClr val="006600"/>
                </a:solidFill>
              </a:rPr>
              <a:t>Thread communication using a Queue</a:t>
            </a:r>
          </a:p>
          <a:p>
            <a:r>
              <a:rPr lang="en-US" dirty="0">
                <a:solidFill>
                  <a:srgbClr val="006600"/>
                </a:solidFill>
              </a:rPr>
              <a:t>Daemon </a:t>
            </a:r>
            <a:r>
              <a:rPr lang="en-US" dirty="0" smtClean="0">
                <a:solidFill>
                  <a:srgbClr val="006600"/>
                </a:solidFill>
              </a:rPr>
              <a:t>Threads</a:t>
            </a:r>
          </a:p>
          <a:p>
            <a:endParaRPr lang="en-US" dirty="0" smtClean="0">
              <a:solidFill>
                <a:srgbClr val="006600"/>
              </a:solidFill>
            </a:endParaRP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56068"/>
            <a:ext cx="10058400" cy="5116132"/>
          </a:xfrm>
        </p:spPr>
        <p:txBody>
          <a:bodyPr>
            <a:normAutofit/>
          </a:bodyPr>
          <a:lstStyle/>
          <a:p>
            <a:pPr marL="0" indent="0">
              <a:buNone/>
            </a:pPr>
            <a:r>
              <a:rPr lang="en-US" sz="2600" i="1" dirty="0">
                <a:solidFill>
                  <a:srgbClr val="7030A0"/>
                </a:solidFill>
              </a:rPr>
              <a:t>Creating a Thread without Creating Sub Class to Thread </a:t>
            </a:r>
            <a:r>
              <a:rPr lang="en-US" sz="2600" i="1" dirty="0" smtClean="0">
                <a:solidFill>
                  <a:srgbClr val="7030A0"/>
                </a:solidFill>
              </a:rPr>
              <a:t>Class</a:t>
            </a:r>
          </a:p>
          <a:p>
            <a:endParaRPr lang="en-US" sz="2200" dirty="0" smtClean="0"/>
          </a:p>
          <a:p>
            <a:r>
              <a:rPr lang="en-US" dirty="0" smtClean="0"/>
              <a:t>First create </a:t>
            </a:r>
            <a:r>
              <a:rPr lang="en-US" dirty="0"/>
              <a:t>an object </a:t>
            </a:r>
            <a:r>
              <a:rPr lang="en-US" dirty="0" smtClean="0"/>
              <a:t>‘</a:t>
            </a:r>
            <a:r>
              <a:rPr lang="en-US" dirty="0" err="1" smtClean="0"/>
              <a:t>obj</a:t>
            </a:r>
            <a:r>
              <a:rPr lang="en-US" dirty="0" smtClean="0"/>
              <a:t>’ </a:t>
            </a:r>
            <a:r>
              <a:rPr lang="en-US" dirty="0"/>
              <a:t>to </a:t>
            </a:r>
            <a:r>
              <a:rPr lang="en-US" dirty="0" smtClean="0"/>
              <a:t>‘</a:t>
            </a:r>
            <a:r>
              <a:rPr lang="en-US" dirty="0" err="1" smtClean="0"/>
              <a:t>MyThread</a:t>
            </a:r>
            <a:r>
              <a:rPr lang="en-US" dirty="0" smtClean="0"/>
              <a:t>’ </a:t>
            </a:r>
            <a:r>
              <a:rPr lang="en-US" dirty="0"/>
              <a:t>class as:</a:t>
            </a:r>
          </a:p>
          <a:p>
            <a:pPr marL="0" indent="0">
              <a:buNone/>
            </a:pPr>
            <a:r>
              <a:rPr lang="en-US" dirty="0" smtClean="0"/>
              <a:t>	</a:t>
            </a:r>
            <a:r>
              <a:rPr lang="en-US" dirty="0" err="1" smtClean="0"/>
              <a:t>obj</a:t>
            </a:r>
            <a:r>
              <a:rPr lang="en-US" dirty="0" smtClean="0"/>
              <a:t> </a:t>
            </a:r>
            <a:r>
              <a:rPr lang="en-US" dirty="0"/>
              <a:t>= </a:t>
            </a:r>
            <a:r>
              <a:rPr lang="en-US" dirty="0" err="1"/>
              <a:t>MyThread</a:t>
            </a:r>
            <a:r>
              <a:rPr lang="en-US" dirty="0"/>
              <a:t>('Hello</a:t>
            </a:r>
            <a:r>
              <a:rPr lang="en-US" dirty="0" smtClean="0"/>
              <a:t>')</a:t>
            </a:r>
            <a:endParaRPr lang="en-US" i="1" dirty="0" smtClean="0">
              <a:solidFill>
                <a:srgbClr val="7030A0"/>
              </a:solidFill>
            </a:endParaRPr>
          </a:p>
          <a:p>
            <a:r>
              <a:rPr lang="en-US" dirty="0"/>
              <a:t>The next step is to create a thread by creating an object to 'Thread' class and specifying the method of the `</a:t>
            </a:r>
            <a:r>
              <a:rPr lang="en-US" dirty="0" err="1"/>
              <a:t>MyThread</a:t>
            </a:r>
            <a:r>
              <a:rPr lang="en-US" dirty="0"/>
              <a:t>' class as its target as:</a:t>
            </a:r>
          </a:p>
          <a:p>
            <a:pPr marL="0" indent="0">
              <a:buNone/>
            </a:pPr>
            <a:r>
              <a:rPr lang="en-US" dirty="0" smtClean="0"/>
              <a:t>	t1 </a:t>
            </a:r>
            <a:r>
              <a:rPr lang="en-US" dirty="0"/>
              <a:t>= Thread(target=</a:t>
            </a:r>
            <a:r>
              <a:rPr lang="en-US" dirty="0" err="1"/>
              <a:t>obj.display</a:t>
            </a:r>
            <a:r>
              <a:rPr lang="en-US" dirty="0"/>
              <a:t>, </a:t>
            </a:r>
            <a:r>
              <a:rPr lang="en-US" dirty="0" err="1"/>
              <a:t>args</a:t>
            </a:r>
            <a:r>
              <a:rPr lang="en-US" dirty="0"/>
              <a:t>=(1, 2))</a:t>
            </a:r>
          </a:p>
          <a:p>
            <a:r>
              <a:rPr lang="en-US" dirty="0"/>
              <a:t>Here,	is our thread which is created as an object of 'Thread' class. 'target' </a:t>
            </a:r>
            <a:r>
              <a:rPr lang="en-US" dirty="0" smtClean="0"/>
              <a:t>represents the </a:t>
            </a:r>
            <a:r>
              <a:rPr lang="en-US" dirty="0"/>
              <a:t>display() method of `</a:t>
            </a:r>
            <a:r>
              <a:rPr lang="en-US" dirty="0" err="1"/>
              <a:t>MyThread</a:t>
            </a:r>
            <a:r>
              <a:rPr lang="en-US" dirty="0"/>
              <a:t>' object `</a:t>
            </a:r>
            <a:r>
              <a:rPr lang="en-US" dirty="0" err="1"/>
              <a:t>obj</a:t>
            </a:r>
            <a:r>
              <a:rPr lang="en-US" dirty="0" smtClean="0"/>
              <a:t>'.`</a:t>
            </a:r>
            <a:r>
              <a:rPr lang="en-US" dirty="0" err="1"/>
              <a:t>args</a:t>
            </a:r>
            <a:r>
              <a:rPr lang="en-US" dirty="0"/>
              <a:t>' represents a tuple of values passed to the method. When the thread `</a:t>
            </a:r>
            <a:r>
              <a:rPr lang="en-US" dirty="0" smtClean="0"/>
              <a:t>t1' </a:t>
            </a:r>
            <a:r>
              <a:rPr lang="en-US" dirty="0"/>
              <a:t>is started, it will execute the display() method of </a:t>
            </a:r>
            <a:r>
              <a:rPr lang="en-US" dirty="0" smtClean="0"/>
              <a:t>‘</a:t>
            </a:r>
            <a:r>
              <a:rPr lang="en-US" dirty="0" err="1" smtClean="0"/>
              <a:t>MyThread</a:t>
            </a:r>
            <a:r>
              <a:rPr lang="en-US" dirty="0" smtClean="0"/>
              <a:t>’ </a:t>
            </a:r>
            <a:r>
              <a:rPr lang="en-US" dirty="0"/>
              <a:t>class. </a:t>
            </a:r>
            <a:endParaRPr lang="en-US" dirty="0" smtClean="0"/>
          </a:p>
          <a:p>
            <a:r>
              <a:rPr lang="en-US" dirty="0" smtClean="0"/>
              <a:t>This </a:t>
            </a:r>
            <a:r>
              <a:rPr lang="en-US" dirty="0"/>
              <a:t>is shown in </a:t>
            </a:r>
            <a:r>
              <a:rPr lang="en-US" dirty="0" smtClean="0"/>
              <a:t>the following Program </a:t>
            </a:r>
          </a:p>
          <a:p>
            <a:r>
              <a:rPr lang="en-US" i="1" u="sng" dirty="0" smtClean="0">
                <a:solidFill>
                  <a:srgbClr val="00B050"/>
                </a:solidFill>
              </a:rPr>
              <a:t>Go </a:t>
            </a:r>
            <a:r>
              <a:rPr lang="en-US" i="1" u="sng" dirty="0">
                <a:solidFill>
                  <a:srgbClr val="00B050"/>
                </a:solidFill>
              </a:rPr>
              <a:t>to Jupyter notebook for </a:t>
            </a:r>
            <a:r>
              <a:rPr lang="en-US" i="1" u="sng" dirty="0" smtClean="0">
                <a:solidFill>
                  <a:srgbClr val="00B050"/>
                </a:solidFill>
              </a:rPr>
              <a:t>example</a:t>
            </a:r>
            <a:endParaRPr lang="en-US" sz="2600" dirty="0">
              <a:solidFill>
                <a:srgbClr val="7030A0"/>
              </a:solidFill>
            </a:endParaRPr>
          </a:p>
          <a:p>
            <a:endParaRPr lang="en-US" dirty="0"/>
          </a:p>
        </p:txBody>
      </p:sp>
    </p:spTree>
    <p:extLst>
      <p:ext uri="{BB962C8B-B14F-4D97-AF65-F5344CB8AC3E}">
        <p14:creationId xmlns:p14="http://schemas.microsoft.com/office/powerpoint/2010/main" val="15117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19165"/>
          </a:xfrm>
        </p:spPr>
        <p:txBody>
          <a:bodyPr>
            <a:normAutofit/>
          </a:bodyPr>
          <a:lstStyle/>
          <a:p>
            <a:r>
              <a:rPr lang="en-US" sz="3800" dirty="0">
                <a:solidFill>
                  <a:srgbClr val="006600"/>
                </a:solidFill>
              </a:rPr>
              <a:t>Thread class </a:t>
            </a:r>
            <a:r>
              <a:rPr lang="en-US" sz="3800" dirty="0" smtClean="0">
                <a:solidFill>
                  <a:srgbClr val="006600"/>
                </a:solidFill>
              </a:rPr>
              <a:t>methods</a:t>
            </a:r>
            <a:endParaRPr lang="en-US" sz="3800" dirty="0"/>
          </a:p>
        </p:txBody>
      </p:sp>
      <p:sp>
        <p:nvSpPr>
          <p:cNvPr id="3" name="Content Placeholder 2"/>
          <p:cNvSpPr>
            <a:spLocks noGrp="1"/>
          </p:cNvSpPr>
          <p:nvPr>
            <p:ph idx="1"/>
          </p:nvPr>
        </p:nvSpPr>
        <p:spPr>
          <a:xfrm>
            <a:off x="1069848" y="1738648"/>
            <a:ext cx="10058400" cy="4433552"/>
          </a:xfrm>
        </p:spPr>
        <p:txBody>
          <a:bodyPr/>
          <a:lstStyle/>
          <a:p>
            <a:r>
              <a:rPr lang="en-US" dirty="0"/>
              <a:t>Before proceeding further about the uses of threads and other intricacies, let's first have a look at the methods and properties available in Thread class and their </a:t>
            </a:r>
            <a:r>
              <a:rPr lang="en-US" dirty="0" smtClean="0"/>
              <a:t>description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94470241"/>
              </p:ext>
            </p:extLst>
          </p:nvPr>
        </p:nvGraphicFramePr>
        <p:xfrm>
          <a:off x="1712890" y="2780678"/>
          <a:ext cx="8731876" cy="3511296"/>
        </p:xfrm>
        <a:graphic>
          <a:graphicData uri="http://schemas.openxmlformats.org/drawingml/2006/table">
            <a:tbl>
              <a:tblPr firstRow="1" bandRow="1">
                <a:tableStyleId>{5C22544A-7EE6-4342-B048-85BDC9FD1C3A}</a:tableStyleId>
              </a:tblPr>
              <a:tblGrid>
                <a:gridCol w="1931831"/>
                <a:gridCol w="6800045"/>
              </a:tblGrid>
              <a:tr h="155575">
                <a:tc>
                  <a:txBody>
                    <a:bodyPr/>
                    <a:lstStyle/>
                    <a:p>
                      <a:pPr marL="64135" marR="0" algn="l">
                        <a:spcBef>
                          <a:spcPts val="0"/>
                        </a:spcBef>
                        <a:spcAft>
                          <a:spcPts val="0"/>
                        </a:spcAft>
                      </a:pPr>
                      <a:r>
                        <a:rPr lang="en-US" sz="1800" spc="10" dirty="0" smtClean="0">
                          <a:effectLst/>
                        </a:rPr>
                        <a:t>Method </a:t>
                      </a:r>
                      <a:r>
                        <a:rPr lang="en-US" sz="1800" spc="10" dirty="0">
                          <a:effectLst/>
                        </a:rPr>
                        <a:t>or property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61595" marR="0">
                        <a:spcBef>
                          <a:spcPts val="0"/>
                        </a:spcBef>
                        <a:spcAft>
                          <a:spcPts val="0"/>
                        </a:spcAft>
                      </a:pPr>
                      <a:r>
                        <a:rPr lang="en-US" sz="1800" spc="20" dirty="0">
                          <a:effectLst/>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11480">
                <a:tc>
                  <a:txBody>
                    <a:bodyPr/>
                    <a:lstStyle/>
                    <a:p>
                      <a:pPr marL="64135" marR="0">
                        <a:spcBef>
                          <a:spcPts val="0"/>
                        </a:spcBef>
                        <a:spcAft>
                          <a:spcPts val="0"/>
                        </a:spcAft>
                      </a:pPr>
                      <a:r>
                        <a:rPr lang="en-US" sz="1800" dirty="0">
                          <a:effectLst/>
                        </a:rPr>
                        <a:t>t. start()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45720" algn="just">
                        <a:lnSpc>
                          <a:spcPct val="120000"/>
                        </a:lnSpc>
                        <a:spcBef>
                          <a:spcPts val="0"/>
                        </a:spcBef>
                        <a:spcAft>
                          <a:spcPts val="0"/>
                        </a:spcAft>
                      </a:pPr>
                      <a:r>
                        <a:rPr lang="en-US" sz="1800" spc="60" dirty="0">
                          <a:effectLst/>
                        </a:rPr>
                        <a:t>Starts the thread. It must be called at most once per thread object. </a:t>
                      </a:r>
                      <a:r>
                        <a:rPr lang="en-US" sz="1800" spc="40" dirty="0">
                          <a:effectLst/>
                        </a:rPr>
                        <a:t>It arranges for the object's run() method to be invoked in a separate </a:t>
                      </a:r>
                      <a:r>
                        <a:rPr lang="en-US" sz="1800" spc="50" dirty="0">
                          <a:effectLst/>
                        </a:rPr>
                        <a:t>thread of control.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08940">
                <a:tc>
                  <a:txBody>
                    <a:bodyPr/>
                    <a:lstStyle/>
                    <a:p>
                      <a:pPr marL="64135" marR="0">
                        <a:spcBef>
                          <a:spcPts val="0"/>
                        </a:spcBef>
                        <a:spcAft>
                          <a:spcPts val="0"/>
                        </a:spcAft>
                      </a:pPr>
                      <a:r>
                        <a:rPr lang="en-US" sz="1800" spc="30" dirty="0" err="1" smtClean="0">
                          <a:effectLst/>
                        </a:rPr>
                        <a:t>t.join</a:t>
                      </a:r>
                      <a:r>
                        <a:rPr lang="en-US" sz="1800" spc="30" dirty="0" smtClean="0">
                          <a:effectLst/>
                        </a:rPr>
                        <a:t>([timeout])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45720" algn="just">
                        <a:lnSpc>
                          <a:spcPct val="120000"/>
                        </a:lnSpc>
                        <a:spcBef>
                          <a:spcPts val="0"/>
                        </a:spcBef>
                        <a:spcAft>
                          <a:spcPts val="0"/>
                        </a:spcAft>
                      </a:pPr>
                      <a:r>
                        <a:rPr lang="en-US" sz="1800" spc="70">
                          <a:effectLst/>
                        </a:rPr>
                        <a:t>Waits until the thread terminates or a timeout occurs. timeout' is </a:t>
                      </a:r>
                      <a:r>
                        <a:rPr lang="en-US" sz="1800" spc="50">
                          <a:effectLst/>
                        </a:rPr>
                        <a:t>a floating point number specifying a timeout for the operation in </a:t>
                      </a:r>
                      <a:r>
                        <a:rPr lang="en-US" sz="1800" spc="45">
                          <a:effectLst/>
                        </a:rPr>
                        <a:t>seconds (or fraction of seconds).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20370">
                <a:tc>
                  <a:txBody>
                    <a:bodyPr/>
                    <a:lstStyle/>
                    <a:p>
                      <a:pPr marL="64135" marR="0">
                        <a:spcBef>
                          <a:spcPts val="0"/>
                        </a:spcBef>
                        <a:spcAft>
                          <a:spcPts val="0"/>
                        </a:spcAft>
                      </a:pPr>
                      <a:r>
                        <a:rPr lang="en-US" sz="1800" dirty="0">
                          <a:effectLst/>
                        </a:rPr>
                        <a:t>t. </a:t>
                      </a:r>
                      <a:r>
                        <a:rPr lang="en-US" sz="1800" dirty="0" err="1">
                          <a:effectLst/>
                        </a:rPr>
                        <a:t>is_alive</a:t>
                      </a:r>
                      <a:r>
                        <a:rPr lang="en-US" sz="1800" dirty="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45720" marR="45720" algn="just">
                        <a:lnSpc>
                          <a:spcPct val="120000"/>
                        </a:lnSpc>
                        <a:spcBef>
                          <a:spcPts val="0"/>
                        </a:spcBef>
                        <a:spcAft>
                          <a:spcPts val="0"/>
                        </a:spcAft>
                      </a:pPr>
                      <a:r>
                        <a:rPr lang="en-US" sz="1800" spc="60" dirty="0">
                          <a:effectLst/>
                        </a:rPr>
                        <a:t>Returns True if the thread is alive in memory and False otherwise. </a:t>
                      </a:r>
                      <a:r>
                        <a:rPr lang="en-US" sz="1800" spc="65" dirty="0">
                          <a:effectLst/>
                        </a:rPr>
                        <a:t>A thread is alive from the moment the start() method returns until </a:t>
                      </a:r>
                      <a:r>
                        <a:rPr lang="en-US" sz="1800" spc="60" dirty="0">
                          <a:effectLst/>
                        </a:rPr>
                        <a:t>its run() method </a:t>
                      </a:r>
                      <a:r>
                        <a:rPr lang="en-US" sz="1800" spc="60" dirty="0" smtClean="0">
                          <a:effectLst/>
                        </a:rPr>
                        <a:t>terminates.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2700586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682222882"/>
              </p:ext>
            </p:extLst>
          </p:nvPr>
        </p:nvGraphicFramePr>
        <p:xfrm>
          <a:off x="1609860" y="1407209"/>
          <a:ext cx="9169757" cy="3477103"/>
        </p:xfrm>
        <a:graphic>
          <a:graphicData uri="http://schemas.openxmlformats.org/drawingml/2006/table">
            <a:tbl>
              <a:tblPr firstRow="1" bandRow="1">
                <a:tableStyleId>{5C22544A-7EE6-4342-B048-85BDC9FD1C3A}</a:tableStyleId>
              </a:tblPr>
              <a:tblGrid>
                <a:gridCol w="2176529"/>
                <a:gridCol w="6993228"/>
              </a:tblGrid>
              <a:tr h="141605">
                <a:tc>
                  <a:txBody>
                    <a:bodyPr/>
                    <a:lstStyle/>
                    <a:p>
                      <a:pPr marL="68580" marR="0">
                        <a:spcBef>
                          <a:spcPts val="0"/>
                        </a:spcBef>
                        <a:spcAft>
                          <a:spcPts val="0"/>
                        </a:spcAft>
                      </a:pPr>
                      <a:r>
                        <a:rPr lang="en-US" sz="1800" spc="40" dirty="0">
                          <a:effectLst/>
                        </a:rPr>
                        <a:t>Method or property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68580" marR="0">
                        <a:spcBef>
                          <a:spcPts val="0"/>
                        </a:spcBef>
                        <a:spcAft>
                          <a:spcPts val="0"/>
                        </a:spcAft>
                        <a:tabLst>
                          <a:tab pos="2832735" algn="r"/>
                        </a:tabLst>
                      </a:pPr>
                      <a:r>
                        <a:rPr lang="en-US" sz="1800" spc="20" dirty="0">
                          <a:effectLst/>
                        </a:rPr>
                        <a:t>Description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65379">
                <a:tc>
                  <a:txBody>
                    <a:bodyPr/>
                    <a:lstStyle/>
                    <a:p>
                      <a:pPr marL="68580" marR="0">
                        <a:spcBef>
                          <a:spcPts val="0"/>
                        </a:spcBef>
                        <a:spcAft>
                          <a:spcPts val="0"/>
                        </a:spcAft>
                      </a:pPr>
                      <a:r>
                        <a:rPr lang="en-US" sz="1800" spc="30">
                          <a:effectLst/>
                        </a:rPr>
                        <a:t>t.setName(name)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68580" marR="0">
                        <a:spcBef>
                          <a:spcPts val="0"/>
                        </a:spcBef>
                        <a:spcAft>
                          <a:spcPts val="0"/>
                        </a:spcAft>
                      </a:pPr>
                      <a:r>
                        <a:rPr lang="en-US" sz="1800" spc="40">
                          <a:effectLst/>
                        </a:rPr>
                        <a:t>Gives a name to the thread.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99246">
                <a:tc>
                  <a:txBody>
                    <a:bodyPr/>
                    <a:lstStyle/>
                    <a:p>
                      <a:pPr marL="68580" marR="0">
                        <a:spcBef>
                          <a:spcPts val="0"/>
                        </a:spcBef>
                        <a:spcAft>
                          <a:spcPts val="0"/>
                        </a:spcAft>
                      </a:pPr>
                      <a:r>
                        <a:rPr lang="en-US" sz="1800" spc="10">
                          <a:effectLst/>
                        </a:rPr>
                        <a:t>t.getName()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68580" marR="0">
                        <a:spcBef>
                          <a:spcPts val="0"/>
                        </a:spcBef>
                        <a:spcAft>
                          <a:spcPts val="0"/>
                        </a:spcAft>
                      </a:pPr>
                      <a:r>
                        <a:rPr lang="en-US" sz="1800" spc="40">
                          <a:effectLst/>
                        </a:rPr>
                        <a:t>Returns name of the thread.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25002">
                <a:tc>
                  <a:txBody>
                    <a:bodyPr/>
                    <a:lstStyle/>
                    <a:p>
                      <a:pPr marL="68580" marR="0">
                        <a:spcBef>
                          <a:spcPts val="0"/>
                        </a:spcBef>
                        <a:spcAft>
                          <a:spcPts val="0"/>
                        </a:spcAft>
                      </a:pPr>
                      <a:r>
                        <a:rPr lang="en-US" sz="1800">
                          <a:effectLst/>
                        </a:rPr>
                        <a:t>t.name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68580" marR="0">
                        <a:spcBef>
                          <a:spcPts val="0"/>
                        </a:spcBef>
                        <a:spcAft>
                          <a:spcPts val="0"/>
                        </a:spcAft>
                      </a:pPr>
                      <a:r>
                        <a:rPr lang="en-US" sz="1800" spc="40" dirty="0" smtClean="0">
                          <a:effectLst/>
                        </a:rPr>
                        <a:t>This </a:t>
                      </a:r>
                      <a:r>
                        <a:rPr lang="en-US" sz="1800" spc="40" dirty="0">
                          <a:effectLst/>
                        </a:rPr>
                        <a:t>is a property that represents the thread's 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489397">
                <a:tc>
                  <a:txBody>
                    <a:bodyPr/>
                    <a:lstStyle/>
                    <a:p>
                      <a:pPr marL="68580" marR="0">
                        <a:spcBef>
                          <a:spcPts val="0"/>
                        </a:spcBef>
                        <a:spcAft>
                          <a:spcPts val="0"/>
                        </a:spcAft>
                      </a:pPr>
                      <a:r>
                        <a:rPr lang="en-US" sz="1800" spc="20">
                          <a:effectLst/>
                        </a:rPr>
                        <a:t>t.setDaemon(flag)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68580" marR="0">
                        <a:lnSpc>
                          <a:spcPts val="385"/>
                        </a:lnSpc>
                        <a:spcBef>
                          <a:spcPts val="540"/>
                        </a:spcBef>
                        <a:spcAft>
                          <a:spcPts val="0"/>
                        </a:spcAft>
                      </a:pPr>
                      <a:endParaRPr lang="en-US" sz="1800" spc="35" dirty="0" smtClean="0">
                        <a:effectLst/>
                      </a:endParaRPr>
                    </a:p>
                    <a:p>
                      <a:pPr marL="68580" marR="0">
                        <a:lnSpc>
                          <a:spcPts val="385"/>
                        </a:lnSpc>
                        <a:spcBef>
                          <a:spcPts val="540"/>
                        </a:spcBef>
                        <a:spcAft>
                          <a:spcPts val="0"/>
                        </a:spcAft>
                      </a:pPr>
                      <a:endParaRPr lang="en-US" sz="1800" spc="35" dirty="0" smtClean="0">
                        <a:effectLst/>
                      </a:endParaRPr>
                    </a:p>
                    <a:p>
                      <a:pPr marL="68580" marR="0">
                        <a:lnSpc>
                          <a:spcPts val="385"/>
                        </a:lnSpc>
                        <a:spcBef>
                          <a:spcPts val="540"/>
                        </a:spcBef>
                        <a:spcAft>
                          <a:spcPts val="0"/>
                        </a:spcAft>
                      </a:pPr>
                      <a:r>
                        <a:rPr lang="en-US" sz="1800" spc="35" dirty="0" smtClean="0">
                          <a:effectLst/>
                        </a:rPr>
                        <a:t>Makes </a:t>
                      </a:r>
                      <a:r>
                        <a:rPr lang="en-US" sz="1800" spc="35" dirty="0">
                          <a:effectLst/>
                        </a:rPr>
                        <a:t>a thread a daemon thread if the flag is True.</a:t>
                      </a:r>
                      <a:endParaRPr lang="en-US" sz="1800" dirty="0">
                        <a:effectLst/>
                      </a:endParaRPr>
                    </a:p>
                    <a:p>
                      <a:pPr marL="0" marR="0" algn="r">
                        <a:lnSpc>
                          <a:spcPts val="78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463639">
                <a:tc>
                  <a:txBody>
                    <a:bodyPr/>
                    <a:lstStyle/>
                    <a:p>
                      <a:pPr marL="68580" marR="0">
                        <a:spcBef>
                          <a:spcPts val="0"/>
                        </a:spcBef>
                        <a:spcAft>
                          <a:spcPts val="0"/>
                        </a:spcAft>
                      </a:pPr>
                      <a:r>
                        <a:rPr lang="en-US" sz="1800" spc="20">
                          <a:effectLst/>
                        </a:rPr>
                        <a:t>t.isDaemon()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68580" marR="0">
                        <a:spcBef>
                          <a:spcPts val="0"/>
                        </a:spcBef>
                        <a:spcAft>
                          <a:spcPts val="0"/>
                        </a:spcAft>
                      </a:pPr>
                      <a:r>
                        <a:rPr lang="en-US" sz="1800" spc="30" dirty="0">
                          <a:effectLst/>
                        </a:rPr>
                        <a:t>Returns True if the thread is a daemon thread, otherwise False</a:t>
                      </a:r>
                      <a:r>
                        <a:rPr lang="en-US" sz="1800" spc="30" dirty="0" smtClean="0">
                          <a:effectLst/>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r>
              <a:tr h="317500">
                <a:tc>
                  <a:txBody>
                    <a:bodyPr/>
                    <a:lstStyle/>
                    <a:p>
                      <a:pPr marL="68580" marR="0">
                        <a:spcBef>
                          <a:spcPts val="0"/>
                        </a:spcBef>
                        <a:spcAft>
                          <a:spcPts val="0"/>
                        </a:spcAft>
                      </a:pPr>
                      <a:r>
                        <a:rPr lang="en-US" sz="1800" spc="40" dirty="0" err="1">
                          <a:effectLst/>
                        </a:rPr>
                        <a:t>t.daemon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68580" marR="182880">
                        <a:lnSpc>
                          <a:spcPct val="125000"/>
                        </a:lnSpc>
                        <a:spcBef>
                          <a:spcPts val="180"/>
                        </a:spcBef>
                        <a:spcAft>
                          <a:spcPts val="0"/>
                        </a:spcAft>
                      </a:pPr>
                      <a:r>
                        <a:rPr lang="en-US" sz="1800" spc="45" dirty="0">
                          <a:effectLst/>
                        </a:rPr>
                        <a:t>This is a property that takes either True or False to set the </a:t>
                      </a:r>
                      <a:r>
                        <a:rPr lang="en-US" sz="1800" spc="40" dirty="0">
                          <a:effectLst/>
                        </a:rPr>
                        <a:t>as daemon or not.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143012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Single tasking using a </a:t>
            </a:r>
            <a:r>
              <a:rPr lang="en-US" sz="3800" dirty="0" smtClean="0">
                <a:solidFill>
                  <a:srgbClr val="006600"/>
                </a:solidFill>
              </a:rPr>
              <a:t>thread</a:t>
            </a:r>
            <a:endParaRPr lang="en-US" sz="3800" dirty="0"/>
          </a:p>
        </p:txBody>
      </p:sp>
      <p:sp>
        <p:nvSpPr>
          <p:cNvPr id="3" name="Content Placeholder 2"/>
          <p:cNvSpPr>
            <a:spLocks noGrp="1"/>
          </p:cNvSpPr>
          <p:nvPr>
            <p:ph idx="1"/>
          </p:nvPr>
        </p:nvSpPr>
        <p:spPr/>
        <p:txBody>
          <a:bodyPr>
            <a:normAutofit/>
          </a:bodyPr>
          <a:lstStyle/>
          <a:p>
            <a:r>
              <a:rPr lang="en-US" dirty="0"/>
              <a:t>A thread can be employed to execute one task at a time. Suppose there are 3 tasks and these are executed by a thread one by one, then it is called single tasking. Let's plan a program for preparation of tea in three steps as:</a:t>
            </a:r>
          </a:p>
          <a:p>
            <a:pPr marL="548640" lvl="2" indent="-274320">
              <a:buFont typeface="+mj-lt"/>
              <a:buAutoNum type="arabicPeriod"/>
            </a:pPr>
            <a:r>
              <a:rPr lang="en-US" dirty="0" smtClean="0"/>
              <a:t>Boil </a:t>
            </a:r>
            <a:r>
              <a:rPr lang="en-US" dirty="0"/>
              <a:t>milk and tea powder for 5 minutes. This is </a:t>
            </a:r>
            <a:r>
              <a:rPr lang="en-US" dirty="0" err="1"/>
              <a:t>taskl</a:t>
            </a:r>
            <a:r>
              <a:rPr lang="en-US" dirty="0"/>
              <a:t>.</a:t>
            </a:r>
          </a:p>
          <a:p>
            <a:pPr marL="548640" lvl="2" indent="-274320">
              <a:buFont typeface="+mj-lt"/>
              <a:buAutoNum type="arabicPeriod"/>
            </a:pPr>
            <a:r>
              <a:rPr lang="en-US" dirty="0" smtClean="0"/>
              <a:t>Add </a:t>
            </a:r>
            <a:r>
              <a:rPr lang="en-US" dirty="0"/>
              <a:t>sugar and boil for 3 minutes. This is task2.</a:t>
            </a:r>
          </a:p>
          <a:p>
            <a:pPr marL="548640" lvl="2" indent="-274320">
              <a:buFont typeface="+mj-lt"/>
              <a:buAutoNum type="arabicPeriod"/>
            </a:pPr>
            <a:r>
              <a:rPr lang="en-US" dirty="0" smtClean="0"/>
              <a:t>Filter </a:t>
            </a:r>
            <a:r>
              <a:rPr lang="en-US" dirty="0"/>
              <a:t>it and serve. This is task3.</a:t>
            </a:r>
          </a:p>
          <a:p>
            <a:r>
              <a:rPr lang="en-US" dirty="0"/>
              <a:t>These 3 tasks can be represented as separate methods: </a:t>
            </a:r>
            <a:r>
              <a:rPr lang="en-US" dirty="0" err="1"/>
              <a:t>taskl</a:t>
            </a:r>
            <a:r>
              <a:rPr lang="en-US" dirty="0"/>
              <a:t>(), task2() and task3(). These three methods should be called from a main method of the class as:</a:t>
            </a:r>
          </a:p>
          <a:p>
            <a:pPr marL="274320" lvl="1" indent="0">
              <a:buNone/>
            </a:pPr>
            <a:r>
              <a:rPr lang="en-US" dirty="0" err="1"/>
              <a:t>def</a:t>
            </a:r>
            <a:r>
              <a:rPr lang="en-US" dirty="0"/>
              <a:t> </a:t>
            </a:r>
            <a:r>
              <a:rPr lang="en-US" dirty="0" err="1"/>
              <a:t>prepareTea</a:t>
            </a:r>
            <a:r>
              <a:rPr lang="en-US" dirty="0"/>
              <a:t>(self</a:t>
            </a:r>
            <a:r>
              <a:rPr lang="en-US" dirty="0" smtClean="0"/>
              <a:t>): # </a:t>
            </a:r>
            <a:r>
              <a:rPr lang="en-US" dirty="0"/>
              <a:t>this is main method</a:t>
            </a:r>
          </a:p>
          <a:p>
            <a:pPr marL="274320" lvl="1" indent="0">
              <a:buNone/>
            </a:pPr>
            <a:r>
              <a:rPr lang="en-US" dirty="0" smtClean="0"/>
              <a:t>       self </a:t>
            </a:r>
            <a:r>
              <a:rPr lang="en-US" dirty="0"/>
              <a:t>. </a:t>
            </a:r>
            <a:r>
              <a:rPr lang="en-US" dirty="0" err="1"/>
              <a:t>taskl</a:t>
            </a:r>
            <a:r>
              <a:rPr lang="en-US" dirty="0"/>
              <a:t>() </a:t>
            </a:r>
          </a:p>
          <a:p>
            <a:pPr marL="274320" lvl="1" indent="0">
              <a:buNone/>
            </a:pPr>
            <a:r>
              <a:rPr lang="en-US" dirty="0" smtClean="0"/>
              <a:t>       self.task2</a:t>
            </a:r>
            <a:r>
              <a:rPr lang="en-US" dirty="0"/>
              <a:t>() </a:t>
            </a:r>
          </a:p>
          <a:p>
            <a:pPr marL="274320" lvl="1" indent="0">
              <a:buNone/>
            </a:pPr>
            <a:r>
              <a:rPr lang="en-US" dirty="0" smtClean="0"/>
              <a:t>       self.task3()</a:t>
            </a:r>
            <a:endParaRPr lang="en-US" dirty="0"/>
          </a:p>
        </p:txBody>
      </p:sp>
    </p:spTree>
    <p:extLst>
      <p:ext uri="{BB962C8B-B14F-4D97-AF65-F5344CB8AC3E}">
        <p14:creationId xmlns:p14="http://schemas.microsoft.com/office/powerpoint/2010/main" val="363037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71977"/>
            <a:ext cx="10058400" cy="5000223"/>
          </a:xfrm>
        </p:spPr>
        <p:txBody>
          <a:bodyPr/>
          <a:lstStyle/>
          <a:p>
            <a:r>
              <a:rPr lang="en-US" dirty="0"/>
              <a:t>Here, the main method is </a:t>
            </a:r>
            <a:r>
              <a:rPr lang="en-US" dirty="0" err="1"/>
              <a:t>prepareTea</a:t>
            </a:r>
            <a:r>
              <a:rPr lang="en-US" dirty="0"/>
              <a:t>() from where the other methods are called. When we create the thread, we have to make this main method as target for the thread. Then the thread will jump into this main method and execute all the other 3 methods one by one. </a:t>
            </a:r>
            <a:endParaRPr lang="en-US" dirty="0" smtClean="0"/>
          </a:p>
          <a:p>
            <a:r>
              <a:rPr lang="en-US" dirty="0" smtClean="0"/>
              <a:t>This </a:t>
            </a:r>
            <a:r>
              <a:rPr lang="en-US" dirty="0"/>
              <a:t>is shown in </a:t>
            </a:r>
            <a:r>
              <a:rPr lang="en-US" dirty="0" smtClean="0"/>
              <a:t>the following Program. </a:t>
            </a:r>
            <a:r>
              <a:rPr lang="en-US" dirty="0"/>
              <a:t>In this program, we are showing the time with the help of </a:t>
            </a:r>
            <a:r>
              <a:rPr lang="en-US" dirty="0">
                <a:solidFill>
                  <a:srgbClr val="00B0F0"/>
                </a:solidFill>
              </a:rPr>
              <a:t>sleep() </a:t>
            </a:r>
            <a:r>
              <a:rPr lang="en-US" i="1" dirty="0">
                <a:solidFill>
                  <a:schemeClr val="accent1">
                    <a:lumMod val="50000"/>
                  </a:schemeClr>
                </a:solidFill>
              </a:rPr>
              <a:t>function</a:t>
            </a:r>
            <a:r>
              <a:rPr lang="en-US" dirty="0"/>
              <a:t> of </a:t>
            </a:r>
            <a:r>
              <a:rPr lang="en-US" dirty="0">
                <a:solidFill>
                  <a:srgbClr val="00B0F0"/>
                </a:solidFill>
              </a:rPr>
              <a:t>time</a:t>
            </a:r>
            <a:r>
              <a:rPr lang="en-US" dirty="0"/>
              <a:t> </a:t>
            </a:r>
            <a:r>
              <a:rPr lang="en-US" i="1" dirty="0">
                <a:solidFill>
                  <a:schemeClr val="accent1">
                    <a:lumMod val="50000"/>
                  </a:schemeClr>
                </a:solidFill>
              </a:rPr>
              <a:t>module</a:t>
            </a:r>
            <a:r>
              <a:rPr lang="en-US" dirty="0"/>
              <a:t> as:</a:t>
            </a:r>
          </a:p>
          <a:p>
            <a:pPr marL="0" indent="0">
              <a:buNone/>
            </a:pPr>
            <a:r>
              <a:rPr lang="en-US" dirty="0" smtClean="0"/>
              <a:t>	sleep(seconds</a:t>
            </a:r>
            <a:r>
              <a:rPr lang="en-US" dirty="0"/>
              <a:t>)</a:t>
            </a:r>
          </a:p>
          <a:p>
            <a:r>
              <a:rPr lang="en-US" dirty="0"/>
              <a:t>This function temporarily suspends execution of the running thread for the </a:t>
            </a:r>
            <a:r>
              <a:rPr lang="en-US" dirty="0" smtClean="0"/>
              <a:t>specified time </a:t>
            </a:r>
            <a:r>
              <a:rPr lang="en-US" dirty="0"/>
              <a:t>given in seconds</a:t>
            </a:r>
            <a:r>
              <a:rPr lang="en-US" dirty="0" smtClean="0"/>
              <a:t>.</a:t>
            </a:r>
          </a:p>
          <a:p>
            <a:endParaRPr lang="en-US" dirty="0"/>
          </a:p>
          <a:p>
            <a:r>
              <a:rPr lang="en-US" i="1" u="sng" dirty="0">
                <a:solidFill>
                  <a:srgbClr val="00B050"/>
                </a:solidFill>
              </a:rPr>
              <a:t>Go to Jupyter notebook for example</a:t>
            </a:r>
            <a:endParaRPr lang="en-US" sz="2600" dirty="0">
              <a:solidFill>
                <a:srgbClr val="7030A0"/>
              </a:solidFill>
            </a:endParaRPr>
          </a:p>
          <a:p>
            <a:endParaRPr lang="en-US" dirty="0"/>
          </a:p>
          <a:p>
            <a:endParaRPr lang="en-US" dirty="0" smtClean="0"/>
          </a:p>
          <a:p>
            <a:endParaRPr lang="en-US" dirty="0"/>
          </a:p>
        </p:txBody>
      </p:sp>
    </p:spTree>
    <p:extLst>
      <p:ext uri="{BB962C8B-B14F-4D97-AF65-F5344CB8AC3E}">
        <p14:creationId xmlns:p14="http://schemas.microsoft.com/office/powerpoint/2010/main" val="3340697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Multitasking using Multiple </a:t>
            </a:r>
            <a:r>
              <a:rPr lang="en-US" sz="3800" dirty="0" smtClean="0">
                <a:solidFill>
                  <a:srgbClr val="006600"/>
                </a:solidFill>
              </a:rPr>
              <a:t>Threads</a:t>
            </a:r>
            <a:endParaRPr lang="en-US" sz="3800" dirty="0"/>
          </a:p>
        </p:txBody>
      </p:sp>
      <p:sp>
        <p:nvSpPr>
          <p:cNvPr id="3" name="Content Placeholder 2"/>
          <p:cNvSpPr>
            <a:spLocks noGrp="1"/>
          </p:cNvSpPr>
          <p:nvPr>
            <p:ph idx="1"/>
          </p:nvPr>
        </p:nvSpPr>
        <p:spPr>
          <a:xfrm>
            <a:off x="1069848" y="2121407"/>
            <a:ext cx="10058400" cy="4253635"/>
          </a:xfrm>
        </p:spPr>
        <p:txBody>
          <a:bodyPr>
            <a:normAutofit fontScale="92500" lnSpcReduction="20000"/>
          </a:bodyPr>
          <a:lstStyle/>
          <a:p>
            <a:pPr algn="just"/>
            <a:r>
              <a:rPr lang="en-US" dirty="0"/>
              <a:t>In multitasking, several tasks are executed at a time. For this purpose, we need more than one thread. </a:t>
            </a:r>
            <a:endParaRPr lang="en-US" dirty="0" smtClean="0"/>
          </a:p>
          <a:p>
            <a:pPr algn="just"/>
            <a:r>
              <a:rPr lang="en-US" dirty="0" smtClean="0"/>
              <a:t>For </a:t>
            </a:r>
            <a:r>
              <a:rPr lang="en-US" dirty="0"/>
              <a:t>example, to perform 2 tasks, we can take 2 threads and attach them to the 2 tasks. Then those tasks are simultaneously executed by the two threads. Using more than one thread is called </a:t>
            </a:r>
            <a:r>
              <a:rPr lang="en-US" dirty="0">
                <a:solidFill>
                  <a:srgbClr val="0070C0"/>
                </a:solidFill>
              </a:rPr>
              <a:t>multi </a:t>
            </a:r>
            <a:r>
              <a:rPr lang="en-US" dirty="0" smtClean="0">
                <a:solidFill>
                  <a:srgbClr val="0070C0"/>
                </a:solidFill>
              </a:rPr>
              <a:t>threading</a:t>
            </a:r>
            <a:r>
              <a:rPr lang="en-US" dirty="0"/>
              <a:t> </a:t>
            </a:r>
            <a:r>
              <a:rPr lang="en-US" dirty="0" smtClean="0"/>
              <a:t>and </a:t>
            </a:r>
            <a:r>
              <a:rPr lang="en-US" dirty="0"/>
              <a:t>multi threading is used in multitasking.</a:t>
            </a:r>
          </a:p>
          <a:p>
            <a:pPr algn="just"/>
            <a:r>
              <a:rPr lang="en-US" dirty="0"/>
              <a:t>When we go to a movie theatre, generally a person is there at the door—checking and cutting the tickets. When we enter the hall, there is another person who shows the chairs to us. Suppose there is only one person (1 thread) doing these two tasks. He has to first cut the ticket and then come along with the first person to show the chair. Then he goes back to the door to cut the second ticket and then again walk with the second person to show the chair. Like this, if he does the things one by one, it takes a lot of time, and even though the show is over, there will be still people left outside the door waiting to enter </a:t>
            </a:r>
            <a:r>
              <a:rPr lang="en-US" dirty="0" smtClean="0"/>
              <a:t>the hall</a:t>
            </a:r>
            <a:r>
              <a:rPr lang="en-US" dirty="0"/>
              <a:t>! This is pretty well known to the theatre management. So what they do? They employ two persons (2 threads) for this purpose. The first person will cut the ticket, and </a:t>
            </a:r>
            <a:r>
              <a:rPr lang="en-US" dirty="0" smtClean="0"/>
              <a:t>the </a:t>
            </a:r>
            <a:r>
              <a:rPr lang="en-US" dirty="0"/>
              <a:t>second one will show the chair. When the second person is showing the chair, the </a:t>
            </a:r>
            <a:r>
              <a:rPr lang="en-US" dirty="0" smtClean="0"/>
              <a:t>first </a:t>
            </a:r>
            <a:r>
              <a:rPr lang="en-US" dirty="0"/>
              <a:t>person cuts the second ticket. Like this, both the persons can act simultaneously and hence there will be no wastage of time</a:t>
            </a:r>
            <a:r>
              <a:rPr lang="en-US" dirty="0" smtClean="0"/>
              <a:t>.</a:t>
            </a:r>
          </a:p>
          <a:p>
            <a:pPr algn="just"/>
            <a:r>
              <a:rPr lang="en-US" i="1" u="sng" dirty="0">
                <a:solidFill>
                  <a:srgbClr val="00B050"/>
                </a:solidFill>
              </a:rPr>
              <a:t>Go to Jupyter notebook for </a:t>
            </a:r>
            <a:r>
              <a:rPr lang="en-US" i="1" u="sng" dirty="0" smtClean="0">
                <a:solidFill>
                  <a:srgbClr val="00B050"/>
                </a:solidFill>
              </a:rPr>
              <a:t>example</a:t>
            </a:r>
            <a:endParaRPr lang="en-US" dirty="0"/>
          </a:p>
        </p:txBody>
      </p:sp>
    </p:spTree>
    <p:extLst>
      <p:ext uri="{BB962C8B-B14F-4D97-AF65-F5344CB8AC3E}">
        <p14:creationId xmlns:p14="http://schemas.microsoft.com/office/powerpoint/2010/main" val="211751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43189"/>
            <a:ext cx="10058400" cy="5129011"/>
          </a:xfrm>
        </p:spPr>
        <p:txBody>
          <a:bodyPr>
            <a:normAutofit lnSpcReduction="10000"/>
          </a:bodyPr>
          <a:lstStyle/>
          <a:p>
            <a:r>
              <a:rPr lang="en-US" dirty="0"/>
              <a:t>Please run the </a:t>
            </a:r>
            <a:r>
              <a:rPr lang="en-US" dirty="0" smtClean="0"/>
              <a:t>previous Program for several times, you </a:t>
            </a:r>
            <a:r>
              <a:rPr lang="en-US" dirty="0"/>
              <a:t>can see the results are varying and sometimes they are absurd. </a:t>
            </a:r>
            <a:endParaRPr lang="en-US" dirty="0" smtClean="0"/>
          </a:p>
          <a:p>
            <a:r>
              <a:rPr lang="en-US" dirty="0" smtClean="0"/>
              <a:t>For </a:t>
            </a:r>
            <a:r>
              <a:rPr lang="en-US" dirty="0"/>
              <a:t>example, </a:t>
            </a:r>
            <a:r>
              <a:rPr lang="en-US" dirty="0" smtClean="0"/>
              <a:t>output may show </a:t>
            </a:r>
            <a:r>
              <a:rPr lang="en-US" dirty="0"/>
              <a:t>the chair for ticket number 3 is done before cutting the ticket. This is because we expected that the thread. `t1' should act first and then the thread `t2' should act. Contrary to this, the thread "t2'—responded prior to the thread </a:t>
            </a:r>
            <a:r>
              <a:rPr lang="en-US" dirty="0" smtClean="0"/>
              <a:t>‘t1’. </a:t>
            </a:r>
            <a:r>
              <a:rPr lang="en-US" dirty="0"/>
              <a:t>This is called 'race condition'. </a:t>
            </a:r>
            <a:endParaRPr lang="en-US" dirty="0" smtClean="0"/>
          </a:p>
          <a:p>
            <a:r>
              <a:rPr lang="en-US" dirty="0" smtClean="0"/>
              <a:t>Race condition </a:t>
            </a:r>
            <a:r>
              <a:rPr lang="en-US" dirty="0"/>
              <a:t>is a situation that occurs when threads are not acting in an expected sequence, thus leading to unreliable output. Race condition can be eliminated using 'thread </a:t>
            </a:r>
            <a:r>
              <a:rPr lang="en-US" dirty="0" smtClean="0"/>
              <a:t>synchronization'.</a:t>
            </a:r>
            <a:endParaRPr lang="en-US" dirty="0"/>
          </a:p>
          <a:p>
            <a:r>
              <a:rPr lang="en-US" dirty="0" smtClean="0"/>
              <a:t>Let us take the case </a:t>
            </a:r>
            <a:r>
              <a:rPr lang="en-US" dirty="0"/>
              <a:t>of railway reservation. Every day several people want reservation of a berth for them. Let's think that only one berth is available in a train, and two passengers (threads) are asking for that berth. Let's assume that in reservation counter no.1, the clerk has sent a request to the server to allot that berth to his passenger. In counter no.2, the second clerk has also sent a request to the server to allot that berth to his passenger. It means two passengers are competing for the same berth. Let's see to whom that berth is allotted</a:t>
            </a:r>
            <a:r>
              <a:rPr lang="en-US" dirty="0" smtClean="0"/>
              <a:t>.</a:t>
            </a:r>
          </a:p>
          <a:p>
            <a:r>
              <a:rPr lang="en-US" i="1" u="sng" dirty="0">
                <a:solidFill>
                  <a:srgbClr val="00B050"/>
                </a:solidFill>
              </a:rPr>
              <a:t>Go to Jupyter notebook for </a:t>
            </a:r>
            <a:r>
              <a:rPr lang="en-US" i="1" u="sng" dirty="0" smtClean="0">
                <a:solidFill>
                  <a:srgbClr val="00B050"/>
                </a:solidFill>
              </a:rPr>
              <a:t>example</a:t>
            </a:r>
            <a:endParaRPr lang="en-US" dirty="0" smtClean="0"/>
          </a:p>
          <a:p>
            <a:endParaRPr lang="en-US" dirty="0"/>
          </a:p>
          <a:p>
            <a:endParaRPr lang="en-US" dirty="0"/>
          </a:p>
        </p:txBody>
      </p:sp>
    </p:spTree>
    <p:extLst>
      <p:ext uri="{BB962C8B-B14F-4D97-AF65-F5344CB8AC3E}">
        <p14:creationId xmlns:p14="http://schemas.microsoft.com/office/powerpoint/2010/main" val="2443306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Thread </a:t>
            </a:r>
            <a:r>
              <a:rPr lang="en-US" sz="3800" dirty="0" smtClean="0">
                <a:solidFill>
                  <a:srgbClr val="006600"/>
                </a:solidFill>
              </a:rPr>
              <a:t>synchronization</a:t>
            </a:r>
            <a:endParaRPr lang="en-US" sz="3800" dirty="0"/>
          </a:p>
        </p:txBody>
      </p:sp>
      <p:sp>
        <p:nvSpPr>
          <p:cNvPr id="3" name="Content Placeholder 2"/>
          <p:cNvSpPr>
            <a:spLocks noGrp="1"/>
          </p:cNvSpPr>
          <p:nvPr>
            <p:ph idx="1"/>
          </p:nvPr>
        </p:nvSpPr>
        <p:spPr/>
        <p:txBody>
          <a:bodyPr>
            <a:normAutofit/>
          </a:bodyPr>
          <a:lstStyle/>
          <a:p>
            <a:r>
              <a:rPr lang="en-US" dirty="0"/>
              <a:t>When a thread is already acting on an object, preventing any other thread from acting on the same object is called 'thread synchronization' or 'thread safe'. </a:t>
            </a:r>
            <a:endParaRPr lang="en-US" dirty="0" smtClean="0"/>
          </a:p>
          <a:p>
            <a:r>
              <a:rPr lang="en-US" dirty="0" smtClean="0"/>
              <a:t>The </a:t>
            </a:r>
            <a:r>
              <a:rPr lang="en-US" dirty="0"/>
              <a:t>object on which the threads are synchronized is called 'synchronized object' or `</a:t>
            </a:r>
            <a:r>
              <a:rPr lang="en-US" dirty="0" err="1" smtClean="0"/>
              <a:t>mutex</a:t>
            </a:r>
            <a:r>
              <a:rPr lang="en-US" dirty="0" smtClean="0"/>
              <a:t>’ mutually </a:t>
            </a:r>
            <a:r>
              <a:rPr lang="en-US" dirty="0"/>
              <a:t>exclusive lock). </a:t>
            </a:r>
            <a:endParaRPr lang="en-US" dirty="0" smtClean="0"/>
          </a:p>
          <a:p>
            <a:r>
              <a:rPr lang="en-US" dirty="0" smtClean="0"/>
              <a:t>Thread </a:t>
            </a:r>
            <a:r>
              <a:rPr lang="en-US" dirty="0"/>
              <a:t>synchronization is recommended when multiple threads are acting on the same object simultaneously. </a:t>
            </a:r>
            <a:endParaRPr lang="en-US" dirty="0" smtClean="0"/>
          </a:p>
          <a:p>
            <a:r>
              <a:rPr lang="en-US" dirty="0" smtClean="0"/>
              <a:t>Thread </a:t>
            </a:r>
            <a:r>
              <a:rPr lang="en-US" dirty="0"/>
              <a:t>synchronization is done using the following techniques:</a:t>
            </a:r>
          </a:p>
          <a:p>
            <a:pPr lvl="2" fontAlgn="base">
              <a:buFont typeface="Wingdings" panose="05000000000000000000" pitchFamily="2" charset="2"/>
              <a:buChar char="q"/>
            </a:pPr>
            <a:r>
              <a:rPr lang="en-US" sz="2100" dirty="0" smtClean="0"/>
              <a:t> Using </a:t>
            </a:r>
            <a:r>
              <a:rPr lang="en-US" sz="2100" dirty="0"/>
              <a:t>locks</a:t>
            </a:r>
          </a:p>
          <a:p>
            <a:pPr lvl="2" fontAlgn="base">
              <a:buFont typeface="Wingdings" panose="05000000000000000000" pitchFamily="2" charset="2"/>
              <a:buChar char="q"/>
            </a:pPr>
            <a:r>
              <a:rPr lang="en-US" sz="2100" dirty="0" smtClean="0"/>
              <a:t> Using semaphores</a:t>
            </a:r>
            <a:endParaRPr lang="en-US" sz="2100" dirty="0"/>
          </a:p>
        </p:txBody>
      </p:sp>
    </p:spTree>
    <p:extLst>
      <p:ext uri="{BB962C8B-B14F-4D97-AF65-F5344CB8AC3E}">
        <p14:creationId xmlns:p14="http://schemas.microsoft.com/office/powerpoint/2010/main" val="2481066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515155"/>
            <a:ext cx="10058400" cy="5657045"/>
          </a:xfrm>
        </p:spPr>
        <p:txBody>
          <a:bodyPr/>
          <a:lstStyle/>
          <a:p>
            <a:pPr marL="0" indent="0">
              <a:buNone/>
            </a:pPr>
            <a:r>
              <a:rPr lang="en-US" sz="2800" dirty="0">
                <a:solidFill>
                  <a:srgbClr val="7030A0"/>
                </a:solidFill>
              </a:rPr>
              <a:t>Locks</a:t>
            </a:r>
          </a:p>
          <a:p>
            <a:r>
              <a:rPr lang="en-US" dirty="0"/>
              <a:t>Locks can be used to lock the object on which the thread is acting. When a thread enters the object, it locks the object and after the execution is completed, it will unlock the object and comes out of it. </a:t>
            </a:r>
            <a:endParaRPr lang="en-US" dirty="0" smtClean="0"/>
          </a:p>
          <a:p>
            <a:r>
              <a:rPr lang="en-US" dirty="0" smtClean="0"/>
              <a:t>It </a:t>
            </a:r>
            <a:r>
              <a:rPr lang="en-US" dirty="0"/>
              <a:t>is like a room with only one door. A person has entered the room and locked it from behind. The second person who wants to enter the room should wait till the first person comes out. </a:t>
            </a:r>
            <a:endParaRPr lang="en-US" dirty="0" smtClean="0"/>
          </a:p>
          <a:p>
            <a:r>
              <a:rPr lang="en-US" dirty="0" smtClean="0"/>
              <a:t>In </a:t>
            </a:r>
            <a:r>
              <a:rPr lang="en-US" dirty="0"/>
              <a:t>this way, a thread also locks the object after entering it. Then the next thread cannot enter it till the first thread comes out. This means the object is locked mutually on threads. So, this locked object is called `</a:t>
            </a:r>
            <a:r>
              <a:rPr lang="en-US" dirty="0" err="1"/>
              <a:t>mutex</a:t>
            </a:r>
            <a:r>
              <a:rPr lang="en-US" dirty="0"/>
              <a:t>' (mutually exclusive lock). </a:t>
            </a:r>
          </a:p>
          <a:p>
            <a:endParaRPr lang="en-US" dirty="0"/>
          </a:p>
        </p:txBody>
      </p:sp>
      <p:pic>
        <p:nvPicPr>
          <p:cNvPr id="4" name="Picture 3"/>
          <p:cNvPicPr>
            <a:picLocks noChangeAspect="1"/>
          </p:cNvPicPr>
          <p:nvPr/>
        </p:nvPicPr>
        <p:blipFill rotWithShape="1">
          <a:blip r:embed="rId2"/>
          <a:srcRect l="41950" t="43793" r="35977" b="23988"/>
          <a:stretch/>
        </p:blipFill>
        <p:spPr>
          <a:xfrm>
            <a:off x="4404573" y="4101921"/>
            <a:ext cx="3026536" cy="24836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4096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326524"/>
            <a:ext cx="10058400" cy="4549462"/>
          </a:xfrm>
        </p:spPr>
        <p:txBody>
          <a:bodyPr/>
          <a:lstStyle/>
          <a:p>
            <a:r>
              <a:rPr lang="en-US" dirty="0"/>
              <a:t>We can create a lock by creating an object of Lock class as:</a:t>
            </a:r>
          </a:p>
          <a:p>
            <a:pPr marL="0" indent="0">
              <a:buNone/>
            </a:pPr>
            <a:r>
              <a:rPr lang="en-US" dirty="0" smtClean="0"/>
              <a:t>	l </a:t>
            </a:r>
            <a:r>
              <a:rPr lang="en-US" dirty="0"/>
              <a:t>= Lock()</a:t>
            </a:r>
          </a:p>
          <a:p>
            <a:r>
              <a:rPr lang="en-US" dirty="0"/>
              <a:t>To lock the current object, we should use acquire() method as:</a:t>
            </a:r>
          </a:p>
          <a:p>
            <a:pPr marL="0" indent="0">
              <a:buNone/>
            </a:pPr>
            <a:r>
              <a:rPr lang="en-US" dirty="0" smtClean="0"/>
              <a:t>	1.acquire</a:t>
            </a:r>
            <a:r>
              <a:rPr lang="en-US" dirty="0"/>
              <a:t>()</a:t>
            </a:r>
          </a:p>
          <a:p>
            <a:r>
              <a:rPr lang="en-US" dirty="0"/>
              <a:t>To unlock or release the object, we can use release() method as:</a:t>
            </a:r>
          </a:p>
          <a:p>
            <a:pPr marL="0" indent="0">
              <a:buNone/>
            </a:pPr>
            <a:r>
              <a:rPr lang="en-US" b="1" dirty="0" smtClean="0"/>
              <a:t>	</a:t>
            </a:r>
            <a:r>
              <a:rPr lang="en-US" dirty="0" err="1" smtClean="0"/>
              <a:t>l.release</a:t>
            </a:r>
            <a:r>
              <a:rPr lang="en-US" dirty="0" smtClean="0"/>
              <a:t>()</a:t>
            </a:r>
          </a:p>
          <a:p>
            <a:pPr marL="0" indent="0">
              <a:buNone/>
            </a:pPr>
            <a:endParaRPr lang="en-US" dirty="0" smtClean="0"/>
          </a:p>
          <a:p>
            <a:r>
              <a:rPr lang="en-US" dirty="0"/>
              <a:t>In </a:t>
            </a:r>
            <a:r>
              <a:rPr lang="en-US" dirty="0" smtClean="0"/>
              <a:t>the following Program, </a:t>
            </a:r>
            <a:r>
              <a:rPr lang="en-US" dirty="0"/>
              <a:t>we are using locks to lock the Railway class object so that we can achieve thread synchronization and thus get correct output.</a:t>
            </a:r>
          </a:p>
          <a:p>
            <a:pPr marL="0" indent="0">
              <a:buNone/>
            </a:pPr>
            <a:endParaRPr lang="en-US" sz="1400" dirty="0" smtClean="0"/>
          </a:p>
          <a:p>
            <a:r>
              <a:rPr lang="en-US" i="1" u="sng" dirty="0">
                <a:solidFill>
                  <a:srgbClr val="00B050"/>
                </a:solidFill>
              </a:rPr>
              <a:t>Go to Jupyter notebook for example</a:t>
            </a:r>
            <a:endParaRPr lang="en-US" dirty="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86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953553"/>
            <a:ext cx="10058400" cy="797974"/>
          </a:xfrm>
        </p:spPr>
        <p:txBody>
          <a:bodyPr>
            <a:normAutofit fontScale="90000"/>
          </a:bodyPr>
          <a:lstStyle/>
          <a:p>
            <a:r>
              <a:rPr lang="en-US" dirty="0" smtClean="0"/>
              <a:t>Introduction</a:t>
            </a:r>
            <a:endParaRPr lang="en-US" dirty="0"/>
          </a:p>
        </p:txBody>
      </p:sp>
      <p:sp>
        <p:nvSpPr>
          <p:cNvPr id="10" name="Content Placeholder 9"/>
          <p:cNvSpPr>
            <a:spLocks noGrp="1"/>
          </p:cNvSpPr>
          <p:nvPr>
            <p:ph idx="1"/>
          </p:nvPr>
        </p:nvSpPr>
        <p:spPr>
          <a:xfrm>
            <a:off x="1069848" y="2279561"/>
            <a:ext cx="10315076" cy="3721995"/>
          </a:xfrm>
        </p:spPr>
        <p:txBody>
          <a:bodyPr>
            <a:normAutofit/>
          </a:bodyPr>
          <a:lstStyle/>
          <a:p>
            <a:pPr algn="just"/>
            <a:r>
              <a:rPr lang="en-US" dirty="0" smtClean="0"/>
              <a:t>A thread </a:t>
            </a:r>
            <a:r>
              <a:rPr lang="en-US" dirty="0"/>
              <a:t>represents a separate path of execution of a group of statements. In a Python program, if we write a group of statements, then these statements are executed by Python Virtual Machine (PVM) one by one. This execution is called a thread, because PVM uses a thread to execute these statements. This means that in every Python program, there is always a thread running internally which is appointed by the PVM to execute the program statements. </a:t>
            </a:r>
            <a:endParaRPr lang="en-US" dirty="0" smtClean="0"/>
          </a:p>
          <a:p>
            <a:pPr algn="just"/>
            <a:r>
              <a:rPr lang="en-US" dirty="0" smtClean="0"/>
              <a:t>What </a:t>
            </a:r>
            <a:r>
              <a:rPr lang="en-US" dirty="0"/>
              <a:t>is this thread? Let's write a program to see what a thread is</a:t>
            </a:r>
            <a:r>
              <a:rPr lang="en-US" dirty="0" smtClean="0"/>
              <a:t>.</a:t>
            </a:r>
          </a:p>
          <a:p>
            <a:pPr algn="just"/>
            <a:r>
              <a:rPr lang="en-US" i="1" u="sng" dirty="0">
                <a:solidFill>
                  <a:srgbClr val="00B050"/>
                </a:solidFill>
              </a:rPr>
              <a:t>Go to Jupyter notebook for </a:t>
            </a:r>
            <a:r>
              <a:rPr lang="en-US" i="1" u="sng" dirty="0" smtClean="0">
                <a:solidFill>
                  <a:srgbClr val="00B050"/>
                </a:solidFill>
              </a:rPr>
              <a:t>example</a:t>
            </a:r>
            <a:endParaRPr lang="en-US" dirty="0"/>
          </a:p>
          <a:p>
            <a:pPr algn="just"/>
            <a:endParaRPr lang="en-US" dirty="0" smtClean="0"/>
          </a:p>
          <a:p>
            <a:pPr algn="just"/>
            <a:endParaRPr lang="en-US" sz="1800" i="1" u="sng" dirty="0" smtClean="0">
              <a:solidFill>
                <a:srgbClr val="00B050"/>
              </a:solidFill>
            </a:endParaRPr>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62885"/>
            <a:ext cx="10058400" cy="5309315"/>
          </a:xfrm>
        </p:spPr>
        <p:txBody>
          <a:bodyPr>
            <a:normAutofit fontScale="92500" lnSpcReduction="20000"/>
          </a:bodyPr>
          <a:lstStyle/>
          <a:p>
            <a:pPr marL="0" indent="0">
              <a:buNone/>
            </a:pPr>
            <a:r>
              <a:rPr lang="en-US" sz="2800" dirty="0">
                <a:solidFill>
                  <a:srgbClr val="7030A0"/>
                </a:solidFill>
              </a:rPr>
              <a:t>Semaphore</a:t>
            </a:r>
          </a:p>
          <a:p>
            <a:r>
              <a:rPr lang="en-US" dirty="0"/>
              <a:t>A semaphore is an object that provides synchronization based on a counter. A semaphore is created as an object of Semaphore class as:</a:t>
            </a:r>
          </a:p>
          <a:p>
            <a:pPr marL="0" indent="0">
              <a:buNone/>
            </a:pPr>
            <a:r>
              <a:rPr lang="en-US" dirty="0" smtClean="0"/>
              <a:t>	l </a:t>
            </a:r>
            <a:r>
              <a:rPr lang="en-US" dirty="0"/>
              <a:t>= semaphore(</a:t>
            </a:r>
            <a:r>
              <a:rPr lang="en-US" dirty="0" err="1"/>
              <a:t>countervalue</a:t>
            </a:r>
            <a:r>
              <a:rPr lang="en-US" dirty="0" smtClean="0"/>
              <a:t>) # </a:t>
            </a:r>
            <a:r>
              <a:rPr lang="en-US" dirty="0"/>
              <a:t>here the counter value by default is </a:t>
            </a:r>
            <a:r>
              <a:rPr lang="en-US" dirty="0" smtClean="0"/>
              <a:t>l</a:t>
            </a:r>
            <a:endParaRPr lang="en-US" dirty="0"/>
          </a:p>
          <a:p>
            <a:r>
              <a:rPr lang="en-US" dirty="0"/>
              <a:t>If the 'counter value' is not given, the default value of the counter will be 1. When the acquire() method is called, the counter gets decremented by 1 and when release() method is called, it is incremented by 1. These methods are used in the following format:</a:t>
            </a:r>
          </a:p>
          <a:p>
            <a:pPr marL="0" indent="0">
              <a:buNone/>
            </a:pPr>
            <a:r>
              <a:rPr lang="en-US" dirty="0" smtClean="0"/>
              <a:t>	1.acquire()   # </a:t>
            </a:r>
            <a:r>
              <a:rPr lang="en-US" dirty="0"/>
              <a:t>make counter 0 and then lock</a:t>
            </a:r>
          </a:p>
          <a:p>
            <a:pPr marL="0" indent="0">
              <a:buNone/>
            </a:pPr>
            <a:r>
              <a:rPr lang="en-US" dirty="0" smtClean="0"/>
              <a:t>	# </a:t>
            </a:r>
            <a:r>
              <a:rPr lang="en-US" dirty="0"/>
              <a:t>code that is locked by semaphore</a:t>
            </a:r>
          </a:p>
          <a:p>
            <a:pPr marL="0" indent="0">
              <a:buNone/>
            </a:pPr>
            <a:r>
              <a:rPr lang="en-US" dirty="0" smtClean="0"/>
              <a:t>	1.release()   # </a:t>
            </a:r>
            <a:r>
              <a:rPr lang="en-US" dirty="0"/>
              <a:t>counter is 0 so unlock and make counter 1</a:t>
            </a:r>
          </a:p>
          <a:p>
            <a:r>
              <a:rPr lang="en-US" dirty="0" smtClean="0"/>
              <a:t>In the previous Program, </a:t>
            </a:r>
            <a:r>
              <a:rPr lang="en-US" dirty="0"/>
              <a:t>to use the semaphore way of locking, replace the following </a:t>
            </a:r>
            <a:r>
              <a:rPr lang="en-US" dirty="0" smtClean="0"/>
              <a:t>statement	</a:t>
            </a:r>
          </a:p>
          <a:p>
            <a:pPr marL="0" indent="0">
              <a:buNone/>
            </a:pPr>
            <a:r>
              <a:rPr lang="en-US" dirty="0"/>
              <a:t>	</a:t>
            </a:r>
            <a:r>
              <a:rPr lang="en-US" dirty="0" err="1" smtClean="0"/>
              <a:t>self.l</a:t>
            </a:r>
            <a:r>
              <a:rPr lang="en-US" dirty="0" smtClean="0"/>
              <a:t> </a:t>
            </a:r>
            <a:r>
              <a:rPr lang="en-US" dirty="0"/>
              <a:t>= Lock()</a:t>
            </a:r>
          </a:p>
          <a:p>
            <a:r>
              <a:rPr lang="en-US" dirty="0"/>
              <a:t>in the constructor of the Railway class with the following statement that uses Semaphore </a:t>
            </a:r>
            <a:r>
              <a:rPr lang="en-US" dirty="0" smtClean="0"/>
              <a:t>object:</a:t>
            </a:r>
          </a:p>
          <a:p>
            <a:pPr marL="0" indent="0">
              <a:buNone/>
            </a:pPr>
            <a:r>
              <a:rPr lang="en-US" dirty="0"/>
              <a:t>	</a:t>
            </a:r>
            <a:r>
              <a:rPr lang="en-US" dirty="0" err="1" smtClean="0"/>
              <a:t>self.l</a:t>
            </a:r>
            <a:r>
              <a:rPr lang="en-US" dirty="0" smtClean="0"/>
              <a:t> </a:t>
            </a:r>
            <a:r>
              <a:rPr lang="en-US" dirty="0"/>
              <a:t>= Semaphore()</a:t>
            </a:r>
          </a:p>
        </p:txBody>
      </p:sp>
    </p:spTree>
    <p:extLst>
      <p:ext uri="{BB962C8B-B14F-4D97-AF65-F5344CB8AC3E}">
        <p14:creationId xmlns:p14="http://schemas.microsoft.com/office/powerpoint/2010/main" val="2164628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Deadlock of </a:t>
            </a:r>
            <a:r>
              <a:rPr lang="en-US" sz="3800" dirty="0" smtClean="0">
                <a:solidFill>
                  <a:srgbClr val="006600"/>
                </a:solidFill>
              </a:rPr>
              <a:t>threads</a:t>
            </a:r>
            <a:endParaRPr lang="en-US" sz="3800" dirty="0"/>
          </a:p>
        </p:txBody>
      </p:sp>
      <p:sp>
        <p:nvSpPr>
          <p:cNvPr id="3" name="Content Placeholder 2"/>
          <p:cNvSpPr>
            <a:spLocks noGrp="1"/>
          </p:cNvSpPr>
          <p:nvPr>
            <p:ph idx="1"/>
          </p:nvPr>
        </p:nvSpPr>
        <p:spPr/>
        <p:txBody>
          <a:bodyPr>
            <a:normAutofit fontScale="85000" lnSpcReduction="10000"/>
          </a:bodyPr>
          <a:lstStyle/>
          <a:p>
            <a:r>
              <a:rPr lang="en-US" dirty="0"/>
              <a:t>Even if we synchronize the threads, there is possibility of other problems like 'deadlock'. Let's understand this with an example.</a:t>
            </a:r>
          </a:p>
          <a:p>
            <a:r>
              <a:rPr lang="en-US" dirty="0"/>
              <a:t>Daily, thousands of people book tickets in trains and cancel tickets also. If a programmer is to develop code for this, he may visualize that booking tickets and cancelling them are reverse procedures. Hence, he will write these 2 tasks as separate and opposite tasks, and assign 2 different threads to do these tasks simultaneously. Booking tickets and cancelling tickets involve train and compartments which we consider as two objects.</a:t>
            </a:r>
          </a:p>
          <a:p>
            <a:r>
              <a:rPr lang="en-US" dirty="0"/>
              <a:t>To book a ticket, the </a:t>
            </a:r>
            <a:r>
              <a:rPr lang="en-US" dirty="0" err="1"/>
              <a:t>tookticket</a:t>
            </a:r>
            <a:r>
              <a:rPr lang="en-US" dirty="0"/>
              <a:t>' thread first enters the train object to verify the tickets are available or not. Then it enters the compartment object and reserves the ticket in a particular compartment. It may change the status of the ticket as 'reserved'.</a:t>
            </a:r>
          </a:p>
          <a:p>
            <a:r>
              <a:rPr lang="en-US" dirty="0"/>
              <a:t>Similarly, if a passenger wants to cancel a ticket, the `</a:t>
            </a:r>
            <a:r>
              <a:rPr lang="en-US" dirty="0" err="1"/>
              <a:t>cancelticket</a:t>
            </a:r>
            <a:r>
              <a:rPr lang="en-US" dirty="0"/>
              <a:t>' thread first enters the compartment object and updates the status of the ticket as 'available'. Then it enters the train object and updates the available number of tickets.</a:t>
            </a:r>
          </a:p>
          <a:p>
            <a:r>
              <a:rPr lang="en-US" dirty="0"/>
              <a:t>Since two threads are acting on the train and compartment objects simultaneously, the </a:t>
            </a:r>
            <a:br>
              <a:rPr lang="en-US" dirty="0"/>
            </a:br>
            <a:r>
              <a:rPr lang="en-US" dirty="0"/>
              <a:t>results may not be reliable and hence we have to lock these two objects. For this purpose</a:t>
            </a:r>
          </a:p>
        </p:txBody>
      </p:sp>
    </p:spTree>
    <p:extLst>
      <p:ext uri="{BB962C8B-B14F-4D97-AF65-F5344CB8AC3E}">
        <p14:creationId xmlns:p14="http://schemas.microsoft.com/office/powerpoint/2010/main" val="471933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82580"/>
            <a:ext cx="10058400" cy="5489620"/>
          </a:xfrm>
        </p:spPr>
        <p:txBody>
          <a:bodyPr>
            <a:normAutofit lnSpcReduction="10000"/>
          </a:bodyPr>
          <a:lstStyle/>
          <a:p>
            <a:pPr algn="just"/>
            <a:r>
              <a:rPr lang="en-US" dirty="0" smtClean="0"/>
              <a:t>We have </a:t>
            </a:r>
            <a:r>
              <a:rPr lang="en-US" dirty="0"/>
              <a:t>to use two locks each for train and compartment. There is possibility that the two locks are used by each thread in the following format:</a:t>
            </a:r>
          </a:p>
          <a:p>
            <a:pPr marL="548640" lvl="2" indent="0" algn="just">
              <a:buNone/>
            </a:pPr>
            <a:r>
              <a:rPr lang="en-US" dirty="0"/>
              <a:t># </a:t>
            </a:r>
            <a:r>
              <a:rPr lang="en-US" dirty="0" err="1"/>
              <a:t>bookticket</a:t>
            </a:r>
            <a:r>
              <a:rPr lang="en-US" dirty="0"/>
              <a:t> thread</a:t>
            </a:r>
          </a:p>
          <a:p>
            <a:pPr marL="548640" lvl="2" indent="0" algn="just">
              <a:buNone/>
            </a:pPr>
            <a:r>
              <a:rPr lang="en-US" dirty="0" smtClean="0"/>
              <a:t>lock-1:</a:t>
            </a:r>
            <a:endParaRPr lang="en-US" dirty="0"/>
          </a:p>
          <a:p>
            <a:pPr marL="548640" lvl="2" indent="0" algn="just">
              <a:buNone/>
            </a:pPr>
            <a:r>
              <a:rPr lang="en-US" dirty="0"/>
              <a:t>lock on train</a:t>
            </a:r>
          </a:p>
          <a:p>
            <a:pPr marL="822960" lvl="3" indent="0" algn="just">
              <a:buNone/>
            </a:pPr>
            <a:r>
              <a:rPr lang="en-US" dirty="0"/>
              <a:t>lock-2:</a:t>
            </a:r>
          </a:p>
          <a:p>
            <a:pPr marL="822960" lvl="3" indent="0" algn="just">
              <a:buNone/>
            </a:pPr>
            <a:r>
              <a:rPr lang="en-US" dirty="0"/>
              <a:t>lock on compartment</a:t>
            </a:r>
          </a:p>
          <a:p>
            <a:pPr marL="548640" lvl="2" indent="0" algn="just">
              <a:buNone/>
            </a:pPr>
            <a:r>
              <a:rPr lang="en-US" dirty="0"/>
              <a:t># </a:t>
            </a:r>
            <a:r>
              <a:rPr lang="en-US" dirty="0" err="1"/>
              <a:t>cancelticket</a:t>
            </a:r>
            <a:r>
              <a:rPr lang="en-US" dirty="0"/>
              <a:t> thread lock-2:</a:t>
            </a:r>
          </a:p>
          <a:p>
            <a:pPr marL="548640" lvl="2" indent="0" algn="just">
              <a:buNone/>
            </a:pPr>
            <a:r>
              <a:rPr lang="en-US" dirty="0"/>
              <a:t>lock on compartment </a:t>
            </a:r>
            <a:endParaRPr lang="en-US" dirty="0" smtClean="0"/>
          </a:p>
          <a:p>
            <a:pPr marL="822960" lvl="3" indent="0" algn="just">
              <a:buNone/>
            </a:pPr>
            <a:r>
              <a:rPr lang="en-US" dirty="0" smtClean="0"/>
              <a:t>lock-1:</a:t>
            </a:r>
            <a:endParaRPr lang="en-US" dirty="0"/>
          </a:p>
          <a:p>
            <a:pPr marL="822960" lvl="3" indent="0" algn="just">
              <a:buNone/>
            </a:pPr>
            <a:r>
              <a:rPr lang="en-US" dirty="0"/>
              <a:t>lock on train</a:t>
            </a:r>
          </a:p>
          <a:p>
            <a:pPr algn="just"/>
            <a:r>
              <a:rPr lang="en-US" dirty="0"/>
              <a:t>First </a:t>
            </a:r>
            <a:r>
              <a:rPr lang="en-US" dirty="0" err="1"/>
              <a:t>bookticket</a:t>
            </a:r>
            <a:r>
              <a:rPr lang="en-US" dirty="0"/>
              <a:t>' thread locks on train. At the same time, `</a:t>
            </a:r>
            <a:r>
              <a:rPr lang="en-US" dirty="0" err="1"/>
              <a:t>cancelticket</a:t>
            </a:r>
            <a:r>
              <a:rPr lang="en-US" dirty="0"/>
              <a:t>' thread locks on compartment. When `</a:t>
            </a:r>
            <a:r>
              <a:rPr lang="en-US" dirty="0" err="1"/>
              <a:t>bookticket</a:t>
            </a:r>
            <a:r>
              <a:rPr lang="en-US" dirty="0"/>
              <a:t>' thread wants to lock on compartment, it will find that the compartment object is already locked by `</a:t>
            </a:r>
            <a:r>
              <a:rPr lang="en-US" dirty="0" err="1"/>
              <a:t>cancelticket</a:t>
            </a:r>
            <a:r>
              <a:rPr lang="en-US" dirty="0"/>
              <a:t>'. Hence it will wait for the `</a:t>
            </a:r>
            <a:r>
              <a:rPr lang="en-US" dirty="0" err="1"/>
              <a:t>cancelticket</a:t>
            </a:r>
            <a:r>
              <a:rPr lang="en-US" dirty="0"/>
              <a:t>' thread to release the lock. Similarly, the `</a:t>
            </a:r>
            <a:r>
              <a:rPr lang="en-US" dirty="0" err="1"/>
              <a:t>cancelticket</a:t>
            </a:r>
            <a:r>
              <a:rPr lang="en-US" dirty="0"/>
              <a:t>' thread wants to lock the train object but finds that it was already locked by </a:t>
            </a:r>
            <a:r>
              <a:rPr lang="en-US" dirty="0" err="1"/>
              <a:t>bookticke</a:t>
            </a:r>
            <a:r>
              <a:rPr lang="en-US" dirty="0"/>
              <a:t> thread. So, `</a:t>
            </a:r>
            <a:r>
              <a:rPr lang="en-US" dirty="0" err="1"/>
              <a:t>cancelticket</a:t>
            </a:r>
            <a:r>
              <a:rPr lang="en-US" dirty="0"/>
              <a:t>' thread waits for the </a:t>
            </a:r>
            <a:r>
              <a:rPr lang="en-US" dirty="0" err="1"/>
              <a:t>bookticket</a:t>
            </a:r>
            <a:r>
              <a:rPr lang="en-US" dirty="0"/>
              <a:t>' thread to release the lock on train. In this way, both the threads will continue forever in waiting state for each other to release the objects. This is called 'deadlock' of threads which is depicted in </a:t>
            </a:r>
            <a:r>
              <a:rPr lang="en-US" dirty="0" smtClean="0"/>
              <a:t>the following Figure  </a:t>
            </a:r>
            <a:endParaRPr lang="en-US" dirty="0"/>
          </a:p>
        </p:txBody>
      </p:sp>
    </p:spTree>
    <p:extLst>
      <p:ext uri="{BB962C8B-B14F-4D97-AF65-F5344CB8AC3E}">
        <p14:creationId xmlns:p14="http://schemas.microsoft.com/office/powerpoint/2010/main" val="3360459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3283" t="24898" r="36699" b="21378"/>
          <a:stretch/>
        </p:blipFill>
        <p:spPr>
          <a:xfrm>
            <a:off x="4566462" y="1193597"/>
            <a:ext cx="2648628" cy="399658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513898" y="5769735"/>
            <a:ext cx="4973477" cy="400110"/>
          </a:xfrm>
          <a:prstGeom prst="rect">
            <a:avLst/>
          </a:prstGeom>
        </p:spPr>
        <p:txBody>
          <a:bodyPr wrap="none">
            <a:spAutoFit/>
          </a:bodyPr>
          <a:lstStyle/>
          <a:p>
            <a:pPr marL="285750" indent="-285750">
              <a:buFont typeface="Arial" panose="020B0604020202020204" pitchFamily="34" charset="0"/>
              <a:buChar char="•"/>
            </a:pPr>
            <a:r>
              <a:rPr lang="en-US" sz="2000" i="1" u="sng" dirty="0">
                <a:solidFill>
                  <a:srgbClr val="00B050"/>
                </a:solidFill>
              </a:rPr>
              <a:t>Go to Jupyter notebook for </a:t>
            </a:r>
            <a:r>
              <a:rPr lang="en-US" sz="2000" i="1" u="sng" dirty="0" smtClean="0">
                <a:solidFill>
                  <a:srgbClr val="00B050"/>
                </a:solidFill>
              </a:rPr>
              <a:t>the program</a:t>
            </a:r>
            <a:endParaRPr lang="en-US" sz="2000" dirty="0"/>
          </a:p>
        </p:txBody>
      </p:sp>
    </p:spTree>
    <p:extLst>
      <p:ext uri="{BB962C8B-B14F-4D97-AF65-F5344CB8AC3E}">
        <p14:creationId xmlns:p14="http://schemas.microsoft.com/office/powerpoint/2010/main" val="1970793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93949"/>
            <a:ext cx="10058400" cy="4678249"/>
          </a:xfrm>
        </p:spPr>
        <p:txBody>
          <a:bodyPr/>
          <a:lstStyle/>
          <a:p>
            <a:r>
              <a:rPr lang="en-US" dirty="0"/>
              <a:t>From the output of </a:t>
            </a:r>
            <a:r>
              <a:rPr lang="en-US" dirty="0" smtClean="0"/>
              <a:t>this Program, </a:t>
            </a:r>
            <a:r>
              <a:rPr lang="en-US" dirty="0"/>
              <a:t>we can understand that the further execution of the program is halted and the booking and cancellation are not done. This is called 'deadlock' of threads.</a:t>
            </a:r>
          </a:p>
          <a:p>
            <a:r>
              <a:rPr lang="en-US" dirty="0"/>
              <a:t>When a thread has locked an object and waiting for another object to be released by another thread, and the other thread is also waiting for the first thread to release the first object, both the threads will continue waiting forever. This is called thread 'deadlock'.</a:t>
            </a:r>
          </a:p>
          <a:p>
            <a:r>
              <a:rPr lang="en-US" dirty="0"/>
              <a:t>When Thread deadlock occurs, any further execution is stopped and the program will come to a halt. Thread deadlock is a drawback in a program. The programmer should take care to avoid any such deadlocks in his programs.</a:t>
            </a:r>
          </a:p>
          <a:p>
            <a:endParaRPr lang="en-US" dirty="0"/>
          </a:p>
        </p:txBody>
      </p:sp>
    </p:spTree>
    <p:extLst>
      <p:ext uri="{BB962C8B-B14F-4D97-AF65-F5344CB8AC3E}">
        <p14:creationId xmlns:p14="http://schemas.microsoft.com/office/powerpoint/2010/main" val="3713251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729331"/>
            <a:ext cx="10058400" cy="932044"/>
          </a:xfrm>
        </p:spPr>
        <p:txBody>
          <a:bodyPr>
            <a:normAutofit/>
          </a:bodyPr>
          <a:lstStyle/>
          <a:p>
            <a:r>
              <a:rPr lang="en-US" sz="3800" dirty="0">
                <a:solidFill>
                  <a:srgbClr val="006600"/>
                </a:solidFill>
              </a:rPr>
              <a:t>Avoiding Deadlocking in a </a:t>
            </a:r>
            <a:r>
              <a:rPr lang="en-US" sz="3800" dirty="0" smtClean="0">
                <a:solidFill>
                  <a:srgbClr val="006600"/>
                </a:solidFill>
              </a:rPr>
              <a:t>Program</a:t>
            </a:r>
            <a:endParaRPr lang="en-US" sz="3800" dirty="0"/>
          </a:p>
        </p:txBody>
      </p:sp>
      <p:sp>
        <p:nvSpPr>
          <p:cNvPr id="3" name="Content Placeholder 2"/>
          <p:cNvSpPr>
            <a:spLocks noGrp="1"/>
          </p:cNvSpPr>
          <p:nvPr>
            <p:ph idx="1"/>
          </p:nvPr>
        </p:nvSpPr>
        <p:spPr>
          <a:xfrm>
            <a:off x="1069848" y="1931832"/>
            <a:ext cx="10058400" cy="4507605"/>
          </a:xfrm>
        </p:spPr>
        <p:txBody>
          <a:bodyPr>
            <a:normAutofit fontScale="70000" lnSpcReduction="20000"/>
          </a:bodyPr>
          <a:lstStyle/>
          <a:p>
            <a:pPr>
              <a:lnSpc>
                <a:spcPct val="120000"/>
              </a:lnSpc>
            </a:pPr>
            <a:r>
              <a:rPr lang="en-US" sz="2400" dirty="0"/>
              <a:t>There is no specific solution for the problem of deadlocks. It depends on the logic used by </a:t>
            </a:r>
            <a:r>
              <a:rPr lang="en-US" sz="2400" dirty="0" smtClean="0"/>
              <a:t> the </a:t>
            </a:r>
            <a:r>
              <a:rPr lang="en-US" sz="2400" dirty="0"/>
              <a:t>programmer. The programmer should design his program in such a way, that it </a:t>
            </a:r>
            <a:r>
              <a:rPr lang="en-US" sz="2400" dirty="0" smtClean="0"/>
              <a:t>does not form any deadlock. For example, in the preceding program, if the programmer used the locks in the following format, he could have avoided the deadlock situation:</a:t>
            </a:r>
            <a:endParaRPr lang="en-US" sz="2400" dirty="0"/>
          </a:p>
          <a:p>
            <a:pPr marL="548640" lvl="2" indent="0">
              <a:lnSpc>
                <a:spcPct val="120000"/>
              </a:lnSpc>
              <a:spcBef>
                <a:spcPts val="0"/>
              </a:spcBef>
              <a:spcAft>
                <a:spcPts val="0"/>
              </a:spcAft>
              <a:buNone/>
            </a:pPr>
            <a:r>
              <a:rPr lang="en-US" sz="2200" dirty="0"/>
              <a:t># </a:t>
            </a:r>
            <a:r>
              <a:rPr lang="en-US" sz="2200" dirty="0" err="1"/>
              <a:t>bookticket</a:t>
            </a:r>
            <a:r>
              <a:rPr lang="en-US" sz="2200" dirty="0"/>
              <a:t> thread </a:t>
            </a:r>
            <a:endParaRPr lang="en-US" sz="2200" dirty="0" smtClean="0"/>
          </a:p>
          <a:p>
            <a:pPr marL="548640" lvl="2" indent="0">
              <a:lnSpc>
                <a:spcPct val="120000"/>
              </a:lnSpc>
              <a:spcBef>
                <a:spcPts val="0"/>
              </a:spcBef>
              <a:spcAft>
                <a:spcPts val="0"/>
              </a:spcAft>
              <a:buNone/>
            </a:pPr>
            <a:r>
              <a:rPr lang="en-US" sz="2200" dirty="0" smtClean="0"/>
              <a:t>lock-1:</a:t>
            </a:r>
            <a:endParaRPr lang="en-US" sz="2200" dirty="0"/>
          </a:p>
          <a:p>
            <a:pPr marL="548640" lvl="2" indent="0">
              <a:lnSpc>
                <a:spcPct val="120000"/>
              </a:lnSpc>
              <a:spcBef>
                <a:spcPts val="0"/>
              </a:spcBef>
              <a:spcAft>
                <a:spcPts val="0"/>
              </a:spcAft>
              <a:buNone/>
            </a:pPr>
            <a:r>
              <a:rPr lang="en-US" sz="2200" dirty="0"/>
              <a:t>lock on train </a:t>
            </a:r>
          </a:p>
          <a:p>
            <a:pPr marL="548640" lvl="2" indent="0">
              <a:lnSpc>
                <a:spcPct val="120000"/>
              </a:lnSpc>
              <a:spcBef>
                <a:spcPts val="0"/>
              </a:spcBef>
              <a:spcAft>
                <a:spcPts val="0"/>
              </a:spcAft>
              <a:buNone/>
            </a:pPr>
            <a:r>
              <a:rPr lang="en-US" sz="2200" dirty="0" smtClean="0"/>
              <a:t>	lock-2</a:t>
            </a:r>
            <a:r>
              <a:rPr lang="en-US" sz="2200" dirty="0"/>
              <a:t>:</a:t>
            </a:r>
          </a:p>
          <a:p>
            <a:pPr marL="548640" lvl="2" indent="0">
              <a:lnSpc>
                <a:spcPct val="120000"/>
              </a:lnSpc>
              <a:spcBef>
                <a:spcPts val="0"/>
              </a:spcBef>
              <a:spcAft>
                <a:spcPts val="0"/>
              </a:spcAft>
              <a:buNone/>
            </a:pPr>
            <a:r>
              <a:rPr lang="en-US" sz="2200" dirty="0" smtClean="0"/>
              <a:t>	lock </a:t>
            </a:r>
            <a:r>
              <a:rPr lang="en-US" sz="2200" dirty="0"/>
              <a:t>on compartment  </a:t>
            </a:r>
            <a:r>
              <a:rPr lang="en-US" sz="2200" dirty="0" smtClean="0"/>
              <a:t>  </a:t>
            </a:r>
          </a:p>
          <a:p>
            <a:pPr marL="548640" lvl="2" indent="0">
              <a:lnSpc>
                <a:spcPct val="120000"/>
              </a:lnSpc>
              <a:spcBef>
                <a:spcPts val="0"/>
              </a:spcBef>
              <a:spcAft>
                <a:spcPts val="0"/>
              </a:spcAft>
              <a:buNone/>
            </a:pPr>
            <a:r>
              <a:rPr lang="en-US" sz="2200" dirty="0" smtClean="0"/>
              <a:t># </a:t>
            </a:r>
            <a:r>
              <a:rPr lang="en-US" sz="2200" dirty="0" err="1"/>
              <a:t>cancelticket</a:t>
            </a:r>
            <a:r>
              <a:rPr lang="en-US" sz="2200" dirty="0"/>
              <a:t> </a:t>
            </a:r>
            <a:r>
              <a:rPr lang="en-US" sz="2200" dirty="0" smtClean="0"/>
              <a:t>thread</a:t>
            </a:r>
          </a:p>
          <a:p>
            <a:pPr marL="548640" lvl="2" indent="0">
              <a:lnSpc>
                <a:spcPct val="120000"/>
              </a:lnSpc>
              <a:spcBef>
                <a:spcPts val="0"/>
              </a:spcBef>
              <a:spcAft>
                <a:spcPts val="0"/>
              </a:spcAft>
              <a:buNone/>
            </a:pPr>
            <a:r>
              <a:rPr lang="en-US" sz="2200" dirty="0" smtClean="0"/>
              <a:t> </a:t>
            </a:r>
            <a:r>
              <a:rPr lang="en-US" sz="2200" dirty="0"/>
              <a:t>lock-1:</a:t>
            </a:r>
          </a:p>
          <a:p>
            <a:pPr marL="548640" lvl="2" indent="0">
              <a:lnSpc>
                <a:spcPct val="120000"/>
              </a:lnSpc>
              <a:spcBef>
                <a:spcPts val="0"/>
              </a:spcBef>
              <a:spcAft>
                <a:spcPts val="0"/>
              </a:spcAft>
              <a:buNone/>
            </a:pPr>
            <a:r>
              <a:rPr lang="en-US" sz="2200" dirty="0"/>
              <a:t>lock on compartment </a:t>
            </a:r>
            <a:endParaRPr lang="en-US" sz="2200" dirty="0" smtClean="0"/>
          </a:p>
          <a:p>
            <a:pPr marL="548640" lvl="2" indent="0">
              <a:lnSpc>
                <a:spcPct val="120000"/>
              </a:lnSpc>
              <a:spcBef>
                <a:spcPts val="0"/>
              </a:spcBef>
              <a:spcAft>
                <a:spcPts val="0"/>
              </a:spcAft>
              <a:buNone/>
            </a:pPr>
            <a:r>
              <a:rPr lang="en-US" sz="2200" dirty="0"/>
              <a:t>	</a:t>
            </a:r>
            <a:r>
              <a:rPr lang="en-US" sz="2200" dirty="0" smtClean="0"/>
              <a:t>lock-2</a:t>
            </a:r>
            <a:r>
              <a:rPr lang="en-US" sz="2200" dirty="0"/>
              <a:t>:</a:t>
            </a:r>
          </a:p>
          <a:p>
            <a:pPr marL="548640" lvl="2" indent="0">
              <a:lnSpc>
                <a:spcPct val="120000"/>
              </a:lnSpc>
              <a:spcBef>
                <a:spcPts val="0"/>
              </a:spcBef>
              <a:spcAft>
                <a:spcPts val="0"/>
              </a:spcAft>
              <a:buNone/>
            </a:pPr>
            <a:r>
              <a:rPr lang="en-US" sz="2200" dirty="0" smtClean="0"/>
              <a:t>	lock </a:t>
            </a:r>
            <a:r>
              <a:rPr lang="en-US" sz="2200" dirty="0"/>
              <a:t>on train</a:t>
            </a:r>
          </a:p>
          <a:p>
            <a:pPr>
              <a:lnSpc>
                <a:spcPct val="120000"/>
              </a:lnSpc>
            </a:pPr>
            <a:r>
              <a:rPr lang="en-US" sz="2400" dirty="0"/>
              <a:t>This logic is implemented in </a:t>
            </a:r>
            <a:r>
              <a:rPr lang="en-US" sz="2400" dirty="0" smtClean="0"/>
              <a:t>the following Program that </a:t>
            </a:r>
            <a:r>
              <a:rPr lang="en-US" sz="2400" dirty="0"/>
              <a:t>shows how to avoid deadlock of </a:t>
            </a:r>
            <a:r>
              <a:rPr lang="en-US" sz="2400" dirty="0" err="1"/>
              <a:t>bookticket</a:t>
            </a:r>
            <a:r>
              <a:rPr lang="en-US" sz="2400" dirty="0"/>
              <a:t> and </a:t>
            </a:r>
            <a:r>
              <a:rPr lang="en-US" sz="2400" dirty="0" err="1"/>
              <a:t>cancelticket</a:t>
            </a:r>
            <a:r>
              <a:rPr lang="en-US" sz="2400" dirty="0"/>
              <a:t> threads. This time the program will not halt and execute completely</a:t>
            </a:r>
            <a:r>
              <a:rPr lang="en-US" sz="2400" dirty="0" smtClean="0"/>
              <a:t>.</a:t>
            </a:r>
          </a:p>
          <a:p>
            <a:pPr>
              <a:lnSpc>
                <a:spcPct val="120000"/>
              </a:lnSpc>
            </a:pPr>
            <a:r>
              <a:rPr lang="en-US" sz="2400" i="1" u="sng" dirty="0">
                <a:solidFill>
                  <a:srgbClr val="00B050"/>
                </a:solidFill>
              </a:rPr>
              <a:t>Go to Jupyter notebook for the </a:t>
            </a:r>
            <a:r>
              <a:rPr lang="en-US" sz="2400" i="1" u="sng" dirty="0" smtClean="0">
                <a:solidFill>
                  <a:srgbClr val="00B050"/>
                </a:solidFill>
              </a:rPr>
              <a:t>program</a:t>
            </a:r>
            <a:endParaRPr lang="en-US" sz="2400" dirty="0"/>
          </a:p>
        </p:txBody>
      </p:sp>
    </p:spTree>
    <p:extLst>
      <p:ext uri="{BB962C8B-B14F-4D97-AF65-F5344CB8AC3E}">
        <p14:creationId xmlns:p14="http://schemas.microsoft.com/office/powerpoint/2010/main" val="2198167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Communication between Threads</a:t>
            </a:r>
            <a:endParaRPr lang="en-US" sz="3800" dirty="0">
              <a:solidFill>
                <a:srgbClr val="006600"/>
              </a:solidFill>
            </a:endParaRPr>
          </a:p>
        </p:txBody>
      </p:sp>
      <p:sp>
        <p:nvSpPr>
          <p:cNvPr id="3" name="Content Placeholder 2"/>
          <p:cNvSpPr>
            <a:spLocks noGrp="1"/>
          </p:cNvSpPr>
          <p:nvPr>
            <p:ph idx="1"/>
          </p:nvPr>
        </p:nvSpPr>
        <p:spPr/>
        <p:txBody>
          <a:bodyPr/>
          <a:lstStyle/>
          <a:p>
            <a:r>
              <a:rPr lang="en-US" dirty="0"/>
              <a:t>In some cases, two or more threads should communicate with each </a:t>
            </a:r>
            <a:r>
              <a:rPr lang="en-US" dirty="0" smtClean="0"/>
              <a:t>other.</a:t>
            </a:r>
          </a:p>
          <a:p>
            <a:r>
              <a:rPr lang="en-US" dirty="0" smtClean="0"/>
              <a:t>For </a:t>
            </a:r>
            <a:r>
              <a:rPr lang="en-US" dirty="0"/>
              <a:t>example, </a:t>
            </a:r>
            <a:r>
              <a:rPr lang="en-US" dirty="0" smtClean="0"/>
              <a:t>Producer-Consumer problem: a Consumer </a:t>
            </a:r>
            <a:r>
              <a:rPr lang="en-US" dirty="0"/>
              <a:t>thread is waiting for a Producer to produce the data (or some goods). </a:t>
            </a:r>
            <a:r>
              <a:rPr lang="en-US" dirty="0" smtClean="0"/>
              <a:t>When the </a:t>
            </a:r>
            <a:r>
              <a:rPr lang="en-US" dirty="0"/>
              <a:t>Producer thread completes production of data, then the Consumer thread should </a:t>
            </a:r>
            <a:r>
              <a:rPr lang="en-US" dirty="0" smtClean="0"/>
              <a:t>take </a:t>
            </a:r>
            <a:r>
              <a:rPr lang="en-US" dirty="0"/>
              <a:t>that data and use it</a:t>
            </a:r>
            <a:r>
              <a:rPr lang="en-US" dirty="0" smtClean="0"/>
              <a:t>.</a:t>
            </a:r>
          </a:p>
          <a:p>
            <a:r>
              <a:rPr lang="en-US" dirty="0" smtClean="0"/>
              <a:t>How </a:t>
            </a:r>
            <a:r>
              <a:rPr lang="en-US" dirty="0"/>
              <a:t>can we improve the efficiency of communication between threads? </a:t>
            </a:r>
            <a:endParaRPr lang="en-US" dirty="0" smtClean="0"/>
          </a:p>
          <a:p>
            <a:r>
              <a:rPr lang="en-US" dirty="0" smtClean="0"/>
              <a:t>Python </a:t>
            </a:r>
            <a:r>
              <a:rPr lang="en-US" dirty="0"/>
              <a:t>provides two important ways for this. </a:t>
            </a:r>
            <a:endParaRPr lang="en-US" dirty="0" smtClean="0"/>
          </a:p>
          <a:p>
            <a:r>
              <a:rPr lang="en-US" dirty="0" smtClean="0"/>
              <a:t>They </a:t>
            </a:r>
            <a:r>
              <a:rPr lang="en-US" dirty="0"/>
              <a:t>are:</a:t>
            </a:r>
          </a:p>
          <a:p>
            <a:pPr lvl="1" fontAlgn="base">
              <a:buFont typeface="Wingdings" panose="05000000000000000000" pitchFamily="2" charset="2"/>
              <a:buChar char="q"/>
            </a:pPr>
            <a:r>
              <a:rPr lang="en-US" dirty="0" smtClean="0"/>
              <a:t> Using </a:t>
            </a:r>
            <a:r>
              <a:rPr lang="en-US" dirty="0"/>
              <a:t>notify() and wait() methods.</a:t>
            </a:r>
          </a:p>
          <a:p>
            <a:pPr lvl="1" fontAlgn="base">
              <a:buFont typeface="Wingdings" panose="05000000000000000000" pitchFamily="2" charset="2"/>
              <a:buChar char="q"/>
            </a:pPr>
            <a:r>
              <a:rPr lang="en-US" dirty="0" smtClean="0"/>
              <a:t> Using </a:t>
            </a:r>
            <a:r>
              <a:rPr lang="en-US" dirty="0"/>
              <a:t>a queue</a:t>
            </a:r>
          </a:p>
          <a:p>
            <a:endParaRPr lang="en-US" dirty="0"/>
          </a:p>
        </p:txBody>
      </p:sp>
    </p:spTree>
    <p:extLst>
      <p:ext uri="{BB962C8B-B14F-4D97-AF65-F5344CB8AC3E}">
        <p14:creationId xmlns:p14="http://schemas.microsoft.com/office/powerpoint/2010/main" val="4126087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800" dirty="0">
                <a:solidFill>
                  <a:srgbClr val="006600"/>
                </a:solidFill>
              </a:rPr>
              <a:t>Thread communication using notify() and </a:t>
            </a:r>
            <a:r>
              <a:rPr lang="en-US" sz="3800" dirty="0" smtClean="0">
                <a:solidFill>
                  <a:srgbClr val="006600"/>
                </a:solidFill>
              </a:rPr>
              <a:t/>
            </a:r>
            <a:br>
              <a:rPr lang="en-US" sz="3800" dirty="0" smtClean="0">
                <a:solidFill>
                  <a:srgbClr val="006600"/>
                </a:solidFill>
              </a:rPr>
            </a:br>
            <a:r>
              <a:rPr lang="en-US" sz="3800" dirty="0" smtClean="0">
                <a:solidFill>
                  <a:srgbClr val="006600"/>
                </a:solidFill>
              </a:rPr>
              <a:t>wait</a:t>
            </a:r>
            <a:r>
              <a:rPr lang="en-US" sz="3800" dirty="0">
                <a:solidFill>
                  <a:srgbClr val="006600"/>
                </a:solidFill>
              </a:rPr>
              <a:t>() </a:t>
            </a:r>
            <a:r>
              <a:rPr lang="en-US" sz="3800" dirty="0" smtClean="0">
                <a:solidFill>
                  <a:srgbClr val="006600"/>
                </a:solidFill>
              </a:rPr>
              <a:t>methods</a:t>
            </a:r>
            <a:endParaRPr lang="en-US" sz="3800" dirty="0"/>
          </a:p>
        </p:txBody>
      </p:sp>
      <p:sp>
        <p:nvSpPr>
          <p:cNvPr id="3" name="Content Placeholder 2"/>
          <p:cNvSpPr>
            <a:spLocks noGrp="1"/>
          </p:cNvSpPr>
          <p:nvPr>
            <p:ph idx="1"/>
          </p:nvPr>
        </p:nvSpPr>
        <p:spPr>
          <a:xfrm>
            <a:off x="1069848" y="2237318"/>
            <a:ext cx="10058400" cy="4050792"/>
          </a:xfrm>
        </p:spPr>
        <p:txBody>
          <a:bodyPr>
            <a:normAutofit/>
          </a:bodyPr>
          <a:lstStyle/>
          <a:p>
            <a:r>
              <a:rPr lang="en-US" dirty="0"/>
              <a:t>The Condition class of </a:t>
            </a:r>
            <a:r>
              <a:rPr lang="en-US" i="1" dirty="0"/>
              <a:t>threading </a:t>
            </a:r>
            <a:r>
              <a:rPr lang="en-US" dirty="0"/>
              <a:t>module is useful to improve the speed of communication between the threads. The Condition class object is called condition variable and is created as:</a:t>
            </a:r>
          </a:p>
          <a:p>
            <a:pPr marL="0" indent="0">
              <a:buNone/>
            </a:pPr>
            <a:r>
              <a:rPr lang="en-US" dirty="0" smtClean="0"/>
              <a:t>	cv </a:t>
            </a:r>
            <a:r>
              <a:rPr lang="en-US" dirty="0"/>
              <a:t>= Condition</a:t>
            </a:r>
            <a:r>
              <a:rPr lang="en-US" dirty="0" smtClean="0"/>
              <a:t>()</a:t>
            </a:r>
            <a:endParaRPr lang="en-US" dirty="0"/>
          </a:p>
          <a:p>
            <a:r>
              <a:rPr lang="en-US" dirty="0"/>
              <a:t>This class contains methods which are used in thread communication. </a:t>
            </a:r>
            <a:endParaRPr lang="en-US" dirty="0" smtClean="0"/>
          </a:p>
          <a:p>
            <a:r>
              <a:rPr lang="en-US" dirty="0" smtClean="0"/>
              <a:t>For </a:t>
            </a:r>
            <a:r>
              <a:rPr lang="en-US" dirty="0"/>
              <a:t>example, the notify() method is useful to immediately inform the Consumer thread that the data production is completed. </a:t>
            </a:r>
            <a:endParaRPr lang="en-US" dirty="0" smtClean="0"/>
          </a:p>
          <a:p>
            <a:r>
              <a:rPr lang="en-US" dirty="0" smtClean="0"/>
              <a:t>The </a:t>
            </a:r>
            <a:r>
              <a:rPr lang="en-US" dirty="0" err="1" smtClean="0"/>
              <a:t>notify_all</a:t>
            </a:r>
            <a:r>
              <a:rPr lang="en-US" dirty="0"/>
              <a:t>() method is useful to inform all waiting Consumer threads at once that the production is over. These methods are used by the Producer thread.</a:t>
            </a:r>
          </a:p>
          <a:p>
            <a:r>
              <a:rPr lang="en-US" dirty="0"/>
              <a:t>The Consumer thread need not check if the data production is over or not through </a:t>
            </a:r>
            <a:r>
              <a:rPr lang="en-US" baseline="-25000" dirty="0"/>
              <a:t>a</a:t>
            </a:r>
            <a:r>
              <a:rPr lang="en-US" dirty="0"/>
              <a:t> </a:t>
            </a:r>
            <a:r>
              <a:rPr lang="en-US" dirty="0" err="1"/>
              <a:t>boolean</a:t>
            </a:r>
            <a:r>
              <a:rPr lang="en-US" dirty="0"/>
              <a:t> type variable like `</a:t>
            </a:r>
            <a:r>
              <a:rPr lang="en-US" dirty="0" err="1"/>
              <a:t>dataprodover</a:t>
            </a:r>
            <a:r>
              <a:rPr lang="en-US" dirty="0" smtClean="0"/>
              <a:t>'</a:t>
            </a:r>
            <a:endParaRPr lang="en-US" dirty="0"/>
          </a:p>
        </p:txBody>
      </p:sp>
    </p:spTree>
    <p:extLst>
      <p:ext uri="{BB962C8B-B14F-4D97-AF65-F5344CB8AC3E}">
        <p14:creationId xmlns:p14="http://schemas.microsoft.com/office/powerpoint/2010/main" val="3234573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29555"/>
            <a:ext cx="10058400" cy="4742645"/>
          </a:xfrm>
        </p:spPr>
        <p:txBody>
          <a:bodyPr/>
          <a:lstStyle/>
          <a:p>
            <a:r>
              <a:rPr lang="en-US" dirty="0"/>
              <a:t>The Consumer can simply wait till it gets the notification from the notify() or </a:t>
            </a:r>
            <a:r>
              <a:rPr lang="en-US" dirty="0" err="1"/>
              <a:t>notify_all</a:t>
            </a:r>
            <a:r>
              <a:rPr lang="en-US" dirty="0"/>
              <a:t>() methods. Consumer can wait using the wait() method which terminates when Producer invokes notify() or </a:t>
            </a:r>
            <a:r>
              <a:rPr lang="en-US" dirty="0" err="1"/>
              <a:t>notify_all</a:t>
            </a:r>
            <a:r>
              <a:rPr lang="en-US" dirty="0"/>
              <a:t>() methods. The wait() method is written in the form as follows:</a:t>
            </a:r>
          </a:p>
          <a:p>
            <a:pPr marL="0" indent="0">
              <a:buNone/>
            </a:pPr>
            <a:r>
              <a:rPr lang="en-US" dirty="0" smtClean="0"/>
              <a:t>	</a:t>
            </a:r>
            <a:r>
              <a:rPr lang="en-US" dirty="0" err="1" smtClean="0"/>
              <a:t>cv.wait</a:t>
            </a:r>
            <a:r>
              <a:rPr lang="en-US" dirty="0" smtClean="0"/>
              <a:t>(timeout=0</a:t>
            </a:r>
            <a:r>
              <a:rPr lang="en-US" dirty="0"/>
              <a:t>)</a:t>
            </a:r>
          </a:p>
          <a:p>
            <a:r>
              <a:rPr lang="en-US" dirty="0"/>
              <a:t>This will wait till the notification is received. But once the notification is received, there will not be any delay (timeout is 0 seconds) in receiving the product. So, this form of the wait() method will not waste even a single millisecond to receive the data after the actual production is completed. </a:t>
            </a:r>
            <a:endParaRPr lang="en-US" dirty="0" smtClean="0"/>
          </a:p>
          <a:p>
            <a:r>
              <a:rPr lang="en-US" dirty="0" smtClean="0"/>
              <a:t>Thus</a:t>
            </a:r>
            <a:r>
              <a:rPr lang="en-US" dirty="0"/>
              <a:t>, the notify(), </a:t>
            </a:r>
            <a:r>
              <a:rPr lang="en-US" dirty="0" err="1"/>
              <a:t>notify_all</a:t>
            </a:r>
            <a:r>
              <a:rPr lang="en-US" dirty="0"/>
              <a:t>() and wait() methods provide efficient means of communication between threads. </a:t>
            </a:r>
            <a:r>
              <a:rPr lang="en-US" dirty="0" smtClean="0"/>
              <a:t>A </a:t>
            </a:r>
            <a:r>
              <a:rPr lang="en-US" dirty="0"/>
              <a:t>point we should remember is that these methods should be used in between the acquire() and release() methods which are useful to lock and unlock the Condition variable</a:t>
            </a:r>
            <a:r>
              <a:rPr lang="en-US" dirty="0" smtClean="0"/>
              <a:t>.</a:t>
            </a:r>
          </a:p>
          <a:p>
            <a:r>
              <a:rPr lang="en-US" i="1" u="sng" dirty="0">
                <a:solidFill>
                  <a:srgbClr val="00B050"/>
                </a:solidFill>
              </a:rPr>
              <a:t>Go to Jupyter notebook for the </a:t>
            </a:r>
            <a:r>
              <a:rPr lang="en-US" i="1" u="sng" dirty="0" smtClean="0">
                <a:solidFill>
                  <a:srgbClr val="00B050"/>
                </a:solidFill>
              </a:rPr>
              <a:t>program</a:t>
            </a:r>
            <a:endParaRPr lang="en-US" dirty="0" smtClean="0"/>
          </a:p>
          <a:p>
            <a:endParaRPr lang="en-US" dirty="0"/>
          </a:p>
          <a:p>
            <a:endParaRPr lang="en-US" dirty="0"/>
          </a:p>
        </p:txBody>
      </p:sp>
    </p:spTree>
    <p:extLst>
      <p:ext uri="{BB962C8B-B14F-4D97-AF65-F5344CB8AC3E}">
        <p14:creationId xmlns:p14="http://schemas.microsoft.com/office/powerpoint/2010/main" val="446911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Thread communication using a </a:t>
            </a:r>
            <a:r>
              <a:rPr lang="en-US" sz="3800" dirty="0" smtClean="0">
                <a:solidFill>
                  <a:srgbClr val="006600"/>
                </a:solidFill>
              </a:rPr>
              <a:t>Queue</a:t>
            </a:r>
            <a:endParaRPr lang="en-US" sz="3800" dirty="0"/>
          </a:p>
        </p:txBody>
      </p:sp>
      <p:sp>
        <p:nvSpPr>
          <p:cNvPr id="3" name="Content Placeholder 2"/>
          <p:cNvSpPr>
            <a:spLocks noGrp="1"/>
          </p:cNvSpPr>
          <p:nvPr>
            <p:ph idx="1"/>
          </p:nvPr>
        </p:nvSpPr>
        <p:spPr/>
        <p:txBody>
          <a:bodyPr>
            <a:normAutofit lnSpcReduction="10000"/>
          </a:bodyPr>
          <a:lstStyle/>
          <a:p>
            <a:r>
              <a:rPr lang="en-US" dirty="0"/>
              <a:t>The Queue class of queue module is useful to create a queue that holds the data produced by the Producer. The data can be taken from the queue and utilized by the Consumer. </a:t>
            </a:r>
            <a:endParaRPr lang="en-US" dirty="0" smtClean="0"/>
          </a:p>
          <a:p>
            <a:r>
              <a:rPr lang="en-US" dirty="0" smtClean="0"/>
              <a:t>A </a:t>
            </a:r>
            <a:r>
              <a:rPr lang="en-US" dirty="0"/>
              <a:t>queue is a FIFO (First In First Out) structure where the data is stored from one side and deleted from the other side. Queues are useful when several Producers want to communicate with several Consumers. Another advantage is that while using queues, we need not use locks since queues are thread safe.</a:t>
            </a:r>
          </a:p>
          <a:p>
            <a:r>
              <a:rPr lang="en-US" dirty="0"/>
              <a:t>To create a Queue object, we can simply write:</a:t>
            </a:r>
          </a:p>
          <a:p>
            <a:pPr marL="0" indent="0">
              <a:buNone/>
            </a:pPr>
            <a:r>
              <a:rPr lang="en-US" dirty="0" smtClean="0"/>
              <a:t>	q </a:t>
            </a:r>
            <a:r>
              <a:rPr lang="en-US" dirty="0"/>
              <a:t>= Queue()</a:t>
            </a:r>
          </a:p>
          <a:p>
            <a:r>
              <a:rPr lang="en-US" dirty="0"/>
              <a:t>Suppose, we want to insert an item 1' into the queue 'q', we can use the put() method, as:</a:t>
            </a:r>
          </a:p>
          <a:p>
            <a:pPr marL="0" indent="0">
              <a:buNone/>
            </a:pPr>
            <a:r>
              <a:rPr lang="en-US" dirty="0" smtClean="0"/>
              <a:t>	</a:t>
            </a:r>
            <a:r>
              <a:rPr lang="en-US" dirty="0" err="1" smtClean="0"/>
              <a:t>q.put</a:t>
            </a:r>
            <a:r>
              <a:rPr lang="en-US" dirty="0" smtClean="0"/>
              <a:t>(</a:t>
            </a:r>
            <a:r>
              <a:rPr lang="en-US" dirty="0" err="1" smtClean="0"/>
              <a:t>i</a:t>
            </a:r>
            <a:r>
              <a:rPr lang="en-US" dirty="0"/>
              <a:t>)</a:t>
            </a:r>
          </a:p>
          <a:p>
            <a:endParaRPr lang="en-US" dirty="0"/>
          </a:p>
        </p:txBody>
      </p:sp>
    </p:spTree>
    <p:extLst>
      <p:ext uri="{BB962C8B-B14F-4D97-AF65-F5344CB8AC3E}">
        <p14:creationId xmlns:p14="http://schemas.microsoft.com/office/powerpoint/2010/main" val="226522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21217"/>
            <a:ext cx="10058400" cy="5450983"/>
          </a:xfrm>
        </p:spPr>
        <p:txBody>
          <a:bodyPr>
            <a:normAutofit fontScale="92500" lnSpcReduction="10000"/>
          </a:bodyPr>
          <a:lstStyle/>
          <a:p>
            <a:r>
              <a:rPr lang="en-US" dirty="0"/>
              <a:t>In the preceding program, we have imported 'threading' module which is needed while </a:t>
            </a:r>
            <a:br>
              <a:rPr lang="en-US" dirty="0"/>
            </a:br>
            <a:r>
              <a:rPr lang="en-US" dirty="0"/>
              <a:t>dealing with threads. This module contains a method `</a:t>
            </a:r>
            <a:r>
              <a:rPr lang="en-US" dirty="0" err="1"/>
              <a:t>current_thread</a:t>
            </a:r>
            <a:r>
              <a:rPr lang="en-US" dirty="0"/>
              <a:t>()' that returns </a:t>
            </a:r>
            <a:r>
              <a:rPr lang="en-US" dirty="0" smtClean="0"/>
              <a:t>an</a:t>
            </a:r>
            <a:r>
              <a:rPr lang="en-US" dirty="0"/>
              <a:t> </a:t>
            </a:r>
            <a:r>
              <a:rPr lang="en-US" dirty="0" smtClean="0"/>
              <a:t>object </a:t>
            </a:r>
            <a:r>
              <a:rPr lang="en-US" dirty="0"/>
              <a:t>containing the information about the presently running thread in the program, we can access its name using the </a:t>
            </a:r>
            <a:r>
              <a:rPr lang="en-US" dirty="0" err="1"/>
              <a:t>getName</a:t>
            </a:r>
            <a:r>
              <a:rPr lang="en-US" dirty="0"/>
              <a:t>() method as:</a:t>
            </a:r>
          </a:p>
          <a:p>
            <a:pPr marL="0" indent="0">
              <a:buNone/>
            </a:pPr>
            <a:r>
              <a:rPr lang="en-US" dirty="0" smtClean="0"/>
              <a:t>	name </a:t>
            </a:r>
            <a:r>
              <a:rPr lang="en-US" dirty="0"/>
              <a:t>= </a:t>
            </a:r>
            <a:r>
              <a:rPr lang="en-US" dirty="0" err="1"/>
              <a:t>current_thread</a:t>
            </a:r>
            <a:r>
              <a:rPr lang="en-US" dirty="0"/>
              <a:t>().</a:t>
            </a:r>
            <a:r>
              <a:rPr lang="en-US" dirty="0" err="1"/>
              <a:t>getName</a:t>
            </a:r>
            <a:r>
              <a:rPr lang="en-US" dirty="0"/>
              <a:t>()# return the name of the </a:t>
            </a:r>
            <a:r>
              <a:rPr lang="en-US" dirty="0" smtClean="0"/>
              <a:t>current </a:t>
            </a:r>
            <a:r>
              <a:rPr lang="en-US" dirty="0"/>
              <a:t>thread</a:t>
            </a:r>
          </a:p>
          <a:p>
            <a:r>
              <a:rPr lang="en-US" dirty="0"/>
              <a:t>This is shown as '</a:t>
            </a:r>
            <a:r>
              <a:rPr lang="en-US" dirty="0" err="1"/>
              <a:t>MainThread</a:t>
            </a:r>
            <a:r>
              <a:rPr lang="en-US" dirty="0"/>
              <a:t>' which is the name of an internal class in Python. </a:t>
            </a:r>
            <a:endParaRPr lang="en-US" dirty="0" smtClean="0"/>
          </a:p>
          <a:p>
            <a:r>
              <a:rPr lang="en-US" dirty="0" smtClean="0"/>
              <a:t>We </a:t>
            </a:r>
            <a:r>
              <a:rPr lang="en-US" dirty="0"/>
              <a:t>can also access the main thread's information by calling </a:t>
            </a:r>
            <a:r>
              <a:rPr lang="en-US" dirty="0" smtClean="0"/>
              <a:t>‘</a:t>
            </a:r>
            <a:r>
              <a:rPr lang="en-US" dirty="0" err="1" smtClean="0"/>
              <a:t>main_thread</a:t>
            </a:r>
            <a:r>
              <a:rPr lang="en-US" dirty="0" smtClean="0"/>
              <a:t>()’ </a:t>
            </a:r>
            <a:r>
              <a:rPr lang="en-US" dirty="0"/>
              <a:t>method. Hence it is possible to compare whether the current thread is the main thread or not using:</a:t>
            </a:r>
          </a:p>
          <a:p>
            <a:pPr marL="0" indent="0">
              <a:buNone/>
            </a:pPr>
            <a:r>
              <a:rPr lang="en-US" dirty="0" smtClean="0"/>
              <a:t>	if </a:t>
            </a:r>
            <a:r>
              <a:rPr lang="en-US" dirty="0" err="1"/>
              <a:t>threading.current_thread</a:t>
            </a:r>
            <a:r>
              <a:rPr lang="en-US" dirty="0"/>
              <a:t>() == </a:t>
            </a:r>
            <a:r>
              <a:rPr lang="en-US" dirty="0" err="1"/>
              <a:t>threading.main_thread</a:t>
            </a:r>
            <a:r>
              <a:rPr lang="en-US" dirty="0"/>
              <a:t>():</a:t>
            </a:r>
          </a:p>
          <a:p>
            <a:pPr marL="0" indent="0">
              <a:buNone/>
            </a:pPr>
            <a:r>
              <a:rPr lang="en-US" dirty="0" smtClean="0"/>
              <a:t>		print</a:t>
            </a:r>
            <a:r>
              <a:rPr lang="en-US" dirty="0"/>
              <a:t>('The current thread is the main thread')</a:t>
            </a:r>
          </a:p>
          <a:p>
            <a:r>
              <a:rPr lang="en-US" dirty="0"/>
              <a:t>This statement has displayed the output: The current thread is the main thread. So, </a:t>
            </a:r>
            <a:r>
              <a:rPr lang="en-US" dirty="0" smtClean="0"/>
              <a:t>from this Program, </a:t>
            </a:r>
            <a:r>
              <a:rPr lang="en-US" dirty="0"/>
              <a:t>we can understand that in every Python program, there is always a default thread called 'Main thread' that executes the program statements.</a:t>
            </a:r>
          </a:p>
          <a:p>
            <a:r>
              <a:rPr lang="en-US" dirty="0"/>
              <a:t>A thread represents execution of statements. The way the statements are executed is of two types:</a:t>
            </a:r>
          </a:p>
          <a:p>
            <a:pPr lvl="1">
              <a:buFont typeface="Wingdings" panose="05000000000000000000" pitchFamily="2" charset="2"/>
              <a:buChar char="q"/>
            </a:pPr>
            <a:r>
              <a:rPr lang="en-US" dirty="0" smtClean="0"/>
              <a:t> Single </a:t>
            </a:r>
            <a:r>
              <a:rPr lang="en-US" dirty="0"/>
              <a:t>tasking</a:t>
            </a:r>
          </a:p>
          <a:p>
            <a:pPr lvl="1">
              <a:buFont typeface="Wingdings" panose="05000000000000000000" pitchFamily="2" charset="2"/>
              <a:buChar char="q"/>
            </a:pPr>
            <a:r>
              <a:rPr lang="en-US" dirty="0" smtClean="0"/>
              <a:t> Multitasking</a:t>
            </a:r>
            <a:endParaRPr lang="en-US" dirty="0"/>
          </a:p>
          <a:p>
            <a:endParaRPr lang="en-US" dirty="0"/>
          </a:p>
        </p:txBody>
      </p:sp>
    </p:spTree>
    <p:extLst>
      <p:ext uri="{BB962C8B-B14F-4D97-AF65-F5344CB8AC3E}">
        <p14:creationId xmlns:p14="http://schemas.microsoft.com/office/powerpoint/2010/main" val="29791744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81070"/>
            <a:ext cx="10058400" cy="4691130"/>
          </a:xfrm>
        </p:spPr>
        <p:txBody>
          <a:bodyPr/>
          <a:lstStyle/>
          <a:p>
            <a:r>
              <a:rPr lang="en-US" dirty="0" smtClean="0"/>
              <a:t>The put</a:t>
            </a:r>
            <a:r>
              <a:rPr lang="en-US" dirty="0"/>
              <a:t>() method is used by Producer to insert items into the queue. The Consumer uses the get() method to retrieve the items from the queue as:</a:t>
            </a:r>
          </a:p>
          <a:p>
            <a:pPr marL="0" indent="0">
              <a:buNone/>
            </a:pPr>
            <a:r>
              <a:rPr lang="en-US" dirty="0" smtClean="0"/>
              <a:t>	# </a:t>
            </a:r>
            <a:r>
              <a:rPr lang="en-US" dirty="0"/>
              <a:t>prod is the instance of Producer class that contains the queue 'q' </a:t>
            </a:r>
            <a:endParaRPr lang="en-US" dirty="0" smtClean="0"/>
          </a:p>
          <a:p>
            <a:pPr marL="0" indent="0">
              <a:buNone/>
            </a:pPr>
            <a:r>
              <a:rPr lang="en-US" dirty="0" smtClean="0"/>
              <a:t>	x </a:t>
            </a:r>
            <a:r>
              <a:rPr lang="en-US" dirty="0"/>
              <a:t>= </a:t>
            </a:r>
            <a:r>
              <a:rPr lang="en-US" dirty="0" err="1"/>
              <a:t>prod.q.get</a:t>
            </a:r>
            <a:r>
              <a:rPr lang="en-US" dirty="0"/>
              <a:t>(</a:t>
            </a:r>
            <a:r>
              <a:rPr lang="en-US" dirty="0" err="1"/>
              <a:t>i</a:t>
            </a:r>
            <a:r>
              <a:rPr lang="en-US" dirty="0"/>
              <a:t>)</a:t>
            </a:r>
          </a:p>
          <a:p>
            <a:r>
              <a:rPr lang="en-US" dirty="0"/>
              <a:t>The </a:t>
            </a:r>
            <a:r>
              <a:rPr lang="en-US" dirty="0" err="1"/>
              <a:t>q.empty</a:t>
            </a:r>
            <a:r>
              <a:rPr lang="en-US" dirty="0"/>
              <a:t>() method returns True if the queue is empty, otherwise it returns False. Similarly, the </a:t>
            </a:r>
            <a:r>
              <a:rPr lang="en-US" dirty="0" err="1"/>
              <a:t>q.full</a:t>
            </a:r>
            <a:r>
              <a:rPr lang="en-US" dirty="0"/>
              <a:t>() method returns True if the queue is full, else False.</a:t>
            </a:r>
          </a:p>
          <a:p>
            <a:r>
              <a:rPr lang="en-US" dirty="0"/>
              <a:t>In Program 15, we create a queue 'q' at Producer side. The Producer places each item 1, into the queue using </a:t>
            </a:r>
            <a:r>
              <a:rPr lang="en-US" dirty="0" err="1"/>
              <a:t>q.put</a:t>
            </a:r>
            <a:r>
              <a:rPr lang="en-US" dirty="0"/>
              <a:t>(</a:t>
            </a:r>
            <a:r>
              <a:rPr lang="en-US" dirty="0" err="1"/>
              <a:t>i</a:t>
            </a:r>
            <a:r>
              <a:rPr lang="en-US" dirty="0"/>
              <a:t>) method. The Consumer receives the item immediately from the queue using </a:t>
            </a:r>
            <a:r>
              <a:rPr lang="en-US" dirty="0" err="1"/>
              <a:t>prod.q.get</a:t>
            </a:r>
            <a:r>
              <a:rPr lang="en-US" dirty="0"/>
              <a:t>(</a:t>
            </a:r>
            <a:r>
              <a:rPr lang="en-US" dirty="0" err="1"/>
              <a:t>i</a:t>
            </a:r>
            <a:r>
              <a:rPr lang="en-US" dirty="0"/>
              <a:t>) method. Here, 'prod' is a reference to the Producer object from the Consumer object. Producer places 10 items into the queue and all the items are received one by one by the Consumer. Consider Figure 21.7</a:t>
            </a:r>
            <a:r>
              <a:rPr lang="en-US" dirty="0" smtClean="0"/>
              <a:t>:</a:t>
            </a:r>
          </a:p>
          <a:p>
            <a:r>
              <a:rPr lang="en-US" i="1" u="sng" dirty="0">
                <a:solidFill>
                  <a:srgbClr val="00B050"/>
                </a:solidFill>
              </a:rPr>
              <a:t>Go to Jupyter notebook for the </a:t>
            </a:r>
            <a:r>
              <a:rPr lang="en-US" i="1" u="sng" dirty="0" smtClean="0">
                <a:solidFill>
                  <a:srgbClr val="00B050"/>
                </a:solidFill>
              </a:rPr>
              <a:t>program</a:t>
            </a:r>
            <a:endParaRPr lang="en-US" dirty="0"/>
          </a:p>
          <a:p>
            <a:endParaRPr lang="en-US" dirty="0"/>
          </a:p>
        </p:txBody>
      </p:sp>
    </p:spTree>
    <p:extLst>
      <p:ext uri="{BB962C8B-B14F-4D97-AF65-F5344CB8AC3E}">
        <p14:creationId xmlns:p14="http://schemas.microsoft.com/office/powerpoint/2010/main" val="537185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Daemon Threads</a:t>
            </a:r>
            <a:endParaRPr lang="en-US" sz="3800" dirty="0"/>
          </a:p>
        </p:txBody>
      </p:sp>
      <p:sp>
        <p:nvSpPr>
          <p:cNvPr id="3" name="Content Placeholder 2"/>
          <p:cNvSpPr>
            <a:spLocks noGrp="1"/>
          </p:cNvSpPr>
          <p:nvPr>
            <p:ph idx="1"/>
          </p:nvPr>
        </p:nvSpPr>
        <p:spPr/>
        <p:txBody>
          <a:bodyPr/>
          <a:lstStyle/>
          <a:p>
            <a:r>
              <a:rPr lang="en-US" dirty="0"/>
              <a:t>Sometimes, we need threads to run continuously in memory. </a:t>
            </a:r>
            <a:endParaRPr lang="en-US" dirty="0" smtClean="0"/>
          </a:p>
          <a:p>
            <a:r>
              <a:rPr lang="en-US" dirty="0" smtClean="0"/>
              <a:t>For </a:t>
            </a:r>
            <a:r>
              <a:rPr lang="en-US" dirty="0"/>
              <a:t>example, let's take an Internet server that runs continuously and caters to the needs of the clients. </a:t>
            </a:r>
            <a:endParaRPr lang="en-US" dirty="0" smtClean="0"/>
          </a:p>
          <a:p>
            <a:r>
              <a:rPr lang="en-US" dirty="0" smtClean="0"/>
              <a:t>Another </a:t>
            </a:r>
            <a:r>
              <a:rPr lang="en-US" dirty="0"/>
              <a:t>example is garbage collector that runs continuously and deletes the unused variables and objects while a Python program is being executed. </a:t>
            </a:r>
            <a:endParaRPr lang="en-US" dirty="0" smtClean="0"/>
          </a:p>
          <a:p>
            <a:r>
              <a:rPr lang="en-US" dirty="0" smtClean="0"/>
              <a:t>Such </a:t>
            </a:r>
            <a:r>
              <a:rPr lang="en-US" dirty="0"/>
              <a:t>threads which run continuously are called 'daemon' threads</a:t>
            </a:r>
            <a:r>
              <a:rPr lang="en-US" dirty="0" smtClean="0"/>
              <a:t>.</a:t>
            </a:r>
          </a:p>
          <a:p>
            <a:r>
              <a:rPr lang="en-US" dirty="0" smtClean="0"/>
              <a:t>Generally </a:t>
            </a:r>
            <a:r>
              <a:rPr lang="en-US" dirty="0"/>
              <a:t>daemon threads are used to perform some background tasks. </a:t>
            </a:r>
            <a:endParaRPr lang="en-US" dirty="0" smtClean="0"/>
          </a:p>
          <a:p>
            <a:r>
              <a:rPr lang="en-US" dirty="0" smtClean="0"/>
              <a:t>For </a:t>
            </a:r>
            <a:r>
              <a:rPr lang="en-US" dirty="0"/>
              <a:t>example, a daemon thread may send data to the printer in the background while the user is working with other applications</a:t>
            </a:r>
          </a:p>
        </p:txBody>
      </p:sp>
    </p:spTree>
    <p:extLst>
      <p:ext uri="{BB962C8B-B14F-4D97-AF65-F5344CB8AC3E}">
        <p14:creationId xmlns:p14="http://schemas.microsoft.com/office/powerpoint/2010/main" val="4020425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62885"/>
            <a:ext cx="10058400" cy="5309315"/>
          </a:xfrm>
        </p:spPr>
        <p:txBody>
          <a:bodyPr>
            <a:normAutofit lnSpcReduction="10000"/>
          </a:bodyPr>
          <a:lstStyle/>
          <a:p>
            <a:r>
              <a:rPr lang="en-US" dirty="0"/>
              <a:t>To make a thread a daemon thread, we can use the </a:t>
            </a:r>
            <a:r>
              <a:rPr lang="en-US" dirty="0" err="1"/>
              <a:t>setDaemon</a:t>
            </a:r>
            <a:r>
              <a:rPr lang="en-US" dirty="0"/>
              <a:t>(True) method or assign </a:t>
            </a:r>
            <a:r>
              <a:rPr lang="en-US" dirty="0" smtClean="0"/>
              <a:t>‘True’ </a:t>
            </a:r>
            <a:r>
              <a:rPr lang="en-US" dirty="0"/>
              <a:t>to daemon property.</a:t>
            </a:r>
          </a:p>
          <a:p>
            <a:r>
              <a:rPr lang="en-US" dirty="0"/>
              <a:t>In </a:t>
            </a:r>
            <a:r>
              <a:rPr lang="en-US" dirty="0" smtClean="0"/>
              <a:t>the following Program, </a:t>
            </a:r>
            <a:r>
              <a:rPr lang="en-US" dirty="0"/>
              <a:t>we are creating a function display() that displays a number once in a second, starting from 1 to 5. This function is executed by normal thread 't'. Then We create another function </a:t>
            </a:r>
            <a:r>
              <a:rPr lang="en-US" dirty="0" err="1" smtClean="0"/>
              <a:t>display_time</a:t>
            </a:r>
            <a:r>
              <a:rPr lang="en-US" dirty="0"/>
              <a:t>() that displays system date and time once in every 2 seconds. This function is executed by another thread </a:t>
            </a:r>
            <a:r>
              <a:rPr lang="en-US" dirty="0" smtClean="0"/>
              <a:t>‘d' </a:t>
            </a:r>
            <a:r>
              <a:rPr lang="en-US" dirty="0"/>
              <a:t>which we make daemon by writing:</a:t>
            </a:r>
          </a:p>
          <a:p>
            <a:pPr marL="0" indent="0">
              <a:buNone/>
            </a:pPr>
            <a:r>
              <a:rPr lang="en-US" dirty="0" smtClean="0"/>
              <a:t>	</a:t>
            </a:r>
            <a:r>
              <a:rPr lang="en-US" dirty="0" err="1" smtClean="0"/>
              <a:t>d.daemon</a:t>
            </a:r>
            <a:r>
              <a:rPr lang="en-US" dirty="0" smtClean="0"/>
              <a:t> </a:t>
            </a:r>
            <a:r>
              <a:rPr lang="en-US" dirty="0"/>
              <a:t>= True</a:t>
            </a:r>
          </a:p>
          <a:p>
            <a:r>
              <a:rPr lang="en-US" dirty="0"/>
              <a:t>When both the threads are started, the results are shown in the output at the end of the program</a:t>
            </a:r>
          </a:p>
          <a:p>
            <a:r>
              <a:rPr lang="en-US" dirty="0"/>
              <a:t>To make the daemon thread not to terminate, we </a:t>
            </a:r>
            <a:r>
              <a:rPr lang="en-US"/>
              <a:t>have </a:t>
            </a:r>
            <a:r>
              <a:rPr lang="en-US" smtClean="0"/>
              <a:t>to ask </a:t>
            </a:r>
            <a:r>
              <a:rPr lang="en-US" dirty="0"/>
              <a:t>the PVM to wait till the daemon thread completely executes. This is done by using the join() method as:</a:t>
            </a:r>
          </a:p>
          <a:p>
            <a:pPr marL="0" indent="0">
              <a:buNone/>
            </a:pPr>
            <a:r>
              <a:rPr lang="en-US" dirty="0" smtClean="0"/>
              <a:t>	</a:t>
            </a:r>
            <a:r>
              <a:rPr lang="en-US" dirty="0" err="1" smtClean="0"/>
              <a:t>d.join</a:t>
            </a:r>
            <a:r>
              <a:rPr lang="en-US" dirty="0" smtClean="0"/>
              <a:t>()  # </a:t>
            </a:r>
            <a:r>
              <a:rPr lang="en-US" dirty="0"/>
              <a:t>wait till </a:t>
            </a:r>
            <a:r>
              <a:rPr lang="en-US" dirty="0" smtClean="0"/>
              <a:t>‘d’ </a:t>
            </a:r>
            <a:r>
              <a:rPr lang="en-US" dirty="0"/>
              <a:t>completes</a:t>
            </a:r>
          </a:p>
          <a:p>
            <a:r>
              <a:rPr lang="en-US" dirty="0"/>
              <a:t>Add the preceding code as last line in </a:t>
            </a:r>
            <a:r>
              <a:rPr lang="en-US" dirty="0" smtClean="0"/>
              <a:t>Program and </a:t>
            </a:r>
            <a:r>
              <a:rPr lang="en-US" dirty="0"/>
              <a:t>you will see that the daemon thread continues forever. The daemon thread continuously executes even after the main thread is terminated in the program</a:t>
            </a:r>
            <a:r>
              <a:rPr lang="en-US" dirty="0" smtClean="0"/>
              <a:t>.</a:t>
            </a:r>
          </a:p>
          <a:p>
            <a:r>
              <a:rPr lang="en-US" i="1" u="sng" dirty="0">
                <a:solidFill>
                  <a:srgbClr val="00B050"/>
                </a:solidFill>
              </a:rPr>
              <a:t>Go to Jupyter notebook for the </a:t>
            </a:r>
            <a:r>
              <a:rPr lang="en-US" i="1" u="sng" dirty="0" smtClean="0">
                <a:solidFill>
                  <a:srgbClr val="00B050"/>
                </a:solidFill>
              </a:rPr>
              <a:t>program</a:t>
            </a:r>
            <a:endParaRPr lang="en-US" dirty="0"/>
          </a:p>
        </p:txBody>
      </p:sp>
    </p:spTree>
    <p:extLst>
      <p:ext uri="{BB962C8B-B14F-4D97-AF65-F5344CB8AC3E}">
        <p14:creationId xmlns:p14="http://schemas.microsoft.com/office/powerpoint/2010/main" val="340906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6600"/>
                </a:solidFill>
              </a:rPr>
              <a:t>Single </a:t>
            </a:r>
            <a:r>
              <a:rPr lang="en-US" sz="4000" dirty="0" smtClean="0">
                <a:solidFill>
                  <a:srgbClr val="006600"/>
                </a:solidFill>
              </a:rPr>
              <a:t>tasking</a:t>
            </a:r>
            <a:endParaRPr lang="en-US" sz="4000" dirty="0"/>
          </a:p>
        </p:txBody>
      </p:sp>
      <p:sp>
        <p:nvSpPr>
          <p:cNvPr id="3" name="Content Placeholder 2"/>
          <p:cNvSpPr>
            <a:spLocks noGrp="1"/>
          </p:cNvSpPr>
          <p:nvPr>
            <p:ph idx="1"/>
          </p:nvPr>
        </p:nvSpPr>
        <p:spPr/>
        <p:txBody>
          <a:bodyPr>
            <a:normAutofit/>
          </a:bodyPr>
          <a:lstStyle/>
          <a:p>
            <a:r>
              <a:rPr lang="en-US" dirty="0"/>
              <a:t>A task means doing some calculation, processing, etc. Generally, a task involves execution of a group of statements, for example executing a program. In 'single tasking' environment, only one task is given to the processor at a time</a:t>
            </a:r>
            <a:r>
              <a:rPr lang="en-US" dirty="0" smtClean="0"/>
              <a:t>.</a:t>
            </a:r>
          </a:p>
          <a:p>
            <a:r>
              <a:rPr lang="en-US" dirty="0" smtClean="0"/>
              <a:t>Consider the following Figure. </a:t>
            </a:r>
            <a:endParaRPr lang="en-US" dirty="0"/>
          </a:p>
        </p:txBody>
      </p:sp>
      <p:pic>
        <p:nvPicPr>
          <p:cNvPr id="4" name="Picture 3"/>
          <p:cNvPicPr>
            <a:picLocks noChangeAspect="1"/>
          </p:cNvPicPr>
          <p:nvPr/>
        </p:nvPicPr>
        <p:blipFill rotWithShape="1">
          <a:blip r:embed="rId2"/>
          <a:srcRect l="21856" t="38160" r="30533" b="39481"/>
          <a:stretch/>
        </p:blipFill>
        <p:spPr>
          <a:xfrm>
            <a:off x="2292440" y="3631842"/>
            <a:ext cx="6800046" cy="1867437"/>
          </a:xfrm>
          <a:prstGeom prst="rect">
            <a:avLst/>
          </a:prstGeom>
        </p:spPr>
      </p:pic>
    </p:spTree>
    <p:extLst>
      <p:ext uri="{BB962C8B-B14F-4D97-AF65-F5344CB8AC3E}">
        <p14:creationId xmlns:p14="http://schemas.microsoft.com/office/powerpoint/2010/main" val="250113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81070"/>
            <a:ext cx="10058400" cy="4691130"/>
          </a:xfrm>
        </p:spPr>
        <p:txBody>
          <a:bodyPr/>
          <a:lstStyle/>
          <a:p>
            <a:r>
              <a:rPr lang="en-US" dirty="0"/>
              <a:t>In single tasking, only one task is given to the processor at a time. This means we are wasting a lot of processor time and the microprocessor has to sit idle without any job for a long time. This is the drawback in single tasking. </a:t>
            </a:r>
            <a:endParaRPr lang="en-US" dirty="0" smtClean="0"/>
          </a:p>
          <a:p>
            <a:r>
              <a:rPr lang="en-US" dirty="0" smtClean="0"/>
              <a:t>But</a:t>
            </a:r>
            <a:r>
              <a:rPr lang="en-US" dirty="0"/>
              <a:t>, in some cases where the tasks should be executed one by one without any time gap, single tasking would be preferable. </a:t>
            </a:r>
            <a:endParaRPr lang="en-US" dirty="0" smtClean="0"/>
          </a:p>
          <a:p>
            <a:r>
              <a:rPr lang="en-US" dirty="0" smtClean="0"/>
              <a:t>For </a:t>
            </a:r>
            <a:r>
              <a:rPr lang="en-US" dirty="0"/>
              <a:t>example, printing the marks sheets of students on the printer.</a:t>
            </a:r>
          </a:p>
        </p:txBody>
      </p:sp>
    </p:spTree>
    <p:extLst>
      <p:ext uri="{BB962C8B-B14F-4D97-AF65-F5344CB8AC3E}">
        <p14:creationId xmlns:p14="http://schemas.microsoft.com/office/powerpoint/2010/main" val="220317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63864"/>
          </a:xfrm>
        </p:spPr>
        <p:txBody>
          <a:bodyPr>
            <a:normAutofit/>
          </a:bodyPr>
          <a:lstStyle/>
          <a:p>
            <a:r>
              <a:rPr lang="en-US" sz="4000" dirty="0" smtClean="0">
                <a:solidFill>
                  <a:srgbClr val="006600"/>
                </a:solidFill>
              </a:rPr>
              <a:t>Multitasking</a:t>
            </a:r>
            <a:endParaRPr lang="en-US" sz="4000" dirty="0"/>
          </a:p>
        </p:txBody>
      </p:sp>
      <p:sp>
        <p:nvSpPr>
          <p:cNvPr id="3" name="Content Placeholder 2"/>
          <p:cNvSpPr>
            <a:spLocks noGrp="1"/>
          </p:cNvSpPr>
          <p:nvPr>
            <p:ph idx="1"/>
          </p:nvPr>
        </p:nvSpPr>
        <p:spPr>
          <a:xfrm>
            <a:off x="1069848" y="1738648"/>
            <a:ext cx="10058400" cy="4893972"/>
          </a:xfrm>
        </p:spPr>
        <p:txBody>
          <a:bodyPr>
            <a:normAutofit fontScale="62500" lnSpcReduction="20000"/>
          </a:bodyPr>
          <a:lstStyle/>
          <a:p>
            <a:pPr algn="just"/>
            <a:r>
              <a:rPr lang="en-US" sz="2900" dirty="0"/>
              <a:t>To use the processor's time in an optimum way, we can give it several jobs at a time. This is called multitasking. </a:t>
            </a:r>
            <a:endParaRPr lang="en-US" sz="2900" dirty="0" smtClean="0"/>
          </a:p>
          <a:p>
            <a:pPr algn="just"/>
            <a:r>
              <a:rPr lang="en-US" sz="2900" dirty="0" smtClean="0"/>
              <a:t>But </a:t>
            </a:r>
            <a:r>
              <a:rPr lang="en-US" sz="2900" dirty="0"/>
              <a:t>how can we give several jobs at a time</a:t>
            </a:r>
            <a:r>
              <a:rPr lang="en-US" sz="2900" dirty="0" smtClean="0"/>
              <a:t>?</a:t>
            </a:r>
          </a:p>
          <a:p>
            <a:pPr algn="just"/>
            <a:r>
              <a:rPr lang="en-US" sz="2900" dirty="0" smtClean="0"/>
              <a:t> </a:t>
            </a:r>
            <a:r>
              <a:rPr lang="en-US" sz="2900" dirty="0"/>
              <a:t>Suppose there are 4 tasks that we want to execute. We load them into the memory, as shown in </a:t>
            </a:r>
            <a:r>
              <a:rPr lang="en-US" sz="2900" dirty="0" smtClean="0"/>
              <a:t>Figure next slide. </a:t>
            </a:r>
          </a:p>
          <a:p>
            <a:pPr algn="just"/>
            <a:r>
              <a:rPr lang="en-US" sz="2900" dirty="0" smtClean="0"/>
              <a:t>The </a:t>
            </a:r>
            <a:r>
              <a:rPr lang="en-US" sz="2900" dirty="0"/>
              <a:t>memory is divided into 4 parts and the jobs are loaded there. Now, the microprocessor has to execute them all at a time. So the processor will take small time duration, like a millisecond and divide this time between the number of jobs. </a:t>
            </a:r>
            <a:endParaRPr lang="en-US" sz="2900" dirty="0" smtClean="0"/>
          </a:p>
          <a:p>
            <a:pPr algn="just"/>
            <a:r>
              <a:rPr lang="en-US" sz="2900" dirty="0" smtClean="0"/>
              <a:t>Here</a:t>
            </a:r>
            <a:r>
              <a:rPr lang="en-US" sz="2900" dirty="0"/>
              <a:t>, there are 4 jobs. So we get 1/4 millisecond time for each job. This small part of the processor time is called 'time slice'. It will allot exactly 1/4 millisecond time for executing each of the jobs. Within this time slice, it will try to execute each job. Suppose, the processor started at first job, it will spend exactly 1/4 millisecond time executing the first job. Within this time duration, if it could not complete the first job, then what it does? In that case, it stores the intermediate results till then it obtained in a temporary memory, and then it goes to the second task. It then spends exactly 1/4 millisecond time executing the second task. Within this time, if it can complete this task, no problem. Suppose it could not complete this task, then it goes to the third task, storing the results in a temporary memory. Similarly, it will spend exactly 1/4 millisecond for the third task, and another 1/4 millisecond for the fourth task. After executing the fourth task, it will come back to the first task, in a circular manner. </a:t>
            </a:r>
          </a:p>
          <a:p>
            <a:pPr algn="just"/>
            <a:r>
              <a:rPr lang="en-US" sz="2900" dirty="0" smtClean="0"/>
              <a:t>This is called 'round robin' method. In short, executing tasks in a circular manner such that coming back to the first task after completing the last task is called as round robin method.</a:t>
            </a:r>
          </a:p>
          <a:p>
            <a:pPr marL="0" indent="0" algn="just">
              <a:buNone/>
            </a:pPr>
            <a:endParaRPr lang="en-US" dirty="0"/>
          </a:p>
        </p:txBody>
      </p:sp>
    </p:spTree>
    <p:extLst>
      <p:ext uri="{BB962C8B-B14F-4D97-AF65-F5344CB8AC3E}">
        <p14:creationId xmlns:p14="http://schemas.microsoft.com/office/powerpoint/2010/main" val="277865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1469" t="33162" r="47245" b="23604"/>
          <a:stretch/>
        </p:blipFill>
        <p:spPr>
          <a:xfrm>
            <a:off x="2446987" y="1218728"/>
            <a:ext cx="7443988" cy="4382609"/>
          </a:xfrm>
          <a:prstGeom prst="rect">
            <a:avLst/>
          </a:prstGeom>
        </p:spPr>
      </p:pic>
    </p:spTree>
    <p:extLst>
      <p:ext uri="{BB962C8B-B14F-4D97-AF65-F5344CB8AC3E}">
        <p14:creationId xmlns:p14="http://schemas.microsoft.com/office/powerpoint/2010/main" val="190650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107583"/>
            <a:ext cx="10058400" cy="5064617"/>
          </a:xfrm>
        </p:spPr>
        <p:txBody>
          <a:bodyPr>
            <a:normAutofit fontScale="92500" lnSpcReduction="10000"/>
          </a:bodyPr>
          <a:lstStyle/>
          <a:p>
            <a:pPr algn="just"/>
            <a:r>
              <a:rPr lang="en-US" dirty="0"/>
              <a:t>Strictly speaking, this is not multitasking. Since the processor is quickly executing the tasks one by one, we feel all the jobs are executed by the processor at a time. </a:t>
            </a:r>
            <a:endParaRPr lang="en-US" dirty="0" smtClean="0"/>
          </a:p>
          <a:p>
            <a:pPr algn="just"/>
            <a:r>
              <a:rPr lang="en-US" sz="2200" i="1" dirty="0" smtClean="0">
                <a:solidFill>
                  <a:srgbClr val="0070C0"/>
                </a:solidFill>
              </a:rPr>
              <a:t>Multitasking </a:t>
            </a:r>
            <a:r>
              <a:rPr lang="en-US" sz="2200" i="1" dirty="0">
                <a:solidFill>
                  <a:srgbClr val="0070C0"/>
                </a:solidFill>
              </a:rPr>
              <a:t>cannot be a real phenomenon with single processor systems. If we want to really achieve multitasking, we need computers with multiple processors.</a:t>
            </a:r>
          </a:p>
          <a:p>
            <a:pPr algn="just"/>
            <a:r>
              <a:rPr lang="en-US" dirty="0"/>
              <a:t>The main advantage of multitasking is to use the processor time in a better way. We are engaging most of the processor time and it is not sitting idle. In this way, we can complete several tasks at a time, and thus achieve good performance</a:t>
            </a:r>
            <a:r>
              <a:rPr lang="en-US" dirty="0" smtClean="0"/>
              <a:t>.</a:t>
            </a:r>
          </a:p>
          <a:p>
            <a:pPr algn="just"/>
            <a:r>
              <a:rPr lang="en-US" dirty="0"/>
              <a:t>Multitasking is of two types: a) Process-based multitasking b) Thread-based multitasking. So far, we discussed the first type, i.e. Process-based multitasking. Now let's think about thread-based </a:t>
            </a:r>
            <a:r>
              <a:rPr lang="en-US" dirty="0" smtClean="0"/>
              <a:t>Multitasking</a:t>
            </a:r>
            <a:endParaRPr lang="en-US" dirty="0"/>
          </a:p>
          <a:p>
            <a:pPr algn="just"/>
            <a:r>
              <a:rPr lang="en-US" dirty="0" smtClean="0"/>
              <a:t>In process-based </a:t>
            </a:r>
            <a:r>
              <a:rPr lang="en-US" dirty="0"/>
              <a:t>multitasking, several programs are executed at a time by </a:t>
            </a:r>
            <a:r>
              <a:rPr lang="en-US" dirty="0" smtClean="0"/>
              <a:t>the microprocessor</a:t>
            </a:r>
            <a:r>
              <a:rPr lang="en-US" dirty="0"/>
              <a:t>. In thread-based multitasking, several parts of the same program is executed at a time by the microprocessor. </a:t>
            </a:r>
            <a:endParaRPr lang="en-US" dirty="0" smtClean="0"/>
          </a:p>
          <a:p>
            <a:pPr algn="just"/>
            <a:r>
              <a:rPr lang="en-US" dirty="0" smtClean="0"/>
              <a:t>Consider the following Figure. </a:t>
            </a:r>
            <a:r>
              <a:rPr lang="en-US" dirty="0"/>
              <a:t>Here, we have a program. In this program, there are 2 parts. These parts may represent two separate blocks of code or two separate methods containing code. Each part may perform a separate task. The processor should execute two parts (tasks) simultaneously. So the processor uses 2 separate threads to execute these two parts</a:t>
            </a:r>
            <a:r>
              <a:rPr lang="en-US" dirty="0" smtClean="0"/>
              <a:t>.</a:t>
            </a:r>
            <a:endParaRPr lang="en-US" dirty="0"/>
          </a:p>
        </p:txBody>
      </p:sp>
    </p:spTree>
    <p:extLst>
      <p:ext uri="{BB962C8B-B14F-4D97-AF65-F5344CB8AC3E}">
        <p14:creationId xmlns:p14="http://schemas.microsoft.com/office/powerpoint/2010/main" val="2036460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6981</TotalTime>
  <Words>4455</Words>
  <Application>Microsoft Office PowerPoint</Application>
  <PresentationFormat>Widescreen</PresentationFormat>
  <Paragraphs>294</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Rockwell</vt:lpstr>
      <vt:lpstr>Rockwell Condensed</vt:lpstr>
      <vt:lpstr>Times New Roman</vt:lpstr>
      <vt:lpstr>Wingdings</vt:lpstr>
      <vt:lpstr>Wood Type</vt:lpstr>
      <vt:lpstr>Chapter 21</vt:lpstr>
      <vt:lpstr>List of contents</vt:lpstr>
      <vt:lpstr>Introduction</vt:lpstr>
      <vt:lpstr>PowerPoint Presentation</vt:lpstr>
      <vt:lpstr>Single tasking</vt:lpstr>
      <vt:lpstr>PowerPoint Presentation</vt:lpstr>
      <vt:lpstr>Multitasking</vt:lpstr>
      <vt:lpstr>PowerPoint Presentation</vt:lpstr>
      <vt:lpstr>PowerPoint Presentation</vt:lpstr>
      <vt:lpstr>PowerPoint Presentation</vt:lpstr>
      <vt:lpstr>Differences between a Process and a Thread</vt:lpstr>
      <vt:lpstr>Concurrent Programming and GIL</vt:lpstr>
      <vt:lpstr>Uses of Threads</vt:lpstr>
      <vt:lpstr>Creating Threads in python</vt:lpstr>
      <vt:lpstr>PowerPoint Presentation</vt:lpstr>
      <vt:lpstr>PowerPoint Presentation</vt:lpstr>
      <vt:lpstr>PowerPoint Presentation</vt:lpstr>
      <vt:lpstr>PowerPoint Presentation</vt:lpstr>
      <vt:lpstr>PowerPoint Presentation</vt:lpstr>
      <vt:lpstr>PowerPoint Presentation</vt:lpstr>
      <vt:lpstr>Thread class methods</vt:lpstr>
      <vt:lpstr>PowerPoint Presentation</vt:lpstr>
      <vt:lpstr>Single tasking using a thread</vt:lpstr>
      <vt:lpstr>PowerPoint Presentation</vt:lpstr>
      <vt:lpstr>Multitasking using Multiple Threads</vt:lpstr>
      <vt:lpstr>PowerPoint Presentation</vt:lpstr>
      <vt:lpstr>Thread synchronization</vt:lpstr>
      <vt:lpstr>PowerPoint Presentation</vt:lpstr>
      <vt:lpstr>PowerPoint Presentation</vt:lpstr>
      <vt:lpstr>PowerPoint Presentation</vt:lpstr>
      <vt:lpstr>Deadlock of threads</vt:lpstr>
      <vt:lpstr>PowerPoint Presentation</vt:lpstr>
      <vt:lpstr>PowerPoint Presentation</vt:lpstr>
      <vt:lpstr>PowerPoint Presentation</vt:lpstr>
      <vt:lpstr>Avoiding Deadlocking in a Program</vt:lpstr>
      <vt:lpstr>Communication between Threads</vt:lpstr>
      <vt:lpstr>Thread communication using notify() and  wait() methods</vt:lpstr>
      <vt:lpstr>PowerPoint Presentation</vt:lpstr>
      <vt:lpstr>Thread communication using a Queue</vt:lpstr>
      <vt:lpstr>PowerPoint Presentation</vt:lpstr>
      <vt:lpstr>Daemon Threads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1309</cp:revision>
  <dcterms:created xsi:type="dcterms:W3CDTF">2020-08-16T05:12:46Z</dcterms:created>
  <dcterms:modified xsi:type="dcterms:W3CDTF">2020-12-13T14:03:24Z</dcterms:modified>
</cp:coreProperties>
</file>