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8" r:id="rId2"/>
    <p:sldId id="257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306" r:id="rId31"/>
    <p:sldId id="307" r:id="rId32"/>
    <p:sldId id="308" r:id="rId33"/>
    <p:sldId id="309" r:id="rId34"/>
    <p:sldId id="31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4DA-9D44-45D8-AD34-6A075A7D01FD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1564C70-EDEE-4B39-80AF-68A0308ED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78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4DA-9D44-45D8-AD34-6A075A7D01FD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4C70-EDEE-4B39-80AF-68A0308ED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114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4DA-9D44-45D8-AD34-6A075A7D01FD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4C70-EDEE-4B39-80AF-68A0308ED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253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4DA-9D44-45D8-AD34-6A075A7D01FD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4C70-EDEE-4B39-80AF-68A0308ED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832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1DCD4DA-9D44-45D8-AD34-6A075A7D01FD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1564C70-EDEE-4B39-80AF-68A0308ED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343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4DA-9D44-45D8-AD34-6A075A7D01FD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4C70-EDEE-4B39-80AF-68A0308ED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88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4DA-9D44-45D8-AD34-6A075A7D01FD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4C70-EDEE-4B39-80AF-68A0308ED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02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4DA-9D44-45D8-AD34-6A075A7D01FD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4C70-EDEE-4B39-80AF-68A0308ED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565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4DA-9D44-45D8-AD34-6A075A7D01FD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4C70-EDEE-4B39-80AF-68A0308ED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61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4DA-9D44-45D8-AD34-6A075A7D01FD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4C70-EDEE-4B39-80AF-68A0308ED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8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4DA-9D44-45D8-AD34-6A075A7D01FD}" type="datetimeFigureOut">
              <a:rPr lang="en-US" smtClean="0"/>
              <a:t>9/20/2020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4C70-EDEE-4B39-80AF-68A0308ED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677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1DCD4DA-9D44-45D8-AD34-6A075A7D01FD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1564C70-EDEE-4B39-80AF-68A0308ED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606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Chapter 3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smtClean="0">
                <a:solidFill>
                  <a:srgbClr val="006600"/>
                </a:solidFill>
              </a:rPr>
              <a:t>Data Types in </a:t>
            </a:r>
            <a:r>
              <a:rPr lang="en-US" sz="4400" dirty="0">
                <a:solidFill>
                  <a:srgbClr val="006600"/>
                </a:solidFill>
              </a:rPr>
              <a:t>python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49693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8485" y="1313645"/>
            <a:ext cx="10058400" cy="4275786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>
                <a:solidFill>
                  <a:srgbClr val="002060"/>
                </a:solidFill>
              </a:rPr>
              <a:t>None data type </a:t>
            </a:r>
            <a:r>
              <a:rPr lang="en-US" dirty="0" smtClean="0"/>
              <a:t>represents to an object that does not conation any value.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2060"/>
                </a:solidFill>
              </a:rPr>
              <a:t>Numeric data types</a:t>
            </a:r>
          </a:p>
          <a:p>
            <a:pPr lvl="1"/>
            <a:r>
              <a:rPr lang="en-US" sz="2600" i="1" dirty="0" err="1" smtClean="0">
                <a:solidFill>
                  <a:srgbClr val="002060"/>
                </a:solidFill>
              </a:rPr>
              <a:t>int</a:t>
            </a:r>
            <a:r>
              <a:rPr lang="en-US" sz="2600" dirty="0" smtClean="0">
                <a:solidFill>
                  <a:srgbClr val="002060"/>
                </a:solidFill>
              </a:rPr>
              <a:t> </a:t>
            </a:r>
            <a:r>
              <a:rPr lang="en-US" sz="2000" dirty="0" smtClean="0"/>
              <a:t>There is no limit for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datatype</a:t>
            </a:r>
            <a:r>
              <a:rPr lang="en-US" sz="2000" dirty="0" smtClean="0"/>
              <a:t> in python</a:t>
            </a:r>
          </a:p>
          <a:p>
            <a:pPr lvl="1"/>
            <a:r>
              <a:rPr lang="en-US" sz="2600" i="1" dirty="0">
                <a:solidFill>
                  <a:srgbClr val="002060"/>
                </a:solidFill>
              </a:rPr>
              <a:t>f</a:t>
            </a:r>
            <a:r>
              <a:rPr lang="en-US" sz="2600" i="1" dirty="0" smtClean="0">
                <a:solidFill>
                  <a:srgbClr val="002060"/>
                </a:solidFill>
              </a:rPr>
              <a:t>loat</a:t>
            </a:r>
            <a:r>
              <a:rPr lang="en-US" sz="2000" i="1" dirty="0" smtClean="0"/>
              <a:t> it can also be written in scientific notation where we use ‘e’ or ‘E’ to represent the power of 10.</a:t>
            </a:r>
          </a:p>
          <a:p>
            <a:pPr lvl="2"/>
            <a:r>
              <a:rPr lang="en-US" i="1" dirty="0" smtClean="0"/>
              <a:t>Example x=22.55e3	which is equal to 22.55 x 10</a:t>
            </a:r>
            <a:r>
              <a:rPr lang="en-US" i="1" baseline="30000" dirty="0" smtClean="0"/>
              <a:t>3</a:t>
            </a:r>
          </a:p>
          <a:p>
            <a:pPr lvl="1"/>
            <a:r>
              <a:rPr lang="en-US" sz="2600" i="1" dirty="0">
                <a:solidFill>
                  <a:srgbClr val="002060"/>
                </a:solidFill>
              </a:rPr>
              <a:t>c</a:t>
            </a:r>
            <a:r>
              <a:rPr lang="en-US" sz="2600" i="1" dirty="0" smtClean="0">
                <a:solidFill>
                  <a:srgbClr val="002060"/>
                </a:solidFill>
              </a:rPr>
              <a:t>omplex</a:t>
            </a:r>
            <a:r>
              <a:rPr lang="en-US" sz="2000" i="1" dirty="0" smtClean="0">
                <a:solidFill>
                  <a:srgbClr val="002060"/>
                </a:solidFill>
              </a:rPr>
              <a:t> </a:t>
            </a:r>
            <a:r>
              <a:rPr lang="en-US" sz="2000" dirty="0" smtClean="0"/>
              <a:t>it is a number written in the form of </a:t>
            </a:r>
            <a:r>
              <a:rPr lang="en-US" sz="2000" dirty="0" err="1" smtClean="0"/>
              <a:t>a+bj</a:t>
            </a:r>
            <a:r>
              <a:rPr lang="en-US" sz="2000" dirty="0" smtClean="0"/>
              <a:t> </a:t>
            </a:r>
          </a:p>
          <a:p>
            <a:pPr lvl="2"/>
            <a:r>
              <a:rPr lang="en-US" dirty="0" smtClean="0"/>
              <a:t>Example </a:t>
            </a:r>
          </a:p>
          <a:p>
            <a:pPr marL="1097280" lvl="4" indent="0">
              <a:buNone/>
            </a:pPr>
            <a:r>
              <a:rPr lang="en-US" dirty="0" smtClean="0"/>
              <a:t>c1=2.5+2.5j</a:t>
            </a:r>
          </a:p>
          <a:p>
            <a:pPr marL="1097280" lvl="4" indent="0">
              <a:buNone/>
            </a:pPr>
            <a:r>
              <a:rPr lang="en-US" dirty="0"/>
              <a:t>c</a:t>
            </a:r>
            <a:r>
              <a:rPr lang="en-US" dirty="0" smtClean="0"/>
              <a:t>2=3.0-0.5j</a:t>
            </a:r>
          </a:p>
          <a:p>
            <a:pPr marL="1097280" lvl="4" indent="0">
              <a:buNone/>
            </a:pPr>
            <a:r>
              <a:rPr lang="en-US" dirty="0" smtClean="0"/>
              <a:t>print(“sum=“,c1+c2)</a:t>
            </a:r>
          </a:p>
          <a:p>
            <a:pPr marL="1097280" lvl="4" indent="0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sz="2000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44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965916"/>
            <a:ext cx="10058400" cy="48939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i="1" dirty="0">
                <a:solidFill>
                  <a:srgbClr val="002060"/>
                </a:solidFill>
              </a:rPr>
              <a:t>Representing Binary, Octal and Hexadecimal </a:t>
            </a:r>
            <a:r>
              <a:rPr lang="en-US" sz="2800" i="1" dirty="0" smtClean="0">
                <a:solidFill>
                  <a:srgbClr val="002060"/>
                </a:solidFill>
              </a:rPr>
              <a:t>numbers </a:t>
            </a:r>
          </a:p>
          <a:p>
            <a:pPr lvl="1"/>
            <a:r>
              <a:rPr lang="en-US" sz="2000" dirty="0" smtClean="0"/>
              <a:t>Binary number should be written by prefixing 0b (zero and b) or 0B</a:t>
            </a:r>
          </a:p>
          <a:p>
            <a:pPr lvl="2"/>
            <a:r>
              <a:rPr lang="en-US" dirty="0" smtClean="0"/>
              <a:t>For example 0b110110</a:t>
            </a:r>
          </a:p>
          <a:p>
            <a:pPr lvl="1"/>
            <a:r>
              <a:rPr lang="en-US" sz="2000" dirty="0" smtClean="0"/>
              <a:t>Hexadecimal numbers are written by prefixing 0x or 0X</a:t>
            </a:r>
          </a:p>
          <a:p>
            <a:pPr lvl="2"/>
            <a:r>
              <a:rPr lang="en-US" dirty="0" smtClean="0"/>
              <a:t>For example 0x11fb91</a:t>
            </a:r>
          </a:p>
          <a:p>
            <a:pPr lvl="1"/>
            <a:r>
              <a:rPr lang="en-US" sz="2000" dirty="0" smtClean="0"/>
              <a:t>Octal numbers are written by prefixing 0o of 0O</a:t>
            </a:r>
          </a:p>
          <a:p>
            <a:pPr lvl="2"/>
            <a:r>
              <a:rPr lang="en-US" dirty="0" smtClean="0"/>
              <a:t>For example 0o145</a:t>
            </a:r>
          </a:p>
          <a:p>
            <a:pPr lvl="1"/>
            <a:r>
              <a:rPr lang="en-US" i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Go to </a:t>
            </a:r>
            <a:r>
              <a:rPr lang="en-US" i="1" u="sng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Jupyter</a:t>
            </a:r>
            <a:r>
              <a:rPr lang="en-US" i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notebook for examples</a:t>
            </a:r>
          </a:p>
          <a:p>
            <a:pPr marL="0" indent="0">
              <a:buNone/>
            </a:pPr>
            <a:r>
              <a:rPr lang="en-US" sz="2800" i="1" dirty="0" smtClean="0">
                <a:solidFill>
                  <a:srgbClr val="002060"/>
                </a:solidFill>
              </a:rPr>
              <a:t>Converting </a:t>
            </a:r>
            <a:r>
              <a:rPr lang="en-US" sz="2800" i="1" dirty="0">
                <a:solidFill>
                  <a:srgbClr val="002060"/>
                </a:solidFill>
              </a:rPr>
              <a:t>the data types explicitly</a:t>
            </a:r>
          </a:p>
          <a:p>
            <a:pPr lvl="1"/>
            <a:r>
              <a:rPr lang="en-US" sz="2000" dirty="0" err="1"/>
              <a:t>i</a:t>
            </a:r>
            <a:r>
              <a:rPr lang="en-US" sz="2000" dirty="0" err="1" smtClean="0"/>
              <a:t>nt</a:t>
            </a:r>
            <a:r>
              <a:rPr lang="en-US" sz="2000" dirty="0" smtClean="0"/>
              <a:t>(x) is used to convert the number x into </a:t>
            </a:r>
            <a:r>
              <a:rPr lang="en-US" sz="2000" dirty="0" err="1" smtClean="0"/>
              <a:t>int</a:t>
            </a:r>
            <a:r>
              <a:rPr lang="en-US" sz="2000" dirty="0" smtClean="0"/>
              <a:t> data type</a:t>
            </a:r>
          </a:p>
          <a:p>
            <a:pPr lvl="2"/>
            <a:r>
              <a:rPr lang="en-US" sz="1800" dirty="0" smtClean="0"/>
              <a:t>For example x=15.56</a:t>
            </a:r>
          </a:p>
          <a:p>
            <a:pPr lvl="2"/>
            <a:r>
              <a:rPr lang="en-US" sz="1800" dirty="0" err="1" smtClean="0"/>
              <a:t>int</a:t>
            </a:r>
            <a:r>
              <a:rPr lang="en-US" sz="1800" dirty="0" smtClean="0"/>
              <a:t>(x) # will display 15</a:t>
            </a:r>
          </a:p>
          <a:p>
            <a:pPr lvl="1"/>
            <a:r>
              <a:rPr lang="en-US" sz="2000" dirty="0" smtClean="0"/>
              <a:t>float(x) is used to convert x into float data type</a:t>
            </a:r>
          </a:p>
          <a:p>
            <a:pPr lvl="2"/>
            <a:r>
              <a:rPr lang="en-US" sz="1800" dirty="0" smtClean="0"/>
              <a:t>For example x=15</a:t>
            </a:r>
          </a:p>
          <a:p>
            <a:pPr lvl="2"/>
            <a:r>
              <a:rPr lang="en-US" sz="1800" dirty="0" smtClean="0"/>
              <a:t>float(x) # will display 15.0</a:t>
            </a:r>
          </a:p>
        </p:txBody>
      </p:sp>
    </p:spTree>
    <p:extLst>
      <p:ext uri="{BB962C8B-B14F-4D97-AF65-F5344CB8AC3E}">
        <p14:creationId xmlns:p14="http://schemas.microsoft.com/office/powerpoint/2010/main" val="395053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5758" y="1219887"/>
            <a:ext cx="10058400" cy="4050792"/>
          </a:xfrm>
        </p:spPr>
        <p:txBody>
          <a:bodyPr/>
          <a:lstStyle/>
          <a:p>
            <a:r>
              <a:rPr lang="en-US" dirty="0" smtClean="0"/>
              <a:t>complex(x) is used to convert x into a complex number</a:t>
            </a:r>
          </a:p>
          <a:p>
            <a:pPr lvl="1"/>
            <a:r>
              <a:rPr lang="en-US" sz="2000" dirty="0" smtClean="0"/>
              <a:t>x=10</a:t>
            </a:r>
          </a:p>
          <a:p>
            <a:pPr lvl="1"/>
            <a:r>
              <a:rPr lang="en-US" sz="2000" dirty="0" smtClean="0"/>
              <a:t>complex(x) # will display (10+0j)</a:t>
            </a:r>
          </a:p>
          <a:p>
            <a:r>
              <a:rPr lang="en-US" dirty="0" smtClean="0"/>
              <a:t>complex(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</a:p>
          <a:p>
            <a:pPr lvl="1"/>
            <a:r>
              <a:rPr lang="en-US" sz="2000" dirty="0" smtClean="0"/>
              <a:t>x=10</a:t>
            </a:r>
          </a:p>
          <a:p>
            <a:pPr lvl="1"/>
            <a:r>
              <a:rPr lang="en-US" sz="2000" dirty="0" smtClean="0"/>
              <a:t>y=-5</a:t>
            </a:r>
          </a:p>
          <a:p>
            <a:pPr lvl="1"/>
            <a:r>
              <a:rPr lang="en-US" sz="2000" dirty="0" smtClean="0"/>
              <a:t>complex(</a:t>
            </a:r>
            <a:r>
              <a:rPr lang="en-US" sz="2000" dirty="0" err="1" smtClean="0"/>
              <a:t>x,y</a:t>
            </a:r>
            <a:r>
              <a:rPr lang="en-US" sz="2000" dirty="0" smtClean="0"/>
              <a:t>)  # will display (10-5j)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7966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err="1">
                <a:solidFill>
                  <a:srgbClr val="006600"/>
                </a:solidFill>
              </a:rPr>
              <a:t>bool</a:t>
            </a:r>
            <a:r>
              <a:rPr lang="en-US" sz="3800" dirty="0">
                <a:solidFill>
                  <a:srgbClr val="006600"/>
                </a:solidFill>
              </a:rPr>
              <a:t> Data </a:t>
            </a:r>
            <a:r>
              <a:rPr lang="en-US" sz="3800" dirty="0" smtClean="0">
                <a:solidFill>
                  <a:srgbClr val="006600"/>
                </a:solidFill>
              </a:rPr>
              <a:t>Type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python </a:t>
            </a:r>
            <a:r>
              <a:rPr lang="en-US" dirty="0" err="1" smtClean="0"/>
              <a:t>bool</a:t>
            </a:r>
            <a:r>
              <a:rPr lang="en-US" dirty="0" smtClean="0"/>
              <a:t> data type is represented by ‘True’ and ‘False’ Boolean values</a:t>
            </a:r>
          </a:p>
          <a:p>
            <a:r>
              <a:rPr lang="en-US" dirty="0"/>
              <a:t>python internally treats </a:t>
            </a:r>
            <a:r>
              <a:rPr lang="en-US" dirty="0" smtClean="0"/>
              <a:t>True </a:t>
            </a:r>
            <a:r>
              <a:rPr lang="en-US" dirty="0"/>
              <a:t>as 1 and False as 0</a:t>
            </a:r>
            <a:endParaRPr lang="en-US" dirty="0" smtClean="0"/>
          </a:p>
          <a:p>
            <a:r>
              <a:rPr lang="en-US" dirty="0" smtClean="0"/>
              <a:t>Example :</a:t>
            </a:r>
          </a:p>
          <a:p>
            <a:pPr marL="548640" lvl="2" indent="0">
              <a:buNone/>
            </a:pPr>
            <a:r>
              <a:rPr lang="en-US" dirty="0" smtClean="0"/>
              <a:t>a=10&gt;5</a:t>
            </a:r>
          </a:p>
          <a:p>
            <a:pPr marL="548640" lvl="2" indent="0">
              <a:buNone/>
            </a:pPr>
            <a:r>
              <a:rPr lang="en-US" dirty="0" smtClean="0"/>
              <a:t>print(a)  # displays True</a:t>
            </a:r>
          </a:p>
          <a:p>
            <a:pPr marL="548640" lvl="2" indent="0">
              <a:buNone/>
            </a:pPr>
            <a:r>
              <a:rPr lang="en-US" dirty="0" smtClean="0"/>
              <a:t>b=5&gt;10</a:t>
            </a:r>
          </a:p>
          <a:p>
            <a:pPr marL="548640" lvl="2" indent="0">
              <a:buNone/>
            </a:pPr>
            <a:r>
              <a:rPr lang="en-US" dirty="0" smtClean="0"/>
              <a:t>print(b) #displays False</a:t>
            </a:r>
          </a:p>
          <a:p>
            <a:r>
              <a:rPr lang="en-US" i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Go </a:t>
            </a:r>
            <a:r>
              <a:rPr lang="en-US" i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to </a:t>
            </a:r>
            <a:r>
              <a:rPr lang="en-US" i="1" u="sng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Jupyter</a:t>
            </a:r>
            <a:r>
              <a:rPr lang="en-US" i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notebook for examples</a:t>
            </a:r>
          </a:p>
          <a:p>
            <a:pPr marL="548640" lvl="2" indent="0">
              <a:buNone/>
            </a:pPr>
            <a:endParaRPr lang="en-US" dirty="0" smtClean="0"/>
          </a:p>
          <a:p>
            <a:pPr marL="548640" lvl="2" indent="0">
              <a:buNone/>
            </a:pPr>
            <a:endParaRPr lang="en-US" dirty="0" smtClean="0"/>
          </a:p>
          <a:p>
            <a:pPr marL="548640" lvl="2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75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>
                <a:solidFill>
                  <a:srgbClr val="006600"/>
                </a:solidFill>
              </a:rPr>
              <a:t>Sequences in </a:t>
            </a:r>
            <a:r>
              <a:rPr lang="en-US" sz="3800" dirty="0" smtClean="0">
                <a:solidFill>
                  <a:srgbClr val="006600"/>
                </a:solidFill>
              </a:rPr>
              <a:t>python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Sequence represents a group of elements or items</a:t>
            </a:r>
          </a:p>
          <a:p>
            <a:r>
              <a:rPr lang="en-US" dirty="0" smtClean="0"/>
              <a:t>There are 6 types of sequences in python</a:t>
            </a:r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tr</a:t>
            </a:r>
            <a:endParaRPr lang="en-US" dirty="0" smtClean="0"/>
          </a:p>
          <a:p>
            <a:pPr lvl="1"/>
            <a:r>
              <a:rPr lang="en-US" dirty="0"/>
              <a:t>b</a:t>
            </a:r>
            <a:r>
              <a:rPr lang="en-US" dirty="0" smtClean="0"/>
              <a:t>ytes</a:t>
            </a:r>
          </a:p>
          <a:p>
            <a:pPr lvl="1"/>
            <a:r>
              <a:rPr lang="en-US" dirty="0" err="1" smtClean="0"/>
              <a:t>b</a:t>
            </a:r>
            <a:r>
              <a:rPr lang="en-US" dirty="0" err="1"/>
              <a:t>y</a:t>
            </a:r>
            <a:r>
              <a:rPr lang="en-US" dirty="0" err="1" smtClean="0"/>
              <a:t>tearray</a:t>
            </a:r>
            <a:endParaRPr lang="en-US" dirty="0" smtClean="0"/>
          </a:p>
          <a:p>
            <a:pPr lvl="1"/>
            <a:r>
              <a:rPr lang="en-US" dirty="0"/>
              <a:t>l</a:t>
            </a:r>
            <a:r>
              <a:rPr lang="en-US" dirty="0" smtClean="0"/>
              <a:t>ist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uple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ange</a:t>
            </a:r>
          </a:p>
          <a:p>
            <a:pPr marL="27432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69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120462"/>
            <a:ext cx="10058400" cy="4481848"/>
          </a:xfrm>
        </p:spPr>
        <p:txBody>
          <a:bodyPr>
            <a:normAutofit fontScale="77500" lnSpcReduction="20000"/>
          </a:bodyPr>
          <a:lstStyle/>
          <a:p>
            <a:r>
              <a:rPr lang="en-US" sz="3300" dirty="0" err="1" smtClean="0">
                <a:solidFill>
                  <a:srgbClr val="0070C0"/>
                </a:solidFill>
              </a:rPr>
              <a:t>str</a:t>
            </a:r>
            <a:r>
              <a:rPr lang="en-US" sz="3300" dirty="0" smtClean="0">
                <a:solidFill>
                  <a:srgbClr val="0070C0"/>
                </a:solidFill>
              </a:rPr>
              <a:t> </a:t>
            </a:r>
            <a:r>
              <a:rPr lang="en-US" sz="3300" dirty="0" err="1" smtClean="0">
                <a:solidFill>
                  <a:srgbClr val="0070C0"/>
                </a:solidFill>
              </a:rPr>
              <a:t>datatype</a:t>
            </a:r>
            <a:endParaRPr lang="en-US" sz="3300" dirty="0" smtClean="0">
              <a:solidFill>
                <a:srgbClr val="0070C0"/>
              </a:solidFill>
            </a:endParaRPr>
          </a:p>
          <a:p>
            <a:pPr lvl="1"/>
            <a:r>
              <a:rPr lang="en-US" sz="2200" dirty="0" smtClean="0"/>
              <a:t>It represents string data type</a:t>
            </a:r>
          </a:p>
          <a:p>
            <a:pPr lvl="1"/>
            <a:r>
              <a:rPr lang="en-US" sz="2200" dirty="0" smtClean="0"/>
              <a:t>String is a group of characters</a:t>
            </a:r>
          </a:p>
          <a:p>
            <a:pPr lvl="1"/>
            <a:r>
              <a:rPr lang="en-US" sz="2200" dirty="0" smtClean="0"/>
              <a:t>String are enclosed in single or double quotes </a:t>
            </a:r>
            <a:endParaRPr lang="en-US" sz="2200" dirty="0"/>
          </a:p>
          <a:p>
            <a:pPr lvl="2"/>
            <a:r>
              <a:rPr lang="en-US" sz="2200" dirty="0" smtClean="0"/>
              <a:t>Example: </a:t>
            </a:r>
            <a:r>
              <a:rPr lang="en-US" sz="2200" i="1" dirty="0" smtClean="0"/>
              <a:t>str1=‘This is a string”</a:t>
            </a:r>
          </a:p>
          <a:p>
            <a:pPr lvl="1"/>
            <a:r>
              <a:rPr lang="en-US" sz="2200" dirty="0" smtClean="0"/>
              <a:t>We can also write strings in triple single or triple double quotes</a:t>
            </a:r>
          </a:p>
          <a:p>
            <a:pPr lvl="2"/>
            <a:r>
              <a:rPr lang="en-US" sz="2200" dirty="0" smtClean="0"/>
              <a:t>Example: </a:t>
            </a:r>
            <a:r>
              <a:rPr lang="en-US" sz="2200" i="1" dirty="0" smtClean="0"/>
              <a:t>str2=“””This is ‘core python’ book”””</a:t>
            </a:r>
          </a:p>
          <a:p>
            <a:pPr lvl="1"/>
            <a:r>
              <a:rPr lang="en-US" sz="2200" dirty="0" smtClean="0"/>
              <a:t>The repetition operator is defined by ‘*’ symbol and useful to repeat the string for several times</a:t>
            </a:r>
          </a:p>
          <a:p>
            <a:pPr lvl="2"/>
            <a:r>
              <a:rPr lang="en-US" sz="2200" dirty="0" err="1" smtClean="0"/>
              <a:t>Exmaple</a:t>
            </a:r>
            <a:r>
              <a:rPr lang="en-US" sz="2200" dirty="0" smtClean="0"/>
              <a:t> </a:t>
            </a:r>
          </a:p>
          <a:p>
            <a:pPr marL="822960" lvl="3" indent="0">
              <a:buNone/>
            </a:pPr>
            <a:r>
              <a:rPr lang="en-US" sz="2200" i="1" dirty="0" smtClean="0"/>
              <a:t>s=‘Welcome to core python’</a:t>
            </a:r>
            <a:endParaRPr lang="en-US" sz="2200" i="1" dirty="0"/>
          </a:p>
          <a:p>
            <a:pPr marL="822960" lvl="3" indent="0">
              <a:buNone/>
            </a:pPr>
            <a:r>
              <a:rPr lang="en-US" sz="2200" i="1" dirty="0" smtClean="0"/>
              <a:t>print(s*2)</a:t>
            </a:r>
          </a:p>
          <a:p>
            <a:pPr marL="822960" lvl="3" indent="0">
              <a:buNone/>
            </a:pPr>
            <a:r>
              <a:rPr lang="en-US" sz="2200" i="1" dirty="0" smtClean="0"/>
              <a:t>o/p: </a:t>
            </a:r>
            <a:r>
              <a:rPr lang="en-US" sz="2200" i="1" dirty="0"/>
              <a:t>Welcome to core </a:t>
            </a:r>
            <a:r>
              <a:rPr lang="en-US" sz="2200" i="1" dirty="0" err="1" smtClean="0"/>
              <a:t>pythonWelcome</a:t>
            </a:r>
            <a:r>
              <a:rPr lang="en-US" sz="2200" i="1" dirty="0" smtClean="0"/>
              <a:t> </a:t>
            </a:r>
            <a:r>
              <a:rPr lang="en-US" sz="2200" i="1" dirty="0"/>
              <a:t>to core python</a:t>
            </a:r>
            <a:endParaRPr lang="en-US" sz="2200" i="1" dirty="0" smtClean="0"/>
          </a:p>
          <a:p>
            <a:pPr marL="548640" lvl="2" indent="0">
              <a:buNone/>
            </a:pPr>
            <a:endParaRPr lang="en-US" sz="2200" dirty="0" smtClean="0"/>
          </a:p>
          <a:p>
            <a:pPr lvl="1"/>
            <a:r>
              <a:rPr lang="en-US" sz="2200" dirty="0" smtClean="0"/>
              <a:t>Slice operator represents square brackets [ and ] to retrieve pieces of a string</a:t>
            </a:r>
          </a:p>
          <a:p>
            <a:pPr lvl="1"/>
            <a:r>
              <a:rPr lang="en-US" sz="2200" i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Go to </a:t>
            </a:r>
            <a:r>
              <a:rPr lang="en-US" sz="2200" i="1" u="sng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Jupyter</a:t>
            </a:r>
            <a:r>
              <a:rPr lang="en-US" sz="2200" i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notebook for examples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106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940158"/>
            <a:ext cx="10058400" cy="5232042"/>
          </a:xfrm>
        </p:spPr>
        <p:txBody>
          <a:bodyPr/>
          <a:lstStyle/>
          <a:p>
            <a:pPr marL="0" lvl="1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70C0"/>
                </a:solidFill>
              </a:rPr>
              <a:t>b</a:t>
            </a:r>
            <a:r>
              <a:rPr lang="en-US" sz="2800" dirty="0" smtClean="0">
                <a:solidFill>
                  <a:srgbClr val="0070C0"/>
                </a:solidFill>
              </a:rPr>
              <a:t>ytes </a:t>
            </a:r>
            <a:r>
              <a:rPr lang="en-US" sz="2800" dirty="0" err="1" smtClean="0">
                <a:solidFill>
                  <a:srgbClr val="0070C0"/>
                </a:solidFill>
              </a:rPr>
              <a:t>datatype</a:t>
            </a:r>
            <a:endParaRPr lang="en-US" sz="2800" dirty="0" smtClean="0">
              <a:solidFill>
                <a:srgbClr val="0070C0"/>
              </a:solidFill>
            </a:endParaRPr>
          </a:p>
          <a:p>
            <a:pPr lvl="1" indent="-457200">
              <a:spcBef>
                <a:spcPts val="1200"/>
              </a:spcBef>
              <a:spcAft>
                <a:spcPts val="0"/>
              </a:spcAft>
            </a:pPr>
            <a:r>
              <a:rPr lang="en-US" sz="2000" dirty="0" smtClean="0"/>
              <a:t>This is a </a:t>
            </a:r>
            <a:r>
              <a:rPr lang="en-US" sz="2000" dirty="0" err="1" smtClean="0"/>
              <a:t>datatype</a:t>
            </a:r>
            <a:r>
              <a:rPr lang="en-US" sz="2000" dirty="0" smtClean="0"/>
              <a:t> represents a group of byte numbers just like an array does</a:t>
            </a:r>
          </a:p>
          <a:p>
            <a:pPr lvl="1" indent="-457200">
              <a:spcBef>
                <a:spcPts val="1200"/>
              </a:spcBef>
              <a:spcAft>
                <a:spcPts val="0"/>
              </a:spcAft>
            </a:pPr>
            <a:r>
              <a:rPr lang="en-US" sz="2000" dirty="0" smtClean="0"/>
              <a:t>A byte number is any +</a:t>
            </a:r>
            <a:r>
              <a:rPr lang="en-US" sz="2000" dirty="0" err="1" smtClean="0"/>
              <a:t>ve</a:t>
            </a:r>
            <a:r>
              <a:rPr lang="en-US" sz="2000" dirty="0" smtClean="0"/>
              <a:t> integer form 0 to 255</a:t>
            </a:r>
          </a:p>
          <a:p>
            <a:pPr lvl="1" indent="-457200">
              <a:spcBef>
                <a:spcPts val="1200"/>
              </a:spcBef>
              <a:spcAft>
                <a:spcPts val="0"/>
              </a:spcAft>
            </a:pPr>
            <a:r>
              <a:rPr lang="en-US" sz="2000" dirty="0" smtClean="0"/>
              <a:t>Example:</a:t>
            </a:r>
          </a:p>
          <a:p>
            <a:pPr marL="548640" lvl="3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 err="1" smtClean="0"/>
              <a:t>Ele</a:t>
            </a:r>
            <a:r>
              <a:rPr lang="en-US" dirty="0" smtClean="0"/>
              <a:t>=[10,20,0,40,15]</a:t>
            </a:r>
          </a:p>
          <a:p>
            <a:pPr marL="548640" lvl="3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 smtClean="0"/>
              <a:t>X=bytes(</a:t>
            </a:r>
            <a:r>
              <a:rPr lang="en-US" dirty="0" err="1" smtClean="0"/>
              <a:t>Ele</a:t>
            </a:r>
            <a:r>
              <a:rPr lang="en-US" dirty="0" smtClean="0"/>
              <a:t>)</a:t>
            </a:r>
          </a:p>
          <a:p>
            <a:pPr marL="548640" lvl="3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/>
              <a:t>p</a:t>
            </a:r>
            <a:r>
              <a:rPr lang="en-US" dirty="0" smtClean="0"/>
              <a:t>rint(X[0])  # display 0</a:t>
            </a:r>
            <a:r>
              <a:rPr lang="en-US" baseline="30000" dirty="0" smtClean="0"/>
              <a:t>th</a:t>
            </a:r>
            <a:r>
              <a:rPr lang="en-US" dirty="0" smtClean="0"/>
              <a:t> element, </a:t>
            </a:r>
            <a:r>
              <a:rPr lang="en-US" dirty="0" err="1" smtClean="0"/>
              <a:t>ie</a:t>
            </a:r>
            <a:r>
              <a:rPr lang="en-US" dirty="0"/>
              <a:t> </a:t>
            </a:r>
            <a:r>
              <a:rPr lang="en-US" dirty="0" smtClean="0"/>
              <a:t>10</a:t>
            </a:r>
          </a:p>
          <a:p>
            <a:pPr marL="11430" indent="-285750"/>
            <a:r>
              <a:rPr lang="en-US" dirty="0" smtClean="0"/>
              <a:t>We </a:t>
            </a:r>
            <a:r>
              <a:rPr lang="en-US" dirty="0" smtClean="0">
                <a:solidFill>
                  <a:srgbClr val="C00000"/>
                </a:solidFill>
              </a:rPr>
              <a:t>cannot modify </a:t>
            </a:r>
            <a:r>
              <a:rPr lang="en-US" dirty="0" smtClean="0"/>
              <a:t>or edit any element in the bytes array</a:t>
            </a:r>
          </a:p>
          <a:p>
            <a:pPr marL="560070" lvl="2" indent="-285750"/>
            <a:r>
              <a:rPr lang="en-US" dirty="0" smtClean="0"/>
              <a:t>Example:</a:t>
            </a:r>
          </a:p>
          <a:p>
            <a:pPr marL="834390" lvl="3" indent="-285750"/>
            <a:r>
              <a:rPr lang="en-US" dirty="0" err="1" smtClean="0"/>
              <a:t>Ele</a:t>
            </a:r>
            <a:r>
              <a:rPr lang="en-US" dirty="0" smtClean="0"/>
              <a:t>[2]=30 # display error</a:t>
            </a:r>
          </a:p>
          <a:p>
            <a:pPr marL="11430" indent="-285750"/>
            <a:r>
              <a:rPr lang="en-US" i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Go to </a:t>
            </a:r>
            <a:r>
              <a:rPr lang="en-US" i="1" u="sng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Jupyter</a:t>
            </a:r>
            <a:r>
              <a:rPr lang="en-US" i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notebook for examples</a:t>
            </a:r>
          </a:p>
          <a:p>
            <a:pPr marL="834390" lvl="3" indent="-285750"/>
            <a:endParaRPr lang="en-US" dirty="0" smtClean="0"/>
          </a:p>
          <a:p>
            <a:pPr marL="834390" lvl="3" indent="-285750"/>
            <a:endParaRPr lang="en-US" dirty="0" smtClean="0"/>
          </a:p>
          <a:p>
            <a:pPr marL="548640" lvl="3" indent="0">
              <a:spcBef>
                <a:spcPts val="120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lvl="2" indent="-457200">
              <a:spcBef>
                <a:spcPts val="1200"/>
              </a:spcBef>
              <a:spcAft>
                <a:spcPts val="0"/>
              </a:spcAft>
            </a:pPr>
            <a:endParaRPr lang="en-US" dirty="0" smtClean="0"/>
          </a:p>
          <a:p>
            <a:pPr lvl="1" indent="-457200">
              <a:spcBef>
                <a:spcPts val="1200"/>
              </a:spcBef>
              <a:spcAft>
                <a:spcPts val="0"/>
              </a:spcAft>
            </a:pPr>
            <a:endParaRPr lang="en-US" sz="2000" dirty="0" smtClean="0">
              <a:solidFill>
                <a:srgbClr val="0070C0"/>
              </a:solidFill>
            </a:endParaRPr>
          </a:p>
          <a:p>
            <a:pPr marL="0" lvl="1" indent="0">
              <a:spcBef>
                <a:spcPts val="1200"/>
              </a:spcBef>
              <a:spcAft>
                <a:spcPts val="0"/>
              </a:spcAft>
              <a:buNone/>
            </a:pPr>
            <a:endParaRPr lang="en-US" sz="2800" dirty="0">
              <a:solidFill>
                <a:srgbClr val="0070C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96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056068"/>
            <a:ext cx="10058400" cy="511613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err="1">
                <a:solidFill>
                  <a:srgbClr val="0070C0"/>
                </a:solidFill>
              </a:rPr>
              <a:t>b</a:t>
            </a:r>
            <a:r>
              <a:rPr lang="en-US" sz="2800" dirty="0" err="1" smtClean="0">
                <a:solidFill>
                  <a:srgbClr val="0070C0"/>
                </a:solidFill>
              </a:rPr>
              <a:t>ytearray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 err="1" smtClean="0">
                <a:solidFill>
                  <a:srgbClr val="0070C0"/>
                </a:solidFill>
              </a:rPr>
              <a:t>datatype</a:t>
            </a:r>
            <a:endParaRPr lang="en-US" sz="2800" dirty="0" smtClean="0">
              <a:solidFill>
                <a:srgbClr val="0070C0"/>
              </a:solidFill>
            </a:endParaRPr>
          </a:p>
          <a:p>
            <a:r>
              <a:rPr lang="en-US" dirty="0"/>
              <a:t>b</a:t>
            </a:r>
            <a:r>
              <a:rPr lang="en-US" dirty="0" smtClean="0"/>
              <a:t>ytes type is not modified but the </a:t>
            </a:r>
            <a:r>
              <a:rPr lang="en-US" dirty="0" err="1" smtClean="0"/>
              <a:t>bytearray</a:t>
            </a:r>
            <a:r>
              <a:rPr lang="en-US" dirty="0" smtClean="0"/>
              <a:t> </a:t>
            </a:r>
            <a:r>
              <a:rPr lang="en-US" dirty="0" err="1" smtClean="0"/>
              <a:t>datatype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can be modified</a:t>
            </a:r>
          </a:p>
          <a:p>
            <a:r>
              <a:rPr lang="en-US" dirty="0" smtClean="0"/>
              <a:t>Example</a:t>
            </a:r>
          </a:p>
          <a:p>
            <a:pPr marL="274320" lvl="1" indent="0">
              <a:buNone/>
            </a:pPr>
            <a:r>
              <a:rPr lang="en-US" dirty="0"/>
              <a:t>elements=[10,20,0,40,15]</a:t>
            </a:r>
          </a:p>
          <a:p>
            <a:pPr marL="274320" lvl="1" indent="0">
              <a:buNone/>
            </a:pPr>
            <a:r>
              <a:rPr lang="en-US" dirty="0" smtClean="0"/>
              <a:t>x=</a:t>
            </a:r>
            <a:r>
              <a:rPr lang="en-US" dirty="0" err="1" smtClean="0"/>
              <a:t>bytearray</a:t>
            </a:r>
            <a:r>
              <a:rPr lang="en-US" dirty="0" smtClean="0"/>
              <a:t>(elements</a:t>
            </a:r>
            <a:r>
              <a:rPr lang="en-US" dirty="0"/>
              <a:t>)</a:t>
            </a:r>
          </a:p>
          <a:p>
            <a:pPr marL="274320" lvl="1" indent="0">
              <a:buNone/>
            </a:pPr>
            <a:r>
              <a:rPr lang="en-US" dirty="0"/>
              <a:t>print("first element is ",x[0])</a:t>
            </a:r>
          </a:p>
          <a:p>
            <a:pPr marL="274320" lvl="1" indent="0">
              <a:buNone/>
            </a:pPr>
            <a:r>
              <a:rPr lang="en-US" dirty="0" smtClean="0"/>
              <a:t>x[2</a:t>
            </a:r>
            <a:r>
              <a:rPr lang="en-US" dirty="0"/>
              <a:t>]=</a:t>
            </a:r>
            <a:r>
              <a:rPr lang="en-US" dirty="0" smtClean="0"/>
              <a:t>30 # This is accepted </a:t>
            </a:r>
          </a:p>
          <a:p>
            <a:endParaRPr lang="en-US" dirty="0" smtClean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92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953037"/>
            <a:ext cx="10058400" cy="5219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rgbClr val="0070C0"/>
                </a:solidFill>
              </a:rPr>
              <a:t>list </a:t>
            </a:r>
            <a:r>
              <a:rPr lang="en-US" sz="2800" dirty="0" err="1" smtClean="0">
                <a:solidFill>
                  <a:srgbClr val="0070C0"/>
                </a:solidFill>
              </a:rPr>
              <a:t>datatype</a:t>
            </a:r>
            <a:endParaRPr lang="en-US" sz="2800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It can store different types of data</a:t>
            </a:r>
          </a:p>
          <a:p>
            <a:r>
              <a:rPr lang="en-US" dirty="0" smtClean="0"/>
              <a:t>It can grow in size dynamically in memory</a:t>
            </a:r>
          </a:p>
          <a:p>
            <a:r>
              <a:rPr lang="en-US" dirty="0" smtClean="0"/>
              <a:t>Its memory allocation is not in continues order</a:t>
            </a:r>
          </a:p>
          <a:p>
            <a:r>
              <a:rPr lang="en-US" dirty="0" smtClean="0"/>
              <a:t>List are represented using square brackets [ ], and the elements are written in it are separated by commas</a:t>
            </a:r>
          </a:p>
          <a:p>
            <a:r>
              <a:rPr lang="en-US" dirty="0" smtClean="0"/>
              <a:t>Example: l=[10,20,32.65,’hello’]</a:t>
            </a:r>
          </a:p>
          <a:p>
            <a:r>
              <a:rPr lang="en-US" i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Go to </a:t>
            </a:r>
            <a:r>
              <a:rPr lang="en-US" i="1" u="sng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Jupyter</a:t>
            </a:r>
            <a:r>
              <a:rPr lang="en-US" i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notebook for examples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18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043189"/>
            <a:ext cx="10058400" cy="51290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rgbClr val="0070C0"/>
                </a:solidFill>
              </a:rPr>
              <a:t>tuple </a:t>
            </a:r>
            <a:r>
              <a:rPr lang="en-US" sz="2800" dirty="0" err="1" smtClean="0">
                <a:solidFill>
                  <a:srgbClr val="0070C0"/>
                </a:solidFill>
              </a:rPr>
              <a:t>datatype</a:t>
            </a:r>
            <a:endParaRPr lang="en-US" sz="2800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It is similar to a list, elements in list can be modified (immutable)</a:t>
            </a:r>
          </a:p>
          <a:p>
            <a:r>
              <a:rPr lang="en-US" dirty="0" smtClean="0"/>
              <a:t>But elements in tuple are not possible to modify (mutable)</a:t>
            </a:r>
          </a:p>
          <a:p>
            <a:r>
              <a:rPr lang="en-US" dirty="0" smtClean="0"/>
              <a:t>To represent tuple parentheses ( ) are used </a:t>
            </a:r>
          </a:p>
          <a:p>
            <a:r>
              <a:rPr lang="en-US" dirty="0" smtClean="0"/>
              <a:t>Example: </a:t>
            </a:r>
          </a:p>
          <a:p>
            <a:pPr marL="548640" lvl="2" indent="0">
              <a:buNone/>
            </a:pPr>
            <a:r>
              <a:rPr lang="en-US" sz="1800" dirty="0" err="1" smtClean="0"/>
              <a:t>tpl</a:t>
            </a:r>
            <a:r>
              <a:rPr lang="en-US" sz="1800" dirty="0" smtClean="0"/>
              <a:t>=(10,-20,15.5,’mary’)</a:t>
            </a:r>
          </a:p>
          <a:p>
            <a:pPr marL="548640" lvl="2" indent="0">
              <a:buNone/>
            </a:pPr>
            <a:r>
              <a:rPr lang="en-US" sz="1800" dirty="0" err="1"/>
              <a:t>t</a:t>
            </a:r>
            <a:r>
              <a:rPr lang="en-US" sz="1800" dirty="0" err="1" smtClean="0"/>
              <a:t>pl</a:t>
            </a:r>
            <a:r>
              <a:rPr lang="en-US" sz="1800" dirty="0" smtClean="0"/>
              <a:t>[0]=99 # </a:t>
            </a:r>
            <a:r>
              <a:rPr lang="en-US" sz="1800" smtClean="0"/>
              <a:t>displays error</a:t>
            </a:r>
            <a:endParaRPr lang="en-US" sz="1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54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List of contents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344168" y="2093976"/>
            <a:ext cx="3820260" cy="329184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Comments</a:t>
            </a:r>
          </a:p>
          <a:p>
            <a:r>
              <a:rPr lang="en-US" dirty="0" err="1" smtClean="0">
                <a:solidFill>
                  <a:srgbClr val="006600"/>
                </a:solidFill>
              </a:rPr>
              <a:t>Docstrings</a:t>
            </a:r>
            <a:endParaRPr lang="en-US" dirty="0" smtClean="0">
              <a:solidFill>
                <a:srgbClr val="006600"/>
              </a:solidFill>
            </a:endParaRPr>
          </a:p>
          <a:p>
            <a:r>
              <a:rPr lang="en-US" dirty="0" smtClean="0">
                <a:solidFill>
                  <a:srgbClr val="006600"/>
                </a:solidFill>
              </a:rPr>
              <a:t>How python sees variables</a:t>
            </a:r>
          </a:p>
          <a:p>
            <a:r>
              <a:rPr lang="en-US" dirty="0" smtClean="0">
                <a:solidFill>
                  <a:srgbClr val="006600"/>
                </a:solidFill>
              </a:rPr>
              <a:t>Data Types in python</a:t>
            </a:r>
          </a:p>
          <a:p>
            <a:r>
              <a:rPr lang="en-US" dirty="0" smtClean="0">
                <a:solidFill>
                  <a:srgbClr val="006600"/>
                </a:solidFill>
              </a:rPr>
              <a:t>Built-in types in python</a:t>
            </a:r>
          </a:p>
          <a:p>
            <a:r>
              <a:rPr lang="en-US" dirty="0" err="1">
                <a:solidFill>
                  <a:srgbClr val="006600"/>
                </a:solidFill>
              </a:rPr>
              <a:t>b</a:t>
            </a:r>
            <a:r>
              <a:rPr lang="en-US" dirty="0" err="1" smtClean="0">
                <a:solidFill>
                  <a:srgbClr val="006600"/>
                </a:solidFill>
              </a:rPr>
              <a:t>ool</a:t>
            </a:r>
            <a:r>
              <a:rPr lang="en-US" dirty="0" smtClean="0">
                <a:solidFill>
                  <a:srgbClr val="006600"/>
                </a:solidFill>
              </a:rPr>
              <a:t> Data Type</a:t>
            </a:r>
          </a:p>
          <a:p>
            <a:r>
              <a:rPr lang="en-US" dirty="0" smtClean="0">
                <a:solidFill>
                  <a:srgbClr val="006600"/>
                </a:solidFill>
              </a:rPr>
              <a:t>Sequences in python</a:t>
            </a:r>
          </a:p>
          <a:p>
            <a:r>
              <a:rPr lang="en-US" dirty="0" smtClean="0">
                <a:solidFill>
                  <a:srgbClr val="006600"/>
                </a:solidFill>
              </a:rPr>
              <a:t>Sets</a:t>
            </a:r>
          </a:p>
          <a:p>
            <a:r>
              <a:rPr lang="en-US" dirty="0" smtClean="0">
                <a:solidFill>
                  <a:srgbClr val="006600"/>
                </a:solidFill>
              </a:rPr>
              <a:t>Literals in python</a:t>
            </a:r>
          </a:p>
          <a:p>
            <a:pPr marL="0" indent="0">
              <a:buNone/>
            </a:pP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43058" y="2093976"/>
            <a:ext cx="4238824" cy="3291840"/>
          </a:xfrm>
        </p:spPr>
        <p:txBody>
          <a:bodyPr/>
          <a:lstStyle/>
          <a:p>
            <a:r>
              <a:rPr lang="en-US" dirty="0" smtClean="0">
                <a:solidFill>
                  <a:srgbClr val="006600"/>
                </a:solidFill>
              </a:rPr>
              <a:t>Determining the Data types of a variable</a:t>
            </a:r>
          </a:p>
          <a:p>
            <a:r>
              <a:rPr lang="en-US" dirty="0" smtClean="0">
                <a:solidFill>
                  <a:srgbClr val="006600"/>
                </a:solidFill>
              </a:rPr>
              <a:t>What about characters </a:t>
            </a:r>
          </a:p>
          <a:p>
            <a:r>
              <a:rPr lang="en-US" dirty="0" smtClean="0">
                <a:solidFill>
                  <a:srgbClr val="006600"/>
                </a:solidFill>
              </a:rPr>
              <a:t>User defined data types</a:t>
            </a:r>
            <a:endParaRPr lang="en-US" dirty="0">
              <a:solidFill>
                <a:srgbClr val="006600"/>
              </a:solidFill>
            </a:endParaRPr>
          </a:p>
          <a:p>
            <a:r>
              <a:rPr lang="en-US" dirty="0" smtClean="0">
                <a:solidFill>
                  <a:srgbClr val="006600"/>
                </a:solidFill>
              </a:rPr>
              <a:t>Constants in python</a:t>
            </a:r>
          </a:p>
          <a:p>
            <a:r>
              <a:rPr lang="en-US" dirty="0" smtClean="0">
                <a:solidFill>
                  <a:srgbClr val="006600"/>
                </a:solidFill>
              </a:rPr>
              <a:t>Identifiers and reserved words</a:t>
            </a:r>
          </a:p>
          <a:p>
            <a:r>
              <a:rPr lang="en-US" dirty="0" smtClean="0">
                <a:solidFill>
                  <a:srgbClr val="006600"/>
                </a:solidFill>
              </a:rPr>
              <a:t>Naming conventions in python</a:t>
            </a:r>
          </a:p>
        </p:txBody>
      </p:sp>
    </p:spTree>
    <p:extLst>
      <p:ext uri="{BB962C8B-B14F-4D97-AF65-F5344CB8AC3E}">
        <p14:creationId xmlns:p14="http://schemas.microsoft.com/office/powerpoint/2010/main" val="353014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927279"/>
            <a:ext cx="10058400" cy="5244921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>
                <a:solidFill>
                  <a:srgbClr val="0070C0"/>
                </a:solidFill>
              </a:rPr>
              <a:t>range </a:t>
            </a:r>
            <a:r>
              <a:rPr lang="en-US" sz="2800" dirty="0" err="1" smtClean="0">
                <a:solidFill>
                  <a:srgbClr val="0070C0"/>
                </a:solidFill>
              </a:rPr>
              <a:t>datatype</a:t>
            </a:r>
            <a:endParaRPr lang="en-US" sz="2800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The range </a:t>
            </a:r>
            <a:r>
              <a:rPr lang="en-US" dirty="0" err="1" smtClean="0"/>
              <a:t>datatype</a:t>
            </a:r>
            <a:r>
              <a:rPr lang="en-US" dirty="0" smtClean="0"/>
              <a:t> represents a sequence of numbers</a:t>
            </a:r>
          </a:p>
          <a:p>
            <a:r>
              <a:rPr lang="en-US" dirty="0" smtClean="0"/>
              <a:t>The numbers in the range are nor modifiable</a:t>
            </a:r>
          </a:p>
          <a:p>
            <a:r>
              <a:rPr lang="en-US" dirty="0" smtClean="0"/>
              <a:t>Generally, range is used for repeating a </a:t>
            </a:r>
            <a:r>
              <a:rPr lang="en-US" dirty="0" smtClean="0">
                <a:solidFill>
                  <a:srgbClr val="FF0000"/>
                </a:solidFill>
              </a:rPr>
              <a:t>for loop</a:t>
            </a:r>
          </a:p>
          <a:p>
            <a:pPr lvl="1"/>
            <a:r>
              <a:rPr lang="en-US" dirty="0" smtClean="0"/>
              <a:t>Example:</a:t>
            </a:r>
          </a:p>
          <a:p>
            <a:pPr marL="822960" lvl="3" indent="0">
              <a:buNone/>
            </a:pPr>
            <a:r>
              <a:rPr lang="en-US" dirty="0" smtClean="0"/>
              <a:t>r=range(10)</a:t>
            </a:r>
          </a:p>
          <a:p>
            <a:pPr marL="822960" lvl="3" indent="0">
              <a:buNone/>
            </a:pPr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in r:</a:t>
            </a:r>
          </a:p>
          <a:p>
            <a:pPr marL="1097280" lvl="4" indent="0"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r>
              <a:rPr lang="en-US" i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Go to </a:t>
            </a:r>
            <a:r>
              <a:rPr lang="en-US" i="1" u="sng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Jupyter</a:t>
            </a:r>
            <a:r>
              <a:rPr lang="en-US" i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notebook for examples</a:t>
            </a:r>
          </a:p>
          <a:p>
            <a:pPr marL="1097280" lvl="4" indent="0">
              <a:buNone/>
            </a:pPr>
            <a:endParaRPr lang="en-US" dirty="0" smtClean="0"/>
          </a:p>
          <a:p>
            <a:pPr marL="1097280" lvl="4" indent="0">
              <a:buNone/>
            </a:pPr>
            <a:endParaRPr lang="en-US" dirty="0" smtClean="0"/>
          </a:p>
          <a:p>
            <a:pPr lvl="3"/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56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69848" y="927279"/>
            <a:ext cx="10058400" cy="5244921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>
                <a:solidFill>
                  <a:srgbClr val="0070C0"/>
                </a:solidFill>
              </a:rPr>
              <a:t>set </a:t>
            </a:r>
            <a:r>
              <a:rPr lang="en-US" sz="2800" dirty="0" err="1" smtClean="0">
                <a:solidFill>
                  <a:srgbClr val="0070C0"/>
                </a:solidFill>
              </a:rPr>
              <a:t>datatype</a:t>
            </a:r>
            <a:endParaRPr lang="en-US" sz="2800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The order of elements is not maintained in a set</a:t>
            </a:r>
          </a:p>
          <a:p>
            <a:r>
              <a:rPr lang="en-US" dirty="0" smtClean="0"/>
              <a:t>It means the elements may not appear in the same order as they are entered into the set.</a:t>
            </a:r>
          </a:p>
          <a:p>
            <a:r>
              <a:rPr lang="en-US" dirty="0" smtClean="0"/>
              <a:t>Set does not accept duplicate elements</a:t>
            </a:r>
          </a:p>
          <a:p>
            <a:r>
              <a:rPr lang="en-US" dirty="0" smtClean="0"/>
              <a:t>curly braces or flower brackets </a:t>
            </a:r>
            <a:r>
              <a:rPr lang="en-US" dirty="0"/>
              <a:t>{ } </a:t>
            </a:r>
            <a:r>
              <a:rPr lang="en-US" dirty="0" smtClean="0"/>
              <a:t>are used to denote set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Example: s = {10, ‘a’, 4.6}</a:t>
            </a:r>
          </a:p>
          <a:p>
            <a:r>
              <a:rPr lang="en-US" dirty="0" smtClean="0"/>
              <a:t>Subtype is </a:t>
            </a:r>
            <a:r>
              <a:rPr lang="en-US" dirty="0" err="1" smtClean="0">
                <a:solidFill>
                  <a:srgbClr val="7030A0"/>
                </a:solidFill>
              </a:rPr>
              <a:t>frozenset</a:t>
            </a:r>
            <a:r>
              <a:rPr lang="en-US" dirty="0" smtClean="0"/>
              <a:t> </a:t>
            </a:r>
            <a:r>
              <a:rPr lang="en-US" dirty="0" err="1" smtClean="0"/>
              <a:t>datatype</a:t>
            </a:r>
            <a:r>
              <a:rPr lang="en-US" dirty="0" smtClean="0"/>
              <a:t>, elements cannot be modified</a:t>
            </a:r>
          </a:p>
          <a:p>
            <a:r>
              <a:rPr lang="en-US" i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Go </a:t>
            </a:r>
            <a:r>
              <a:rPr lang="en-US" i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to </a:t>
            </a:r>
            <a:r>
              <a:rPr lang="en-US" i="1" u="sng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Jupyter</a:t>
            </a:r>
            <a:r>
              <a:rPr lang="en-US" i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notebook for examples</a:t>
            </a:r>
          </a:p>
          <a:p>
            <a:pPr marL="1097280" lvl="4" indent="0">
              <a:buNone/>
            </a:pPr>
            <a:endParaRPr lang="en-US" dirty="0" smtClean="0"/>
          </a:p>
          <a:p>
            <a:pPr marL="1097280" lvl="4" indent="0">
              <a:buNone/>
            </a:pPr>
            <a:endParaRPr lang="en-US" dirty="0" smtClean="0"/>
          </a:p>
          <a:p>
            <a:pPr lvl="3"/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7184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69848" y="927279"/>
            <a:ext cx="10058400" cy="5244921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>
                <a:solidFill>
                  <a:srgbClr val="0070C0"/>
                </a:solidFill>
              </a:rPr>
              <a:t>Mapping </a:t>
            </a:r>
            <a:r>
              <a:rPr lang="en-US" sz="2800" dirty="0" err="1" smtClean="0">
                <a:solidFill>
                  <a:srgbClr val="0070C0"/>
                </a:solidFill>
              </a:rPr>
              <a:t>datatype</a:t>
            </a:r>
            <a:endParaRPr lang="en-US" sz="2800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A map represents a group of elements in the form of key value pairs</a:t>
            </a:r>
          </a:p>
          <a:p>
            <a:r>
              <a:rPr lang="en-US" dirty="0" smtClean="0"/>
              <a:t>The </a:t>
            </a:r>
            <a:r>
              <a:rPr lang="en-US" dirty="0" err="1" smtClean="0">
                <a:solidFill>
                  <a:srgbClr val="FF0000"/>
                </a:solidFill>
              </a:rPr>
              <a:t>dict</a:t>
            </a:r>
            <a:r>
              <a:rPr lang="en-US" dirty="0" smtClean="0"/>
              <a:t> </a:t>
            </a:r>
            <a:r>
              <a:rPr lang="en-US" dirty="0" err="1" smtClean="0"/>
              <a:t>datatype</a:t>
            </a:r>
            <a:r>
              <a:rPr lang="en-US" dirty="0" smtClean="0"/>
              <a:t> is an example for a map</a:t>
            </a:r>
          </a:p>
          <a:p>
            <a:r>
              <a:rPr lang="en-US" dirty="0" smtClean="0"/>
              <a:t>Key and its value are separated by a colon</a:t>
            </a:r>
          </a:p>
          <a:p>
            <a:r>
              <a:rPr lang="en-US" dirty="0" smtClean="0"/>
              <a:t>Every pair should be separated by comma</a:t>
            </a:r>
          </a:p>
          <a:p>
            <a:r>
              <a:rPr lang="en-US" dirty="0" smtClean="0"/>
              <a:t>All elements should be inside curly brackets { }</a:t>
            </a:r>
          </a:p>
          <a:p>
            <a:pPr lvl="1"/>
            <a:r>
              <a:rPr lang="en-US" dirty="0" smtClean="0"/>
              <a:t>Example: d={10:”mmvc”,5:256215,20:[1,2,3]}</a:t>
            </a:r>
          </a:p>
          <a:p>
            <a:r>
              <a:rPr lang="en-US" dirty="0"/>
              <a:t>A dictionary can be empty without any elements </a:t>
            </a:r>
          </a:p>
          <a:p>
            <a:pPr lvl="1"/>
            <a:r>
              <a:rPr lang="en-US" dirty="0" smtClean="0"/>
              <a:t>Example: </a:t>
            </a:r>
            <a:r>
              <a:rPr lang="en-US" dirty="0" err="1" smtClean="0"/>
              <a:t>dic</a:t>
            </a:r>
            <a:r>
              <a:rPr lang="en-US" dirty="0" smtClean="0"/>
              <a:t>={}</a:t>
            </a:r>
          </a:p>
          <a:p>
            <a:r>
              <a:rPr lang="en-US" i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Go </a:t>
            </a:r>
            <a:r>
              <a:rPr lang="en-US" i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to </a:t>
            </a:r>
            <a:r>
              <a:rPr lang="en-US" i="1" u="sng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Jupyter</a:t>
            </a:r>
            <a:r>
              <a:rPr lang="en-US" i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notebook for examples</a:t>
            </a:r>
          </a:p>
          <a:p>
            <a:pPr marL="1097280" lvl="4" indent="0">
              <a:buNone/>
            </a:pPr>
            <a:endParaRPr lang="en-US" dirty="0" smtClean="0"/>
          </a:p>
          <a:p>
            <a:pPr marL="1097280" lvl="4" indent="0">
              <a:buNone/>
            </a:pPr>
            <a:endParaRPr lang="en-US" dirty="0" smtClean="0"/>
          </a:p>
          <a:p>
            <a:pPr lvl="3"/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7155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>
                <a:solidFill>
                  <a:srgbClr val="006600"/>
                </a:solidFill>
              </a:rPr>
              <a:t>Literals in </a:t>
            </a:r>
            <a:r>
              <a:rPr lang="en-US" sz="3800" dirty="0" smtClean="0">
                <a:solidFill>
                  <a:srgbClr val="006600"/>
                </a:solidFill>
              </a:rPr>
              <a:t>python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literal is a constant value that is stored into a variable in a program </a:t>
            </a:r>
          </a:p>
          <a:p>
            <a:r>
              <a:rPr lang="en-US" dirty="0" smtClean="0"/>
              <a:t>Example: a=15</a:t>
            </a:r>
          </a:p>
          <a:p>
            <a:r>
              <a:rPr lang="en-US" dirty="0" smtClean="0"/>
              <a:t>Here ‘a’ is a variable which stores value 15. Hence the value 15 is called literal</a:t>
            </a:r>
          </a:p>
          <a:p>
            <a:r>
              <a:rPr lang="en-US" dirty="0" smtClean="0"/>
              <a:t>Literals are 3 types</a:t>
            </a:r>
          </a:p>
          <a:p>
            <a:pPr lvl="1"/>
            <a:r>
              <a:rPr lang="en-US" dirty="0" smtClean="0"/>
              <a:t>Numeric literals</a:t>
            </a:r>
          </a:p>
          <a:p>
            <a:pPr lvl="1"/>
            <a:r>
              <a:rPr lang="en-US" dirty="0" smtClean="0"/>
              <a:t>Boolean literals</a:t>
            </a:r>
          </a:p>
          <a:p>
            <a:pPr lvl="1"/>
            <a:r>
              <a:rPr lang="en-US" dirty="0" smtClean="0"/>
              <a:t>String literals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728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017431"/>
            <a:ext cx="10058400" cy="515476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000" dirty="0" smtClean="0">
                <a:solidFill>
                  <a:srgbClr val="0070C0"/>
                </a:solidFill>
              </a:rPr>
              <a:t>Numeric literals</a:t>
            </a:r>
          </a:p>
          <a:p>
            <a:pPr marL="0" indent="0">
              <a:buNone/>
            </a:pPr>
            <a:endParaRPr lang="en-US" sz="28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8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8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8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8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0070C0"/>
                </a:solidFill>
              </a:rPr>
              <a:t>Boolean literals:</a:t>
            </a:r>
          </a:p>
          <a:p>
            <a:r>
              <a:rPr lang="en-US" dirty="0" smtClean="0"/>
              <a:t>True or False</a:t>
            </a:r>
            <a:endParaRPr lang="en-US" dirty="0"/>
          </a:p>
          <a:p>
            <a:pPr marL="0" indent="0">
              <a:buNone/>
            </a:pPr>
            <a:endParaRPr lang="en-US" sz="2800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967" t="45831" r="42284" b="22923"/>
          <a:stretch/>
        </p:blipFill>
        <p:spPr>
          <a:xfrm>
            <a:off x="1302194" y="1577009"/>
            <a:ext cx="8146606" cy="30612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86668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69848" y="1017431"/>
            <a:ext cx="10058400" cy="51547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>
                <a:solidFill>
                  <a:srgbClr val="0070C0"/>
                </a:solidFill>
              </a:rPr>
              <a:t>String literals</a:t>
            </a:r>
          </a:p>
          <a:p>
            <a:r>
              <a:rPr lang="en-US" dirty="0" smtClean="0"/>
              <a:t>A group of characters is called string literal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7894" t="30738" r="24693" b="24693"/>
          <a:stretch/>
        </p:blipFill>
        <p:spPr>
          <a:xfrm>
            <a:off x="2137892" y="2199861"/>
            <a:ext cx="7516156" cy="39723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6511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>
                <a:solidFill>
                  <a:srgbClr val="006600"/>
                </a:solidFill>
              </a:rPr>
              <a:t>Determining the Data types of a </a:t>
            </a:r>
            <a:r>
              <a:rPr lang="en-US" sz="3800" dirty="0" smtClean="0">
                <a:solidFill>
                  <a:srgbClr val="006600"/>
                </a:solidFill>
              </a:rPr>
              <a:t>variable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using built in type function we can find data type of a variable</a:t>
            </a:r>
          </a:p>
          <a:p>
            <a:pPr lvl="1"/>
            <a:r>
              <a:rPr lang="en-US" dirty="0" smtClean="0"/>
              <a:t>Example:</a:t>
            </a:r>
          </a:p>
          <a:p>
            <a:pPr marL="548640" lvl="2" indent="0">
              <a:buNone/>
            </a:pPr>
            <a:r>
              <a:rPr lang="en-US" dirty="0" smtClean="0"/>
              <a:t>A=15</a:t>
            </a:r>
          </a:p>
          <a:p>
            <a:pPr marL="548640" lvl="2" indent="0">
              <a:buNone/>
            </a:pPr>
            <a:r>
              <a:rPr lang="en-US" dirty="0"/>
              <a:t>p</a:t>
            </a:r>
            <a:r>
              <a:rPr lang="en-US" dirty="0" smtClean="0"/>
              <a:t>rint(type(A))</a:t>
            </a:r>
          </a:p>
          <a:p>
            <a:pPr marL="548640" lvl="2" indent="0">
              <a:buNone/>
            </a:pPr>
            <a:r>
              <a:rPr lang="en-US" dirty="0" smtClean="0"/>
              <a:t>o/p: &lt;class ‘</a:t>
            </a:r>
            <a:r>
              <a:rPr lang="en-US" dirty="0" err="1" smtClean="0"/>
              <a:t>int</a:t>
            </a:r>
            <a:r>
              <a:rPr lang="en-US" dirty="0" smtClean="0"/>
              <a:t>’&gt;</a:t>
            </a:r>
          </a:p>
          <a:p>
            <a:pPr marL="54864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8992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>
                <a:solidFill>
                  <a:srgbClr val="006600"/>
                </a:solidFill>
              </a:rPr>
              <a:t>What about </a:t>
            </a:r>
            <a:r>
              <a:rPr lang="en-US" sz="3800" dirty="0" smtClean="0">
                <a:solidFill>
                  <a:srgbClr val="006600"/>
                </a:solidFill>
              </a:rPr>
              <a:t>characters?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does not have a char data type to represent individual character</a:t>
            </a:r>
          </a:p>
          <a:p>
            <a:r>
              <a:rPr lang="en-US" dirty="0" smtClean="0"/>
              <a:t>It has </a:t>
            </a:r>
            <a:r>
              <a:rPr lang="en-US" dirty="0" err="1" smtClean="0"/>
              <a:t>str</a:t>
            </a:r>
            <a:r>
              <a:rPr lang="en-US" dirty="0" smtClean="0"/>
              <a:t> data type to handle character and string</a:t>
            </a:r>
          </a:p>
          <a:p>
            <a:r>
              <a:rPr lang="en-US" dirty="0" smtClean="0"/>
              <a:t>Example:</a:t>
            </a:r>
          </a:p>
          <a:p>
            <a:pPr marL="274320" lvl="1" indent="0">
              <a:buNone/>
            </a:pPr>
            <a:r>
              <a:rPr lang="en-US" dirty="0" err="1" smtClean="0"/>
              <a:t>ch</a:t>
            </a:r>
            <a:r>
              <a:rPr lang="en-US" dirty="0" smtClean="0"/>
              <a:t>=‘a’</a:t>
            </a:r>
          </a:p>
          <a:p>
            <a:pPr marL="274320" lvl="1" indent="0">
              <a:buNone/>
            </a:pPr>
            <a:r>
              <a:rPr lang="en-US" dirty="0" smtClean="0"/>
              <a:t>print(type(a))</a:t>
            </a:r>
          </a:p>
          <a:p>
            <a:pPr marL="274320" lvl="1" indent="0">
              <a:buNone/>
            </a:pPr>
            <a:r>
              <a:rPr lang="en-US" dirty="0" smtClean="0"/>
              <a:t>o/p: &lt;class ‘</a:t>
            </a:r>
            <a:r>
              <a:rPr lang="en-US" dirty="0" err="1" smtClean="0"/>
              <a:t>str</a:t>
            </a:r>
            <a:r>
              <a:rPr lang="en-US" dirty="0" smtClean="0"/>
              <a:t>’&gt;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0560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>
                <a:solidFill>
                  <a:srgbClr val="006600"/>
                </a:solidFill>
              </a:rPr>
              <a:t>User defined data </a:t>
            </a:r>
            <a:r>
              <a:rPr lang="en-US" sz="3800" dirty="0" smtClean="0">
                <a:solidFill>
                  <a:srgbClr val="006600"/>
                </a:solidFill>
              </a:rPr>
              <a:t>types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 types which created by the programmer are called ‘user-defined data types’</a:t>
            </a:r>
          </a:p>
          <a:p>
            <a:r>
              <a:rPr lang="en-US" dirty="0" smtClean="0"/>
              <a:t>For example, an array, a class, a module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9981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>
                <a:solidFill>
                  <a:srgbClr val="006600"/>
                </a:solidFill>
              </a:rPr>
              <a:t>Constants in </a:t>
            </a:r>
            <a:r>
              <a:rPr lang="en-US" sz="3800" dirty="0" smtClean="0">
                <a:solidFill>
                  <a:srgbClr val="006600"/>
                </a:solidFill>
              </a:rPr>
              <a:t>python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Constant is similar to a variable but its value cannot be modified or changed</a:t>
            </a:r>
          </a:p>
          <a:p>
            <a:r>
              <a:rPr lang="en-US" dirty="0" smtClean="0"/>
              <a:t>C, java supports constants</a:t>
            </a:r>
          </a:p>
          <a:p>
            <a:r>
              <a:rPr lang="en-US" dirty="0" smtClean="0"/>
              <a:t>But in python, </a:t>
            </a:r>
            <a:r>
              <a:rPr lang="en-US" dirty="0" smtClean="0"/>
              <a:t>it is not possible to create constant</a:t>
            </a:r>
          </a:p>
          <a:p>
            <a:r>
              <a:rPr lang="en-US" dirty="0" smtClean="0"/>
              <a:t>A programmer can define constant by writing its name in all capital letters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754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>
                <a:solidFill>
                  <a:srgbClr val="006600"/>
                </a:solidFill>
              </a:rPr>
              <a:t>Comments</a:t>
            </a:r>
            <a:endParaRPr lang="en-US" sz="38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line comments </a:t>
            </a:r>
          </a:p>
          <a:p>
            <a:pPr lvl="1"/>
            <a:r>
              <a:rPr lang="en-US" dirty="0" smtClean="0"/>
              <a:t>These comments starts with a hash symbol ( # )</a:t>
            </a:r>
          </a:p>
          <a:p>
            <a:r>
              <a:rPr lang="en-US" dirty="0" smtClean="0"/>
              <a:t>Multi line comments</a:t>
            </a:r>
          </a:p>
          <a:p>
            <a:pPr lvl="1"/>
            <a:r>
              <a:rPr lang="en-US" dirty="0" smtClean="0"/>
              <a:t>Triple double quotes or triple single quotes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52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>
                <a:solidFill>
                  <a:srgbClr val="006600"/>
                </a:solidFill>
              </a:rPr>
              <a:t>Identifiers and reserved </a:t>
            </a:r>
            <a:r>
              <a:rPr lang="en-US" sz="3800" dirty="0" smtClean="0">
                <a:solidFill>
                  <a:srgbClr val="006600"/>
                </a:solidFill>
              </a:rPr>
              <a:t>words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identifier is a name that is given to a variable or function or class etc.</a:t>
            </a:r>
          </a:p>
          <a:p>
            <a:r>
              <a:rPr lang="en-US" dirty="0" smtClean="0"/>
              <a:t>Identifier can include letters, numbers, and the underscore character</a:t>
            </a:r>
          </a:p>
          <a:p>
            <a:r>
              <a:rPr lang="en-US" dirty="0" smtClean="0"/>
              <a:t>They should always start with non numeric character</a:t>
            </a:r>
          </a:p>
          <a:p>
            <a:r>
              <a:rPr lang="en-US" dirty="0" smtClean="0"/>
              <a:t>Special symbols such as ?,@,$,!, </a:t>
            </a:r>
            <a:r>
              <a:rPr lang="en-US" dirty="0" err="1" smtClean="0"/>
              <a:t>etc</a:t>
            </a:r>
            <a:r>
              <a:rPr lang="en-US" dirty="0" smtClean="0"/>
              <a:t> are not allowed</a:t>
            </a:r>
          </a:p>
          <a:p>
            <a:r>
              <a:rPr lang="en-US" dirty="0" smtClean="0"/>
              <a:t>Case sensitive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0994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>
                <a:solidFill>
                  <a:srgbClr val="00B050"/>
                </a:solidFill>
              </a:rPr>
              <a:t>Reserved words</a:t>
            </a:r>
            <a:endParaRPr lang="en-US" sz="3800" dirty="0">
              <a:solidFill>
                <a:srgbClr val="00B05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219" t="25851" r="44384" b="41406"/>
          <a:stretch/>
        </p:blipFill>
        <p:spPr>
          <a:xfrm>
            <a:off x="1636832" y="2093976"/>
            <a:ext cx="8924432" cy="36189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63839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>
                <a:solidFill>
                  <a:srgbClr val="006600"/>
                </a:solidFill>
              </a:rPr>
              <a:t>Naming conventions in </a:t>
            </a:r>
            <a:r>
              <a:rPr lang="en-US" sz="3800" dirty="0" smtClean="0">
                <a:solidFill>
                  <a:srgbClr val="006600"/>
                </a:solidFill>
              </a:rPr>
              <a:t>python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944711"/>
            <a:ext cx="10058400" cy="388942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Packages: </a:t>
            </a:r>
            <a:r>
              <a:rPr lang="en-US" dirty="0" smtClean="0"/>
              <a:t>package name should be written all lower case letters. When multiple words are used for a name, we should separate them using underscore( _ )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Modules: </a:t>
            </a:r>
          </a:p>
          <a:p>
            <a:pPr lvl="1"/>
            <a:r>
              <a:rPr lang="en-US" dirty="0" smtClean="0"/>
              <a:t>all lower case</a:t>
            </a:r>
          </a:p>
          <a:p>
            <a:pPr lvl="1"/>
            <a:r>
              <a:rPr lang="en-US" dirty="0" smtClean="0"/>
              <a:t>Separated with underscore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Classes:</a:t>
            </a:r>
          </a:p>
          <a:p>
            <a:pPr lvl="1"/>
            <a:r>
              <a:rPr lang="en-US" dirty="0" smtClean="0"/>
              <a:t>Programmer class should Star with capital letter</a:t>
            </a:r>
          </a:p>
          <a:p>
            <a:pPr lvl="1"/>
            <a:r>
              <a:rPr lang="en-US" dirty="0" smtClean="0"/>
              <a:t>Built in class will be with lowercase, Except exceptions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Global variables or module-level variables</a:t>
            </a:r>
          </a:p>
          <a:p>
            <a:pPr lvl="1"/>
            <a:r>
              <a:rPr lang="en-US" dirty="0"/>
              <a:t>all lower case</a:t>
            </a:r>
          </a:p>
          <a:p>
            <a:pPr lvl="1"/>
            <a:r>
              <a:rPr lang="en-US" dirty="0"/>
              <a:t>Separated with underscore</a:t>
            </a:r>
          </a:p>
          <a:p>
            <a:pPr lvl="1"/>
            <a:endParaRPr lang="en-US" dirty="0" smtClean="0">
              <a:solidFill>
                <a:srgbClr val="0070C0"/>
              </a:solidFill>
            </a:endParaRPr>
          </a:p>
          <a:p>
            <a:pPr lvl="1"/>
            <a:endParaRPr lang="en-US" dirty="0" smtClean="0">
              <a:solidFill>
                <a:srgbClr val="0070C0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9123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69848" y="1133341"/>
            <a:ext cx="10058400" cy="503885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Instance variables:</a:t>
            </a:r>
          </a:p>
          <a:p>
            <a:pPr lvl="1"/>
            <a:r>
              <a:rPr lang="en-US" sz="1900" dirty="0"/>
              <a:t>all lower case</a:t>
            </a:r>
          </a:p>
          <a:p>
            <a:pPr lvl="1"/>
            <a:r>
              <a:rPr lang="en-US" sz="1900" dirty="0"/>
              <a:t>Separated with underscore</a:t>
            </a:r>
          </a:p>
          <a:p>
            <a:pPr lvl="1"/>
            <a:r>
              <a:rPr lang="en-US" sz="1900" dirty="0" smtClean="0"/>
              <a:t>Non public instance variables should begin with underscore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 Functions or methods:</a:t>
            </a:r>
          </a:p>
          <a:p>
            <a:pPr lvl="1"/>
            <a:r>
              <a:rPr lang="en-US" dirty="0" smtClean="0"/>
              <a:t>all lower case</a:t>
            </a:r>
          </a:p>
          <a:p>
            <a:pPr lvl="1"/>
            <a:r>
              <a:rPr lang="en-US" dirty="0" smtClean="0"/>
              <a:t>Separated with underscore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Method arguments:</a:t>
            </a:r>
          </a:p>
          <a:p>
            <a:pPr lvl="1"/>
            <a:r>
              <a:rPr lang="en-US" dirty="0" smtClean="0"/>
              <a:t>In case of instance method, first argument should be ‘self’</a:t>
            </a:r>
          </a:p>
          <a:p>
            <a:pPr lvl="1"/>
            <a:r>
              <a:rPr lang="en-US" dirty="0" smtClean="0"/>
              <a:t>In case of class method, first argument name should be ‘</a:t>
            </a:r>
            <a:r>
              <a:rPr lang="en-US" dirty="0" err="1" smtClean="0"/>
              <a:t>cls</a:t>
            </a:r>
            <a:r>
              <a:rPr lang="en-US" dirty="0" smtClean="0"/>
              <a:t>’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Constants: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All capital letter</a:t>
            </a:r>
          </a:p>
          <a:p>
            <a:pPr lvl="1"/>
            <a:r>
              <a:rPr lang="en-US" dirty="0"/>
              <a:t>Separated with underscore</a:t>
            </a:r>
          </a:p>
          <a:p>
            <a:pPr lvl="1"/>
            <a:endParaRPr lang="en-US" dirty="0" smtClean="0">
              <a:solidFill>
                <a:srgbClr val="0070C0"/>
              </a:solidFill>
            </a:endParaRPr>
          </a:p>
          <a:p>
            <a:pPr lvl="1"/>
            <a:endParaRPr lang="en-US" dirty="0" smtClean="0">
              <a:solidFill>
                <a:srgbClr val="0070C0"/>
              </a:solidFill>
            </a:endParaRPr>
          </a:p>
          <a:p>
            <a:pPr lvl="1"/>
            <a:endParaRPr lang="en-US" dirty="0" smtClean="0">
              <a:solidFill>
                <a:srgbClr val="0070C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pPr lvl="1"/>
            <a:endParaRPr lang="en-US" dirty="0" smtClean="0">
              <a:solidFill>
                <a:srgbClr val="0070C0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8908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Non accessible entities: </a:t>
            </a:r>
          </a:p>
          <a:p>
            <a:pPr lvl="1"/>
            <a:r>
              <a:rPr lang="en-US" dirty="0" smtClean="0"/>
              <a:t>Some variables, functions, and methods are not accessible</a:t>
            </a:r>
          </a:p>
          <a:p>
            <a:pPr marL="274320" lvl="1" indent="0"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 lvl="1"/>
            <a:endParaRPr lang="en-US" dirty="0" smtClean="0">
              <a:solidFill>
                <a:srgbClr val="0070C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168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err="1" smtClean="0">
                <a:solidFill>
                  <a:srgbClr val="006600"/>
                </a:solidFill>
              </a:rPr>
              <a:t>Docstrings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928225"/>
            <a:ext cx="10058400" cy="4050792"/>
          </a:xfrm>
        </p:spPr>
        <p:txBody>
          <a:bodyPr/>
          <a:lstStyle/>
          <a:p>
            <a:r>
              <a:rPr lang="en-US" dirty="0" smtClean="0"/>
              <a:t>In fact, Python supports only single </a:t>
            </a:r>
            <a:r>
              <a:rPr lang="en-US" dirty="0" smtClean="0"/>
              <a:t>line </a:t>
            </a:r>
            <a:r>
              <a:rPr lang="en-US" dirty="0" smtClean="0"/>
              <a:t>comments.</a:t>
            </a:r>
          </a:p>
          <a:p>
            <a:r>
              <a:rPr lang="en-US" dirty="0" smtClean="0"/>
              <a:t>Multi line comments are treaded like regular strings with the exception that they can span multiple lines.</a:t>
            </a:r>
          </a:p>
          <a:p>
            <a:r>
              <a:rPr lang="en-US" dirty="0" smtClean="0"/>
              <a:t>That means memory will be allocated to the strings internally</a:t>
            </a:r>
          </a:p>
          <a:p>
            <a:r>
              <a:rPr lang="en-US" dirty="0" smtClean="0"/>
              <a:t>So it is not recommended to use multi line comments in python</a:t>
            </a:r>
            <a:endParaRPr lang="en-US" dirty="0" smtClean="0"/>
          </a:p>
          <a:p>
            <a:r>
              <a:rPr lang="en-US" dirty="0" smtClean="0"/>
              <a:t>API </a:t>
            </a:r>
            <a:r>
              <a:rPr lang="en-US" dirty="0" smtClean="0"/>
              <a:t>documentation </a:t>
            </a:r>
            <a:r>
              <a:rPr lang="en-US" dirty="0" smtClean="0"/>
              <a:t>file (</a:t>
            </a:r>
            <a:r>
              <a:rPr lang="en-US" dirty="0"/>
              <a:t> </a:t>
            </a:r>
            <a:r>
              <a:rPr lang="en-US" dirty="0" smtClean="0"/>
              <a:t>html file ) can be created by using python program </a:t>
            </a:r>
          </a:p>
          <a:p>
            <a:r>
              <a:rPr lang="en-US" dirty="0" smtClean="0"/>
              <a:t>For this 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55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906073" y="4146802"/>
            <a:ext cx="87833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Execute this program in command prompt in order to create html file </a:t>
            </a:r>
          </a:p>
          <a:p>
            <a:pPr lvl="1"/>
            <a:r>
              <a:rPr lang="en-US" dirty="0" smtClean="0"/>
              <a:t>&gt;python </a:t>
            </a:r>
            <a:r>
              <a:rPr lang="en-US" dirty="0"/>
              <a:t>-m </a:t>
            </a:r>
            <a:r>
              <a:rPr lang="en-US" dirty="0" err="1"/>
              <a:t>pydoc</a:t>
            </a:r>
            <a:r>
              <a:rPr lang="en-US" dirty="0"/>
              <a:t> -w </a:t>
            </a:r>
            <a:r>
              <a:rPr lang="en-US" dirty="0" smtClean="0"/>
              <a:t>first</a:t>
            </a:r>
            <a:endParaRPr lang="en-US" dirty="0"/>
          </a:p>
          <a:p>
            <a:pPr lvl="1"/>
            <a:r>
              <a:rPr lang="en-US" dirty="0"/>
              <a:t>sum= 30</a:t>
            </a:r>
          </a:p>
          <a:p>
            <a:pPr lvl="1"/>
            <a:r>
              <a:rPr lang="en-US" dirty="0" smtClean="0"/>
              <a:t>Welcome </a:t>
            </a:r>
            <a:r>
              <a:rPr lang="en-US" dirty="0"/>
              <a:t>to python</a:t>
            </a:r>
          </a:p>
          <a:p>
            <a:pPr lvl="1"/>
            <a:r>
              <a:rPr lang="en-US" dirty="0"/>
              <a:t>wrote </a:t>
            </a:r>
            <a:r>
              <a:rPr lang="en-US" dirty="0" smtClean="0"/>
              <a:t>first.html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Now open first.html file in any browser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4236" t="8054" r="54982" b="34978"/>
          <a:stretch/>
        </p:blipFill>
        <p:spPr>
          <a:xfrm>
            <a:off x="3296992" y="483512"/>
            <a:ext cx="4353060" cy="34187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996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>
                <a:solidFill>
                  <a:srgbClr val="006600"/>
                </a:solidFill>
              </a:rPr>
              <a:t>How python sees </a:t>
            </a:r>
            <a:r>
              <a:rPr lang="en-US" sz="3800" dirty="0" smtClean="0">
                <a:solidFill>
                  <a:srgbClr val="006600"/>
                </a:solidFill>
              </a:rPr>
              <a:t>variables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3158930"/>
          </a:xfrm>
        </p:spPr>
        <p:txBody>
          <a:bodyPr/>
          <a:lstStyle/>
          <a:p>
            <a:r>
              <a:rPr lang="en-US" dirty="0" smtClean="0"/>
              <a:t>Suppose if we create variable a=2, python creates a memory for variable a </a:t>
            </a:r>
          </a:p>
          <a:p>
            <a:pPr marL="1671400" lvl="6" indent="0">
              <a:buNone/>
            </a:pPr>
            <a:r>
              <a:rPr lang="en-US" dirty="0" smtClean="0"/>
              <a:t>a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Then create a variable b=2 then this will happen in python</a:t>
            </a:r>
          </a:p>
          <a:p>
            <a:pPr marL="0" indent="0">
              <a:buNone/>
            </a:pPr>
            <a:r>
              <a:rPr lang="en-US" dirty="0" smtClean="0"/>
              <a:t>   a</a:t>
            </a:r>
          </a:p>
          <a:p>
            <a:pPr marL="0" indent="0">
              <a:buNone/>
            </a:pPr>
            <a:r>
              <a:rPr lang="en-US" dirty="0" smtClean="0"/>
              <a:t>   b</a:t>
            </a:r>
          </a:p>
          <a:p>
            <a:r>
              <a:rPr lang="en-US" dirty="0" smtClean="0"/>
              <a:t>If we change the value of one of the variable then they will have different memory to each of the variables</a:t>
            </a:r>
          </a:p>
          <a:p>
            <a:pPr lvl="1"/>
            <a:endParaRPr lang="en-US" dirty="0" smtClean="0"/>
          </a:p>
          <a:p>
            <a:endParaRPr lang="en-US" sz="2000" dirty="0" smtClean="0"/>
          </a:p>
          <a:p>
            <a:pPr marL="1671400" lvl="6" indent="0">
              <a:buNone/>
            </a:pP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3065172" y="2511380"/>
            <a:ext cx="746974" cy="4507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19082" y="3891029"/>
            <a:ext cx="746974" cy="4507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532586" y="3891029"/>
            <a:ext cx="886496" cy="127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532586" y="4146804"/>
            <a:ext cx="886496" cy="131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91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>
                <a:solidFill>
                  <a:srgbClr val="0070C0"/>
                </a:solidFill>
              </a:rPr>
              <a:t>Example</a:t>
            </a:r>
            <a:endParaRPr lang="en-US" sz="38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5758" y="1825194"/>
            <a:ext cx="10058400" cy="405079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smtClean="0"/>
              <a:t>a=2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smtClean="0"/>
              <a:t>b=2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&gt;&gt;&gt; id(a)</a:t>
            </a:r>
          </a:p>
          <a:p>
            <a:pPr marL="0" indent="0">
              <a:buNone/>
            </a:pPr>
            <a:r>
              <a:rPr lang="en-US" dirty="0"/>
              <a:t>140732820100832</a:t>
            </a:r>
          </a:p>
          <a:p>
            <a:pPr marL="0" indent="0">
              <a:buNone/>
            </a:pPr>
            <a:r>
              <a:rPr lang="en-US" dirty="0"/>
              <a:t>&gt;&gt;&gt; id(b)</a:t>
            </a:r>
          </a:p>
          <a:p>
            <a:pPr marL="0" indent="0">
              <a:buNone/>
            </a:pPr>
            <a:r>
              <a:rPr lang="en-US" dirty="0"/>
              <a:t>140732820100832</a:t>
            </a:r>
          </a:p>
          <a:p>
            <a:pPr marL="0" indent="0">
              <a:buNone/>
            </a:pPr>
            <a:r>
              <a:rPr lang="en-US" dirty="0"/>
              <a:t>&gt;&gt;&gt; b+=2</a:t>
            </a:r>
          </a:p>
          <a:p>
            <a:pPr marL="0" indent="0">
              <a:buNone/>
            </a:pPr>
            <a:r>
              <a:rPr lang="en-US" dirty="0"/>
              <a:t>&gt;&gt;&gt; id(b)</a:t>
            </a:r>
          </a:p>
          <a:p>
            <a:pPr marL="0" indent="0">
              <a:buNone/>
            </a:pPr>
            <a:r>
              <a:rPr lang="en-US" dirty="0"/>
              <a:t>140732820100896</a:t>
            </a:r>
          </a:p>
          <a:p>
            <a:pPr marL="0" indent="0">
              <a:buNone/>
            </a:pPr>
            <a:r>
              <a:rPr lang="en-US" dirty="0"/>
              <a:t>&gt;&gt;&gt; id(a)</a:t>
            </a:r>
          </a:p>
          <a:p>
            <a:pPr marL="0" indent="0">
              <a:buNone/>
            </a:pPr>
            <a:r>
              <a:rPr lang="en-US" dirty="0"/>
              <a:t>140732820100832</a:t>
            </a:r>
          </a:p>
        </p:txBody>
      </p:sp>
    </p:spTree>
    <p:extLst>
      <p:ext uri="{BB962C8B-B14F-4D97-AF65-F5344CB8AC3E}">
        <p14:creationId xmlns:p14="http://schemas.microsoft.com/office/powerpoint/2010/main" val="361154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>
                <a:solidFill>
                  <a:srgbClr val="006600"/>
                </a:solidFill>
              </a:rPr>
              <a:t>Data Types in </a:t>
            </a:r>
            <a:r>
              <a:rPr lang="en-US" sz="3800" dirty="0" smtClean="0">
                <a:solidFill>
                  <a:srgbClr val="006600"/>
                </a:solidFill>
              </a:rPr>
              <a:t>python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data type represents the </a:t>
            </a:r>
            <a:r>
              <a:rPr lang="en-US" dirty="0" smtClean="0">
                <a:solidFill>
                  <a:srgbClr val="0070C0"/>
                </a:solidFill>
              </a:rPr>
              <a:t>type of data </a:t>
            </a:r>
            <a:r>
              <a:rPr lang="en-US" dirty="0" smtClean="0"/>
              <a:t>stored into a variable or memory </a:t>
            </a:r>
          </a:p>
          <a:p>
            <a:r>
              <a:rPr lang="en-US" dirty="0" smtClean="0"/>
              <a:t>Data types which are already available in python language are called </a:t>
            </a:r>
            <a:r>
              <a:rPr lang="en-US" i="1" dirty="0" smtClean="0">
                <a:solidFill>
                  <a:srgbClr val="0070C0"/>
                </a:solidFill>
              </a:rPr>
              <a:t>built-in</a:t>
            </a:r>
            <a:r>
              <a:rPr lang="en-US" dirty="0" smtClean="0"/>
              <a:t> data types</a:t>
            </a:r>
          </a:p>
          <a:p>
            <a:r>
              <a:rPr lang="en-US" dirty="0" smtClean="0"/>
              <a:t>Data types which can be created by the programmers ate called </a:t>
            </a:r>
            <a:r>
              <a:rPr lang="en-US" i="1" dirty="0" smtClean="0">
                <a:solidFill>
                  <a:srgbClr val="0070C0"/>
                </a:solidFill>
              </a:rPr>
              <a:t>user-defined</a:t>
            </a:r>
            <a:r>
              <a:rPr lang="en-US" dirty="0" smtClean="0"/>
              <a:t> data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87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>
                <a:solidFill>
                  <a:srgbClr val="006600"/>
                </a:solidFill>
              </a:rPr>
              <a:t>Built-in types in </a:t>
            </a:r>
            <a:r>
              <a:rPr lang="en-US" sz="3800" dirty="0" smtClean="0">
                <a:solidFill>
                  <a:srgbClr val="006600"/>
                </a:solidFill>
              </a:rPr>
              <a:t>python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None type</a:t>
            </a:r>
          </a:p>
          <a:p>
            <a:r>
              <a:rPr lang="en-US" dirty="0" smtClean="0"/>
              <a:t>Numeric types</a:t>
            </a:r>
          </a:p>
          <a:p>
            <a:r>
              <a:rPr lang="en-US" dirty="0" smtClean="0"/>
              <a:t>Representing </a:t>
            </a:r>
            <a:r>
              <a:rPr lang="en-US" dirty="0"/>
              <a:t>B</a:t>
            </a:r>
            <a:r>
              <a:rPr lang="en-US" dirty="0" smtClean="0"/>
              <a:t>inary, Octal and Hexadecimal numbers</a:t>
            </a:r>
          </a:p>
          <a:p>
            <a:r>
              <a:rPr lang="en-US" dirty="0" smtClean="0"/>
              <a:t>Converting the data types explicitly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2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929</TotalTime>
  <Words>1554</Words>
  <Application>Microsoft Office PowerPoint</Application>
  <PresentationFormat>Widescreen</PresentationFormat>
  <Paragraphs>296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Rockwell</vt:lpstr>
      <vt:lpstr>Rockwell Condensed</vt:lpstr>
      <vt:lpstr>Wingdings</vt:lpstr>
      <vt:lpstr>Wood Type</vt:lpstr>
      <vt:lpstr>Chapter 3</vt:lpstr>
      <vt:lpstr>List of contents</vt:lpstr>
      <vt:lpstr>Comments</vt:lpstr>
      <vt:lpstr>Docstrings</vt:lpstr>
      <vt:lpstr>PowerPoint Presentation</vt:lpstr>
      <vt:lpstr>How python sees variables</vt:lpstr>
      <vt:lpstr>Example</vt:lpstr>
      <vt:lpstr>Data Types in python</vt:lpstr>
      <vt:lpstr>Built-in types in python</vt:lpstr>
      <vt:lpstr>PowerPoint Presentation</vt:lpstr>
      <vt:lpstr>PowerPoint Presentation</vt:lpstr>
      <vt:lpstr>PowerPoint Presentation</vt:lpstr>
      <vt:lpstr>bool Data Type</vt:lpstr>
      <vt:lpstr>Sequences in 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Literals in python</vt:lpstr>
      <vt:lpstr>PowerPoint Presentation</vt:lpstr>
      <vt:lpstr>PowerPoint Presentation</vt:lpstr>
      <vt:lpstr>Determining the Data types of a variable</vt:lpstr>
      <vt:lpstr>What about characters?</vt:lpstr>
      <vt:lpstr>User defined data types</vt:lpstr>
      <vt:lpstr>Constants in python</vt:lpstr>
      <vt:lpstr>Identifiers and reserved words</vt:lpstr>
      <vt:lpstr>Reserved words</vt:lpstr>
      <vt:lpstr>Naming conventions in python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Lucky</dc:creator>
  <cp:lastModifiedBy>Lucky</cp:lastModifiedBy>
  <cp:revision>135</cp:revision>
  <dcterms:created xsi:type="dcterms:W3CDTF">2020-08-16T05:12:46Z</dcterms:created>
  <dcterms:modified xsi:type="dcterms:W3CDTF">2020-09-20T08:01:49Z</dcterms:modified>
</cp:coreProperties>
</file>