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9/9/2020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9/9/2020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9/9/2020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2">
                <a:satMod val="175000"/>
                <a:alpha val="40000"/>
              </a:schemeClr>
            </a:glow>
            <a:outerShdw blurRad="50800" dist="38100" dir="5400000" algn="t" rotWithShape="0">
              <a:prstClr val="black">
                <a:alpha val="40000"/>
              </a:prstClr>
            </a:outerShdw>
          </a:effectLst>
          <a:scene3d>
            <a:camera prst="orthographicFront"/>
            <a:lightRig rig="threePt" dir="t"/>
          </a:scene3d>
          <a:sp3d>
            <a:bevelT prst="relaxedInset"/>
          </a:sp3d>
        </p:spPr>
        <p:txBody>
          <a:bodyPr/>
          <a:lstStyle/>
          <a:p>
            <a:r>
              <a:rPr lang="en-US" dirty="0" smtClean="0">
                <a:solidFill>
                  <a:schemeClr val="accent1">
                    <a:lumMod val="60000"/>
                    <a:lumOff val="40000"/>
                  </a:schemeClr>
                </a:solidFill>
              </a:rPr>
              <a:t>Chapter 6</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marL="0" indent="0" algn="ctr">
              <a:buNone/>
            </a:pPr>
            <a:r>
              <a:rPr lang="en-US" sz="5000" dirty="0" smtClean="0">
                <a:solidFill>
                  <a:srgbClr val="006600"/>
                </a:solidFill>
              </a:rPr>
              <a:t>Control Statements</a:t>
            </a:r>
            <a:endParaRPr lang="en-US" sz="5000" dirty="0"/>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90694"/>
            <a:ext cx="10058400" cy="1035075"/>
          </a:xfrm>
        </p:spPr>
        <p:txBody>
          <a:bodyPr>
            <a:normAutofit/>
          </a:bodyPr>
          <a:lstStyle/>
          <a:p>
            <a:r>
              <a:rPr lang="en-US" sz="3800" dirty="0">
                <a:solidFill>
                  <a:srgbClr val="006600"/>
                </a:solidFill>
              </a:rPr>
              <a:t>Infinite </a:t>
            </a:r>
            <a:r>
              <a:rPr lang="en-US" sz="3800" dirty="0" smtClean="0">
                <a:solidFill>
                  <a:srgbClr val="006600"/>
                </a:solidFill>
              </a:rPr>
              <a:t>loops</a:t>
            </a:r>
            <a:endParaRPr lang="en-US" sz="3800" dirty="0"/>
          </a:p>
        </p:txBody>
      </p:sp>
      <p:sp>
        <p:nvSpPr>
          <p:cNvPr id="3" name="Content Placeholder 2"/>
          <p:cNvSpPr>
            <a:spLocks noGrp="1"/>
          </p:cNvSpPr>
          <p:nvPr>
            <p:ph idx="1"/>
          </p:nvPr>
        </p:nvSpPr>
        <p:spPr>
          <a:xfrm>
            <a:off x="1069848" y="1931831"/>
            <a:ext cx="10058400" cy="4240369"/>
          </a:xfrm>
        </p:spPr>
        <p:txBody>
          <a:bodyPr/>
          <a:lstStyle/>
          <a:p>
            <a:r>
              <a:rPr lang="en-US" dirty="0" smtClean="0"/>
              <a:t>A loop that continue to execute its suite for infinity number of times (</a:t>
            </a:r>
            <a:r>
              <a:rPr lang="en-US" dirty="0" err="1" smtClean="0"/>
              <a:t>ie</a:t>
            </a:r>
            <a:r>
              <a:rPr lang="en-US" dirty="0" smtClean="0"/>
              <a:t>., it will go on executing the statements in the suits) those loop is called as an infinite loop</a:t>
            </a:r>
          </a:p>
          <a:p>
            <a:r>
              <a:rPr lang="en-US" dirty="0" smtClean="0"/>
              <a:t>For example:</a:t>
            </a:r>
          </a:p>
          <a:p>
            <a:endParaRPr lang="en-US" dirty="0"/>
          </a:p>
          <a:p>
            <a:endParaRPr lang="en-US" dirty="0" smtClean="0"/>
          </a:p>
          <a:p>
            <a:endParaRPr lang="en-US" dirty="0"/>
          </a:p>
          <a:p>
            <a:endParaRPr lang="en-US" dirty="0" smtClean="0"/>
          </a:p>
          <a:p>
            <a:endParaRPr lang="en-US" dirty="0"/>
          </a:p>
          <a:p>
            <a:endParaRPr lang="en-US" i="1" u="sng" dirty="0" smtClean="0">
              <a:solidFill>
                <a:srgbClr val="00B050"/>
              </a:solidFill>
            </a:endParaRPr>
          </a:p>
          <a:p>
            <a:r>
              <a:rPr lang="en-US" i="1" u="sng" dirty="0" smtClean="0">
                <a:solidFill>
                  <a:srgbClr val="00B050"/>
                </a:solidFill>
              </a:rPr>
              <a:t>Go </a:t>
            </a:r>
            <a:r>
              <a:rPr lang="en-US" i="1" u="sng" dirty="0">
                <a:solidFill>
                  <a:srgbClr val="00B050"/>
                </a:solidFill>
              </a:rPr>
              <a:t>to Jupyter notebook </a:t>
            </a:r>
            <a:r>
              <a:rPr lang="en-US" i="1" u="sng" dirty="0" smtClean="0">
                <a:solidFill>
                  <a:srgbClr val="00B050"/>
                </a:solidFill>
              </a:rPr>
              <a:t>for more </a:t>
            </a:r>
            <a:r>
              <a:rPr lang="en-US" i="1" u="sng" dirty="0">
                <a:solidFill>
                  <a:srgbClr val="00B050"/>
                </a:solidFill>
              </a:rPr>
              <a:t>examples</a:t>
            </a:r>
            <a:r>
              <a:rPr lang="en-US" dirty="0"/>
              <a:t> </a:t>
            </a:r>
          </a:p>
          <a:p>
            <a:endParaRPr lang="en-US" dirty="0" smtClean="0"/>
          </a:p>
          <a:p>
            <a:endParaRPr lang="en-US" dirty="0" smtClean="0"/>
          </a:p>
          <a:p>
            <a:pPr marL="274320" lvl="1" indent="0">
              <a:buNone/>
            </a:pPr>
            <a:endParaRPr lang="en-US" dirty="0" smtClean="0"/>
          </a:p>
        </p:txBody>
      </p:sp>
      <p:pic>
        <p:nvPicPr>
          <p:cNvPr id="4" name="Picture 3"/>
          <p:cNvPicPr>
            <a:picLocks noChangeAspect="1"/>
          </p:cNvPicPr>
          <p:nvPr/>
        </p:nvPicPr>
        <p:blipFill rotWithShape="1">
          <a:blip r:embed="rId2"/>
          <a:srcRect l="11858" t="20378" r="41422" b="51100"/>
          <a:stretch/>
        </p:blipFill>
        <p:spPr>
          <a:xfrm>
            <a:off x="2421227" y="3202010"/>
            <a:ext cx="6078829" cy="20863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80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Nested </a:t>
            </a:r>
            <a:r>
              <a:rPr lang="en-US" sz="3800" dirty="0" smtClean="0">
                <a:solidFill>
                  <a:srgbClr val="006600"/>
                </a:solidFill>
              </a:rPr>
              <a:t>loops</a:t>
            </a:r>
            <a:endParaRPr lang="en-US" sz="3800" dirty="0"/>
          </a:p>
        </p:txBody>
      </p:sp>
      <p:sp>
        <p:nvSpPr>
          <p:cNvPr id="3" name="Content Placeholder 2"/>
          <p:cNvSpPr>
            <a:spLocks noGrp="1"/>
          </p:cNvSpPr>
          <p:nvPr>
            <p:ph idx="1"/>
          </p:nvPr>
        </p:nvSpPr>
        <p:spPr/>
        <p:txBody>
          <a:bodyPr/>
          <a:lstStyle/>
          <a:p>
            <a:r>
              <a:rPr lang="en-US" dirty="0" smtClean="0"/>
              <a:t>It is possible to write one loop inside another loop</a:t>
            </a:r>
          </a:p>
          <a:p>
            <a:r>
              <a:rPr lang="en-US" dirty="0" smtClean="0"/>
              <a:t>A loop inside another loop is called nested loop</a:t>
            </a:r>
          </a:p>
          <a:p>
            <a:r>
              <a:rPr lang="en-US" dirty="0" smtClean="0"/>
              <a:t>For example, </a:t>
            </a:r>
            <a:r>
              <a:rPr lang="en-US" dirty="0"/>
              <a:t>w</a:t>
            </a:r>
            <a:r>
              <a:rPr lang="en-US" dirty="0" smtClean="0"/>
              <a:t>e can write a for loop inside a while loop or a for loop inside another for loop</a:t>
            </a:r>
          </a:p>
          <a:p>
            <a:endParaRPr lang="en-US" dirty="0"/>
          </a:p>
          <a:p>
            <a:r>
              <a:rPr lang="en-US" i="1" u="sng" dirty="0">
                <a:solidFill>
                  <a:srgbClr val="00B050"/>
                </a:solidFill>
              </a:rPr>
              <a:t>Go to Jupyter notebook </a:t>
            </a:r>
            <a:r>
              <a:rPr lang="en-US" i="1" u="sng" dirty="0" smtClean="0">
                <a:solidFill>
                  <a:srgbClr val="00B050"/>
                </a:solidFill>
              </a:rPr>
              <a:t>for </a:t>
            </a:r>
            <a:r>
              <a:rPr lang="en-US" i="1" u="sng" dirty="0">
                <a:solidFill>
                  <a:srgbClr val="00B050"/>
                </a:solidFill>
              </a:rPr>
              <a:t>examples</a:t>
            </a:r>
            <a:r>
              <a:rPr lang="en-US" dirty="0"/>
              <a:t> </a:t>
            </a:r>
          </a:p>
          <a:p>
            <a:pPr marL="0" indent="0">
              <a:buNone/>
            </a:pPr>
            <a:endParaRPr lang="en-US" dirty="0"/>
          </a:p>
        </p:txBody>
      </p:sp>
    </p:spTree>
    <p:extLst>
      <p:ext uri="{BB962C8B-B14F-4D97-AF65-F5344CB8AC3E}">
        <p14:creationId xmlns:p14="http://schemas.microsoft.com/office/powerpoint/2010/main" val="3714635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6600"/>
                </a:solidFill>
              </a:rPr>
              <a:t>The else suite</a:t>
            </a:r>
          </a:p>
        </p:txBody>
      </p:sp>
      <p:sp>
        <p:nvSpPr>
          <p:cNvPr id="3" name="Content Placeholder 2"/>
          <p:cNvSpPr>
            <a:spLocks noGrp="1"/>
          </p:cNvSpPr>
          <p:nvPr>
            <p:ph idx="1"/>
          </p:nvPr>
        </p:nvSpPr>
        <p:spPr/>
        <p:txBody>
          <a:bodyPr/>
          <a:lstStyle/>
          <a:p>
            <a:r>
              <a:rPr lang="en-US" dirty="0" smtClean="0"/>
              <a:t>In python, it is possible to use ‘else’ statement along with for loop or while loop</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r>
              <a:rPr lang="en-US" i="1" u="sng" dirty="0">
                <a:solidFill>
                  <a:srgbClr val="00B050"/>
                </a:solidFill>
              </a:rPr>
              <a:t>Go to Jupyter notebook for examples</a:t>
            </a:r>
            <a:r>
              <a:rPr lang="en-US" dirty="0"/>
              <a:t> </a:t>
            </a:r>
            <a:endParaRPr lang="en-US" dirty="0" smtClean="0"/>
          </a:p>
          <a:p>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70294" b="82073"/>
          <a:stretch/>
        </p:blipFill>
        <p:spPr>
          <a:xfrm>
            <a:off x="1700365" y="2850711"/>
            <a:ext cx="8533331" cy="212053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93616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break </a:t>
            </a:r>
            <a:r>
              <a:rPr lang="en-US" sz="3800" dirty="0" smtClean="0">
                <a:solidFill>
                  <a:srgbClr val="006600"/>
                </a:solidFill>
              </a:rPr>
              <a:t>statement</a:t>
            </a:r>
            <a:endParaRPr lang="en-US" sz="3800" dirty="0"/>
          </a:p>
        </p:txBody>
      </p:sp>
      <p:sp>
        <p:nvSpPr>
          <p:cNvPr id="3" name="Content Placeholder 2"/>
          <p:cNvSpPr>
            <a:spLocks noGrp="1"/>
          </p:cNvSpPr>
          <p:nvPr>
            <p:ph idx="1"/>
          </p:nvPr>
        </p:nvSpPr>
        <p:spPr/>
        <p:txBody>
          <a:bodyPr/>
          <a:lstStyle/>
          <a:p>
            <a:endParaRPr lang="en-US" dirty="0" smtClean="0"/>
          </a:p>
          <a:p>
            <a:r>
              <a:rPr lang="en-US" dirty="0" smtClean="0"/>
              <a:t>The break statement can be used inside a for loop or while loop to come out of loop</a:t>
            </a:r>
          </a:p>
          <a:p>
            <a:r>
              <a:rPr lang="en-US" dirty="0" smtClean="0"/>
              <a:t>When ‘break’ is executed, the python interpreter jumps out of the loop to process the next statement in the program</a:t>
            </a:r>
            <a:endParaRPr lang="en-US" dirty="0"/>
          </a:p>
          <a:p>
            <a:endParaRPr lang="en-US" dirty="0" smtClean="0"/>
          </a:p>
          <a:p>
            <a:r>
              <a:rPr lang="en-US" i="1" u="sng" dirty="0">
                <a:solidFill>
                  <a:srgbClr val="00B050"/>
                </a:solidFill>
              </a:rPr>
              <a:t>Go to Jupyter notebook for examples</a:t>
            </a:r>
            <a:endParaRPr lang="en-US" dirty="0"/>
          </a:p>
        </p:txBody>
      </p:sp>
    </p:spTree>
    <p:extLst>
      <p:ext uri="{BB962C8B-B14F-4D97-AF65-F5344CB8AC3E}">
        <p14:creationId xmlns:p14="http://schemas.microsoft.com/office/powerpoint/2010/main" val="76225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248" y="3258355"/>
            <a:ext cx="10058400" cy="707415"/>
          </a:xfrm>
        </p:spPr>
        <p:txBody>
          <a:bodyPr>
            <a:normAutofit/>
          </a:bodyPr>
          <a:lstStyle/>
          <a:p>
            <a:r>
              <a:rPr lang="en-US" sz="3800" dirty="0">
                <a:solidFill>
                  <a:srgbClr val="006600"/>
                </a:solidFill>
              </a:rPr>
              <a:t>The </a:t>
            </a:r>
            <a:r>
              <a:rPr lang="en-US" sz="3800" dirty="0" smtClean="0">
                <a:solidFill>
                  <a:srgbClr val="006600"/>
                </a:solidFill>
              </a:rPr>
              <a:t>pass statement</a:t>
            </a:r>
            <a:endParaRPr lang="en-US" sz="3800" dirty="0"/>
          </a:p>
        </p:txBody>
      </p:sp>
      <p:sp>
        <p:nvSpPr>
          <p:cNvPr id="3" name="Content Placeholder 2"/>
          <p:cNvSpPr>
            <a:spLocks noGrp="1"/>
          </p:cNvSpPr>
          <p:nvPr>
            <p:ph idx="1"/>
          </p:nvPr>
        </p:nvSpPr>
        <p:spPr>
          <a:xfrm>
            <a:off x="1069848" y="1528980"/>
            <a:ext cx="10058400" cy="1729375"/>
          </a:xfrm>
        </p:spPr>
        <p:txBody>
          <a:bodyPr>
            <a:normAutofit/>
          </a:bodyPr>
          <a:lstStyle/>
          <a:p>
            <a:r>
              <a:rPr lang="en-US" dirty="0" smtClean="0"/>
              <a:t>The continue statements is used in a loop to go back to the beginning of the loop.</a:t>
            </a:r>
          </a:p>
          <a:p>
            <a:r>
              <a:rPr lang="en-US" dirty="0" smtClean="0"/>
              <a:t>It means, when continue is executed, the next repetition will start.</a:t>
            </a:r>
          </a:p>
          <a:p>
            <a:r>
              <a:rPr lang="en-US" dirty="0" smtClean="0"/>
              <a:t>When continue is executed, the subsequent statements in the loop are not executed.</a:t>
            </a:r>
          </a:p>
        </p:txBody>
      </p:sp>
      <p:sp>
        <p:nvSpPr>
          <p:cNvPr id="4" name="Title 1"/>
          <p:cNvSpPr txBox="1">
            <a:spLocks/>
          </p:cNvSpPr>
          <p:nvPr/>
        </p:nvSpPr>
        <p:spPr>
          <a:xfrm>
            <a:off x="1222248" y="637032"/>
            <a:ext cx="10058400" cy="906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800" dirty="0" smtClean="0">
                <a:solidFill>
                  <a:srgbClr val="006600"/>
                </a:solidFill>
              </a:rPr>
              <a:t>The continue statement</a:t>
            </a:r>
            <a:endParaRPr lang="en-US" sz="3800" dirty="0"/>
          </a:p>
        </p:txBody>
      </p:sp>
      <p:sp>
        <p:nvSpPr>
          <p:cNvPr id="5" name="Content Placeholder 2"/>
          <p:cNvSpPr txBox="1">
            <a:spLocks/>
          </p:cNvSpPr>
          <p:nvPr/>
        </p:nvSpPr>
        <p:spPr>
          <a:xfrm>
            <a:off x="1069848" y="3965770"/>
            <a:ext cx="10058400" cy="17293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The pass statement does not do anything.</a:t>
            </a:r>
          </a:p>
          <a:p>
            <a:endParaRPr lang="en-US" dirty="0" smtClean="0"/>
          </a:p>
          <a:p>
            <a:r>
              <a:rPr lang="en-US" i="1" u="sng" dirty="0" smtClean="0">
                <a:solidFill>
                  <a:srgbClr val="00B050"/>
                </a:solidFill>
              </a:rPr>
              <a:t>Go to Jupyter notebook for examples</a:t>
            </a:r>
            <a:endParaRPr lang="en-US" dirty="0"/>
          </a:p>
        </p:txBody>
      </p:sp>
    </p:spTree>
    <p:extLst>
      <p:ext uri="{BB962C8B-B14F-4D97-AF65-F5344CB8AC3E}">
        <p14:creationId xmlns:p14="http://schemas.microsoft.com/office/powerpoint/2010/main" val="1861868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assert </a:t>
            </a:r>
            <a:r>
              <a:rPr lang="en-US" sz="3800" dirty="0" smtClean="0">
                <a:solidFill>
                  <a:srgbClr val="006600"/>
                </a:solidFill>
              </a:rPr>
              <a:t>statement</a:t>
            </a:r>
            <a:endParaRPr lang="en-US" sz="3800" dirty="0"/>
          </a:p>
        </p:txBody>
      </p:sp>
      <p:sp>
        <p:nvSpPr>
          <p:cNvPr id="3" name="Content Placeholder 2"/>
          <p:cNvSpPr>
            <a:spLocks noGrp="1"/>
          </p:cNvSpPr>
          <p:nvPr>
            <p:ph idx="1"/>
          </p:nvPr>
        </p:nvSpPr>
        <p:spPr/>
        <p:txBody>
          <a:bodyPr/>
          <a:lstStyle/>
          <a:p>
            <a:r>
              <a:rPr lang="en-US" dirty="0"/>
              <a:t>The assert </a:t>
            </a:r>
            <a:r>
              <a:rPr lang="en-US" dirty="0" smtClean="0"/>
              <a:t>statement is useful to check if a particular condition is fulfilled or not.</a:t>
            </a:r>
          </a:p>
          <a:p>
            <a:r>
              <a:rPr lang="en-US" dirty="0" smtClean="0"/>
              <a:t>Syntax:</a:t>
            </a:r>
          </a:p>
          <a:p>
            <a:pPr marL="0" indent="0">
              <a:buNone/>
            </a:pPr>
            <a:r>
              <a:rPr lang="en-US" dirty="0" smtClean="0"/>
              <a:t>	assert expression, message</a:t>
            </a:r>
          </a:p>
          <a:p>
            <a:r>
              <a:rPr lang="en-US" dirty="0" smtClean="0"/>
              <a:t>Here message is optional</a:t>
            </a:r>
          </a:p>
          <a:p>
            <a:endParaRPr lang="en-US" dirty="0" smtClean="0"/>
          </a:p>
          <a:p>
            <a:r>
              <a:rPr lang="en-US" i="1" u="sng" dirty="0" smtClean="0">
                <a:solidFill>
                  <a:srgbClr val="00B050"/>
                </a:solidFill>
              </a:rPr>
              <a:t>Go </a:t>
            </a:r>
            <a:r>
              <a:rPr lang="en-US" i="1" u="sng" dirty="0">
                <a:solidFill>
                  <a:srgbClr val="00B050"/>
                </a:solidFill>
              </a:rPr>
              <a:t>to Jupyter notebook for examples</a:t>
            </a:r>
            <a:endParaRPr lang="en-US" dirty="0"/>
          </a:p>
          <a:p>
            <a:endParaRPr lang="en-US" dirty="0"/>
          </a:p>
        </p:txBody>
      </p:sp>
    </p:spTree>
    <p:extLst>
      <p:ext uri="{BB962C8B-B14F-4D97-AF65-F5344CB8AC3E}">
        <p14:creationId xmlns:p14="http://schemas.microsoft.com/office/powerpoint/2010/main" val="1102067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return </a:t>
            </a:r>
            <a:r>
              <a:rPr lang="en-US" sz="3800" dirty="0" smtClean="0">
                <a:solidFill>
                  <a:srgbClr val="006600"/>
                </a:solidFill>
              </a:rPr>
              <a:t>statement</a:t>
            </a:r>
            <a:endParaRPr lang="en-US" sz="3800" dirty="0"/>
          </a:p>
        </p:txBody>
      </p:sp>
      <p:sp>
        <p:nvSpPr>
          <p:cNvPr id="3" name="Content Placeholder 2"/>
          <p:cNvSpPr>
            <a:spLocks noGrp="1"/>
          </p:cNvSpPr>
          <p:nvPr>
            <p:ph idx="1"/>
          </p:nvPr>
        </p:nvSpPr>
        <p:spPr>
          <a:xfrm>
            <a:off x="1069848" y="1915346"/>
            <a:ext cx="10058400" cy="4050792"/>
          </a:xfrm>
        </p:spPr>
        <p:txBody>
          <a:bodyPr/>
          <a:lstStyle/>
          <a:p>
            <a:r>
              <a:rPr lang="en-US" dirty="0" smtClean="0"/>
              <a:t>A function is a group of statements to perform a task</a:t>
            </a:r>
          </a:p>
          <a:p>
            <a:r>
              <a:rPr lang="en-US" dirty="0" smtClean="0"/>
              <a:t>The purpose of a function is to perform some task and in many cases it returns the result</a:t>
            </a:r>
          </a:p>
          <a:p>
            <a:r>
              <a:rPr lang="en-US" dirty="0" smtClean="0"/>
              <a:t>A function states with the keyword </a:t>
            </a:r>
            <a:r>
              <a:rPr lang="en-US" dirty="0" err="1" smtClean="0">
                <a:solidFill>
                  <a:srgbClr val="0070C0"/>
                </a:solidFill>
              </a:rPr>
              <a:t>def</a:t>
            </a:r>
            <a:endParaRPr lang="en-US" dirty="0" smtClean="0">
              <a:solidFill>
                <a:srgbClr val="0070C0"/>
              </a:solidFill>
            </a:endParaRPr>
          </a:p>
          <a:p>
            <a:r>
              <a:rPr lang="en-US" dirty="0" smtClean="0"/>
              <a:t>‘return’ keyword is used to through the result of the function</a:t>
            </a:r>
          </a:p>
          <a:p>
            <a:r>
              <a:rPr lang="en-US" dirty="0" smtClean="0"/>
              <a:t>Syntax:</a:t>
            </a:r>
          </a:p>
          <a:p>
            <a:pPr marL="0" indent="0">
              <a:buNone/>
            </a:pPr>
            <a:r>
              <a:rPr lang="en-US" dirty="0"/>
              <a:t>	</a:t>
            </a:r>
            <a:r>
              <a:rPr lang="en-US" dirty="0" smtClean="0"/>
              <a:t>return expression</a:t>
            </a:r>
          </a:p>
          <a:p>
            <a:r>
              <a:rPr lang="en-US" dirty="0" smtClean="0"/>
              <a:t>When a function does not return anything, then there is no need to write the return statement</a:t>
            </a:r>
          </a:p>
          <a:p>
            <a:r>
              <a:rPr lang="en-US" i="1" u="sng" dirty="0">
                <a:solidFill>
                  <a:srgbClr val="00B050"/>
                </a:solidFill>
              </a:rPr>
              <a:t>Go to Jupyter notebook for </a:t>
            </a:r>
            <a:r>
              <a:rPr lang="en-US" i="1" u="sng" dirty="0" smtClean="0">
                <a:solidFill>
                  <a:srgbClr val="00B050"/>
                </a:solidFill>
              </a:rPr>
              <a:t>examples</a:t>
            </a:r>
            <a:endParaRPr lang="en-US" dirty="0" smtClean="0"/>
          </a:p>
          <a:p>
            <a:endParaRPr lang="en-US" dirty="0"/>
          </a:p>
        </p:txBody>
      </p:sp>
    </p:spTree>
    <p:extLst>
      <p:ext uri="{BB962C8B-B14F-4D97-AF65-F5344CB8AC3E}">
        <p14:creationId xmlns:p14="http://schemas.microsoft.com/office/powerpoint/2010/main" val="270012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List of contents</a:t>
            </a:r>
            <a:endParaRPr lang="en-US" dirty="0">
              <a:solidFill>
                <a:schemeClr val="accent1">
                  <a:lumMod val="75000"/>
                </a:schemeClr>
              </a:solidFill>
            </a:endParaRPr>
          </a:p>
        </p:txBody>
      </p:sp>
      <p:sp>
        <p:nvSpPr>
          <p:cNvPr id="3" name="Content Placeholder 2"/>
          <p:cNvSpPr>
            <a:spLocks noGrp="1"/>
          </p:cNvSpPr>
          <p:nvPr>
            <p:ph sz="half" idx="2"/>
          </p:nvPr>
        </p:nvSpPr>
        <p:spPr>
          <a:xfrm>
            <a:off x="1344168" y="2093975"/>
            <a:ext cx="3820260" cy="3585607"/>
          </a:xfrm>
        </p:spPr>
        <p:txBody>
          <a:bodyPr>
            <a:normAutofit/>
          </a:bodyPr>
          <a:lstStyle/>
          <a:p>
            <a:pPr lvl="1"/>
            <a:endParaRPr lang="en-US" dirty="0" smtClean="0">
              <a:solidFill>
                <a:srgbClr val="006600"/>
              </a:solidFill>
            </a:endParaRPr>
          </a:p>
          <a:p>
            <a:endParaRPr lang="en-US" dirty="0" smtClean="0">
              <a:solidFill>
                <a:srgbClr val="006600"/>
              </a:solidFill>
            </a:endParaRPr>
          </a:p>
          <a:p>
            <a:pPr marL="0" indent="0">
              <a:buNone/>
            </a:pPr>
            <a:endParaRPr lang="en-US" dirty="0">
              <a:solidFill>
                <a:srgbClr val="006600"/>
              </a:solidFill>
            </a:endParaRPr>
          </a:p>
        </p:txBody>
      </p:sp>
      <p:sp>
        <p:nvSpPr>
          <p:cNvPr id="6" name="Content Placeholder 5"/>
          <p:cNvSpPr>
            <a:spLocks noGrp="1"/>
          </p:cNvSpPr>
          <p:nvPr>
            <p:ph sz="quarter" idx="4"/>
          </p:nvPr>
        </p:nvSpPr>
        <p:spPr>
          <a:xfrm>
            <a:off x="1344167" y="2093976"/>
            <a:ext cx="4412689" cy="3456818"/>
          </a:xfrm>
        </p:spPr>
        <p:txBody>
          <a:bodyPr>
            <a:normAutofit/>
          </a:bodyPr>
          <a:lstStyle/>
          <a:p>
            <a:r>
              <a:rPr lang="en-US" dirty="0" smtClean="0">
                <a:solidFill>
                  <a:srgbClr val="006600"/>
                </a:solidFill>
              </a:rPr>
              <a:t>Introduction to Control statements</a:t>
            </a:r>
          </a:p>
          <a:p>
            <a:r>
              <a:rPr lang="en-US" dirty="0" smtClean="0">
                <a:solidFill>
                  <a:srgbClr val="006600"/>
                </a:solidFill>
              </a:rPr>
              <a:t>The if statement</a:t>
            </a:r>
          </a:p>
          <a:p>
            <a:r>
              <a:rPr lang="en-US" dirty="0" smtClean="0">
                <a:solidFill>
                  <a:srgbClr val="006600"/>
                </a:solidFill>
              </a:rPr>
              <a:t>A word on indentation</a:t>
            </a:r>
          </a:p>
          <a:p>
            <a:r>
              <a:rPr lang="en-US" dirty="0" smtClean="0">
                <a:solidFill>
                  <a:srgbClr val="006600"/>
                </a:solidFill>
              </a:rPr>
              <a:t>The if….</a:t>
            </a:r>
            <a:r>
              <a:rPr lang="en-US" dirty="0">
                <a:solidFill>
                  <a:srgbClr val="006600"/>
                </a:solidFill>
              </a:rPr>
              <a:t>else </a:t>
            </a:r>
            <a:r>
              <a:rPr lang="en-US" dirty="0" smtClean="0">
                <a:solidFill>
                  <a:srgbClr val="006600"/>
                </a:solidFill>
              </a:rPr>
              <a:t>statement</a:t>
            </a:r>
          </a:p>
          <a:p>
            <a:r>
              <a:rPr lang="en-US" dirty="0">
                <a:solidFill>
                  <a:srgbClr val="006600"/>
                </a:solidFill>
              </a:rPr>
              <a:t>The if….</a:t>
            </a:r>
            <a:r>
              <a:rPr lang="en-US" dirty="0" err="1" smtClean="0">
                <a:solidFill>
                  <a:srgbClr val="006600"/>
                </a:solidFill>
              </a:rPr>
              <a:t>elif</a:t>
            </a:r>
            <a:r>
              <a:rPr lang="en-US" dirty="0" smtClean="0">
                <a:solidFill>
                  <a:srgbClr val="006600"/>
                </a:solidFill>
              </a:rPr>
              <a:t>…else </a:t>
            </a:r>
            <a:r>
              <a:rPr lang="en-US" dirty="0">
                <a:solidFill>
                  <a:srgbClr val="006600"/>
                </a:solidFill>
              </a:rPr>
              <a:t>statement</a:t>
            </a:r>
          </a:p>
          <a:p>
            <a:r>
              <a:rPr lang="en-US" dirty="0" smtClean="0">
                <a:solidFill>
                  <a:srgbClr val="006600"/>
                </a:solidFill>
              </a:rPr>
              <a:t>The while loop</a:t>
            </a:r>
          </a:p>
          <a:p>
            <a:r>
              <a:rPr lang="en-US" dirty="0" smtClean="0">
                <a:solidFill>
                  <a:srgbClr val="006600"/>
                </a:solidFill>
              </a:rPr>
              <a:t>The for loop</a:t>
            </a:r>
          </a:p>
          <a:p>
            <a:r>
              <a:rPr lang="en-US" dirty="0">
                <a:solidFill>
                  <a:srgbClr val="006600"/>
                </a:solidFill>
              </a:rPr>
              <a:t>Infinite </a:t>
            </a:r>
            <a:r>
              <a:rPr lang="en-US" dirty="0" smtClean="0">
                <a:solidFill>
                  <a:srgbClr val="006600"/>
                </a:solidFill>
              </a:rPr>
              <a:t>loops</a:t>
            </a:r>
            <a:endParaRPr lang="en-US" dirty="0">
              <a:solidFill>
                <a:srgbClr val="006600"/>
              </a:solidFill>
            </a:endParaRPr>
          </a:p>
        </p:txBody>
      </p:sp>
      <p:sp>
        <p:nvSpPr>
          <p:cNvPr id="5" name="Content Placeholder 5"/>
          <p:cNvSpPr txBox="1">
            <a:spLocks/>
          </p:cNvSpPr>
          <p:nvPr/>
        </p:nvSpPr>
        <p:spPr>
          <a:xfrm>
            <a:off x="6941713" y="2093974"/>
            <a:ext cx="3773510" cy="358560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solidFill>
                  <a:srgbClr val="006600"/>
                </a:solidFill>
              </a:rPr>
              <a:t>Nested loops</a:t>
            </a:r>
          </a:p>
          <a:p>
            <a:r>
              <a:rPr lang="en-US" dirty="0" smtClean="0">
                <a:solidFill>
                  <a:srgbClr val="006600"/>
                </a:solidFill>
              </a:rPr>
              <a:t>The else suite</a:t>
            </a:r>
          </a:p>
          <a:p>
            <a:r>
              <a:rPr lang="en-US" dirty="0" smtClean="0">
                <a:solidFill>
                  <a:srgbClr val="006600"/>
                </a:solidFill>
              </a:rPr>
              <a:t>The break statement</a:t>
            </a:r>
          </a:p>
          <a:p>
            <a:r>
              <a:rPr lang="en-US" dirty="0" smtClean="0">
                <a:solidFill>
                  <a:srgbClr val="006600"/>
                </a:solidFill>
              </a:rPr>
              <a:t>The continue statement</a:t>
            </a:r>
          </a:p>
          <a:p>
            <a:r>
              <a:rPr lang="en-US" dirty="0" smtClean="0">
                <a:solidFill>
                  <a:srgbClr val="006600"/>
                </a:solidFill>
              </a:rPr>
              <a:t>The pass statement</a:t>
            </a:r>
          </a:p>
          <a:p>
            <a:r>
              <a:rPr lang="en-US" dirty="0" smtClean="0">
                <a:solidFill>
                  <a:srgbClr val="006600"/>
                </a:solidFill>
              </a:rPr>
              <a:t>The assert statement</a:t>
            </a:r>
          </a:p>
          <a:p>
            <a:r>
              <a:rPr lang="en-US" dirty="0" smtClean="0">
                <a:solidFill>
                  <a:srgbClr val="006600"/>
                </a:solidFill>
              </a:rPr>
              <a:t>The return statement</a:t>
            </a:r>
          </a:p>
          <a:p>
            <a:endParaRPr lang="en-US" dirty="0" smtClean="0">
              <a:solidFill>
                <a:srgbClr val="006600"/>
              </a:solidFill>
            </a:endParaRP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759854"/>
            <a:ext cx="10058400" cy="721216"/>
          </a:xfrm>
        </p:spPr>
        <p:txBody>
          <a:bodyPr>
            <a:normAutofit/>
          </a:bodyPr>
          <a:lstStyle/>
          <a:p>
            <a:r>
              <a:rPr lang="en-US" sz="3800" dirty="0">
                <a:solidFill>
                  <a:srgbClr val="006600"/>
                </a:solidFill>
              </a:rPr>
              <a:t>Introduction to Control statements</a:t>
            </a:r>
          </a:p>
        </p:txBody>
      </p:sp>
      <p:sp>
        <p:nvSpPr>
          <p:cNvPr id="8" name="Content Placeholder 7"/>
          <p:cNvSpPr>
            <a:spLocks noGrp="1"/>
          </p:cNvSpPr>
          <p:nvPr>
            <p:ph idx="1"/>
          </p:nvPr>
        </p:nvSpPr>
        <p:spPr>
          <a:xfrm>
            <a:off x="1069848" y="1700011"/>
            <a:ext cx="10058400" cy="4472189"/>
          </a:xfrm>
        </p:spPr>
        <p:txBody>
          <a:bodyPr>
            <a:normAutofit/>
          </a:bodyPr>
          <a:lstStyle/>
          <a:p>
            <a:r>
              <a:rPr lang="en-US" dirty="0" smtClean="0"/>
              <a:t>Control statements are the statements which control or change the flow of execution.</a:t>
            </a:r>
          </a:p>
          <a:p>
            <a:r>
              <a:rPr lang="en-US" dirty="0" smtClean="0"/>
              <a:t>The following are the control statements available in python</a:t>
            </a:r>
          </a:p>
          <a:p>
            <a:pPr lvl="2">
              <a:buFont typeface="Wingdings" panose="05000000000000000000" pitchFamily="2" charset="2"/>
              <a:buChar char="q"/>
            </a:pPr>
            <a:r>
              <a:rPr lang="en-US" dirty="0">
                <a:solidFill>
                  <a:srgbClr val="002060"/>
                </a:solidFill>
              </a:rPr>
              <a:t>The if statement</a:t>
            </a:r>
          </a:p>
          <a:p>
            <a:pPr lvl="2">
              <a:buFont typeface="Wingdings" panose="05000000000000000000" pitchFamily="2" charset="2"/>
              <a:buChar char="q"/>
            </a:pPr>
            <a:r>
              <a:rPr lang="en-US" dirty="0" smtClean="0">
                <a:solidFill>
                  <a:srgbClr val="002060"/>
                </a:solidFill>
              </a:rPr>
              <a:t>The </a:t>
            </a:r>
            <a:r>
              <a:rPr lang="en-US" dirty="0">
                <a:solidFill>
                  <a:srgbClr val="002060"/>
                </a:solidFill>
              </a:rPr>
              <a:t>if….else statement</a:t>
            </a:r>
          </a:p>
          <a:p>
            <a:pPr lvl="2">
              <a:buFont typeface="Wingdings" panose="05000000000000000000" pitchFamily="2" charset="2"/>
              <a:buChar char="q"/>
            </a:pPr>
            <a:r>
              <a:rPr lang="en-US" dirty="0">
                <a:solidFill>
                  <a:srgbClr val="002060"/>
                </a:solidFill>
              </a:rPr>
              <a:t>The if….</a:t>
            </a:r>
            <a:r>
              <a:rPr lang="en-US" dirty="0" err="1">
                <a:solidFill>
                  <a:srgbClr val="002060"/>
                </a:solidFill>
              </a:rPr>
              <a:t>elif</a:t>
            </a:r>
            <a:r>
              <a:rPr lang="en-US" dirty="0">
                <a:solidFill>
                  <a:srgbClr val="002060"/>
                </a:solidFill>
              </a:rPr>
              <a:t>…else statement</a:t>
            </a:r>
          </a:p>
          <a:p>
            <a:pPr lvl="2">
              <a:buFont typeface="Wingdings" panose="05000000000000000000" pitchFamily="2" charset="2"/>
              <a:buChar char="q"/>
            </a:pPr>
            <a:r>
              <a:rPr lang="en-US" dirty="0">
                <a:solidFill>
                  <a:srgbClr val="002060"/>
                </a:solidFill>
              </a:rPr>
              <a:t>The while loop</a:t>
            </a:r>
          </a:p>
          <a:p>
            <a:pPr lvl="2">
              <a:buFont typeface="Wingdings" panose="05000000000000000000" pitchFamily="2" charset="2"/>
              <a:buChar char="q"/>
            </a:pPr>
            <a:r>
              <a:rPr lang="en-US" dirty="0">
                <a:solidFill>
                  <a:srgbClr val="002060"/>
                </a:solidFill>
              </a:rPr>
              <a:t>The for </a:t>
            </a:r>
            <a:r>
              <a:rPr lang="en-US" dirty="0" smtClean="0">
                <a:solidFill>
                  <a:srgbClr val="002060"/>
                </a:solidFill>
              </a:rPr>
              <a:t>loop</a:t>
            </a:r>
          </a:p>
          <a:p>
            <a:pPr lvl="2">
              <a:buFont typeface="Wingdings" panose="05000000000000000000" pitchFamily="2" charset="2"/>
              <a:buChar char="q"/>
            </a:pPr>
            <a:r>
              <a:rPr lang="en-US" dirty="0">
                <a:solidFill>
                  <a:srgbClr val="002060"/>
                </a:solidFill>
              </a:rPr>
              <a:t>The else suite</a:t>
            </a:r>
          </a:p>
          <a:p>
            <a:pPr lvl="2">
              <a:buFont typeface="Wingdings" panose="05000000000000000000" pitchFamily="2" charset="2"/>
              <a:buChar char="q"/>
            </a:pPr>
            <a:r>
              <a:rPr lang="en-US" dirty="0">
                <a:solidFill>
                  <a:srgbClr val="002060"/>
                </a:solidFill>
              </a:rPr>
              <a:t>The break statement</a:t>
            </a:r>
          </a:p>
          <a:p>
            <a:pPr lvl="2">
              <a:buFont typeface="Wingdings" panose="05000000000000000000" pitchFamily="2" charset="2"/>
              <a:buChar char="q"/>
            </a:pPr>
            <a:r>
              <a:rPr lang="en-US" dirty="0">
                <a:solidFill>
                  <a:srgbClr val="002060"/>
                </a:solidFill>
              </a:rPr>
              <a:t>The continue statement</a:t>
            </a:r>
          </a:p>
          <a:p>
            <a:pPr lvl="2">
              <a:buFont typeface="Wingdings" panose="05000000000000000000" pitchFamily="2" charset="2"/>
              <a:buChar char="q"/>
            </a:pPr>
            <a:r>
              <a:rPr lang="en-US" dirty="0">
                <a:solidFill>
                  <a:srgbClr val="002060"/>
                </a:solidFill>
              </a:rPr>
              <a:t>The pass statement</a:t>
            </a:r>
          </a:p>
          <a:p>
            <a:pPr lvl="2">
              <a:buFont typeface="Wingdings" panose="05000000000000000000" pitchFamily="2" charset="2"/>
              <a:buChar char="q"/>
            </a:pPr>
            <a:r>
              <a:rPr lang="en-US" dirty="0">
                <a:solidFill>
                  <a:srgbClr val="002060"/>
                </a:solidFill>
              </a:rPr>
              <a:t>The assert statement</a:t>
            </a:r>
          </a:p>
          <a:p>
            <a:pPr lvl="2">
              <a:buFont typeface="Wingdings" panose="05000000000000000000" pitchFamily="2" charset="2"/>
              <a:buChar char="q"/>
            </a:pPr>
            <a:r>
              <a:rPr lang="en-US" dirty="0">
                <a:solidFill>
                  <a:srgbClr val="002060"/>
                </a:solidFill>
              </a:rPr>
              <a:t>The return statement</a:t>
            </a:r>
          </a:p>
          <a:p>
            <a:endParaRPr lang="en-US" dirty="0" smtClean="0"/>
          </a:p>
          <a:p>
            <a:pPr lvl="1"/>
            <a:endParaRPr lang="en-US" dirty="0"/>
          </a:p>
          <a:p>
            <a:endParaRPr lang="en-US" i="1" dirty="0" smtClean="0"/>
          </a:p>
          <a:p>
            <a:endParaRPr lang="en-US" i="1" dirty="0"/>
          </a:p>
          <a:p>
            <a:endParaRPr lang="en-US" i="1" dirty="0" smtClean="0"/>
          </a:p>
          <a:p>
            <a:endParaRPr lang="en-US" i="1" dirty="0" smtClean="0"/>
          </a:p>
          <a:p>
            <a:endParaRPr lang="en-US" i="1" dirty="0"/>
          </a:p>
        </p:txBody>
      </p:sp>
    </p:spTree>
    <p:extLst>
      <p:ext uri="{BB962C8B-B14F-4D97-AF65-F5344CB8AC3E}">
        <p14:creationId xmlns:p14="http://schemas.microsoft.com/office/powerpoint/2010/main" val="117358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if </a:t>
            </a:r>
            <a:r>
              <a:rPr lang="en-US" sz="3800" dirty="0" smtClean="0">
                <a:solidFill>
                  <a:srgbClr val="006600"/>
                </a:solidFill>
              </a:rPr>
              <a:t>statement</a:t>
            </a:r>
            <a:endParaRPr lang="en-US" sz="3800" dirty="0"/>
          </a:p>
        </p:txBody>
      </p:sp>
      <p:sp>
        <p:nvSpPr>
          <p:cNvPr id="3" name="Content Placeholder 2"/>
          <p:cNvSpPr>
            <a:spLocks noGrp="1"/>
          </p:cNvSpPr>
          <p:nvPr>
            <p:ph idx="1"/>
          </p:nvPr>
        </p:nvSpPr>
        <p:spPr>
          <a:xfrm>
            <a:off x="1069848" y="2121408"/>
            <a:ext cx="10058400" cy="3545296"/>
          </a:xfrm>
        </p:spPr>
        <p:txBody>
          <a:bodyPr/>
          <a:lstStyle/>
          <a:p>
            <a:r>
              <a:rPr lang="en-US" dirty="0" smtClean="0"/>
              <a:t>This statement is used to execute one or more statements depending on whether a condition is True or not.</a:t>
            </a:r>
          </a:p>
          <a:p>
            <a:r>
              <a:rPr lang="en-US" dirty="0" smtClean="0"/>
              <a:t>Syntax:</a:t>
            </a:r>
          </a:p>
          <a:p>
            <a:pPr marL="1097280" lvl="4" indent="0">
              <a:buNone/>
            </a:pPr>
            <a:r>
              <a:rPr lang="en-US" sz="1800" dirty="0" smtClean="0"/>
              <a:t>if condition:      </a:t>
            </a:r>
          </a:p>
          <a:p>
            <a:pPr marL="1097280" lvl="4" indent="0">
              <a:buNone/>
            </a:pPr>
            <a:r>
              <a:rPr lang="en-US" sz="1800" dirty="0"/>
              <a:t>	</a:t>
            </a:r>
            <a:r>
              <a:rPr lang="en-US" sz="1800" dirty="0" smtClean="0"/>
              <a:t>Statements	</a:t>
            </a:r>
          </a:p>
          <a:p>
            <a:r>
              <a:rPr lang="en-US" dirty="0" smtClean="0"/>
              <a:t>First the condition is tested, if the condition is True, then the statements given after colon(</a:t>
            </a:r>
            <a:r>
              <a:rPr lang="en-US" dirty="0" smtClean="0">
                <a:sym typeface="Wingdings" panose="05000000000000000000" pitchFamily="2" charset="2"/>
              </a:rPr>
              <a:t>:) are executed</a:t>
            </a:r>
          </a:p>
          <a:p>
            <a:pPr marL="285750" indent="-285750"/>
            <a:r>
              <a:rPr lang="en-US" dirty="0" smtClean="0"/>
              <a:t>Here if statement ends with a colon(</a:t>
            </a:r>
            <a:r>
              <a:rPr lang="en-US" dirty="0" smtClean="0">
                <a:sym typeface="Wingdings" panose="05000000000000000000" pitchFamily="2" charset="2"/>
              </a:rPr>
              <a:t>:) is called as </a:t>
            </a:r>
            <a:r>
              <a:rPr lang="en-US" dirty="0" smtClean="0">
                <a:solidFill>
                  <a:srgbClr val="0070C0"/>
                </a:solidFill>
                <a:sym typeface="Wingdings" panose="05000000000000000000" pitchFamily="2" charset="2"/>
              </a:rPr>
              <a:t>header </a:t>
            </a:r>
            <a:r>
              <a:rPr lang="en-US" dirty="0" smtClean="0">
                <a:sym typeface="Wingdings" panose="05000000000000000000" pitchFamily="2" charset="2"/>
              </a:rPr>
              <a:t>and its body is called as </a:t>
            </a:r>
            <a:r>
              <a:rPr lang="en-US" dirty="0" smtClean="0">
                <a:solidFill>
                  <a:srgbClr val="0070C0"/>
                </a:solidFill>
                <a:sym typeface="Wingdings" panose="05000000000000000000" pitchFamily="2" charset="2"/>
              </a:rPr>
              <a:t>suite.</a:t>
            </a:r>
            <a:endParaRPr lang="en-US" dirty="0" smtClean="0">
              <a:solidFill>
                <a:srgbClr val="0070C0"/>
              </a:solidFill>
            </a:endParaRPr>
          </a:p>
        </p:txBody>
      </p:sp>
    </p:spTree>
    <p:extLst>
      <p:ext uri="{BB962C8B-B14F-4D97-AF65-F5344CB8AC3E}">
        <p14:creationId xmlns:p14="http://schemas.microsoft.com/office/powerpoint/2010/main" val="18779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A word on </a:t>
            </a:r>
            <a:r>
              <a:rPr lang="en-US" sz="3800" dirty="0" smtClean="0">
                <a:solidFill>
                  <a:srgbClr val="006600"/>
                </a:solidFill>
              </a:rPr>
              <a:t>indentation</a:t>
            </a:r>
            <a:endParaRPr lang="en-US" sz="3800" dirty="0"/>
          </a:p>
        </p:txBody>
      </p:sp>
      <p:sp>
        <p:nvSpPr>
          <p:cNvPr id="3" name="Content Placeholder 2"/>
          <p:cNvSpPr>
            <a:spLocks noGrp="1"/>
          </p:cNvSpPr>
          <p:nvPr>
            <p:ph idx="1"/>
          </p:nvPr>
        </p:nvSpPr>
        <p:spPr/>
        <p:txBody>
          <a:bodyPr/>
          <a:lstStyle/>
          <a:p>
            <a:r>
              <a:rPr lang="en-US" dirty="0" smtClean="0"/>
              <a:t>Understanding indentation is very important in python</a:t>
            </a:r>
          </a:p>
          <a:p>
            <a:r>
              <a:rPr lang="en-US" dirty="0" smtClean="0"/>
              <a:t>Indentation refers to spaces that are used in the beginning of a statement.</a:t>
            </a:r>
          </a:p>
          <a:p>
            <a:r>
              <a:rPr lang="en-US" dirty="0"/>
              <a:t>A </a:t>
            </a:r>
            <a:r>
              <a:rPr lang="en-US" dirty="0">
                <a:solidFill>
                  <a:srgbClr val="0070C0"/>
                </a:solidFill>
              </a:rPr>
              <a:t>header</a:t>
            </a:r>
            <a:r>
              <a:rPr lang="en-US" dirty="0"/>
              <a:t>, which begins with a keyword and ends with a </a:t>
            </a:r>
            <a:r>
              <a:rPr lang="en-US" dirty="0" smtClean="0"/>
              <a:t>colon</a:t>
            </a:r>
          </a:p>
          <a:p>
            <a:r>
              <a:rPr lang="en-US" dirty="0" smtClean="0"/>
              <a:t>The statements with same indentation belongs to the same group called a </a:t>
            </a:r>
            <a:r>
              <a:rPr lang="en-US" dirty="0" smtClean="0">
                <a:solidFill>
                  <a:srgbClr val="0070C0"/>
                </a:solidFill>
              </a:rPr>
              <a:t>suite</a:t>
            </a:r>
          </a:p>
          <a:p>
            <a:r>
              <a:rPr lang="en-US" dirty="0" smtClean="0"/>
              <a:t>By default, python uses 4 spaces but it can be increased or deceased by the programmer</a:t>
            </a:r>
          </a:p>
          <a:p>
            <a:r>
              <a:rPr lang="en-US" i="1" u="sng" dirty="0" smtClean="0">
                <a:solidFill>
                  <a:srgbClr val="00B050"/>
                </a:solidFill>
              </a:rPr>
              <a:t>Go </a:t>
            </a:r>
            <a:r>
              <a:rPr lang="en-US" i="1" u="sng" dirty="0">
                <a:solidFill>
                  <a:srgbClr val="00B050"/>
                </a:solidFill>
              </a:rPr>
              <a:t>to Jupyter notebook for examples</a:t>
            </a:r>
            <a:endParaRPr lang="en-US" u="sng" dirty="0">
              <a:solidFill>
                <a:srgbClr val="00B050"/>
              </a:solidFill>
            </a:endParaRPr>
          </a:p>
          <a:p>
            <a:endParaRPr lang="en-US" dirty="0"/>
          </a:p>
        </p:txBody>
      </p:sp>
    </p:spTree>
    <p:extLst>
      <p:ext uri="{BB962C8B-B14F-4D97-AF65-F5344CB8AC3E}">
        <p14:creationId xmlns:p14="http://schemas.microsoft.com/office/powerpoint/2010/main" val="92077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if….else </a:t>
            </a:r>
            <a:r>
              <a:rPr lang="en-US" sz="3800" dirty="0" smtClean="0">
                <a:solidFill>
                  <a:srgbClr val="006600"/>
                </a:solidFill>
              </a:rPr>
              <a:t>statement</a:t>
            </a:r>
            <a:endParaRPr lang="en-US" sz="3800" dirty="0"/>
          </a:p>
        </p:txBody>
      </p:sp>
      <p:sp>
        <p:nvSpPr>
          <p:cNvPr id="3" name="Content Placeholder 2"/>
          <p:cNvSpPr>
            <a:spLocks noGrp="1"/>
          </p:cNvSpPr>
          <p:nvPr>
            <p:ph idx="1"/>
          </p:nvPr>
        </p:nvSpPr>
        <p:spPr>
          <a:xfrm>
            <a:off x="1069848" y="2121408"/>
            <a:ext cx="10058400" cy="3661206"/>
          </a:xfrm>
        </p:spPr>
        <p:txBody>
          <a:bodyPr/>
          <a:lstStyle/>
          <a:p>
            <a:r>
              <a:rPr lang="en-US" dirty="0"/>
              <a:t>The if….else </a:t>
            </a:r>
            <a:r>
              <a:rPr lang="en-US" dirty="0" smtClean="0"/>
              <a:t>statement executes a group of statements when its condition is True, otherwise, it will execute another group of statements.</a:t>
            </a:r>
          </a:p>
          <a:p>
            <a:r>
              <a:rPr lang="en-US" dirty="0" smtClean="0"/>
              <a:t>Syntax:</a:t>
            </a:r>
          </a:p>
          <a:p>
            <a:pPr marL="1097280" lvl="4" indent="0">
              <a:buNone/>
            </a:pPr>
            <a:r>
              <a:rPr lang="en-US" sz="1800" dirty="0" smtClean="0"/>
              <a:t>if condition:</a:t>
            </a:r>
          </a:p>
          <a:p>
            <a:pPr marL="1417120" lvl="5" indent="0">
              <a:buNone/>
            </a:pPr>
            <a:r>
              <a:rPr lang="en-US" sz="1800" dirty="0" smtClean="0"/>
              <a:t>statements1</a:t>
            </a:r>
          </a:p>
          <a:p>
            <a:pPr marL="1097280" lvl="4" indent="0">
              <a:buNone/>
            </a:pPr>
            <a:r>
              <a:rPr lang="en-US" sz="1800" dirty="0" smtClean="0"/>
              <a:t>else:</a:t>
            </a:r>
          </a:p>
          <a:p>
            <a:pPr marL="1417120" lvl="5" indent="0">
              <a:buNone/>
            </a:pPr>
            <a:r>
              <a:rPr lang="en-US" sz="1800" dirty="0" smtClean="0"/>
              <a:t>statements2</a:t>
            </a:r>
          </a:p>
          <a:p>
            <a:pPr marL="1417120" lvl="5" indent="0">
              <a:buNone/>
            </a:pPr>
            <a:endParaRPr lang="en-US" sz="2200" dirty="0"/>
          </a:p>
          <a:p>
            <a:r>
              <a:rPr lang="en-US" i="1" u="sng" dirty="0">
                <a:solidFill>
                  <a:srgbClr val="00B050"/>
                </a:solidFill>
              </a:rPr>
              <a:t>Go to Jupyter notebook for </a:t>
            </a:r>
            <a:r>
              <a:rPr lang="en-US" i="1" u="sng" dirty="0" smtClean="0">
                <a:solidFill>
                  <a:srgbClr val="00B050"/>
                </a:solidFill>
              </a:rPr>
              <a:t>examples</a:t>
            </a:r>
            <a:endParaRPr lang="en-US" u="sng" dirty="0">
              <a:solidFill>
                <a:srgbClr val="00B050"/>
              </a:solidFill>
            </a:endParaRPr>
          </a:p>
          <a:p>
            <a:endParaRPr lang="en-US" dirty="0"/>
          </a:p>
        </p:txBody>
      </p:sp>
    </p:spTree>
    <p:extLst>
      <p:ext uri="{BB962C8B-B14F-4D97-AF65-F5344CB8AC3E}">
        <p14:creationId xmlns:p14="http://schemas.microsoft.com/office/powerpoint/2010/main" val="217910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if….</a:t>
            </a:r>
            <a:r>
              <a:rPr lang="en-US" sz="3800" dirty="0" err="1">
                <a:solidFill>
                  <a:srgbClr val="006600"/>
                </a:solidFill>
              </a:rPr>
              <a:t>elif</a:t>
            </a:r>
            <a:r>
              <a:rPr lang="en-US" sz="3800" dirty="0">
                <a:solidFill>
                  <a:srgbClr val="006600"/>
                </a:solidFill>
              </a:rPr>
              <a:t>…else </a:t>
            </a:r>
            <a:r>
              <a:rPr lang="en-US" sz="3800" dirty="0" smtClean="0">
                <a:solidFill>
                  <a:srgbClr val="006600"/>
                </a:solidFill>
              </a:rPr>
              <a:t>statement</a:t>
            </a:r>
            <a:endParaRPr lang="en-US" sz="3800" dirty="0"/>
          </a:p>
        </p:txBody>
      </p:sp>
      <p:sp>
        <p:nvSpPr>
          <p:cNvPr id="3" name="Content Placeholder 2"/>
          <p:cNvSpPr>
            <a:spLocks noGrp="1"/>
          </p:cNvSpPr>
          <p:nvPr>
            <p:ph idx="1"/>
          </p:nvPr>
        </p:nvSpPr>
        <p:spPr>
          <a:xfrm>
            <a:off x="1069848" y="1970468"/>
            <a:ext cx="10058400" cy="4201732"/>
          </a:xfrm>
        </p:spPr>
        <p:txBody>
          <a:bodyPr>
            <a:normAutofit fontScale="92500" lnSpcReduction="10000"/>
          </a:bodyPr>
          <a:lstStyle/>
          <a:p>
            <a:r>
              <a:rPr lang="en-US" dirty="0"/>
              <a:t>Sometimes, the programmer has to test multiple conditions and execute statements depending on those conditions. </a:t>
            </a:r>
            <a:endParaRPr lang="en-US" dirty="0" smtClean="0"/>
          </a:p>
          <a:p>
            <a:r>
              <a:rPr lang="en-US" dirty="0" smtClean="0"/>
              <a:t>The </a:t>
            </a:r>
            <a:r>
              <a:rPr lang="en-US" dirty="0"/>
              <a:t>if….elif…else </a:t>
            </a:r>
            <a:r>
              <a:rPr lang="en-US" dirty="0" smtClean="0"/>
              <a:t>statement is useful in such situations.</a:t>
            </a:r>
          </a:p>
          <a:p>
            <a:r>
              <a:rPr lang="en-US" dirty="0" smtClean="0"/>
              <a:t>Syntax:</a:t>
            </a:r>
          </a:p>
          <a:p>
            <a:pPr marL="822960" lvl="3" indent="0">
              <a:buNone/>
            </a:pPr>
            <a:r>
              <a:rPr lang="en-US" sz="1800" dirty="0" smtClean="0"/>
              <a:t>if condition:</a:t>
            </a:r>
          </a:p>
          <a:p>
            <a:pPr marL="1097280" lvl="4" indent="0">
              <a:buNone/>
            </a:pPr>
            <a:r>
              <a:rPr lang="en-US" sz="1800" dirty="0" smtClean="0"/>
              <a:t>  statements</a:t>
            </a:r>
          </a:p>
          <a:p>
            <a:pPr marL="822960" lvl="3" indent="0">
              <a:buNone/>
            </a:pPr>
            <a:r>
              <a:rPr lang="en-US" sz="1800" dirty="0" smtClean="0"/>
              <a:t>elif condition:</a:t>
            </a:r>
          </a:p>
          <a:p>
            <a:pPr marL="822960" lvl="3" indent="0">
              <a:buNone/>
            </a:pPr>
            <a:r>
              <a:rPr lang="en-US" sz="1800" dirty="0"/>
              <a:t>	</a:t>
            </a:r>
            <a:r>
              <a:rPr lang="en-US" sz="1800" dirty="0" smtClean="0"/>
              <a:t>     statements</a:t>
            </a:r>
          </a:p>
          <a:p>
            <a:pPr marL="822960" lvl="3" indent="0">
              <a:buNone/>
            </a:pPr>
            <a:r>
              <a:rPr lang="en-US" sz="1800" dirty="0" smtClean="0"/>
              <a:t>elif </a:t>
            </a:r>
            <a:r>
              <a:rPr lang="en-US" sz="1800" dirty="0"/>
              <a:t>condition:</a:t>
            </a:r>
          </a:p>
          <a:p>
            <a:pPr marL="822960" lvl="3" indent="0">
              <a:buNone/>
            </a:pPr>
            <a:r>
              <a:rPr lang="en-US" sz="1800" dirty="0"/>
              <a:t>	</a:t>
            </a:r>
            <a:r>
              <a:rPr lang="en-US" sz="1800" dirty="0" smtClean="0"/>
              <a:t>     statements</a:t>
            </a:r>
            <a:endParaRPr lang="en-US" sz="1800" dirty="0"/>
          </a:p>
          <a:p>
            <a:pPr marL="822960" lvl="3" indent="0">
              <a:buNone/>
            </a:pPr>
            <a:r>
              <a:rPr lang="en-US" sz="1800" dirty="0" smtClean="0"/>
              <a:t>else:</a:t>
            </a:r>
          </a:p>
          <a:p>
            <a:pPr marL="822960" lvl="3" indent="0">
              <a:buNone/>
            </a:pPr>
            <a:r>
              <a:rPr lang="en-US" sz="1800" dirty="0"/>
              <a:t>	</a:t>
            </a:r>
            <a:r>
              <a:rPr lang="en-US" sz="1800" dirty="0" smtClean="0"/>
              <a:t>     statements</a:t>
            </a:r>
          </a:p>
          <a:p>
            <a:r>
              <a:rPr lang="en-US" i="1" u="sng" dirty="0">
                <a:solidFill>
                  <a:srgbClr val="00B050"/>
                </a:solidFill>
              </a:rPr>
              <a:t>Go to Jupyter notebook for examples</a:t>
            </a:r>
            <a:endParaRPr lang="en-US" u="sng" dirty="0">
              <a:solidFill>
                <a:srgbClr val="00B050"/>
              </a:solidFill>
            </a:endParaRPr>
          </a:p>
          <a:p>
            <a:pPr marL="274320" lvl="1" indent="0">
              <a:buNone/>
            </a:pPr>
            <a:endParaRPr lang="en-US" dirty="0" smtClean="0"/>
          </a:p>
          <a:p>
            <a:endParaRPr lang="en-US" dirty="0"/>
          </a:p>
          <a:p>
            <a:endParaRPr lang="en-US" dirty="0"/>
          </a:p>
        </p:txBody>
      </p:sp>
    </p:spTree>
    <p:extLst>
      <p:ext uri="{BB962C8B-B14F-4D97-AF65-F5344CB8AC3E}">
        <p14:creationId xmlns:p14="http://schemas.microsoft.com/office/powerpoint/2010/main" val="425357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while </a:t>
            </a:r>
            <a:r>
              <a:rPr lang="en-US" sz="3800" dirty="0" smtClean="0">
                <a:solidFill>
                  <a:srgbClr val="006600"/>
                </a:solidFill>
              </a:rPr>
              <a:t>loop</a:t>
            </a:r>
            <a:endParaRPr lang="en-US" sz="3800" dirty="0"/>
          </a:p>
        </p:txBody>
      </p:sp>
      <p:sp>
        <p:nvSpPr>
          <p:cNvPr id="3" name="Content Placeholder 2"/>
          <p:cNvSpPr>
            <a:spLocks noGrp="1"/>
          </p:cNvSpPr>
          <p:nvPr>
            <p:ph idx="1"/>
          </p:nvPr>
        </p:nvSpPr>
        <p:spPr>
          <a:xfrm>
            <a:off x="1069848" y="1815921"/>
            <a:ext cx="10058400" cy="4356279"/>
          </a:xfrm>
        </p:spPr>
        <p:txBody>
          <a:bodyPr/>
          <a:lstStyle/>
          <a:p>
            <a:r>
              <a:rPr lang="en-US" dirty="0" smtClean="0"/>
              <a:t>It is useful to execute a group of statements several times reputedly depending on whether a condition is True or False</a:t>
            </a:r>
          </a:p>
          <a:p>
            <a:r>
              <a:rPr lang="en-US" dirty="0" smtClean="0"/>
              <a:t>First python interpreter checks the condition, if it is True then it will execute the statements written after colon(:) or its suite. </a:t>
            </a:r>
          </a:p>
          <a:p>
            <a:r>
              <a:rPr lang="en-US" dirty="0" smtClean="0"/>
              <a:t>Then it will go back to check the condition once again. If the condition is True, it will execute the statements in its suite. It will repeat until the condition is found False</a:t>
            </a:r>
          </a:p>
          <a:p>
            <a:r>
              <a:rPr lang="en-US" dirty="0" smtClean="0"/>
              <a:t>Syntax:</a:t>
            </a:r>
          </a:p>
          <a:p>
            <a:pPr marL="822960" lvl="3" indent="0">
              <a:buNone/>
            </a:pPr>
            <a:r>
              <a:rPr lang="en-US" sz="1800" dirty="0" smtClean="0"/>
              <a:t>while condition:</a:t>
            </a:r>
          </a:p>
          <a:p>
            <a:pPr marL="822960" lvl="3" indent="0">
              <a:buNone/>
            </a:pPr>
            <a:r>
              <a:rPr lang="en-US" sz="1800" dirty="0"/>
              <a:t>	 </a:t>
            </a:r>
            <a:r>
              <a:rPr lang="en-US" sz="1800" dirty="0" smtClean="0"/>
              <a:t>         statements</a:t>
            </a:r>
          </a:p>
          <a:p>
            <a:r>
              <a:rPr lang="en-US" sz="2200" i="1" u="sng" dirty="0" smtClean="0">
                <a:solidFill>
                  <a:srgbClr val="00B050"/>
                </a:solidFill>
              </a:rPr>
              <a:t>Go </a:t>
            </a:r>
            <a:r>
              <a:rPr lang="en-US" sz="2200" i="1" u="sng" dirty="0">
                <a:solidFill>
                  <a:srgbClr val="00B050"/>
                </a:solidFill>
              </a:rPr>
              <a:t>to Jupyter notebook for </a:t>
            </a:r>
            <a:r>
              <a:rPr lang="en-US" sz="2200" i="1" u="sng" dirty="0" smtClean="0">
                <a:solidFill>
                  <a:srgbClr val="00B050"/>
                </a:solidFill>
              </a:rPr>
              <a:t>examples</a:t>
            </a:r>
            <a:r>
              <a:rPr lang="en-US" sz="2200" dirty="0" smtClean="0"/>
              <a:t> </a:t>
            </a:r>
          </a:p>
          <a:p>
            <a:pPr marL="822960" lvl="3" indent="0">
              <a:buNone/>
            </a:pPr>
            <a:endParaRPr lang="en-US" sz="1800" dirty="0" smtClean="0"/>
          </a:p>
        </p:txBody>
      </p:sp>
    </p:spTree>
    <p:extLst>
      <p:ext uri="{BB962C8B-B14F-4D97-AF65-F5344CB8AC3E}">
        <p14:creationId xmlns:p14="http://schemas.microsoft.com/office/powerpoint/2010/main" val="200587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for </a:t>
            </a:r>
            <a:r>
              <a:rPr lang="en-US" sz="3800" dirty="0" smtClean="0">
                <a:solidFill>
                  <a:srgbClr val="006600"/>
                </a:solidFill>
              </a:rPr>
              <a:t>loop</a:t>
            </a:r>
            <a:endParaRPr lang="en-US" sz="3800" dirty="0"/>
          </a:p>
        </p:txBody>
      </p:sp>
      <p:sp>
        <p:nvSpPr>
          <p:cNvPr id="3" name="Content Placeholder 2"/>
          <p:cNvSpPr>
            <a:spLocks noGrp="1"/>
          </p:cNvSpPr>
          <p:nvPr>
            <p:ph idx="1"/>
          </p:nvPr>
        </p:nvSpPr>
        <p:spPr/>
        <p:txBody>
          <a:bodyPr/>
          <a:lstStyle/>
          <a:p>
            <a:r>
              <a:rPr lang="en-US" dirty="0" smtClean="0"/>
              <a:t>The for loop is useful to iterate over the elements of a sequence.</a:t>
            </a:r>
          </a:p>
          <a:p>
            <a:r>
              <a:rPr lang="en-US" dirty="0" smtClean="0"/>
              <a:t>It means, for loop can be used to execute a group of statements repeatedly depending upon the number of elements in the sequence.</a:t>
            </a:r>
          </a:p>
          <a:p>
            <a:r>
              <a:rPr lang="en-US" dirty="0" smtClean="0"/>
              <a:t>The for loop can work with sequence like string, list, tuple, range etc.</a:t>
            </a:r>
          </a:p>
          <a:p>
            <a:r>
              <a:rPr lang="en-US" dirty="0" smtClean="0"/>
              <a:t>Syntax:</a:t>
            </a:r>
          </a:p>
          <a:p>
            <a:pPr marL="1097280" lvl="4" indent="0">
              <a:buNone/>
            </a:pPr>
            <a:r>
              <a:rPr lang="en-US" sz="1800" dirty="0" smtClean="0"/>
              <a:t>for variable in sequence:</a:t>
            </a:r>
          </a:p>
          <a:p>
            <a:pPr marL="1097280" lvl="4" indent="0">
              <a:buNone/>
            </a:pPr>
            <a:r>
              <a:rPr lang="en-US" sz="1800" dirty="0"/>
              <a:t>	</a:t>
            </a:r>
            <a:r>
              <a:rPr lang="en-US" sz="1800" dirty="0" smtClean="0"/>
              <a:t>statements</a:t>
            </a:r>
          </a:p>
          <a:p>
            <a:r>
              <a:rPr lang="en-US" sz="2200" i="1" u="sng" dirty="0">
                <a:solidFill>
                  <a:srgbClr val="00B050"/>
                </a:solidFill>
              </a:rPr>
              <a:t>Go to Jupyter notebook for examples</a:t>
            </a:r>
            <a:r>
              <a:rPr lang="en-US" sz="2200" dirty="0"/>
              <a:t> </a:t>
            </a:r>
          </a:p>
          <a:p>
            <a:pPr marL="1097280" lvl="4" indent="0">
              <a:buNone/>
            </a:pPr>
            <a:endParaRPr lang="en-US" sz="1800" dirty="0" smtClean="0"/>
          </a:p>
          <a:p>
            <a:pPr marL="1097280" lvl="4" indent="0">
              <a:buNone/>
            </a:pPr>
            <a:endParaRPr lang="en-US" sz="1800" dirty="0"/>
          </a:p>
        </p:txBody>
      </p:sp>
    </p:spTree>
    <p:extLst>
      <p:ext uri="{BB962C8B-B14F-4D97-AF65-F5344CB8AC3E}">
        <p14:creationId xmlns:p14="http://schemas.microsoft.com/office/powerpoint/2010/main" val="602163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2517</TotalTime>
  <Words>735</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Rockwell</vt:lpstr>
      <vt:lpstr>Rockwell Condensed</vt:lpstr>
      <vt:lpstr>Wingdings</vt:lpstr>
      <vt:lpstr>Wood Type</vt:lpstr>
      <vt:lpstr>Chapter 6</vt:lpstr>
      <vt:lpstr>List of contents</vt:lpstr>
      <vt:lpstr>Introduction to Control statements</vt:lpstr>
      <vt:lpstr>The if statement</vt:lpstr>
      <vt:lpstr>A word on indentation</vt:lpstr>
      <vt:lpstr>The if….else statement</vt:lpstr>
      <vt:lpstr>The if….elif…else statement</vt:lpstr>
      <vt:lpstr>The while loop</vt:lpstr>
      <vt:lpstr>The for loop</vt:lpstr>
      <vt:lpstr>Infinite loops</vt:lpstr>
      <vt:lpstr>Nested loops</vt:lpstr>
      <vt:lpstr>The else suite</vt:lpstr>
      <vt:lpstr>The break statement</vt:lpstr>
      <vt:lpstr>The pass statement</vt:lpstr>
      <vt:lpstr>The assert statement</vt:lpstr>
      <vt:lpstr>The return statement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275</cp:revision>
  <dcterms:created xsi:type="dcterms:W3CDTF">2020-08-16T05:12:46Z</dcterms:created>
  <dcterms:modified xsi:type="dcterms:W3CDTF">2020-09-09T06:08:02Z</dcterms:modified>
</cp:coreProperties>
</file>