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78" r:id="rId3"/>
    <p:sldId id="257" r:id="rId4"/>
    <p:sldId id="280"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2" r:id="rId23"/>
    <p:sldId id="301"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14B"/>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02-Oct-20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02-Oct-20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02-Oct-20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02-Oct-20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02-Oct-20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02-Oct-20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02-Oct-20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02-Oct-20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02-Oct-20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70C0"/>
                </a:solidFill>
              </a:rPr>
              <a:t>      Unit 2</a:t>
            </a:r>
            <a:endParaRPr lang="en-US" dirty="0">
              <a:solidFill>
                <a:srgbClr val="0070C0"/>
              </a:solidFill>
            </a:endParaRPr>
          </a:p>
        </p:txBody>
      </p:sp>
      <p:sp>
        <p:nvSpPr>
          <p:cNvPr id="2" name="Subtitle 1"/>
          <p:cNvSpPr>
            <a:spLocks noGrp="1"/>
          </p:cNvSpPr>
          <p:nvPr>
            <p:ph type="subTitle" idx="1"/>
          </p:nvPr>
        </p:nvSpPr>
        <p:spPr/>
        <p:txBody>
          <a:bodyPr/>
          <a:lstStyle/>
          <a:p>
            <a:r>
              <a:rPr lang="en-US" i="1" dirty="0" smtClean="0">
                <a:solidFill>
                  <a:srgbClr val="C00000"/>
                </a:solidFill>
              </a:rPr>
              <a:t>Topics in this Unit:</a:t>
            </a:r>
          </a:p>
          <a:p>
            <a:r>
              <a:rPr lang="en-US" i="1" dirty="0" smtClean="0"/>
              <a:t>Strings and Characters, Functions, List and Tuple, Dictionaries</a:t>
            </a:r>
            <a:endParaRPr lang="en-US" i="1" dirty="0"/>
          </a:p>
        </p:txBody>
      </p:sp>
    </p:spTree>
    <p:extLst>
      <p:ext uri="{BB962C8B-B14F-4D97-AF65-F5344CB8AC3E}">
        <p14:creationId xmlns:p14="http://schemas.microsoft.com/office/powerpoint/2010/main" val="1319379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Indexing in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normAutofit lnSpcReduction="10000"/>
          </a:bodyPr>
          <a:lstStyle/>
          <a:p>
            <a:r>
              <a:rPr lang="en-US" dirty="0"/>
              <a:t>Index represents the position number. Index is written using square braces []. </a:t>
            </a:r>
            <a:endParaRPr lang="en-US" dirty="0" smtClean="0"/>
          </a:p>
          <a:p>
            <a:r>
              <a:rPr lang="en-US" dirty="0" smtClean="0"/>
              <a:t>By </a:t>
            </a:r>
            <a:r>
              <a:rPr lang="en-US" dirty="0"/>
              <a:t>specifying the position number through an index, we can refer to the individual elements (or characters) of a string. </a:t>
            </a:r>
            <a:endParaRPr lang="en-US" dirty="0" smtClean="0"/>
          </a:p>
          <a:p>
            <a:r>
              <a:rPr lang="en-US" dirty="0" smtClean="0"/>
              <a:t>For </a:t>
            </a:r>
            <a:r>
              <a:rPr lang="en-US" dirty="0"/>
              <a:t>example, </a:t>
            </a:r>
            <a:r>
              <a:rPr lang="en-US" dirty="0" err="1"/>
              <a:t>str</a:t>
            </a:r>
            <a:r>
              <a:rPr lang="en-US" dirty="0"/>
              <a:t>[0] refers to the 0th element of the string and </a:t>
            </a:r>
            <a:r>
              <a:rPr lang="en-US" dirty="0" err="1"/>
              <a:t>str</a:t>
            </a:r>
            <a:r>
              <a:rPr lang="en-US" dirty="0"/>
              <a:t>[1] refers to the 1st element of the string. </a:t>
            </a:r>
            <a:endParaRPr lang="en-US" dirty="0" smtClean="0"/>
          </a:p>
          <a:p>
            <a:r>
              <a:rPr lang="en-US" dirty="0" smtClean="0"/>
              <a:t>Thus</a:t>
            </a:r>
            <a:r>
              <a:rPr lang="en-US" dirty="0"/>
              <a:t>, </a:t>
            </a:r>
            <a:r>
              <a:rPr lang="en-US" dirty="0" err="1"/>
              <a:t>str</a:t>
            </a:r>
            <a:r>
              <a:rPr lang="en-US" dirty="0"/>
              <a:t>[</a:t>
            </a:r>
            <a:r>
              <a:rPr lang="en-US" dirty="0" err="1"/>
              <a:t>i</a:t>
            </a:r>
            <a:r>
              <a:rPr lang="en-US" dirty="0"/>
              <a:t>] can be used to refer to </a:t>
            </a:r>
            <a:r>
              <a:rPr lang="en-US" dirty="0" err="1"/>
              <a:t>i</a:t>
            </a:r>
            <a:r>
              <a:rPr lang="en-US" baseline="30000" dirty="0" err="1" smtClean="0"/>
              <a:t>th</a:t>
            </a:r>
            <a:r>
              <a:rPr lang="en-US" dirty="0" smtClean="0"/>
              <a:t> element </a:t>
            </a:r>
            <a:r>
              <a:rPr lang="en-US" dirty="0"/>
              <a:t>of the string. Here, </a:t>
            </a:r>
            <a:r>
              <a:rPr lang="en-US" dirty="0" smtClean="0"/>
              <a:t>‘</a:t>
            </a:r>
            <a:r>
              <a:rPr lang="en-US" dirty="0" err="1" smtClean="0"/>
              <a:t>i</a:t>
            </a:r>
            <a:r>
              <a:rPr lang="en-US" dirty="0" smtClean="0"/>
              <a:t>’ </a:t>
            </a:r>
            <a:r>
              <a:rPr lang="en-US" dirty="0"/>
              <a:t>is called the string index because it is specifying the position number of the element in the string</a:t>
            </a:r>
            <a:r>
              <a:rPr lang="en-US" dirty="0" smtClean="0"/>
              <a:t>.</a:t>
            </a:r>
          </a:p>
          <a:p>
            <a:r>
              <a:rPr lang="en-US" dirty="0"/>
              <a:t>When we use index as a negative number, it refers to elements in the reverse </a:t>
            </a:r>
            <a:r>
              <a:rPr lang="en-US" dirty="0" smtClean="0"/>
              <a:t>order.</a:t>
            </a:r>
          </a:p>
          <a:p>
            <a:r>
              <a:rPr lang="en-US" dirty="0" err="1" smtClean="0"/>
              <a:t>str</a:t>
            </a:r>
            <a:r>
              <a:rPr lang="en-US" dirty="0" smtClean="0"/>
              <a:t>[-1] </a:t>
            </a:r>
            <a:r>
              <a:rPr lang="en-US" dirty="0"/>
              <a:t>refers to the last element and </a:t>
            </a:r>
            <a:r>
              <a:rPr lang="en-US" dirty="0" err="1"/>
              <a:t>str</a:t>
            </a:r>
            <a:r>
              <a:rPr lang="en-US" dirty="0"/>
              <a:t>[-2] refers to second element from </a:t>
            </a:r>
            <a:r>
              <a:rPr lang="en-US" dirty="0" smtClean="0"/>
              <a:t>last and so on to the first element</a:t>
            </a:r>
            <a:endParaRPr lang="en-US" dirty="0"/>
          </a:p>
          <a:p>
            <a:endParaRPr lang="en-US" dirty="0"/>
          </a:p>
        </p:txBody>
      </p:sp>
    </p:spTree>
    <p:extLst>
      <p:ext uri="{BB962C8B-B14F-4D97-AF65-F5344CB8AC3E}">
        <p14:creationId xmlns:p14="http://schemas.microsoft.com/office/powerpoint/2010/main" val="2197949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168" t="51136" r="22691" b="24240"/>
          <a:stretch/>
        </p:blipFill>
        <p:spPr>
          <a:xfrm>
            <a:off x="1629048" y="1648496"/>
            <a:ext cx="8737425" cy="1609859"/>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1629048" y="4236008"/>
            <a:ext cx="5129994" cy="430887"/>
          </a:xfrm>
          <a:prstGeom prst="rect">
            <a:avLst/>
          </a:prstGeom>
        </p:spPr>
        <p:txBody>
          <a:bodyPr wrap="none">
            <a:spAutoFit/>
          </a:bodyPr>
          <a:lstStyle/>
          <a:p>
            <a:pPr marL="342900" indent="-342900">
              <a:buFont typeface="Wingdings" panose="05000000000000000000" pitchFamily="2" charset="2"/>
              <a:buChar char="§"/>
            </a:pPr>
            <a:r>
              <a:rPr lang="en-US" sz="2200" i="1" u="sng" dirty="0">
                <a:solidFill>
                  <a:srgbClr val="00B050"/>
                </a:solidFill>
              </a:rPr>
              <a:t>Go to Jupyter notebook for examples</a:t>
            </a:r>
            <a:endParaRPr lang="en-US" sz="2200" u="sng" dirty="0">
              <a:solidFill>
                <a:srgbClr val="00B050"/>
              </a:solidFill>
            </a:endParaRPr>
          </a:p>
        </p:txBody>
      </p:sp>
    </p:spTree>
    <p:extLst>
      <p:ext uri="{BB962C8B-B14F-4D97-AF65-F5344CB8AC3E}">
        <p14:creationId xmlns:p14="http://schemas.microsoft.com/office/powerpoint/2010/main" val="3886804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Slicing the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lstStyle/>
          <a:p>
            <a:r>
              <a:rPr lang="en-US" dirty="0"/>
              <a:t>A slice represents a part or piece of a string. </a:t>
            </a:r>
            <a:endParaRPr lang="en-US" dirty="0" smtClean="0"/>
          </a:p>
          <a:p>
            <a:r>
              <a:rPr lang="en-US" dirty="0" smtClean="0"/>
              <a:t>The </a:t>
            </a:r>
            <a:r>
              <a:rPr lang="en-US" dirty="0"/>
              <a:t>format of slicing is: </a:t>
            </a:r>
            <a:endParaRPr lang="en-US" dirty="0" smtClean="0"/>
          </a:p>
          <a:p>
            <a:pPr marL="274320" lvl="1" indent="0">
              <a:buNone/>
            </a:pPr>
            <a:r>
              <a:rPr lang="en-US" dirty="0"/>
              <a:t>	</a:t>
            </a:r>
            <a:r>
              <a:rPr lang="en-US" i="1" dirty="0" err="1" smtClean="0"/>
              <a:t>stringname</a:t>
            </a:r>
            <a:r>
              <a:rPr lang="en-US" i="1" dirty="0" smtClean="0"/>
              <a:t>[start</a:t>
            </a:r>
            <a:r>
              <a:rPr lang="en-US" i="1" dirty="0"/>
              <a:t>: stop: </a:t>
            </a:r>
            <a:r>
              <a:rPr lang="en-US" i="1" dirty="0" err="1"/>
              <a:t>stepsize</a:t>
            </a:r>
            <a:r>
              <a:rPr lang="en-US" i="1" dirty="0" smtClean="0"/>
              <a:t>]</a:t>
            </a:r>
          </a:p>
          <a:p>
            <a:r>
              <a:rPr lang="en-US" dirty="0"/>
              <a:t>If 'start' and 'stop' are not specified, then slicing is done from </a:t>
            </a:r>
            <a:r>
              <a:rPr lang="en-US" dirty="0" smtClean="0"/>
              <a:t>0</a:t>
            </a:r>
            <a:r>
              <a:rPr lang="en-US" baseline="30000" dirty="0" smtClean="0"/>
              <a:t>th</a:t>
            </a:r>
            <a:r>
              <a:rPr lang="en-US" dirty="0" smtClean="0"/>
              <a:t> </a:t>
            </a:r>
            <a:r>
              <a:rPr lang="en-US" dirty="0"/>
              <a:t>to </a:t>
            </a:r>
            <a:r>
              <a:rPr lang="en-US" dirty="0" smtClean="0"/>
              <a:t>n-</a:t>
            </a:r>
            <a:r>
              <a:rPr lang="en-US" dirty="0" err="1" smtClean="0"/>
              <a:t>l</a:t>
            </a:r>
            <a:r>
              <a:rPr lang="en-US" baseline="30000" dirty="0" err="1" smtClean="0"/>
              <a:t>th</a:t>
            </a:r>
            <a:r>
              <a:rPr lang="en-US" dirty="0" smtClean="0"/>
              <a:t> index, </a:t>
            </a:r>
            <a:r>
              <a:rPr lang="en-US" dirty="0"/>
              <a:t>if `</a:t>
            </a:r>
            <a:r>
              <a:rPr lang="en-US" dirty="0" err="1"/>
              <a:t>stepsize</a:t>
            </a:r>
            <a:r>
              <a:rPr lang="en-US" dirty="0"/>
              <a:t>' is not written, then it is taken to be </a:t>
            </a:r>
            <a:r>
              <a:rPr lang="en-US" dirty="0" smtClean="0"/>
              <a:t>1</a:t>
            </a:r>
          </a:p>
          <a:p>
            <a:endParaRPr lang="en-US" i="1" dirty="0" smtClean="0"/>
          </a:p>
          <a:p>
            <a:r>
              <a:rPr lang="en-US" i="1" u="sng" dirty="0">
                <a:solidFill>
                  <a:srgbClr val="00B050"/>
                </a:solidFill>
              </a:rPr>
              <a:t>Go to Jupyter notebook for </a:t>
            </a:r>
            <a:r>
              <a:rPr lang="en-US" i="1" u="sng" dirty="0" smtClean="0">
                <a:solidFill>
                  <a:srgbClr val="00B050"/>
                </a:solidFill>
              </a:rPr>
              <a:t>examples</a:t>
            </a:r>
            <a:endParaRPr lang="en-US" u="sng" dirty="0">
              <a:solidFill>
                <a:srgbClr val="00B050"/>
              </a:solidFill>
            </a:endParaRPr>
          </a:p>
        </p:txBody>
      </p:sp>
    </p:spTree>
    <p:extLst>
      <p:ext uri="{BB962C8B-B14F-4D97-AF65-F5344CB8AC3E}">
        <p14:creationId xmlns:p14="http://schemas.microsoft.com/office/powerpoint/2010/main" val="321807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Repeating the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The repetition operator is denoted by '' symbol and is useful to repeat the string for several times. For example, </a:t>
            </a:r>
            <a:r>
              <a:rPr lang="en-US" dirty="0" err="1"/>
              <a:t>str</a:t>
            </a:r>
            <a:r>
              <a:rPr lang="en-US" dirty="0"/>
              <a:t> * n repeats the string for n times. See the </a:t>
            </a:r>
            <a:r>
              <a:rPr lang="en-US" dirty="0" smtClean="0"/>
              <a:t>example:</a:t>
            </a:r>
          </a:p>
          <a:p>
            <a:pPr marL="0" indent="0">
              <a:buNone/>
            </a:pPr>
            <a:r>
              <a:rPr lang="en-US" dirty="0"/>
              <a:t>	</a:t>
            </a:r>
            <a:r>
              <a:rPr lang="en-US" dirty="0" err="1" smtClean="0"/>
              <a:t>str</a:t>
            </a:r>
            <a:r>
              <a:rPr lang="en-US" dirty="0" smtClean="0"/>
              <a:t> </a:t>
            </a:r>
            <a:r>
              <a:rPr lang="en-US" dirty="0"/>
              <a:t>= 'Core Python' </a:t>
            </a:r>
            <a:endParaRPr lang="en-US" dirty="0" smtClean="0"/>
          </a:p>
          <a:p>
            <a:pPr marL="0" indent="0">
              <a:buNone/>
            </a:pPr>
            <a:r>
              <a:rPr lang="en-US" dirty="0"/>
              <a:t>	</a:t>
            </a:r>
            <a:r>
              <a:rPr lang="en-US" dirty="0" smtClean="0"/>
              <a:t>print(</a:t>
            </a:r>
            <a:r>
              <a:rPr lang="en-US" dirty="0" err="1" smtClean="0"/>
              <a:t>str</a:t>
            </a:r>
            <a:r>
              <a:rPr lang="en-US" dirty="0" smtClean="0"/>
              <a:t>*2</a:t>
            </a:r>
            <a:r>
              <a:rPr lang="en-US" dirty="0"/>
              <a:t>)</a:t>
            </a:r>
          </a:p>
          <a:p>
            <a:r>
              <a:rPr lang="en-US" dirty="0"/>
              <a:t>The preceding lines of code will display the following output:</a:t>
            </a:r>
          </a:p>
          <a:p>
            <a:pPr marL="0" indent="0">
              <a:buNone/>
            </a:pPr>
            <a:r>
              <a:rPr lang="en-US" dirty="0" smtClean="0"/>
              <a:t>	Core </a:t>
            </a:r>
            <a:r>
              <a:rPr lang="en-US" dirty="0" err="1"/>
              <a:t>PythonCore</a:t>
            </a:r>
            <a:r>
              <a:rPr lang="en-US" dirty="0"/>
              <a:t> Python</a:t>
            </a:r>
          </a:p>
          <a:p>
            <a:r>
              <a:rPr lang="en-US" dirty="0"/>
              <a:t>Similarly, it is possible to repeat a part of the string obtained by slicing </a:t>
            </a:r>
            <a:r>
              <a:rPr lang="en-US" dirty="0" smtClean="0"/>
              <a:t>as:</a:t>
            </a:r>
          </a:p>
          <a:p>
            <a:pPr marL="0" indent="0">
              <a:buNone/>
            </a:pPr>
            <a:r>
              <a:rPr lang="en-US" dirty="0"/>
              <a:t>	</a:t>
            </a:r>
            <a:r>
              <a:rPr lang="en-US" dirty="0" smtClean="0"/>
              <a:t>s </a:t>
            </a:r>
            <a:r>
              <a:rPr lang="en-US" dirty="0"/>
              <a:t>= </a:t>
            </a:r>
            <a:r>
              <a:rPr lang="en-US" dirty="0" err="1" smtClean="0"/>
              <a:t>str</a:t>
            </a:r>
            <a:r>
              <a:rPr lang="en-US" dirty="0" smtClean="0"/>
              <a:t>[5:7]*3</a:t>
            </a:r>
            <a:r>
              <a:rPr lang="en-US" dirty="0"/>
              <a:t>	# repeat 5th 6th characters for 3 times</a:t>
            </a:r>
          </a:p>
          <a:p>
            <a:pPr marL="0" indent="0">
              <a:buNone/>
            </a:pPr>
            <a:r>
              <a:rPr lang="en-US" dirty="0" smtClean="0"/>
              <a:t>	print(s</a:t>
            </a:r>
            <a:r>
              <a:rPr lang="en-US" dirty="0"/>
              <a:t>)</a:t>
            </a:r>
          </a:p>
          <a:p>
            <a:r>
              <a:rPr lang="en-US" dirty="0"/>
              <a:t>The output of the preceding statement is as follows: </a:t>
            </a:r>
            <a:endParaRPr lang="en-US" dirty="0" smtClean="0"/>
          </a:p>
          <a:p>
            <a:pPr marL="0" indent="0">
              <a:buNone/>
            </a:pPr>
            <a:r>
              <a:rPr lang="en-US" dirty="0"/>
              <a:t>	</a:t>
            </a:r>
            <a:r>
              <a:rPr lang="en-US" dirty="0" err="1" smtClean="0"/>
              <a:t>Py</a:t>
            </a:r>
            <a:r>
              <a:rPr lang="en-US" dirty="0" smtClean="0"/>
              <a:t> </a:t>
            </a:r>
            <a:r>
              <a:rPr lang="en-US" dirty="0" err="1"/>
              <a:t>Py</a:t>
            </a:r>
            <a:r>
              <a:rPr lang="en-US" dirty="0"/>
              <a:t> </a:t>
            </a:r>
            <a:r>
              <a:rPr lang="en-US" dirty="0" err="1" smtClean="0"/>
              <a:t>Py</a:t>
            </a:r>
            <a:endParaRPr lang="en-US" dirty="0"/>
          </a:p>
        </p:txBody>
      </p:sp>
    </p:spTree>
    <p:extLst>
      <p:ext uri="{BB962C8B-B14F-4D97-AF65-F5344CB8AC3E}">
        <p14:creationId xmlns:p14="http://schemas.microsoft.com/office/powerpoint/2010/main" val="46081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Concatenation of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lstStyle/>
          <a:p>
            <a:r>
              <a:rPr lang="en-US" dirty="0"/>
              <a:t>We can use `+' on strings to attach a string at the end of another string. </a:t>
            </a:r>
            <a:endParaRPr lang="en-US" dirty="0" smtClean="0"/>
          </a:p>
          <a:p>
            <a:r>
              <a:rPr lang="en-US" dirty="0" smtClean="0"/>
              <a:t>This </a:t>
            </a:r>
            <a:r>
              <a:rPr lang="en-US" dirty="0"/>
              <a:t>operator '+' is called addition operator when used on numbers. </a:t>
            </a:r>
            <a:endParaRPr lang="en-US" dirty="0" smtClean="0"/>
          </a:p>
          <a:p>
            <a:r>
              <a:rPr lang="en-US" dirty="0" smtClean="0"/>
              <a:t>But</a:t>
            </a:r>
            <a:r>
              <a:rPr lang="en-US" dirty="0"/>
              <a:t>, when used on strings, it is called `concatenation' operator since it joins or concatenates the strings. </a:t>
            </a:r>
          </a:p>
          <a:p>
            <a:pPr marL="548640" lvl="2" indent="0">
              <a:buNone/>
            </a:pPr>
            <a:r>
              <a:rPr lang="en-US" sz="1800" dirty="0"/>
              <a:t>&gt;&gt;&gt; s1='Core'</a:t>
            </a:r>
          </a:p>
          <a:p>
            <a:pPr marL="548640" lvl="2" indent="0">
              <a:buNone/>
            </a:pPr>
            <a:r>
              <a:rPr lang="en-US" sz="1800" dirty="0"/>
              <a:t>&gt;&gt;&gt; s2='Python'</a:t>
            </a:r>
          </a:p>
          <a:p>
            <a:pPr marL="548640" lvl="2" indent="0">
              <a:buNone/>
            </a:pPr>
            <a:r>
              <a:rPr lang="en-US" sz="1800" dirty="0"/>
              <a:t>&gt;&gt;&gt; s1+s2</a:t>
            </a:r>
          </a:p>
          <a:p>
            <a:pPr marL="548640" lvl="2" indent="0">
              <a:buNone/>
            </a:pPr>
            <a:r>
              <a:rPr lang="en-US" sz="1800" dirty="0"/>
              <a:t>'</a:t>
            </a:r>
            <a:r>
              <a:rPr lang="en-US" sz="1800" dirty="0" err="1"/>
              <a:t>CorePython</a:t>
            </a:r>
            <a:r>
              <a:rPr lang="en-US" sz="1800" dirty="0"/>
              <a:t>'</a:t>
            </a:r>
            <a:endParaRPr lang="en-US" sz="1800" dirty="0" smtClean="0"/>
          </a:p>
          <a:p>
            <a:endParaRPr lang="en-US" dirty="0"/>
          </a:p>
        </p:txBody>
      </p:sp>
    </p:spTree>
    <p:extLst>
      <p:ext uri="{BB962C8B-B14F-4D97-AF65-F5344CB8AC3E}">
        <p14:creationId xmlns:p14="http://schemas.microsoft.com/office/powerpoint/2010/main" val="1813280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Checking </a:t>
            </a:r>
            <a:r>
              <a:rPr lang="en-US" sz="3800" dirty="0" smtClean="0">
                <a:solidFill>
                  <a:srgbClr val="006600"/>
                </a:solidFill>
              </a:rPr>
              <a:t>membership</a:t>
            </a:r>
            <a:endParaRPr lang="en-US" sz="3800" dirty="0"/>
          </a:p>
        </p:txBody>
      </p:sp>
      <p:sp>
        <p:nvSpPr>
          <p:cNvPr id="3" name="Content Placeholder 2"/>
          <p:cNvSpPr>
            <a:spLocks noGrp="1"/>
          </p:cNvSpPr>
          <p:nvPr>
            <p:ph idx="1"/>
          </p:nvPr>
        </p:nvSpPr>
        <p:spPr/>
        <p:txBody>
          <a:bodyPr/>
          <a:lstStyle/>
          <a:p>
            <a:r>
              <a:rPr lang="en-US" dirty="0"/>
              <a:t>We can check if a string or character is a member of another string or not using 'in' or `not in' operators. </a:t>
            </a:r>
            <a:endParaRPr lang="en-US" dirty="0" smtClean="0"/>
          </a:p>
          <a:p>
            <a:r>
              <a:rPr lang="en-US" dirty="0" smtClean="0"/>
              <a:t>The </a:t>
            </a:r>
            <a:r>
              <a:rPr lang="en-US" dirty="0" smtClean="0">
                <a:solidFill>
                  <a:srgbClr val="0070C0"/>
                </a:solidFill>
              </a:rPr>
              <a:t>‘in’</a:t>
            </a:r>
            <a:r>
              <a:rPr lang="en-US" dirty="0" smtClean="0"/>
              <a:t> </a:t>
            </a:r>
            <a:r>
              <a:rPr lang="en-US" dirty="0"/>
              <a:t>operator returns True if the string or character is found in the main string. </a:t>
            </a:r>
            <a:r>
              <a:rPr lang="en-US" dirty="0" smtClean="0"/>
              <a:t>It </a:t>
            </a:r>
            <a:r>
              <a:rPr lang="en-US" dirty="0"/>
              <a:t>returns False if the string or character is not found in the main string. </a:t>
            </a:r>
            <a:endParaRPr lang="en-US" dirty="0" smtClean="0"/>
          </a:p>
          <a:p>
            <a:r>
              <a:rPr lang="en-US" dirty="0" smtClean="0"/>
              <a:t>The </a:t>
            </a:r>
            <a:r>
              <a:rPr lang="en-US" dirty="0" smtClean="0">
                <a:solidFill>
                  <a:srgbClr val="0070C0"/>
                </a:solidFill>
              </a:rPr>
              <a:t>‘not in’ </a:t>
            </a:r>
            <a:r>
              <a:rPr lang="en-US" dirty="0"/>
              <a:t>operator returns False if a string or character is not found in the main string, otherwise True.</a:t>
            </a:r>
          </a:p>
          <a:p>
            <a:r>
              <a:rPr lang="en-US" dirty="0"/>
              <a:t>The operators 'in' and 'not in' make </a:t>
            </a:r>
            <a:r>
              <a:rPr lang="en-US" dirty="0">
                <a:solidFill>
                  <a:srgbClr val="0070C0"/>
                </a:solidFill>
              </a:rPr>
              <a:t>case sensitive comparisons</a:t>
            </a:r>
            <a:r>
              <a:rPr lang="en-US" dirty="0"/>
              <a:t>. It means these operators consider the upper case and lower case letters or strings differently while comparing the strings</a:t>
            </a:r>
            <a:r>
              <a:rPr lang="en-US" dirty="0" smtClean="0"/>
              <a:t>.</a:t>
            </a:r>
          </a:p>
          <a:p>
            <a:endParaRPr lang="en-US" sz="1050" dirty="0" smtClean="0"/>
          </a:p>
          <a:p>
            <a:r>
              <a:rPr lang="en-US" i="1" u="sng" dirty="0">
                <a:solidFill>
                  <a:srgbClr val="00B050"/>
                </a:solidFill>
              </a:rPr>
              <a:t>Go to Jupyter notebook for </a:t>
            </a:r>
            <a:r>
              <a:rPr lang="en-US" i="1" u="sng" dirty="0" smtClean="0">
                <a:solidFill>
                  <a:srgbClr val="00B050"/>
                </a:solidFill>
              </a:rPr>
              <a:t>examples</a:t>
            </a:r>
            <a:endParaRPr lang="en-US" dirty="0"/>
          </a:p>
          <a:p>
            <a:endParaRPr lang="en-US" dirty="0"/>
          </a:p>
        </p:txBody>
      </p:sp>
    </p:spTree>
    <p:extLst>
      <p:ext uri="{BB962C8B-B14F-4D97-AF65-F5344CB8AC3E}">
        <p14:creationId xmlns:p14="http://schemas.microsoft.com/office/powerpoint/2010/main" val="1062241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Comparing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lstStyle/>
          <a:p>
            <a:r>
              <a:rPr lang="en-US" dirty="0"/>
              <a:t>We can use the relational operators like &gt;, &gt;=, &lt;, &lt;=, == or != operators to compare two strings. </a:t>
            </a:r>
            <a:endParaRPr lang="en-US" dirty="0" smtClean="0"/>
          </a:p>
          <a:p>
            <a:r>
              <a:rPr lang="en-US" dirty="0" smtClean="0"/>
              <a:t>They </a:t>
            </a:r>
            <a:r>
              <a:rPr lang="en-US" dirty="0"/>
              <a:t>return Boolean value, i.e. either True or False depending on the strings being </a:t>
            </a:r>
            <a:r>
              <a:rPr lang="en-US" dirty="0" smtClean="0"/>
              <a:t>compared</a:t>
            </a:r>
          </a:p>
          <a:p>
            <a:r>
              <a:rPr lang="en-US" dirty="0" smtClean="0"/>
              <a:t>While comparing the strings, python interpreter compares them by taking them in English dictionary order. The string which comes fist in the dictionary order will have a low value than the string which comes next.</a:t>
            </a:r>
          </a:p>
          <a:p>
            <a:r>
              <a:rPr lang="en-US" dirty="0" smtClean="0"/>
              <a:t>It means, ‘A’ is less than ‘B’ which is less than ‘C’ and so on</a:t>
            </a:r>
          </a:p>
          <a:p>
            <a:endParaRPr lang="en-US" sz="1200" dirty="0" smtClean="0"/>
          </a:p>
          <a:p>
            <a:r>
              <a:rPr lang="en-US" i="1" u="sng" dirty="0">
                <a:solidFill>
                  <a:srgbClr val="00B050"/>
                </a:solidFill>
              </a:rPr>
              <a:t>Go to Jupyter notebook for examples</a:t>
            </a:r>
            <a:endParaRPr lang="en-US" dirty="0"/>
          </a:p>
          <a:p>
            <a:endParaRPr lang="en-US" dirty="0"/>
          </a:p>
        </p:txBody>
      </p:sp>
    </p:spTree>
    <p:extLst>
      <p:ext uri="{BB962C8B-B14F-4D97-AF65-F5344CB8AC3E}">
        <p14:creationId xmlns:p14="http://schemas.microsoft.com/office/powerpoint/2010/main" val="2492511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76517"/>
            <a:ext cx="10058400" cy="1218213"/>
          </a:xfrm>
        </p:spPr>
        <p:txBody>
          <a:bodyPr>
            <a:normAutofit/>
          </a:bodyPr>
          <a:lstStyle/>
          <a:p>
            <a:r>
              <a:rPr lang="en-US" sz="3800" dirty="0">
                <a:solidFill>
                  <a:srgbClr val="006600"/>
                </a:solidFill>
              </a:rPr>
              <a:t>Removing spaces from a </a:t>
            </a:r>
            <a:r>
              <a:rPr lang="en-US" sz="3800" dirty="0" smtClean="0">
                <a:solidFill>
                  <a:srgbClr val="006600"/>
                </a:solidFill>
              </a:rPr>
              <a:t>string</a:t>
            </a:r>
            <a:endParaRPr lang="en-US" sz="3800" dirty="0"/>
          </a:p>
        </p:txBody>
      </p:sp>
      <p:sp>
        <p:nvSpPr>
          <p:cNvPr id="3" name="Content Placeholder 2"/>
          <p:cNvSpPr>
            <a:spLocks noGrp="1"/>
          </p:cNvSpPr>
          <p:nvPr>
            <p:ph idx="1"/>
          </p:nvPr>
        </p:nvSpPr>
        <p:spPr>
          <a:xfrm>
            <a:off x="1069848" y="1694730"/>
            <a:ext cx="10058400" cy="4487129"/>
          </a:xfrm>
        </p:spPr>
        <p:txBody>
          <a:bodyPr>
            <a:normAutofit fontScale="92500" lnSpcReduction="10000"/>
          </a:bodyPr>
          <a:lstStyle/>
          <a:p>
            <a:r>
              <a:rPr lang="en-US" dirty="0"/>
              <a:t>A space is also considered as a character inside a string. </a:t>
            </a:r>
            <a:endParaRPr lang="en-US" dirty="0" smtClean="0"/>
          </a:p>
          <a:p>
            <a:r>
              <a:rPr lang="en-US" dirty="0" smtClean="0"/>
              <a:t>Sometimes</a:t>
            </a:r>
            <a:r>
              <a:rPr lang="en-US" dirty="0"/>
              <a:t>, the unnecessary spaces in a string will lead to wrong </a:t>
            </a:r>
            <a:r>
              <a:rPr lang="en-US" dirty="0" smtClean="0"/>
              <a:t>results. For example</a:t>
            </a:r>
          </a:p>
          <a:p>
            <a:pPr marL="548640" lvl="2" indent="0">
              <a:buNone/>
            </a:pPr>
            <a:r>
              <a:rPr lang="en-US" sz="1800" dirty="0"/>
              <a:t>if </a:t>
            </a:r>
            <a:r>
              <a:rPr lang="en-US" sz="1800" dirty="0" smtClean="0"/>
              <a:t> ‘ </a:t>
            </a:r>
            <a:r>
              <a:rPr lang="en-US" sz="1800" dirty="0" err="1" smtClean="0"/>
              <a:t>Mukesh</a:t>
            </a:r>
            <a:r>
              <a:rPr lang="en-US" sz="1800" dirty="0" smtClean="0"/>
              <a:t>   ‘ == '</a:t>
            </a:r>
            <a:r>
              <a:rPr lang="en-US" sz="1800" dirty="0" err="1" smtClean="0"/>
              <a:t>Mukesh</a:t>
            </a:r>
            <a:r>
              <a:rPr lang="en-US" sz="1800" dirty="0" smtClean="0"/>
              <a:t>‘ :</a:t>
            </a:r>
            <a:endParaRPr lang="en-US" sz="1800" dirty="0"/>
          </a:p>
          <a:p>
            <a:pPr marL="548640" lvl="2" indent="0">
              <a:buNone/>
            </a:pPr>
            <a:r>
              <a:rPr lang="en-US" sz="1800" dirty="0"/>
              <a:t>    print('Welcome')</a:t>
            </a:r>
          </a:p>
          <a:p>
            <a:pPr marL="548640" lvl="2" indent="0">
              <a:buNone/>
            </a:pPr>
            <a:r>
              <a:rPr lang="en-US" sz="1800" dirty="0"/>
              <a:t>else:</a:t>
            </a:r>
          </a:p>
          <a:p>
            <a:pPr marL="548640" lvl="2" indent="0">
              <a:buNone/>
            </a:pPr>
            <a:r>
              <a:rPr lang="en-US" sz="1800" dirty="0"/>
              <a:t>    print('name not found</a:t>
            </a:r>
            <a:r>
              <a:rPr lang="en-US" sz="1800" dirty="0" smtClean="0"/>
              <a:t>')</a:t>
            </a:r>
          </a:p>
          <a:p>
            <a:pPr marL="548640" lvl="2" indent="0">
              <a:buNone/>
            </a:pPr>
            <a:r>
              <a:rPr lang="en-US" sz="1800" i="1" u="sng" dirty="0" smtClean="0"/>
              <a:t>Output: </a:t>
            </a:r>
          </a:p>
          <a:p>
            <a:pPr marL="548640" lvl="2" indent="0">
              <a:buNone/>
            </a:pPr>
            <a:r>
              <a:rPr lang="en-US" sz="1800" dirty="0" smtClean="0"/>
              <a:t>name </a:t>
            </a:r>
            <a:r>
              <a:rPr lang="en-US" sz="1800" dirty="0"/>
              <a:t>not </a:t>
            </a:r>
            <a:r>
              <a:rPr lang="en-US" sz="1800" dirty="0" smtClean="0"/>
              <a:t>found</a:t>
            </a:r>
          </a:p>
          <a:p>
            <a:r>
              <a:rPr lang="en-US" sz="2200" dirty="0"/>
              <a:t>Hence such spaces should be removed from the strings before they are compared. </a:t>
            </a:r>
            <a:endParaRPr lang="en-US" sz="2200" dirty="0" smtClean="0"/>
          </a:p>
          <a:p>
            <a:r>
              <a:rPr lang="en-US" sz="2200" dirty="0" smtClean="0"/>
              <a:t>This </a:t>
            </a:r>
            <a:r>
              <a:rPr lang="en-US" sz="2200" dirty="0"/>
              <a:t>is possible using </a:t>
            </a:r>
            <a:r>
              <a:rPr lang="en-US" sz="2200" dirty="0" err="1"/>
              <a:t>rstrip</a:t>
            </a:r>
            <a:r>
              <a:rPr lang="en-US" sz="2200" dirty="0"/>
              <a:t>(), </a:t>
            </a:r>
            <a:r>
              <a:rPr lang="en-US" sz="2200" dirty="0" err="1"/>
              <a:t>lstrip</a:t>
            </a:r>
            <a:r>
              <a:rPr lang="en-US" sz="2200" dirty="0"/>
              <a:t>() and strip() methods. </a:t>
            </a:r>
            <a:endParaRPr lang="en-US" sz="2200" dirty="0" smtClean="0"/>
          </a:p>
          <a:p>
            <a:r>
              <a:rPr lang="en-US" sz="2200" dirty="0" smtClean="0"/>
              <a:t>The </a:t>
            </a:r>
            <a:r>
              <a:rPr lang="en-US" sz="2200" dirty="0" err="1"/>
              <a:t>rstrip</a:t>
            </a:r>
            <a:r>
              <a:rPr lang="en-US" sz="2200" dirty="0"/>
              <a:t>() method removes the spaces which are at the right side of the string. The </a:t>
            </a:r>
            <a:r>
              <a:rPr lang="en-US" sz="2200" dirty="0" err="1"/>
              <a:t>lstrip</a:t>
            </a:r>
            <a:r>
              <a:rPr lang="en-US" sz="2200" dirty="0"/>
              <a:t>() method removes spaces which are at the left side of the string. strip() method removes spaces from both the sides of the </a:t>
            </a:r>
            <a:r>
              <a:rPr lang="en-US" sz="2200" dirty="0" smtClean="0"/>
              <a:t>strings</a:t>
            </a:r>
          </a:p>
          <a:p>
            <a:r>
              <a:rPr lang="en-US" i="1" u="sng" dirty="0">
                <a:solidFill>
                  <a:srgbClr val="00B050"/>
                </a:solidFill>
              </a:rPr>
              <a:t>Go to Jupyter notebook for examples</a:t>
            </a:r>
            <a:endParaRPr lang="en-US" dirty="0"/>
          </a:p>
          <a:p>
            <a:endParaRPr lang="en-US" dirty="0"/>
          </a:p>
          <a:p>
            <a:endParaRPr lang="en-US" dirty="0"/>
          </a:p>
        </p:txBody>
      </p:sp>
    </p:spTree>
    <p:extLst>
      <p:ext uri="{BB962C8B-B14F-4D97-AF65-F5344CB8AC3E}">
        <p14:creationId xmlns:p14="http://schemas.microsoft.com/office/powerpoint/2010/main" val="904904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000" y="592427"/>
            <a:ext cx="10058400" cy="1012151"/>
          </a:xfrm>
        </p:spPr>
        <p:txBody>
          <a:bodyPr>
            <a:normAutofit/>
          </a:bodyPr>
          <a:lstStyle/>
          <a:p>
            <a:r>
              <a:rPr lang="en-US" sz="3800" dirty="0">
                <a:solidFill>
                  <a:srgbClr val="006600"/>
                </a:solidFill>
              </a:rPr>
              <a:t>Finding sub </a:t>
            </a:r>
            <a:r>
              <a:rPr lang="en-US" sz="3800" dirty="0" smtClean="0">
                <a:solidFill>
                  <a:srgbClr val="006600"/>
                </a:solidFill>
              </a:rPr>
              <a:t>strings</a:t>
            </a:r>
            <a:endParaRPr lang="en-US" sz="3800" dirty="0"/>
          </a:p>
        </p:txBody>
      </p:sp>
      <p:sp>
        <p:nvSpPr>
          <p:cNvPr id="3" name="Content Placeholder 2"/>
          <p:cNvSpPr>
            <a:spLocks noGrp="1"/>
          </p:cNvSpPr>
          <p:nvPr>
            <p:ph idx="1"/>
          </p:nvPr>
        </p:nvSpPr>
        <p:spPr>
          <a:xfrm>
            <a:off x="1069848" y="1712891"/>
            <a:ext cx="10058400" cy="4459310"/>
          </a:xfrm>
        </p:spPr>
        <p:txBody>
          <a:bodyPr>
            <a:normAutofit fontScale="92500" lnSpcReduction="20000"/>
          </a:bodyPr>
          <a:lstStyle/>
          <a:p>
            <a:r>
              <a:rPr lang="en-US" dirty="0"/>
              <a:t>The find(), </a:t>
            </a:r>
            <a:r>
              <a:rPr lang="en-US" dirty="0" err="1"/>
              <a:t>rfind</a:t>
            </a:r>
            <a:r>
              <a:rPr lang="en-US" dirty="0"/>
              <a:t>(), index() and </a:t>
            </a:r>
            <a:r>
              <a:rPr lang="en-US" dirty="0" err="1"/>
              <a:t>rindex</a:t>
            </a:r>
            <a:r>
              <a:rPr lang="en-US" dirty="0"/>
              <a:t>() methods are useful to locate sub strings in a </a:t>
            </a:r>
            <a:r>
              <a:rPr lang="en-US" dirty="0" smtClean="0"/>
              <a:t>string.</a:t>
            </a:r>
          </a:p>
          <a:p>
            <a:r>
              <a:rPr lang="en-US" dirty="0" smtClean="0"/>
              <a:t>These </a:t>
            </a:r>
            <a:r>
              <a:rPr lang="en-US" dirty="0"/>
              <a:t>methods return </a:t>
            </a:r>
            <a:r>
              <a:rPr lang="en-US" dirty="0">
                <a:solidFill>
                  <a:srgbClr val="0070C0"/>
                </a:solidFill>
              </a:rPr>
              <a:t>the location of the first occurrence of the sub string </a:t>
            </a:r>
            <a:r>
              <a:rPr lang="en-US" dirty="0"/>
              <a:t>in the </a:t>
            </a:r>
            <a:r>
              <a:rPr lang="en-US" dirty="0" smtClean="0"/>
              <a:t>main </a:t>
            </a:r>
            <a:r>
              <a:rPr lang="en-US" dirty="0"/>
              <a:t>string. </a:t>
            </a:r>
            <a:endParaRPr lang="en-US" dirty="0" smtClean="0"/>
          </a:p>
          <a:p>
            <a:r>
              <a:rPr lang="en-US" dirty="0" smtClean="0"/>
              <a:t>The </a:t>
            </a:r>
            <a:r>
              <a:rPr lang="en-US" dirty="0"/>
              <a:t>find() and index() methods search for the sub string from the beginning of the main string. </a:t>
            </a:r>
            <a:endParaRPr lang="en-US" dirty="0" smtClean="0"/>
          </a:p>
          <a:p>
            <a:r>
              <a:rPr lang="en-US" dirty="0" smtClean="0"/>
              <a:t>The </a:t>
            </a:r>
            <a:r>
              <a:rPr lang="en-US" dirty="0" err="1"/>
              <a:t>rfind</a:t>
            </a:r>
            <a:r>
              <a:rPr lang="en-US" dirty="0"/>
              <a:t>() and </a:t>
            </a:r>
            <a:r>
              <a:rPr lang="en-US" dirty="0" err="1"/>
              <a:t>rindex</a:t>
            </a:r>
            <a:r>
              <a:rPr lang="en-US" dirty="0"/>
              <a:t>() methods search for the sub string from right to left, i.e. in backward order.</a:t>
            </a:r>
          </a:p>
          <a:p>
            <a:r>
              <a:rPr lang="en-US" dirty="0"/>
              <a:t>The find() method returns </a:t>
            </a:r>
            <a:r>
              <a:rPr lang="en-US" dirty="0" smtClean="0"/>
              <a:t>-1 </a:t>
            </a:r>
            <a:r>
              <a:rPr lang="en-US" dirty="0"/>
              <a:t>if the sub string is not found in the main string. </a:t>
            </a:r>
            <a:endParaRPr lang="en-US" dirty="0" smtClean="0"/>
          </a:p>
          <a:p>
            <a:r>
              <a:rPr lang="en-US" dirty="0" smtClean="0"/>
              <a:t>The </a:t>
            </a:r>
            <a:r>
              <a:rPr lang="en-US" dirty="0"/>
              <a:t>index() method returns </a:t>
            </a:r>
            <a:r>
              <a:rPr lang="en-US" dirty="0" smtClean="0"/>
              <a:t>‘</a:t>
            </a:r>
            <a:r>
              <a:rPr lang="en-US" dirty="0" err="1" smtClean="0"/>
              <a:t>ValueError</a:t>
            </a:r>
            <a:r>
              <a:rPr lang="en-US" dirty="0" smtClean="0"/>
              <a:t>’ </a:t>
            </a:r>
            <a:r>
              <a:rPr lang="en-US" dirty="0"/>
              <a:t>exception if the sub string is not found. </a:t>
            </a:r>
            <a:endParaRPr lang="en-US" dirty="0" smtClean="0"/>
          </a:p>
          <a:p>
            <a:r>
              <a:rPr lang="en-US" dirty="0" smtClean="0"/>
              <a:t>The </a:t>
            </a:r>
            <a:r>
              <a:rPr lang="en-US" dirty="0"/>
              <a:t>format of find() method is:</a:t>
            </a:r>
          </a:p>
          <a:p>
            <a:pPr marL="0" indent="0">
              <a:buNone/>
            </a:pPr>
            <a:r>
              <a:rPr lang="en-US" dirty="0" smtClean="0"/>
              <a:t>	</a:t>
            </a:r>
            <a:r>
              <a:rPr lang="en-US" i="1" dirty="0" err="1" smtClean="0"/>
              <a:t>mainstring.find</a:t>
            </a:r>
            <a:r>
              <a:rPr lang="en-US" i="1" dirty="0" smtClean="0"/>
              <a:t>(substring</a:t>
            </a:r>
            <a:r>
              <a:rPr lang="en-US" i="1" dirty="0"/>
              <a:t>, beginning, ending)</a:t>
            </a:r>
          </a:p>
          <a:p>
            <a:r>
              <a:rPr lang="en-US" dirty="0"/>
              <a:t>The same format is used for other methods also</a:t>
            </a:r>
            <a:r>
              <a:rPr lang="en-US" dirty="0" smtClean="0"/>
              <a:t>.</a:t>
            </a:r>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920092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Counting substrings in a </a:t>
            </a:r>
            <a:r>
              <a:rPr lang="en-US" sz="3800" dirty="0" smtClean="0">
                <a:solidFill>
                  <a:srgbClr val="006600"/>
                </a:solidFill>
              </a:rPr>
              <a:t>string</a:t>
            </a:r>
            <a:endParaRPr lang="en-US" sz="3800" dirty="0"/>
          </a:p>
        </p:txBody>
      </p:sp>
      <p:sp>
        <p:nvSpPr>
          <p:cNvPr id="3" name="Content Placeholder 2"/>
          <p:cNvSpPr>
            <a:spLocks noGrp="1"/>
          </p:cNvSpPr>
          <p:nvPr>
            <p:ph idx="1"/>
          </p:nvPr>
        </p:nvSpPr>
        <p:spPr>
          <a:xfrm>
            <a:off x="1069848" y="1902467"/>
            <a:ext cx="10058400" cy="4050792"/>
          </a:xfrm>
        </p:spPr>
        <p:txBody>
          <a:bodyPr/>
          <a:lstStyle/>
          <a:p>
            <a:r>
              <a:rPr lang="en-US" dirty="0"/>
              <a:t>The method count() is available to count the number of occurrences of a sub string in a main string. </a:t>
            </a:r>
            <a:endParaRPr lang="en-US" dirty="0" smtClean="0"/>
          </a:p>
          <a:p>
            <a:r>
              <a:rPr lang="en-US" dirty="0" smtClean="0"/>
              <a:t>The format </a:t>
            </a:r>
            <a:r>
              <a:rPr lang="en-US" dirty="0"/>
              <a:t>of this method </a:t>
            </a:r>
            <a:r>
              <a:rPr lang="en-US" dirty="0" smtClean="0"/>
              <a:t>is:</a:t>
            </a:r>
          </a:p>
          <a:p>
            <a:pPr marL="0" indent="0">
              <a:buNone/>
            </a:pPr>
            <a:r>
              <a:rPr lang="en-US" dirty="0" smtClean="0"/>
              <a:t>	</a:t>
            </a:r>
            <a:r>
              <a:rPr lang="en-US" dirty="0" err="1" smtClean="0"/>
              <a:t>stringname.count</a:t>
            </a:r>
            <a:r>
              <a:rPr lang="en-US" dirty="0" smtClean="0"/>
              <a:t> </a:t>
            </a:r>
            <a:r>
              <a:rPr lang="en-US" dirty="0"/>
              <a:t>(</a:t>
            </a:r>
            <a:r>
              <a:rPr lang="en-US" dirty="0" smtClean="0"/>
              <a:t>substring</a:t>
            </a:r>
            <a:r>
              <a:rPr lang="en-US" dirty="0"/>
              <a:t>) </a:t>
            </a:r>
            <a:endParaRPr lang="en-US" dirty="0" smtClean="0"/>
          </a:p>
          <a:p>
            <a:r>
              <a:rPr lang="en-US" dirty="0" smtClean="0"/>
              <a:t>This </a:t>
            </a:r>
            <a:r>
              <a:rPr lang="en-US" dirty="0"/>
              <a:t>returns an integer number that represents how many times the substring is found in the main string</a:t>
            </a:r>
            <a:r>
              <a:rPr lang="en-US" dirty="0" smtClean="0"/>
              <a:t>.</a:t>
            </a:r>
          </a:p>
          <a:p>
            <a:r>
              <a:rPr lang="en-US" dirty="0"/>
              <a:t>We can limit our search by specifying beginning </a:t>
            </a:r>
            <a:r>
              <a:rPr lang="en-US" dirty="0" smtClean="0"/>
              <a:t>and ending positions in </a:t>
            </a:r>
            <a:r>
              <a:rPr lang="en-US" dirty="0"/>
              <a:t>the count() method so that the substring position is </a:t>
            </a:r>
            <a:r>
              <a:rPr lang="en-US" dirty="0" smtClean="0"/>
              <a:t>counted only in that range. Hence, the </a:t>
            </a:r>
            <a:r>
              <a:rPr lang="en-US" dirty="0"/>
              <a:t>other form of count() method is:</a:t>
            </a:r>
          </a:p>
          <a:p>
            <a:pPr marL="0" indent="0">
              <a:buNone/>
            </a:pPr>
            <a:r>
              <a:rPr lang="en-US" dirty="0" smtClean="0"/>
              <a:t>	</a:t>
            </a:r>
            <a:r>
              <a:rPr lang="en-US" dirty="0" err="1" smtClean="0"/>
              <a:t>stringname.count</a:t>
            </a:r>
            <a:r>
              <a:rPr lang="en-US" dirty="0" smtClean="0"/>
              <a:t>(</a:t>
            </a:r>
            <a:r>
              <a:rPr lang="en-US" dirty="0" err="1" smtClean="0"/>
              <a:t>substring,begin</a:t>
            </a:r>
            <a:r>
              <a:rPr lang="en-US" dirty="0" smtClean="0"/>
              <a:t>, </a:t>
            </a:r>
            <a:r>
              <a:rPr lang="en-US" dirty="0"/>
              <a:t>end</a:t>
            </a:r>
            <a:r>
              <a:rPr lang="en-US" dirty="0" smtClean="0"/>
              <a:t>)</a:t>
            </a:r>
          </a:p>
          <a:p>
            <a:r>
              <a:rPr lang="en-US" i="1" u="sng" dirty="0">
                <a:solidFill>
                  <a:srgbClr val="00B050"/>
                </a:solidFill>
              </a:rPr>
              <a:t>Go to Jupyter notebook for </a:t>
            </a:r>
            <a:r>
              <a:rPr lang="en-US" i="1" u="sng" dirty="0" smtClean="0">
                <a:solidFill>
                  <a:srgbClr val="00B050"/>
                </a:solidFill>
              </a:rPr>
              <a:t>examples</a:t>
            </a:r>
            <a:endParaRPr lang="en-US" dirty="0"/>
          </a:p>
          <a:p>
            <a:endParaRPr lang="en-US" dirty="0"/>
          </a:p>
        </p:txBody>
      </p:sp>
    </p:spTree>
    <p:extLst>
      <p:ext uri="{BB962C8B-B14F-4D97-AF65-F5344CB8AC3E}">
        <p14:creationId xmlns:p14="http://schemas.microsoft.com/office/powerpoint/2010/main" val="4172573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8</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Strings and Characters</a:t>
            </a: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9" y="484632"/>
            <a:ext cx="10058400" cy="1609344"/>
          </a:xfrm>
        </p:spPr>
        <p:txBody>
          <a:bodyPr>
            <a:normAutofit/>
          </a:bodyPr>
          <a:lstStyle/>
          <a:p>
            <a:r>
              <a:rPr lang="en-US" sz="3800" dirty="0">
                <a:solidFill>
                  <a:srgbClr val="006600"/>
                </a:solidFill>
              </a:rPr>
              <a:t>Strings are </a:t>
            </a:r>
            <a:r>
              <a:rPr lang="en-US" sz="3800" dirty="0" smtClean="0">
                <a:solidFill>
                  <a:srgbClr val="006600"/>
                </a:solidFill>
              </a:rPr>
              <a:t>immutable</a:t>
            </a:r>
            <a:endParaRPr lang="en-US" sz="3800" dirty="0"/>
          </a:p>
        </p:txBody>
      </p:sp>
      <p:sp>
        <p:nvSpPr>
          <p:cNvPr id="3" name="Content Placeholder 2"/>
          <p:cNvSpPr>
            <a:spLocks noGrp="1"/>
          </p:cNvSpPr>
          <p:nvPr>
            <p:ph idx="1"/>
          </p:nvPr>
        </p:nvSpPr>
        <p:spPr>
          <a:xfrm>
            <a:off x="927279" y="1906073"/>
            <a:ext cx="10496283" cy="4266127"/>
          </a:xfrm>
        </p:spPr>
        <p:txBody>
          <a:bodyPr>
            <a:normAutofit/>
          </a:bodyPr>
          <a:lstStyle/>
          <a:p>
            <a:r>
              <a:rPr lang="en-US" dirty="0"/>
              <a:t>An </a:t>
            </a:r>
            <a:r>
              <a:rPr lang="en-US" i="1" dirty="0"/>
              <a:t>immutable </a:t>
            </a:r>
            <a:r>
              <a:rPr lang="en-US" dirty="0"/>
              <a:t>object is an object whose content cannot be changed. On the other hand, a </a:t>
            </a:r>
            <a:r>
              <a:rPr lang="en-US" i="1" dirty="0"/>
              <a:t>mutable </a:t>
            </a:r>
            <a:r>
              <a:rPr lang="en-US" dirty="0"/>
              <a:t>object is an object whose content can be changed as and when required. </a:t>
            </a:r>
            <a:endParaRPr lang="en-US" dirty="0" smtClean="0"/>
          </a:p>
          <a:p>
            <a:r>
              <a:rPr lang="en-US" dirty="0" smtClean="0"/>
              <a:t>In </a:t>
            </a:r>
            <a:r>
              <a:rPr lang="en-US" dirty="0"/>
              <a:t>Python, </a:t>
            </a:r>
            <a:r>
              <a:rPr lang="en-US" i="1" dirty="0">
                <a:solidFill>
                  <a:schemeClr val="accent2">
                    <a:lumMod val="75000"/>
                  </a:schemeClr>
                </a:solidFill>
              </a:rPr>
              <a:t>numbers, strings and tuples </a:t>
            </a:r>
            <a:r>
              <a:rPr lang="en-US" dirty="0"/>
              <a:t>are</a:t>
            </a:r>
            <a:r>
              <a:rPr lang="en-US" dirty="0">
                <a:solidFill>
                  <a:srgbClr val="7030A0"/>
                </a:solidFill>
              </a:rPr>
              <a:t> immutable</a:t>
            </a:r>
            <a:r>
              <a:rPr lang="en-US" dirty="0"/>
              <a:t>. </a:t>
            </a:r>
            <a:endParaRPr lang="en-US" dirty="0" smtClean="0"/>
          </a:p>
          <a:p>
            <a:r>
              <a:rPr lang="en-US" i="1" dirty="0" smtClean="0">
                <a:solidFill>
                  <a:schemeClr val="accent2">
                    <a:lumMod val="75000"/>
                  </a:schemeClr>
                </a:solidFill>
              </a:rPr>
              <a:t>Lists</a:t>
            </a:r>
            <a:r>
              <a:rPr lang="en-US" i="1" dirty="0">
                <a:solidFill>
                  <a:schemeClr val="accent2">
                    <a:lumMod val="75000"/>
                  </a:schemeClr>
                </a:solidFill>
              </a:rPr>
              <a:t>, sets, dictionaries </a:t>
            </a:r>
            <a:r>
              <a:rPr lang="en-US" dirty="0"/>
              <a:t>are</a:t>
            </a:r>
            <a:r>
              <a:rPr lang="en-US" dirty="0">
                <a:solidFill>
                  <a:srgbClr val="7030A0"/>
                </a:solidFill>
              </a:rPr>
              <a:t> mutable </a:t>
            </a:r>
            <a:r>
              <a:rPr lang="en-US" dirty="0"/>
              <a:t>objects.</a:t>
            </a:r>
          </a:p>
          <a:p>
            <a:r>
              <a:rPr lang="en-US" dirty="0"/>
              <a:t>There are two reasons why string objects are made immutable in Python.</a:t>
            </a:r>
          </a:p>
          <a:p>
            <a:pPr lvl="1"/>
            <a:r>
              <a:rPr lang="en-US" b="1" dirty="0" smtClean="0"/>
              <a:t>Performance</a:t>
            </a:r>
            <a:r>
              <a:rPr lang="en-US" b="1" dirty="0"/>
              <a:t>: </a:t>
            </a:r>
            <a:r>
              <a:rPr lang="en-US" dirty="0"/>
              <a:t>When an object is immutable, it will have fixed size in memory since it cannot be modified. Because strings are immutable, we can easily allocate memory space for them at creation time, and the storage requirements are fixed and unchanging. Hence it takes less time to allocate memory for strings and less time to access them. This increases the performance of the software</a:t>
            </a:r>
            <a:r>
              <a:rPr lang="en-US" dirty="0" smtClean="0"/>
              <a:t>.</a:t>
            </a:r>
          </a:p>
          <a:p>
            <a:pPr lvl="1"/>
            <a:r>
              <a:rPr lang="en-US" b="1" dirty="0"/>
              <a:t>Security: </a:t>
            </a:r>
            <a:r>
              <a:rPr lang="en-US" dirty="0"/>
              <a:t>Since string objects are immutable, any attempts to modify the existing string object will create a new object in memory. Thus the identity number of the new object will change that lets the programmer to understand that somebody modified the original string</a:t>
            </a:r>
          </a:p>
          <a:p>
            <a:pPr lvl="1"/>
            <a:endParaRPr lang="en-US" dirty="0"/>
          </a:p>
        </p:txBody>
      </p:sp>
    </p:spTree>
    <p:extLst>
      <p:ext uri="{BB962C8B-B14F-4D97-AF65-F5344CB8AC3E}">
        <p14:creationId xmlns:p14="http://schemas.microsoft.com/office/powerpoint/2010/main" val="1603909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6220" y="1262130"/>
            <a:ext cx="9723549" cy="4910070"/>
          </a:xfrm>
        </p:spPr>
        <p:txBody>
          <a:bodyPr>
            <a:normAutofit/>
          </a:bodyPr>
          <a:lstStyle/>
          <a:p>
            <a:r>
              <a:rPr lang="en-US" dirty="0" smtClean="0"/>
              <a:t>Examples: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8" name="Picture 7"/>
          <p:cNvPicPr>
            <a:picLocks noChangeAspect="1"/>
          </p:cNvPicPr>
          <p:nvPr/>
        </p:nvPicPr>
        <p:blipFill rotWithShape="1">
          <a:blip r:embed="rId2"/>
          <a:srcRect l="12155" t="39745" r="29148" b="26980"/>
          <a:stretch/>
        </p:blipFill>
        <p:spPr>
          <a:xfrm>
            <a:off x="2061522" y="2021982"/>
            <a:ext cx="7198388" cy="22942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064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2434" y="1339404"/>
            <a:ext cx="9685813" cy="4520484"/>
          </a:xfrm>
        </p:spPr>
        <p:txBody>
          <a:bodyPr>
            <a:normAutofit/>
          </a:bodyPr>
          <a:lstStyle/>
          <a:p>
            <a:pPr marL="0" indent="0">
              <a:lnSpc>
                <a:spcPct val="120000"/>
              </a:lnSpc>
              <a:spcBef>
                <a:spcPts val="0"/>
              </a:spcBef>
              <a:buNone/>
            </a:pPr>
            <a:r>
              <a:rPr lang="en-US" dirty="0"/>
              <a:t>&gt;&gt;&gt; s1='one'</a:t>
            </a:r>
          </a:p>
          <a:p>
            <a:pPr marL="0" indent="0">
              <a:lnSpc>
                <a:spcPct val="120000"/>
              </a:lnSpc>
              <a:spcBef>
                <a:spcPts val="0"/>
              </a:spcBef>
              <a:buNone/>
            </a:pPr>
            <a:r>
              <a:rPr lang="en-US" dirty="0"/>
              <a:t>&gt;&gt;&gt; s2='two'</a:t>
            </a:r>
          </a:p>
          <a:p>
            <a:pPr marL="0" indent="0">
              <a:lnSpc>
                <a:spcPct val="120000"/>
              </a:lnSpc>
              <a:spcBef>
                <a:spcPts val="0"/>
              </a:spcBef>
              <a:buNone/>
            </a:pPr>
            <a:r>
              <a:rPr lang="en-US" dirty="0"/>
              <a:t>&gt;&gt;&gt; id(s1)</a:t>
            </a:r>
          </a:p>
          <a:p>
            <a:pPr marL="0" indent="0">
              <a:lnSpc>
                <a:spcPct val="120000"/>
              </a:lnSpc>
              <a:spcBef>
                <a:spcPts val="0"/>
              </a:spcBef>
              <a:buNone/>
            </a:pPr>
            <a:r>
              <a:rPr lang="en-US" dirty="0"/>
              <a:t>533804836656</a:t>
            </a:r>
          </a:p>
          <a:p>
            <a:pPr marL="0" indent="0">
              <a:lnSpc>
                <a:spcPct val="120000"/>
              </a:lnSpc>
              <a:spcBef>
                <a:spcPts val="0"/>
              </a:spcBef>
              <a:buNone/>
            </a:pPr>
            <a:r>
              <a:rPr lang="en-US" dirty="0"/>
              <a:t>&gt;&gt;&gt; id(s2)</a:t>
            </a:r>
          </a:p>
          <a:p>
            <a:pPr marL="0" indent="0">
              <a:lnSpc>
                <a:spcPct val="120000"/>
              </a:lnSpc>
              <a:spcBef>
                <a:spcPts val="0"/>
              </a:spcBef>
              <a:buNone/>
            </a:pPr>
            <a:r>
              <a:rPr lang="en-US" dirty="0"/>
              <a:t>533804836592</a:t>
            </a:r>
          </a:p>
          <a:p>
            <a:pPr marL="0" indent="0">
              <a:lnSpc>
                <a:spcPct val="120000"/>
              </a:lnSpc>
              <a:spcBef>
                <a:spcPts val="0"/>
              </a:spcBef>
              <a:buNone/>
            </a:pPr>
            <a:r>
              <a:rPr lang="en-US" dirty="0"/>
              <a:t>&gt;&gt;&gt; s2=s1</a:t>
            </a:r>
          </a:p>
          <a:p>
            <a:pPr marL="0" indent="0">
              <a:lnSpc>
                <a:spcPct val="120000"/>
              </a:lnSpc>
              <a:spcBef>
                <a:spcPts val="0"/>
              </a:spcBef>
              <a:buNone/>
            </a:pPr>
            <a:r>
              <a:rPr lang="en-US" dirty="0"/>
              <a:t>&gt;&gt;&gt; id(s1)</a:t>
            </a:r>
          </a:p>
          <a:p>
            <a:pPr marL="0" indent="0">
              <a:lnSpc>
                <a:spcPct val="120000"/>
              </a:lnSpc>
              <a:spcBef>
                <a:spcPts val="0"/>
              </a:spcBef>
              <a:buNone/>
            </a:pPr>
            <a:r>
              <a:rPr lang="en-US" dirty="0"/>
              <a:t>533804836656</a:t>
            </a:r>
          </a:p>
          <a:p>
            <a:pPr marL="0" indent="0">
              <a:lnSpc>
                <a:spcPct val="120000"/>
              </a:lnSpc>
              <a:spcBef>
                <a:spcPts val="0"/>
              </a:spcBef>
              <a:buNone/>
            </a:pPr>
            <a:r>
              <a:rPr lang="en-US" dirty="0"/>
              <a:t>&gt;&gt;&gt; id(s2)</a:t>
            </a:r>
          </a:p>
          <a:p>
            <a:pPr marL="0" indent="0">
              <a:lnSpc>
                <a:spcPct val="120000"/>
              </a:lnSpc>
              <a:spcBef>
                <a:spcPts val="0"/>
              </a:spcBef>
              <a:buNone/>
            </a:pPr>
            <a:r>
              <a:rPr lang="en-US" dirty="0"/>
              <a:t>533804836656</a:t>
            </a:r>
          </a:p>
        </p:txBody>
      </p:sp>
      <p:pic>
        <p:nvPicPr>
          <p:cNvPr id="7" name="Content Placeholder 3"/>
          <p:cNvPicPr>
            <a:picLocks noChangeAspect="1"/>
          </p:cNvPicPr>
          <p:nvPr/>
        </p:nvPicPr>
        <p:blipFill rotWithShape="1">
          <a:blip r:embed="rId2"/>
          <a:srcRect l="29259" t="34737" r="35648" b="35246"/>
          <a:stretch/>
        </p:blipFill>
        <p:spPr>
          <a:xfrm>
            <a:off x="4800806" y="1957588"/>
            <a:ext cx="5068325" cy="24373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5619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9848" y="335366"/>
            <a:ext cx="10058400" cy="1609344"/>
          </a:xfrm>
        </p:spPr>
        <p:txBody>
          <a:bodyPr>
            <a:normAutofit/>
          </a:bodyPr>
          <a:lstStyle/>
          <a:p>
            <a:r>
              <a:rPr lang="en-US" sz="3800" dirty="0">
                <a:solidFill>
                  <a:srgbClr val="006600"/>
                </a:solidFill>
              </a:rPr>
              <a:t>Replacing a string with another </a:t>
            </a:r>
            <a:r>
              <a:rPr lang="en-US" sz="3800" dirty="0" smtClean="0">
                <a:solidFill>
                  <a:srgbClr val="006600"/>
                </a:solidFill>
              </a:rPr>
              <a:t>string</a:t>
            </a:r>
            <a:endParaRPr lang="en-US" sz="3800" dirty="0"/>
          </a:p>
        </p:txBody>
      </p:sp>
      <p:sp>
        <p:nvSpPr>
          <p:cNvPr id="7" name="Content Placeholder 6"/>
          <p:cNvSpPr>
            <a:spLocks noGrp="1"/>
          </p:cNvSpPr>
          <p:nvPr>
            <p:ph idx="1"/>
          </p:nvPr>
        </p:nvSpPr>
        <p:spPr>
          <a:xfrm>
            <a:off x="1069848" y="1764405"/>
            <a:ext cx="10058400" cy="4365939"/>
          </a:xfrm>
        </p:spPr>
        <p:txBody>
          <a:bodyPr>
            <a:normAutofit lnSpcReduction="10000"/>
          </a:bodyPr>
          <a:lstStyle/>
          <a:p>
            <a:r>
              <a:rPr lang="en-US" dirty="0"/>
              <a:t>The replace() method is useful to replace a sub string in a string with another sub string. The format of using this method is:</a:t>
            </a:r>
          </a:p>
          <a:p>
            <a:pPr marL="0" indent="0">
              <a:buNone/>
            </a:pPr>
            <a:r>
              <a:rPr lang="en-US" dirty="0" smtClean="0"/>
              <a:t>	</a:t>
            </a:r>
            <a:r>
              <a:rPr lang="en-US" i="1" dirty="0" err="1" smtClean="0"/>
              <a:t>stringname.replace</a:t>
            </a:r>
            <a:r>
              <a:rPr lang="en-US" i="1" dirty="0" smtClean="0"/>
              <a:t>(old</a:t>
            </a:r>
            <a:r>
              <a:rPr lang="en-US" i="1" dirty="0"/>
              <a:t>, new)</a:t>
            </a:r>
          </a:p>
          <a:p>
            <a:r>
              <a:rPr lang="en-US" dirty="0"/>
              <a:t>This will replace all the occurrences of 'old' sub string with 'new' sub string in the main string. </a:t>
            </a:r>
            <a:endParaRPr lang="en-US" dirty="0" smtClean="0"/>
          </a:p>
          <a:p>
            <a:r>
              <a:rPr lang="en-US" dirty="0" err="1" smtClean="0"/>
              <a:t>Exmaple</a:t>
            </a:r>
            <a:r>
              <a:rPr lang="en-US" smtClean="0"/>
              <a:t>:</a:t>
            </a:r>
            <a:endParaRPr lang="en-US" dirty="0" smtClean="0"/>
          </a:p>
          <a:p>
            <a:pPr marL="548640" lvl="2" indent="0">
              <a:buNone/>
            </a:pPr>
            <a:r>
              <a:rPr lang="en-US" dirty="0"/>
              <a:t>&gt;&gt;&gt; s='It is a beautiful horse'</a:t>
            </a:r>
          </a:p>
          <a:p>
            <a:pPr marL="548640" lvl="2" indent="0">
              <a:buNone/>
            </a:pPr>
            <a:r>
              <a:rPr lang="en-US" dirty="0"/>
              <a:t>&gt;&gt;&gt; s1='horse'</a:t>
            </a:r>
          </a:p>
          <a:p>
            <a:pPr marL="548640" lvl="2" indent="0">
              <a:buNone/>
            </a:pPr>
            <a:r>
              <a:rPr lang="en-US" dirty="0"/>
              <a:t>&gt;&gt;&gt; s2='house'</a:t>
            </a:r>
          </a:p>
          <a:p>
            <a:pPr marL="548640" lvl="2" indent="0">
              <a:buNone/>
            </a:pPr>
            <a:r>
              <a:rPr lang="en-US" dirty="0"/>
              <a:t>&gt;&gt;&gt; </a:t>
            </a:r>
            <a:r>
              <a:rPr lang="en-US" dirty="0" err="1" smtClean="0"/>
              <a:t>newstr</a:t>
            </a:r>
            <a:r>
              <a:rPr lang="en-US" dirty="0" smtClean="0"/>
              <a:t>=</a:t>
            </a:r>
            <a:r>
              <a:rPr lang="en-US" dirty="0" err="1" smtClean="0"/>
              <a:t>s.replace</a:t>
            </a:r>
            <a:r>
              <a:rPr lang="en-US" dirty="0" smtClean="0"/>
              <a:t>(s1,s2</a:t>
            </a:r>
            <a:r>
              <a:rPr lang="en-US" dirty="0"/>
              <a:t>)</a:t>
            </a:r>
          </a:p>
          <a:p>
            <a:pPr marL="548640" lvl="2" indent="0">
              <a:buNone/>
            </a:pPr>
            <a:r>
              <a:rPr lang="en-US" dirty="0"/>
              <a:t>&gt;&gt;&gt; print(s)</a:t>
            </a:r>
          </a:p>
          <a:p>
            <a:pPr marL="548640" lvl="2" indent="0">
              <a:buNone/>
            </a:pPr>
            <a:r>
              <a:rPr lang="en-US" dirty="0"/>
              <a:t>It is a beautiful </a:t>
            </a:r>
            <a:r>
              <a:rPr lang="en-US" dirty="0" smtClean="0"/>
              <a:t>horse</a:t>
            </a:r>
          </a:p>
          <a:p>
            <a:pPr marL="548640" lvl="2" indent="0">
              <a:buNone/>
            </a:pPr>
            <a:r>
              <a:rPr lang="en-US" dirty="0"/>
              <a:t>&gt;&gt;&gt; print(</a:t>
            </a:r>
            <a:r>
              <a:rPr lang="en-US" dirty="0" err="1"/>
              <a:t>newstr</a:t>
            </a:r>
            <a:r>
              <a:rPr lang="en-US" dirty="0"/>
              <a:t>)</a:t>
            </a:r>
          </a:p>
          <a:p>
            <a:pPr marL="548640" lvl="2" indent="0">
              <a:buNone/>
            </a:pPr>
            <a:r>
              <a:rPr lang="en-US" dirty="0"/>
              <a:t>It is a beautiful house</a:t>
            </a:r>
          </a:p>
          <a:p>
            <a:endParaRPr lang="en-US" dirty="0"/>
          </a:p>
        </p:txBody>
      </p:sp>
    </p:spTree>
    <p:extLst>
      <p:ext uri="{BB962C8B-B14F-4D97-AF65-F5344CB8AC3E}">
        <p14:creationId xmlns:p14="http://schemas.microsoft.com/office/powerpoint/2010/main" val="1472171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Splitting and joining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normAutofit/>
          </a:bodyPr>
          <a:lstStyle/>
          <a:p>
            <a:r>
              <a:rPr lang="en-US" dirty="0"/>
              <a:t>The split() method is used to brake a string into pieces. </a:t>
            </a:r>
          </a:p>
          <a:p>
            <a:r>
              <a:rPr lang="en-US" dirty="0" smtClean="0"/>
              <a:t>These </a:t>
            </a:r>
            <a:r>
              <a:rPr lang="en-US" dirty="0"/>
              <a:t>pieces are returned as a list. </a:t>
            </a:r>
            <a:endParaRPr lang="en-US" dirty="0" smtClean="0"/>
          </a:p>
          <a:p>
            <a:r>
              <a:rPr lang="en-US" dirty="0" smtClean="0"/>
              <a:t>By default split method takes space as a separator</a:t>
            </a:r>
          </a:p>
          <a:p>
            <a:r>
              <a:rPr lang="en-US" dirty="0" smtClean="0"/>
              <a:t>For </a:t>
            </a:r>
            <a:r>
              <a:rPr lang="en-US" dirty="0"/>
              <a:t>example, to brake the string `</a:t>
            </a:r>
            <a:r>
              <a:rPr lang="en-US" dirty="0" err="1"/>
              <a:t>str</a:t>
            </a:r>
            <a:r>
              <a:rPr lang="en-US" dirty="0"/>
              <a:t>' where a comma ( , ) is found, we can write: </a:t>
            </a:r>
            <a:r>
              <a:rPr lang="en-US" dirty="0" err="1"/>
              <a:t>str.split</a:t>
            </a:r>
            <a:r>
              <a:rPr lang="en-US" dirty="0" smtClean="0"/>
              <a:t>(',')</a:t>
            </a:r>
          </a:p>
          <a:p>
            <a:r>
              <a:rPr lang="en-US" dirty="0" smtClean="0"/>
              <a:t>When a group of strings are given, it is possible to join them all and make a single string. For this purpose, we can use </a:t>
            </a:r>
            <a:r>
              <a:rPr lang="en-US" dirty="0" smtClean="0">
                <a:solidFill>
                  <a:srgbClr val="7030A0"/>
                </a:solidFill>
              </a:rPr>
              <a:t>join() </a:t>
            </a:r>
            <a:r>
              <a:rPr lang="en-US" dirty="0" smtClean="0"/>
              <a:t>method as follows</a:t>
            </a:r>
          </a:p>
          <a:p>
            <a:pPr marL="274320" lvl="1" indent="0">
              <a:buNone/>
            </a:pPr>
            <a:r>
              <a:rPr lang="en-US" dirty="0" smtClean="0"/>
              <a:t>	</a:t>
            </a:r>
            <a:r>
              <a:rPr lang="en-US" i="1" dirty="0" err="1" smtClean="0"/>
              <a:t>separator.join</a:t>
            </a:r>
            <a:r>
              <a:rPr lang="en-US" i="1" dirty="0" smtClean="0"/>
              <a:t>(</a:t>
            </a:r>
            <a:r>
              <a:rPr lang="en-US" i="1" dirty="0" err="1" smtClean="0"/>
              <a:t>str</a:t>
            </a:r>
            <a:r>
              <a:rPr lang="en-US" i="1" dirty="0" smtClean="0"/>
              <a:t>)</a:t>
            </a:r>
          </a:p>
          <a:p>
            <a:pPr marL="274320" lvl="1" indent="0">
              <a:buNone/>
            </a:pPr>
            <a:r>
              <a:rPr lang="en-US" dirty="0" smtClean="0"/>
              <a:t>	Where the ‘separator’ represents the character to be used between the strings</a:t>
            </a:r>
          </a:p>
          <a:p>
            <a:r>
              <a:rPr lang="en-US" i="1" u="sng" dirty="0">
                <a:solidFill>
                  <a:srgbClr val="00B050"/>
                </a:solidFill>
              </a:rPr>
              <a:t>Go to Jupyter notebook for examples</a:t>
            </a:r>
            <a:endParaRPr lang="en-US" dirty="0"/>
          </a:p>
          <a:p>
            <a:pPr marL="274320" lvl="1" indent="0">
              <a:buNone/>
            </a:pPr>
            <a:endParaRPr lang="en-US" dirty="0"/>
          </a:p>
        </p:txBody>
      </p:sp>
    </p:spTree>
    <p:extLst>
      <p:ext uri="{BB962C8B-B14F-4D97-AF65-F5344CB8AC3E}">
        <p14:creationId xmlns:p14="http://schemas.microsoft.com/office/powerpoint/2010/main" val="4226720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Changing case of </a:t>
            </a:r>
            <a:r>
              <a:rPr lang="en-US" sz="3800" dirty="0" smtClean="0">
                <a:solidFill>
                  <a:srgbClr val="006600"/>
                </a:solidFill>
              </a:rPr>
              <a:t>string</a:t>
            </a:r>
            <a:endParaRPr lang="en-US" sz="3800" dirty="0"/>
          </a:p>
        </p:txBody>
      </p:sp>
      <p:sp>
        <p:nvSpPr>
          <p:cNvPr id="3" name="Content Placeholder 2"/>
          <p:cNvSpPr>
            <a:spLocks noGrp="1"/>
          </p:cNvSpPr>
          <p:nvPr>
            <p:ph idx="1"/>
          </p:nvPr>
        </p:nvSpPr>
        <p:spPr>
          <a:xfrm>
            <a:off x="1069848" y="2121408"/>
            <a:ext cx="10058400" cy="3712722"/>
          </a:xfrm>
        </p:spPr>
        <p:txBody>
          <a:bodyPr>
            <a:normAutofit lnSpcReduction="10000"/>
          </a:bodyPr>
          <a:lstStyle/>
          <a:p>
            <a:r>
              <a:rPr lang="en-US" dirty="0"/>
              <a:t>Python offers 4 methods that are useful to change the case of a string. </a:t>
            </a:r>
            <a:endParaRPr lang="en-US" dirty="0" smtClean="0"/>
          </a:p>
          <a:p>
            <a:r>
              <a:rPr lang="en-US" dirty="0" smtClean="0"/>
              <a:t>They </a:t>
            </a:r>
            <a:r>
              <a:rPr lang="en-US" dirty="0"/>
              <a:t>are upper(), lower(), </a:t>
            </a:r>
            <a:r>
              <a:rPr lang="en-US" dirty="0" err="1"/>
              <a:t>swapcase</a:t>
            </a:r>
            <a:r>
              <a:rPr lang="en-US" dirty="0"/>
              <a:t>(), title(). </a:t>
            </a:r>
            <a:endParaRPr lang="en-US" dirty="0" smtClean="0"/>
          </a:p>
          <a:p>
            <a:r>
              <a:rPr lang="en-US" dirty="0" smtClean="0"/>
              <a:t>The </a:t>
            </a:r>
            <a:r>
              <a:rPr lang="en-US" dirty="0">
                <a:solidFill>
                  <a:srgbClr val="7030A0"/>
                </a:solidFill>
              </a:rPr>
              <a:t>upper() </a:t>
            </a:r>
            <a:r>
              <a:rPr lang="en-US" dirty="0"/>
              <a:t>method is used to convert all the characters of a string into uppercase or capital letters. </a:t>
            </a:r>
            <a:endParaRPr lang="en-US" dirty="0" smtClean="0"/>
          </a:p>
          <a:p>
            <a:r>
              <a:rPr lang="en-US" dirty="0" smtClean="0"/>
              <a:t>The </a:t>
            </a:r>
            <a:r>
              <a:rPr lang="en-US" dirty="0">
                <a:solidFill>
                  <a:srgbClr val="7030A0"/>
                </a:solidFill>
              </a:rPr>
              <a:t>lower() </a:t>
            </a:r>
            <a:r>
              <a:rPr lang="en-US" dirty="0"/>
              <a:t>method converts the string into lowercase or into small letters. </a:t>
            </a:r>
            <a:endParaRPr lang="en-US" dirty="0" smtClean="0"/>
          </a:p>
          <a:p>
            <a:r>
              <a:rPr lang="en-US" dirty="0" smtClean="0"/>
              <a:t>The </a:t>
            </a:r>
            <a:r>
              <a:rPr lang="en-US" dirty="0" err="1">
                <a:solidFill>
                  <a:srgbClr val="7030A0"/>
                </a:solidFill>
              </a:rPr>
              <a:t>swapcase</a:t>
            </a:r>
            <a:r>
              <a:rPr lang="en-US" dirty="0">
                <a:solidFill>
                  <a:srgbClr val="7030A0"/>
                </a:solidFill>
              </a:rPr>
              <a:t>() </a:t>
            </a:r>
            <a:r>
              <a:rPr lang="en-US" dirty="0"/>
              <a:t>method converts the capital letters into small letters and vice versa. </a:t>
            </a:r>
            <a:endParaRPr lang="en-US" dirty="0" smtClean="0"/>
          </a:p>
          <a:p>
            <a:r>
              <a:rPr lang="en-US" dirty="0" smtClean="0"/>
              <a:t>The </a:t>
            </a:r>
            <a:r>
              <a:rPr lang="en-US" dirty="0">
                <a:solidFill>
                  <a:srgbClr val="7030A0"/>
                </a:solidFill>
              </a:rPr>
              <a:t>title() </a:t>
            </a:r>
            <a:r>
              <a:rPr lang="en-US" dirty="0"/>
              <a:t>method converts the string such that each word in the string will start with a capital letter and remaining will be small letters. </a:t>
            </a:r>
            <a:endParaRPr lang="en-US" dirty="0" smtClean="0"/>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3343888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Checking starting and ending of a </a:t>
            </a:r>
            <a:r>
              <a:rPr lang="en-US" sz="3800" dirty="0" smtClean="0">
                <a:solidFill>
                  <a:srgbClr val="006600"/>
                </a:solidFill>
              </a:rPr>
              <a:t>string</a:t>
            </a:r>
            <a:endParaRPr lang="en-US" sz="3800" dirty="0"/>
          </a:p>
        </p:txBody>
      </p:sp>
      <p:sp>
        <p:nvSpPr>
          <p:cNvPr id="3" name="Content Placeholder 2"/>
          <p:cNvSpPr>
            <a:spLocks noGrp="1"/>
          </p:cNvSpPr>
          <p:nvPr>
            <p:ph idx="1"/>
          </p:nvPr>
        </p:nvSpPr>
        <p:spPr/>
        <p:txBody>
          <a:bodyPr/>
          <a:lstStyle/>
          <a:p>
            <a:r>
              <a:rPr lang="en-US" dirty="0"/>
              <a:t>The </a:t>
            </a:r>
            <a:r>
              <a:rPr lang="en-US" dirty="0" err="1"/>
              <a:t>startswith</a:t>
            </a:r>
            <a:r>
              <a:rPr lang="en-US" dirty="0"/>
              <a:t>() method is useful to know whether a string is starting with a sub string or not. The way to use this method </a:t>
            </a:r>
            <a:r>
              <a:rPr lang="en-US" dirty="0" smtClean="0"/>
              <a:t>is:</a:t>
            </a:r>
          </a:p>
          <a:p>
            <a:pPr marL="0" indent="0">
              <a:buNone/>
            </a:pPr>
            <a:r>
              <a:rPr lang="en-US" dirty="0"/>
              <a:t>	</a:t>
            </a:r>
            <a:r>
              <a:rPr lang="en-US" i="1" dirty="0" err="1" smtClean="0"/>
              <a:t>str</a:t>
            </a:r>
            <a:r>
              <a:rPr lang="en-US" i="1" dirty="0" err="1"/>
              <a:t>.</a:t>
            </a:r>
            <a:r>
              <a:rPr lang="en-US" i="1" dirty="0" err="1" smtClean="0"/>
              <a:t>startswith</a:t>
            </a:r>
            <a:r>
              <a:rPr lang="en-US" i="1" dirty="0" smtClean="0"/>
              <a:t>(substring</a:t>
            </a:r>
            <a:r>
              <a:rPr lang="en-US" i="1" dirty="0"/>
              <a:t>)</a:t>
            </a:r>
          </a:p>
          <a:p>
            <a:r>
              <a:rPr lang="en-US" dirty="0"/>
              <a:t>When the sub string is found in the main string </a:t>
            </a:r>
            <a:r>
              <a:rPr lang="en-US" dirty="0" smtClean="0"/>
              <a:t>‘</a:t>
            </a:r>
            <a:r>
              <a:rPr lang="en-US" dirty="0" err="1" smtClean="0"/>
              <a:t>str</a:t>
            </a:r>
            <a:r>
              <a:rPr lang="en-US" dirty="0" smtClean="0"/>
              <a:t>’, </a:t>
            </a:r>
            <a:r>
              <a:rPr lang="en-US" dirty="0"/>
              <a:t>this method returns True. If the sub string is not found, it returns False. </a:t>
            </a:r>
            <a:endParaRPr lang="en-US" dirty="0" smtClean="0"/>
          </a:p>
          <a:p>
            <a:r>
              <a:rPr lang="en-US" dirty="0" smtClean="0"/>
              <a:t>Similarly, to check the ending of a string, we can use </a:t>
            </a:r>
            <a:r>
              <a:rPr lang="en-US" dirty="0" err="1" smtClean="0"/>
              <a:t>endwith</a:t>
            </a:r>
            <a:r>
              <a:rPr lang="en-US" dirty="0" smtClean="0"/>
              <a:t>() method. It returns True if the string ends with the specified sub string, otherwise it returns False</a:t>
            </a:r>
          </a:p>
          <a:p>
            <a:endParaRPr lang="en-US" dirty="0" smtClean="0"/>
          </a:p>
          <a:p>
            <a:r>
              <a:rPr lang="en-US" i="1" u="sng" dirty="0">
                <a:solidFill>
                  <a:srgbClr val="00B050"/>
                </a:solidFill>
              </a:rPr>
              <a:t>Go to Jupyter notebook for </a:t>
            </a:r>
            <a:r>
              <a:rPr lang="en-US" i="1" u="sng" dirty="0" smtClean="0">
                <a:solidFill>
                  <a:srgbClr val="00B050"/>
                </a:solidFill>
              </a:rPr>
              <a:t>examples</a:t>
            </a:r>
            <a:endParaRPr lang="en-US" dirty="0" smtClean="0"/>
          </a:p>
          <a:p>
            <a:pPr marL="0" indent="0">
              <a:buNone/>
            </a:pPr>
            <a:endParaRPr lang="en-US" dirty="0"/>
          </a:p>
        </p:txBody>
      </p:sp>
    </p:spTree>
    <p:extLst>
      <p:ext uri="{BB962C8B-B14F-4D97-AF65-F5344CB8AC3E}">
        <p14:creationId xmlns:p14="http://schemas.microsoft.com/office/powerpoint/2010/main" val="3525366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String testing </a:t>
            </a:r>
            <a:r>
              <a:rPr lang="en-US" sz="3800" dirty="0" smtClean="0">
                <a:solidFill>
                  <a:srgbClr val="006600"/>
                </a:solidFill>
              </a:rPr>
              <a:t>methods</a:t>
            </a:r>
            <a:endParaRPr lang="en-US" sz="3800" dirty="0"/>
          </a:p>
        </p:txBody>
      </p:sp>
      <p:sp>
        <p:nvSpPr>
          <p:cNvPr id="3" name="Content Placeholder 2"/>
          <p:cNvSpPr>
            <a:spLocks noGrp="1"/>
          </p:cNvSpPr>
          <p:nvPr>
            <p:ph idx="1"/>
          </p:nvPr>
        </p:nvSpPr>
        <p:spPr/>
        <p:txBody>
          <a:bodyPr/>
          <a:lstStyle/>
          <a:p>
            <a:r>
              <a:rPr lang="en-US" dirty="0"/>
              <a:t>There are several methods to test the nature of characters in a string. </a:t>
            </a:r>
            <a:endParaRPr lang="en-US" dirty="0" smtClean="0"/>
          </a:p>
          <a:p>
            <a:r>
              <a:rPr lang="en-US" dirty="0" smtClean="0"/>
              <a:t>These </a:t>
            </a:r>
            <a:r>
              <a:rPr lang="en-US" dirty="0"/>
              <a:t>methods return either True or False. </a:t>
            </a:r>
            <a:endParaRPr lang="en-US" dirty="0" smtClean="0"/>
          </a:p>
          <a:p>
            <a:r>
              <a:rPr lang="en-US" dirty="0" smtClean="0"/>
              <a:t>For </a:t>
            </a:r>
            <a:r>
              <a:rPr lang="en-US" dirty="0"/>
              <a:t>example, if a string has only numeric digits, then </a:t>
            </a:r>
            <a:r>
              <a:rPr lang="en-US" dirty="0" err="1">
                <a:solidFill>
                  <a:srgbClr val="7030A0"/>
                </a:solidFill>
              </a:rPr>
              <a:t>isdigit</a:t>
            </a:r>
            <a:r>
              <a:rPr lang="en-US" dirty="0">
                <a:solidFill>
                  <a:srgbClr val="7030A0"/>
                </a:solidFill>
              </a:rPr>
              <a:t>() </a:t>
            </a:r>
            <a:r>
              <a:rPr lang="en-US" dirty="0"/>
              <a:t>method returns </a:t>
            </a:r>
            <a:r>
              <a:rPr lang="en-US" dirty="0" smtClean="0"/>
              <a:t>True.</a:t>
            </a:r>
          </a:p>
          <a:p>
            <a:r>
              <a:rPr lang="en-US" dirty="0" smtClean="0"/>
              <a:t>These </a:t>
            </a:r>
            <a:r>
              <a:rPr lang="en-US" dirty="0"/>
              <a:t>methods can also be applied to individual </a:t>
            </a:r>
            <a:r>
              <a:rPr lang="en-US" dirty="0" smtClean="0"/>
              <a:t>characters</a:t>
            </a:r>
          </a:p>
          <a:p>
            <a:r>
              <a:rPr lang="en-US" dirty="0" smtClean="0"/>
              <a:t>In the following table </a:t>
            </a:r>
            <a:r>
              <a:rPr lang="en-US" dirty="0"/>
              <a:t>mentioned the string and character testing methods:</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00619424"/>
              </p:ext>
            </p:extLst>
          </p:nvPr>
        </p:nvGraphicFramePr>
        <p:xfrm>
          <a:off x="2021982" y="4306409"/>
          <a:ext cx="8525815" cy="1651715"/>
        </p:xfrm>
        <a:graphic>
          <a:graphicData uri="http://schemas.openxmlformats.org/drawingml/2006/table">
            <a:tbl>
              <a:tblPr firstRow="1" firstCol="1" bandRow="1">
                <a:tableStyleId>{5C22544A-7EE6-4342-B048-85BDC9FD1C3A}</a:tableStyleId>
              </a:tblPr>
              <a:tblGrid>
                <a:gridCol w="1339404"/>
                <a:gridCol w="7186411"/>
              </a:tblGrid>
              <a:tr h="494191">
                <a:tc>
                  <a:txBody>
                    <a:bodyPr/>
                    <a:lstStyle/>
                    <a:p>
                      <a:pPr marL="79375" marR="0" algn="ctr">
                        <a:spcBef>
                          <a:spcPts val="0"/>
                        </a:spcBef>
                        <a:spcAft>
                          <a:spcPts val="0"/>
                        </a:spcAft>
                      </a:pPr>
                      <a:r>
                        <a:rPr lang="en-US" sz="2000" dirty="0">
                          <a:effectLst/>
                        </a:rPr>
                        <a:t>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3175" algn="l">
                        <a:spcBef>
                          <a:spcPts val="0"/>
                        </a:spcBef>
                        <a:spcAft>
                          <a:spcPts val="0"/>
                        </a:spcAft>
                        <a:tabLst>
                          <a:tab pos="4130675" algn="r"/>
                        </a:tabLst>
                      </a:pPr>
                      <a:r>
                        <a:rPr lang="en-US" sz="2000" spc="-30" dirty="0" smtClean="0">
                          <a:effectLst/>
                        </a:rPr>
                        <a:t> Description</a:t>
                      </a:r>
                      <a:r>
                        <a:rPr lang="en-US" sz="2000" spc="-3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157524">
                <a:tc>
                  <a:txBody>
                    <a:bodyPr/>
                    <a:lstStyle/>
                    <a:p>
                      <a:pPr marL="79375" marR="0">
                        <a:spcBef>
                          <a:spcPts val="0"/>
                        </a:spcBef>
                        <a:spcAft>
                          <a:spcPts val="0"/>
                        </a:spcAft>
                      </a:pPr>
                      <a:endParaRPr lang="en-US" sz="1600" dirty="0" smtClean="0">
                        <a:effectLst/>
                      </a:endParaRPr>
                    </a:p>
                    <a:p>
                      <a:pPr marL="79375" marR="0" algn="ctr">
                        <a:spcBef>
                          <a:spcPts val="0"/>
                        </a:spcBef>
                        <a:spcAft>
                          <a:spcPts val="0"/>
                        </a:spcAft>
                      </a:pPr>
                      <a:r>
                        <a:rPr lang="en-US" sz="1600" dirty="0" err="1" smtClean="0">
                          <a:effectLst/>
                        </a:rPr>
                        <a:t>isalnum</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3175" algn="just">
                        <a:spcBef>
                          <a:spcPts val="0"/>
                        </a:spcBef>
                        <a:spcAft>
                          <a:spcPts val="0"/>
                        </a:spcAft>
                        <a:tabLst>
                          <a:tab pos="427355" algn="l"/>
                          <a:tab pos="969645" algn="l"/>
                          <a:tab pos="1494155" algn="l"/>
                          <a:tab pos="1865630" algn="l"/>
                          <a:tab pos="2048510" algn="l"/>
                          <a:tab pos="2295525" algn="l"/>
                          <a:tab pos="2999740" algn="l"/>
                          <a:tab pos="3221990" algn="l"/>
                          <a:tab pos="3514725" algn="l"/>
                          <a:tab pos="4084955" algn="r"/>
                        </a:tabLst>
                      </a:pPr>
                      <a:r>
                        <a:rPr lang="en-US" sz="1600" spc="-40" dirty="0" smtClean="0">
                          <a:effectLst/>
                        </a:rPr>
                        <a:t>This </a:t>
                      </a:r>
                      <a:r>
                        <a:rPr lang="en-US" sz="1600" dirty="0" smtClean="0">
                          <a:effectLst/>
                        </a:rPr>
                        <a:t>method</a:t>
                      </a:r>
                      <a:r>
                        <a:rPr lang="en-US" sz="1600" baseline="0" dirty="0" smtClean="0">
                          <a:effectLst/>
                        </a:rPr>
                        <a:t> </a:t>
                      </a:r>
                      <a:r>
                        <a:rPr lang="en-US" sz="1600" dirty="0" smtClean="0">
                          <a:effectLst/>
                        </a:rPr>
                        <a:t>returns</a:t>
                      </a:r>
                      <a:r>
                        <a:rPr lang="en-US" sz="1600" baseline="0" dirty="0" smtClean="0">
                          <a:effectLst/>
                        </a:rPr>
                        <a:t> </a:t>
                      </a:r>
                      <a:r>
                        <a:rPr lang="en-US" sz="1600" dirty="0" smtClean="0">
                          <a:effectLst/>
                        </a:rPr>
                        <a:t>True if</a:t>
                      </a:r>
                      <a:r>
                        <a:rPr lang="en-US" sz="1600" baseline="0" dirty="0" smtClean="0">
                          <a:effectLst/>
                        </a:rPr>
                        <a:t> </a:t>
                      </a:r>
                      <a:r>
                        <a:rPr lang="en-US" sz="1600" dirty="0" smtClean="0">
                          <a:effectLst/>
                        </a:rPr>
                        <a:t>all</a:t>
                      </a:r>
                      <a:r>
                        <a:rPr lang="en-US" sz="1600" baseline="0" dirty="0" smtClean="0">
                          <a:effectLst/>
                        </a:rPr>
                        <a:t> </a:t>
                      </a:r>
                      <a:r>
                        <a:rPr lang="en-US" sz="1600" spc="40" dirty="0" smtClean="0">
                          <a:effectLst/>
                        </a:rPr>
                        <a:t>characters</a:t>
                      </a:r>
                      <a:r>
                        <a:rPr lang="en-US" sz="1600" spc="40" baseline="0" dirty="0" smtClean="0">
                          <a:effectLst/>
                        </a:rPr>
                        <a:t> </a:t>
                      </a:r>
                      <a:r>
                        <a:rPr lang="en-US" sz="1600" dirty="0" smtClean="0">
                          <a:effectLst/>
                        </a:rPr>
                        <a:t>in</a:t>
                      </a:r>
                      <a:r>
                        <a:rPr lang="en-US" sz="1600" baseline="0" dirty="0" smtClean="0">
                          <a:effectLst/>
                        </a:rPr>
                        <a:t> </a:t>
                      </a:r>
                      <a:r>
                        <a:rPr lang="en-US" sz="1600" dirty="0" smtClean="0">
                          <a:effectLst/>
                        </a:rPr>
                        <a:t>the string are </a:t>
                      </a:r>
                      <a:r>
                        <a:rPr lang="en-US" sz="1600" spc="45" dirty="0" smtClean="0">
                          <a:effectLst/>
                        </a:rPr>
                        <a:t>alphanumeric </a:t>
                      </a:r>
                      <a:r>
                        <a:rPr lang="en-US" sz="1600" spc="45" dirty="0">
                          <a:effectLst/>
                        </a:rPr>
                        <a:t>(A to Z, a to z, 0 to </a:t>
                      </a:r>
                      <a:r>
                        <a:rPr lang="en-US" sz="1600" spc="45" dirty="0" smtClean="0">
                          <a:effectLst/>
                        </a:rPr>
                        <a:t>9)</a:t>
                      </a:r>
                      <a:r>
                        <a:rPr lang="en-US" sz="1600" spc="45" baseline="0" dirty="0" smtClean="0">
                          <a:effectLst/>
                        </a:rPr>
                        <a:t> </a:t>
                      </a:r>
                      <a:r>
                        <a:rPr lang="en-US" sz="1600" spc="45" dirty="0" smtClean="0">
                          <a:effectLst/>
                        </a:rPr>
                        <a:t>and </a:t>
                      </a:r>
                      <a:r>
                        <a:rPr lang="en-US" sz="1600" spc="45" dirty="0">
                          <a:effectLst/>
                        </a:rPr>
                        <a:t>there is at least one character; </a:t>
                      </a:r>
                      <a:r>
                        <a:rPr lang="en-US" sz="1600" spc="40" dirty="0">
                          <a:effectLst/>
                        </a:rPr>
                        <a:t>otherwise </a:t>
                      </a:r>
                      <a:r>
                        <a:rPr lang="en-US" sz="1600" spc="40" dirty="0" smtClean="0">
                          <a:effectLst/>
                        </a:rPr>
                        <a:t>it returns </a:t>
                      </a:r>
                      <a:r>
                        <a:rPr lang="en-US" sz="1600" spc="40" dirty="0">
                          <a:effectLst/>
                        </a:rPr>
                        <a:t>False</a:t>
                      </a:r>
                      <a:r>
                        <a:rPr lang="en-US" sz="1600" spc="40" dirty="0" smtClean="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1420788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96118932"/>
              </p:ext>
            </p:extLst>
          </p:nvPr>
        </p:nvGraphicFramePr>
        <p:xfrm>
          <a:off x="1931831" y="1171980"/>
          <a:ext cx="7817476" cy="3970662"/>
        </p:xfrm>
        <a:graphic>
          <a:graphicData uri="http://schemas.openxmlformats.org/drawingml/2006/table">
            <a:tbl>
              <a:tblPr firstRow="1" firstCol="1" bandRow="1">
                <a:tableStyleId>{5C22544A-7EE6-4342-B048-85BDC9FD1C3A}</a:tableStyleId>
              </a:tblPr>
              <a:tblGrid>
                <a:gridCol w="1350976"/>
                <a:gridCol w="6466500"/>
              </a:tblGrid>
              <a:tr h="334808">
                <a:tc>
                  <a:txBody>
                    <a:bodyPr/>
                    <a:lstStyle/>
                    <a:p>
                      <a:pPr marL="0" marR="0" algn="ctr">
                        <a:spcBef>
                          <a:spcPts val="0"/>
                        </a:spcBef>
                        <a:spcAft>
                          <a:spcPts val="0"/>
                        </a:spcAft>
                      </a:pPr>
                      <a:r>
                        <a:rPr lang="en-US" sz="2000" spc="10" dirty="0" smtClean="0">
                          <a:effectLst/>
                        </a:rPr>
                        <a:t>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7310" marR="0">
                        <a:spcBef>
                          <a:spcPts val="0"/>
                        </a:spcBef>
                        <a:spcAft>
                          <a:spcPts val="0"/>
                        </a:spcAft>
                      </a:pPr>
                      <a:r>
                        <a:rPr lang="en-US" sz="2000" spc="-50" dirty="0">
                          <a:effectLst/>
                        </a:rPr>
                        <a:t>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671580">
                <a:tc>
                  <a:txBody>
                    <a:bodyPr/>
                    <a:lstStyle/>
                    <a:p>
                      <a:pPr marL="0" marR="0" algn="ctr">
                        <a:spcBef>
                          <a:spcPts val="0"/>
                        </a:spcBef>
                        <a:spcAft>
                          <a:spcPts val="0"/>
                        </a:spcAft>
                      </a:pPr>
                      <a:endParaRPr lang="en-US" sz="1000" dirty="0" smtClean="0">
                        <a:effectLst/>
                      </a:endParaRPr>
                    </a:p>
                    <a:p>
                      <a:pPr marL="0" marR="0" algn="ctr">
                        <a:spcBef>
                          <a:spcPts val="0"/>
                        </a:spcBef>
                        <a:spcAft>
                          <a:spcPts val="0"/>
                        </a:spcAft>
                      </a:pPr>
                      <a:r>
                        <a:rPr lang="en-US" sz="1600" dirty="0" err="1" smtClean="0">
                          <a:effectLst/>
                        </a:rPr>
                        <a:t>isalpha</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68580" algn="l">
                        <a:spcBef>
                          <a:spcPts val="0"/>
                        </a:spcBef>
                        <a:spcAft>
                          <a:spcPts val="0"/>
                        </a:spcAft>
                      </a:pPr>
                      <a:r>
                        <a:rPr lang="en-US" sz="1600" spc="70">
                          <a:effectLst/>
                        </a:rPr>
                        <a:t>Returns True if the string has at least one character and all characters </a:t>
                      </a:r>
                      <a:r>
                        <a:rPr lang="en-US" sz="1600" spc="50">
                          <a:effectLst/>
                        </a:rPr>
                        <a:t>are alphabetic (A to Z and a to z); otherwise, it returns False.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541976">
                <a:tc>
                  <a:txBody>
                    <a:bodyPr/>
                    <a:lstStyle/>
                    <a:p>
                      <a:pPr marL="0" marR="0" algn="ctr">
                        <a:spcBef>
                          <a:spcPts val="0"/>
                        </a:spcBef>
                        <a:spcAft>
                          <a:spcPts val="0"/>
                        </a:spcAft>
                      </a:pPr>
                      <a:endParaRPr lang="en-US" sz="900" spc="-20" dirty="0" smtClean="0">
                        <a:effectLst/>
                      </a:endParaRPr>
                    </a:p>
                    <a:p>
                      <a:pPr marL="0" marR="0" algn="ctr">
                        <a:spcBef>
                          <a:spcPts val="0"/>
                        </a:spcBef>
                        <a:spcAft>
                          <a:spcPts val="0"/>
                        </a:spcAft>
                      </a:pPr>
                      <a:r>
                        <a:rPr lang="en-US" sz="1600" spc="-20" dirty="0" err="1" smtClean="0">
                          <a:effectLst/>
                        </a:rPr>
                        <a:t>isdigit</a:t>
                      </a:r>
                      <a:r>
                        <a:rPr lang="en-US" sz="1600" spc="-2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68580" algn="l">
                        <a:spcBef>
                          <a:spcPts val="180"/>
                        </a:spcBef>
                        <a:spcAft>
                          <a:spcPts val="0"/>
                        </a:spcAft>
                      </a:pPr>
                      <a:r>
                        <a:rPr lang="en-US" sz="1600" spc="80">
                          <a:effectLst/>
                        </a:rPr>
                        <a:t>Returns True if the string contains only numeric digits (0 to 9) and </a:t>
                      </a:r>
                      <a:r>
                        <a:rPr lang="en-US" sz="1600" spc="40">
                          <a:effectLst/>
                        </a:rPr>
                        <a:t>False otherwise.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541976">
                <a:tc>
                  <a:txBody>
                    <a:bodyPr/>
                    <a:lstStyle/>
                    <a:p>
                      <a:pPr marL="0" marR="0" algn="ctr">
                        <a:spcBef>
                          <a:spcPts val="0"/>
                        </a:spcBef>
                        <a:spcAft>
                          <a:spcPts val="0"/>
                        </a:spcAft>
                      </a:pPr>
                      <a:endParaRPr lang="en-US" sz="700" dirty="0" smtClean="0">
                        <a:effectLst/>
                      </a:endParaRPr>
                    </a:p>
                    <a:p>
                      <a:pPr marL="0" marR="0" algn="ctr">
                        <a:spcBef>
                          <a:spcPts val="0"/>
                        </a:spcBef>
                        <a:spcAft>
                          <a:spcPts val="0"/>
                        </a:spcAft>
                      </a:pPr>
                      <a:r>
                        <a:rPr lang="en-US" sz="1600" dirty="0" err="1" smtClean="0">
                          <a:effectLst/>
                        </a:rPr>
                        <a:t>islower</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91440" algn="l">
                        <a:spcBef>
                          <a:spcPts val="180"/>
                        </a:spcBef>
                        <a:spcAft>
                          <a:spcPts val="0"/>
                        </a:spcAft>
                      </a:pPr>
                      <a:r>
                        <a:rPr lang="en-US" sz="1600" spc="60" dirty="0">
                          <a:effectLst/>
                        </a:rPr>
                        <a:t>Returns True if the string contains at least one letter and all characters </a:t>
                      </a:r>
                      <a:r>
                        <a:rPr lang="en-US" sz="1600" spc="55" dirty="0">
                          <a:effectLst/>
                        </a:rPr>
                        <a:t>are in lower case; otherwise, it returns False.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537067">
                <a:tc>
                  <a:txBody>
                    <a:bodyPr/>
                    <a:lstStyle/>
                    <a:p>
                      <a:pPr marL="0" marR="0" algn="ctr">
                        <a:spcBef>
                          <a:spcPts val="0"/>
                        </a:spcBef>
                        <a:spcAft>
                          <a:spcPts val="0"/>
                        </a:spcAft>
                      </a:pPr>
                      <a:endParaRPr lang="en-US" sz="800" dirty="0" smtClean="0">
                        <a:effectLst/>
                      </a:endParaRPr>
                    </a:p>
                    <a:p>
                      <a:pPr marL="0" marR="0" algn="ctr">
                        <a:spcBef>
                          <a:spcPts val="0"/>
                        </a:spcBef>
                        <a:spcAft>
                          <a:spcPts val="0"/>
                        </a:spcAft>
                      </a:pPr>
                      <a:r>
                        <a:rPr lang="en-US" sz="1600" dirty="0" err="1" smtClean="0">
                          <a:effectLst/>
                        </a:rPr>
                        <a:t>isupper</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91440" algn="l">
                        <a:spcBef>
                          <a:spcPts val="180"/>
                        </a:spcBef>
                        <a:spcAft>
                          <a:spcPts val="0"/>
                        </a:spcAft>
                      </a:pPr>
                      <a:r>
                        <a:rPr lang="en-US" sz="1600" spc="60">
                          <a:effectLst/>
                        </a:rPr>
                        <a:t>Returns True if the string contains at least one letter and all characters are in upper case; otherwise, it returns False.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71580">
                <a:tc>
                  <a:txBody>
                    <a:bodyPr/>
                    <a:lstStyle/>
                    <a:p>
                      <a:pPr marL="0" marR="0" algn="ctr">
                        <a:spcBef>
                          <a:spcPts val="0"/>
                        </a:spcBef>
                        <a:spcAft>
                          <a:spcPts val="0"/>
                        </a:spcAft>
                      </a:pPr>
                      <a:endParaRPr lang="en-US" sz="900" dirty="0" smtClean="0">
                        <a:effectLst/>
                      </a:endParaRPr>
                    </a:p>
                    <a:p>
                      <a:pPr marL="0" marR="0" algn="ctr">
                        <a:spcBef>
                          <a:spcPts val="0"/>
                        </a:spcBef>
                        <a:spcAft>
                          <a:spcPts val="0"/>
                        </a:spcAft>
                      </a:pPr>
                      <a:r>
                        <a:rPr lang="en-US" sz="1600" dirty="0" err="1" smtClean="0">
                          <a:effectLst/>
                        </a:rPr>
                        <a:t>istitle</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91440" algn="l">
                        <a:spcBef>
                          <a:spcPts val="0"/>
                        </a:spcBef>
                        <a:spcAft>
                          <a:spcPts val="0"/>
                        </a:spcAft>
                      </a:pPr>
                      <a:r>
                        <a:rPr lang="en-US" sz="1600" spc="60">
                          <a:effectLst/>
                        </a:rPr>
                        <a:t>Returns True if each word of the string starts with a capital letter and there is at least one character in the string; otherwise, it returns False.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551795">
                <a:tc>
                  <a:txBody>
                    <a:bodyPr/>
                    <a:lstStyle/>
                    <a:p>
                      <a:pPr marL="0" marR="0" algn="ctr">
                        <a:spcBef>
                          <a:spcPts val="0"/>
                        </a:spcBef>
                        <a:spcAft>
                          <a:spcPts val="0"/>
                        </a:spcAft>
                      </a:pPr>
                      <a:endParaRPr lang="en-US" sz="700" dirty="0" smtClean="0">
                        <a:effectLst/>
                      </a:endParaRPr>
                    </a:p>
                    <a:p>
                      <a:pPr marL="0" marR="0" algn="ctr">
                        <a:spcBef>
                          <a:spcPts val="0"/>
                        </a:spcBef>
                        <a:spcAft>
                          <a:spcPts val="0"/>
                        </a:spcAft>
                      </a:pPr>
                      <a:r>
                        <a:rPr lang="en-US" sz="1600" dirty="0" err="1" smtClean="0">
                          <a:effectLst/>
                        </a:rPr>
                        <a:t>isspace</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91440" algn="l">
                        <a:spcBef>
                          <a:spcPts val="0"/>
                        </a:spcBef>
                        <a:spcAft>
                          <a:spcPts val="0"/>
                        </a:spcAft>
                      </a:pPr>
                      <a:r>
                        <a:rPr lang="en-US" sz="1600" spc="70" dirty="0">
                          <a:effectLst/>
                        </a:rPr>
                        <a:t>Returns True if the string contains only spaces; otherwise, it returns </a:t>
                      </a:r>
                      <a:r>
                        <a:rPr lang="en-US" sz="1600" dirty="0">
                          <a:effectLst/>
                        </a:rPr>
                        <a:t>False.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2" name="Rectangle 1"/>
          <p:cNvSpPr/>
          <p:nvPr/>
        </p:nvSpPr>
        <p:spPr>
          <a:xfrm>
            <a:off x="1831867" y="5486400"/>
            <a:ext cx="4246961" cy="369332"/>
          </a:xfrm>
          <a:prstGeom prst="rect">
            <a:avLst/>
          </a:prstGeom>
        </p:spPr>
        <p:txBody>
          <a:bodyPr wrap="square">
            <a:spAutoFit/>
          </a:bodyPr>
          <a:lstStyle/>
          <a:p>
            <a:pPr marL="285750" indent="-285750">
              <a:buFont typeface="Arial" panose="020B0604020202020204" pitchFamily="34" charset="0"/>
              <a:buChar char="•"/>
            </a:pPr>
            <a:r>
              <a:rPr lang="en-US" i="1" u="sng" dirty="0">
                <a:solidFill>
                  <a:srgbClr val="00B050"/>
                </a:solidFill>
              </a:rPr>
              <a:t>Go to Jupyter notebook for examples</a:t>
            </a:r>
            <a:endParaRPr lang="en-US" dirty="0"/>
          </a:p>
        </p:txBody>
      </p:sp>
    </p:spTree>
    <p:extLst>
      <p:ext uri="{BB962C8B-B14F-4D97-AF65-F5344CB8AC3E}">
        <p14:creationId xmlns:p14="http://schemas.microsoft.com/office/powerpoint/2010/main" val="2805309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Formatting the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normAutofit/>
          </a:bodyPr>
          <a:lstStyle/>
          <a:p>
            <a:r>
              <a:rPr lang="en-US" dirty="0"/>
              <a:t>Formatting a string means presenting the string in a clearly understandable manner. The format() method is used to format strings. This method is used as:</a:t>
            </a:r>
          </a:p>
          <a:p>
            <a:pPr marL="0" indent="0">
              <a:buNone/>
            </a:pPr>
            <a:r>
              <a:rPr lang="en-US" dirty="0" smtClean="0"/>
              <a:t>	</a:t>
            </a:r>
            <a:r>
              <a:rPr lang="en-US" i="1" dirty="0" smtClean="0"/>
              <a:t>'format </a:t>
            </a:r>
            <a:r>
              <a:rPr lang="en-US" i="1" dirty="0"/>
              <a:t>string with replacement fields</a:t>
            </a:r>
            <a:r>
              <a:rPr lang="en-US" i="1" dirty="0" smtClean="0"/>
              <a:t>'. </a:t>
            </a:r>
            <a:r>
              <a:rPr lang="en-US" i="1" dirty="0"/>
              <a:t>format(values)</a:t>
            </a:r>
          </a:p>
          <a:p>
            <a:r>
              <a:rPr lang="en-US" dirty="0"/>
              <a:t>We should first understand the meaning of the first attribute, i.e. 'format string with replacement fields'. </a:t>
            </a:r>
            <a:endParaRPr lang="en-US" dirty="0" smtClean="0"/>
          </a:p>
          <a:p>
            <a:r>
              <a:rPr lang="en-US" dirty="0" smtClean="0"/>
              <a:t>The </a:t>
            </a:r>
            <a:r>
              <a:rPr lang="en-US" dirty="0"/>
              <a:t>replacement fields are denoted by curly braces </a:t>
            </a:r>
            <a:r>
              <a:rPr lang="en-US" dirty="0" smtClean="0"/>
              <a:t>{ } </a:t>
            </a:r>
            <a:r>
              <a:rPr lang="en-US" dirty="0"/>
              <a:t>that contain names or indexes. These names or indexes represent the order of the values</a:t>
            </a:r>
            <a:r>
              <a:rPr lang="en-US" dirty="0" smtClean="0"/>
              <a:t>.</a:t>
            </a:r>
          </a:p>
          <a:p>
            <a:r>
              <a:rPr lang="en-US" dirty="0" smtClean="0"/>
              <a:t>Formatting </a:t>
            </a:r>
            <a:r>
              <a:rPr lang="en-US" dirty="0"/>
              <a:t>specification starts with a colon ( : ) and after that, we can specify the format in the curly braces. We can use 'd' or T for decimal number, 'c' for character, 's' for string, 'I or 'F' for floating point numbers. If we do not use any type specifier, then it would assume string datatype</a:t>
            </a:r>
            <a:r>
              <a:rPr lang="en-US" dirty="0" smtClean="0"/>
              <a:t>.</a:t>
            </a:r>
          </a:p>
        </p:txBody>
      </p:sp>
    </p:spTree>
    <p:extLst>
      <p:ext uri="{BB962C8B-B14F-4D97-AF65-F5344CB8AC3E}">
        <p14:creationId xmlns:p14="http://schemas.microsoft.com/office/powerpoint/2010/main" val="524080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smtClean="0">
                <a:solidFill>
                  <a:schemeClr val="accent1">
                    <a:lumMod val="75000"/>
                  </a:schemeClr>
                </a:solidFill>
              </a:rPr>
              <a:t>List of contents</a:t>
            </a:r>
            <a:endParaRPr lang="en-US" sz="4600" dirty="0">
              <a:solidFill>
                <a:schemeClr val="accent1">
                  <a:lumMod val="75000"/>
                </a:schemeClr>
              </a:solidFill>
            </a:endParaRPr>
          </a:p>
        </p:txBody>
      </p:sp>
      <p:sp>
        <p:nvSpPr>
          <p:cNvPr id="3" name="Content Placeholder 2"/>
          <p:cNvSpPr>
            <a:spLocks noGrp="1"/>
          </p:cNvSpPr>
          <p:nvPr>
            <p:ph sz="half" idx="2"/>
          </p:nvPr>
        </p:nvSpPr>
        <p:spPr>
          <a:xfrm>
            <a:off x="1207008" y="2093975"/>
            <a:ext cx="4292271" cy="4049247"/>
          </a:xfrm>
        </p:spPr>
        <p:txBody>
          <a:bodyPr>
            <a:normAutofit fontScale="85000" lnSpcReduction="20000"/>
          </a:bodyPr>
          <a:lstStyle/>
          <a:p>
            <a:r>
              <a:rPr lang="en-US" dirty="0" smtClean="0">
                <a:solidFill>
                  <a:srgbClr val="006600"/>
                </a:solidFill>
              </a:rPr>
              <a:t>Creating strings</a:t>
            </a:r>
          </a:p>
          <a:p>
            <a:r>
              <a:rPr lang="en-US" dirty="0" smtClean="0">
                <a:solidFill>
                  <a:srgbClr val="006600"/>
                </a:solidFill>
              </a:rPr>
              <a:t>Length of a string</a:t>
            </a:r>
          </a:p>
          <a:p>
            <a:r>
              <a:rPr lang="en-US" dirty="0" smtClean="0">
                <a:solidFill>
                  <a:srgbClr val="006600"/>
                </a:solidFill>
              </a:rPr>
              <a:t>Indexing in strings</a:t>
            </a:r>
          </a:p>
          <a:p>
            <a:r>
              <a:rPr lang="en-US" dirty="0" smtClean="0">
                <a:solidFill>
                  <a:srgbClr val="006600"/>
                </a:solidFill>
              </a:rPr>
              <a:t>Slicing the strings</a:t>
            </a:r>
          </a:p>
          <a:p>
            <a:r>
              <a:rPr lang="en-US" dirty="0" smtClean="0">
                <a:solidFill>
                  <a:srgbClr val="006600"/>
                </a:solidFill>
              </a:rPr>
              <a:t>Repeating the strings</a:t>
            </a:r>
          </a:p>
          <a:p>
            <a:r>
              <a:rPr lang="en-US" dirty="0" smtClean="0">
                <a:solidFill>
                  <a:srgbClr val="006600"/>
                </a:solidFill>
              </a:rPr>
              <a:t>Concatenation of strings</a:t>
            </a:r>
          </a:p>
          <a:p>
            <a:r>
              <a:rPr lang="en-US" dirty="0" smtClean="0">
                <a:solidFill>
                  <a:srgbClr val="006600"/>
                </a:solidFill>
              </a:rPr>
              <a:t>Checking membership</a:t>
            </a:r>
          </a:p>
          <a:p>
            <a:r>
              <a:rPr lang="en-US" dirty="0" smtClean="0">
                <a:solidFill>
                  <a:srgbClr val="006600"/>
                </a:solidFill>
              </a:rPr>
              <a:t>Comparing strings</a:t>
            </a:r>
          </a:p>
          <a:p>
            <a:r>
              <a:rPr lang="en-US" dirty="0" smtClean="0">
                <a:solidFill>
                  <a:srgbClr val="006600"/>
                </a:solidFill>
              </a:rPr>
              <a:t>Removing spaces from a string</a:t>
            </a:r>
          </a:p>
          <a:p>
            <a:r>
              <a:rPr lang="en-US" dirty="0" smtClean="0">
                <a:solidFill>
                  <a:srgbClr val="006600"/>
                </a:solidFill>
              </a:rPr>
              <a:t>Finding sub strings</a:t>
            </a:r>
          </a:p>
          <a:p>
            <a:r>
              <a:rPr lang="en-US" dirty="0" smtClean="0">
                <a:solidFill>
                  <a:srgbClr val="006600"/>
                </a:solidFill>
              </a:rPr>
              <a:t>Counting substrings in a string</a:t>
            </a:r>
          </a:p>
          <a:p>
            <a:r>
              <a:rPr lang="en-US" dirty="0">
                <a:solidFill>
                  <a:srgbClr val="006600"/>
                </a:solidFill>
              </a:rPr>
              <a:t>Strings are immutable</a:t>
            </a:r>
          </a:p>
          <a:p>
            <a:pPr lvl="1"/>
            <a:endParaRPr lang="en-US" dirty="0" smtClean="0">
              <a:solidFill>
                <a:srgbClr val="006600"/>
              </a:solidFill>
            </a:endParaRPr>
          </a:p>
          <a:p>
            <a:endParaRPr lang="en-US" dirty="0" smtClean="0">
              <a:solidFill>
                <a:srgbClr val="006600"/>
              </a:solidFill>
            </a:endParaRPr>
          </a:p>
          <a:p>
            <a:pPr marL="0" indent="0">
              <a:buNone/>
            </a:pPr>
            <a:endParaRPr lang="en-US" dirty="0">
              <a:solidFill>
                <a:srgbClr val="006600"/>
              </a:solidFill>
            </a:endParaRPr>
          </a:p>
        </p:txBody>
      </p:sp>
      <p:sp>
        <p:nvSpPr>
          <p:cNvPr id="6" name="Content Placeholder 5"/>
          <p:cNvSpPr>
            <a:spLocks noGrp="1"/>
          </p:cNvSpPr>
          <p:nvPr>
            <p:ph sz="quarter" idx="4"/>
          </p:nvPr>
        </p:nvSpPr>
        <p:spPr>
          <a:xfrm>
            <a:off x="6116240" y="2093975"/>
            <a:ext cx="5012007" cy="4049247"/>
          </a:xfrm>
        </p:spPr>
        <p:txBody>
          <a:bodyPr>
            <a:normAutofit fontScale="92500" lnSpcReduction="20000"/>
          </a:bodyPr>
          <a:lstStyle/>
          <a:p>
            <a:r>
              <a:rPr lang="en-US" dirty="0">
                <a:solidFill>
                  <a:srgbClr val="006600"/>
                </a:solidFill>
              </a:rPr>
              <a:t>Replacing a string with another </a:t>
            </a:r>
            <a:r>
              <a:rPr lang="en-US" dirty="0" smtClean="0">
                <a:solidFill>
                  <a:srgbClr val="006600"/>
                </a:solidFill>
              </a:rPr>
              <a:t>string</a:t>
            </a:r>
          </a:p>
          <a:p>
            <a:r>
              <a:rPr lang="en-US" dirty="0" smtClean="0">
                <a:solidFill>
                  <a:srgbClr val="006600"/>
                </a:solidFill>
              </a:rPr>
              <a:t>Splitting and joining strings</a:t>
            </a:r>
          </a:p>
          <a:p>
            <a:r>
              <a:rPr lang="en-US" dirty="0" smtClean="0">
                <a:solidFill>
                  <a:srgbClr val="006600"/>
                </a:solidFill>
              </a:rPr>
              <a:t>Changing case of string</a:t>
            </a:r>
          </a:p>
          <a:p>
            <a:r>
              <a:rPr lang="en-US" dirty="0" smtClean="0">
                <a:solidFill>
                  <a:srgbClr val="006600"/>
                </a:solidFill>
              </a:rPr>
              <a:t>Checking starting and ending of a string</a:t>
            </a:r>
          </a:p>
          <a:p>
            <a:r>
              <a:rPr lang="en-US" dirty="0" smtClean="0">
                <a:solidFill>
                  <a:srgbClr val="006600"/>
                </a:solidFill>
              </a:rPr>
              <a:t>String testing methods</a:t>
            </a:r>
          </a:p>
          <a:p>
            <a:r>
              <a:rPr lang="en-US" dirty="0" smtClean="0">
                <a:solidFill>
                  <a:srgbClr val="006600"/>
                </a:solidFill>
              </a:rPr>
              <a:t>Formatting the strings</a:t>
            </a:r>
          </a:p>
          <a:p>
            <a:r>
              <a:rPr lang="en-US" dirty="0" smtClean="0">
                <a:solidFill>
                  <a:srgbClr val="006600"/>
                </a:solidFill>
              </a:rPr>
              <a:t>Working with characters </a:t>
            </a:r>
          </a:p>
          <a:p>
            <a:r>
              <a:rPr lang="en-US" dirty="0" smtClean="0">
                <a:solidFill>
                  <a:srgbClr val="006600"/>
                </a:solidFill>
              </a:rPr>
              <a:t>Sorting strings</a:t>
            </a:r>
          </a:p>
          <a:p>
            <a:r>
              <a:rPr lang="en-US" dirty="0" smtClean="0">
                <a:solidFill>
                  <a:srgbClr val="006600"/>
                </a:solidFill>
              </a:rPr>
              <a:t>Searching in the string</a:t>
            </a:r>
          </a:p>
          <a:p>
            <a:r>
              <a:rPr lang="en-US" dirty="0" smtClean="0">
                <a:solidFill>
                  <a:srgbClr val="006600"/>
                </a:solidFill>
              </a:rPr>
              <a:t>Finding number of characters and words</a:t>
            </a:r>
          </a:p>
          <a:p>
            <a:r>
              <a:rPr lang="en-US" dirty="0" smtClean="0">
                <a:solidFill>
                  <a:srgbClr val="006600"/>
                </a:solidFill>
              </a:rPr>
              <a:t>Inserting sub string into a string</a:t>
            </a: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29555"/>
            <a:ext cx="10058400" cy="4742645"/>
          </a:xfrm>
        </p:spPr>
        <p:txBody>
          <a:bodyPr/>
          <a:lstStyle/>
          <a:p>
            <a:r>
              <a:rPr lang="en-US" dirty="0"/>
              <a:t>Also, 'x' or 'X' should be used for hexadecimal </a:t>
            </a:r>
            <a:r>
              <a:rPr lang="en-US" dirty="0" smtClean="0"/>
              <a:t>number, for </a:t>
            </a:r>
            <a:r>
              <a:rPr lang="en-US" dirty="0"/>
              <a:t>finery and 'o' for octal number</a:t>
            </a:r>
            <a:r>
              <a:rPr lang="en-US" dirty="0" smtClean="0"/>
              <a:t>.</a:t>
            </a:r>
          </a:p>
          <a:p>
            <a:r>
              <a:rPr lang="en-US" dirty="0"/>
              <a:t>It is possible to align the value in the replacement </a:t>
            </a:r>
            <a:r>
              <a:rPr lang="en-US" dirty="0" smtClean="0"/>
              <a:t>field. ‘&lt;‘ represents </a:t>
            </a:r>
            <a:r>
              <a:rPr lang="en-US" dirty="0"/>
              <a:t>align left, </a:t>
            </a:r>
            <a:r>
              <a:rPr lang="en-US" dirty="0" smtClean="0"/>
              <a:t>`&gt;‘ represents </a:t>
            </a:r>
            <a:r>
              <a:rPr lang="en-US" dirty="0"/>
              <a:t>align right, </a:t>
            </a:r>
            <a:r>
              <a:rPr lang="en-US" dirty="0" smtClean="0"/>
              <a:t>‘^' </a:t>
            </a:r>
            <a:r>
              <a:rPr lang="en-US" dirty="0"/>
              <a:t>(carat) represents align in the center and '=' represents justified. </a:t>
            </a:r>
            <a:endParaRPr lang="en-US" dirty="0" smtClean="0"/>
          </a:p>
          <a:p>
            <a:r>
              <a:rPr lang="en-US" dirty="0" smtClean="0"/>
              <a:t>Any </a:t>
            </a:r>
            <a:r>
              <a:rPr lang="en-US" dirty="0"/>
              <a:t>character in the replacement field represents that the field will be filled with that character</a:t>
            </a:r>
            <a:r>
              <a:rPr lang="en-US" dirty="0" smtClean="0"/>
              <a:t>.</a:t>
            </a:r>
          </a:p>
          <a:p>
            <a:pPr marL="0" indent="0">
              <a:buNone/>
            </a:pPr>
            <a:endParaRPr lang="en-US" dirty="0"/>
          </a:p>
          <a:p>
            <a:r>
              <a:rPr lang="en-US" dirty="0" smtClean="0"/>
              <a:t> </a:t>
            </a:r>
            <a:r>
              <a:rPr lang="en-US" i="1" u="sng" dirty="0">
                <a:solidFill>
                  <a:srgbClr val="00B050"/>
                </a:solidFill>
              </a:rPr>
              <a:t>Go to Jupyter notebook for examples</a:t>
            </a:r>
            <a:endParaRPr lang="en-US" dirty="0"/>
          </a:p>
          <a:p>
            <a:endParaRPr lang="en-US" dirty="0"/>
          </a:p>
        </p:txBody>
      </p:sp>
    </p:spTree>
    <p:extLst>
      <p:ext uri="{BB962C8B-B14F-4D97-AF65-F5344CB8AC3E}">
        <p14:creationId xmlns:p14="http://schemas.microsoft.com/office/powerpoint/2010/main" val="1673710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Working with </a:t>
            </a:r>
            <a:r>
              <a:rPr lang="en-US" sz="3800" dirty="0" smtClean="0">
                <a:solidFill>
                  <a:srgbClr val="006600"/>
                </a:solidFill>
              </a:rPr>
              <a:t>characters</a:t>
            </a:r>
            <a:endParaRPr lang="en-US" sz="3800" dirty="0"/>
          </a:p>
        </p:txBody>
      </p:sp>
      <p:sp>
        <p:nvSpPr>
          <p:cNvPr id="3" name="Content Placeholder 2"/>
          <p:cNvSpPr>
            <a:spLocks noGrp="1"/>
          </p:cNvSpPr>
          <p:nvPr>
            <p:ph idx="1"/>
          </p:nvPr>
        </p:nvSpPr>
        <p:spPr/>
        <p:txBody>
          <a:bodyPr/>
          <a:lstStyle/>
          <a:p>
            <a:r>
              <a:rPr lang="en-US" dirty="0"/>
              <a:t>Characters are nothing but the individual elements of a string. </a:t>
            </a:r>
            <a:endParaRPr lang="en-US" dirty="0" smtClean="0"/>
          </a:p>
          <a:p>
            <a:r>
              <a:rPr lang="en-US" dirty="0" smtClean="0"/>
              <a:t>As </a:t>
            </a:r>
            <a:r>
              <a:rPr lang="en-US" dirty="0"/>
              <a:t>we know, a string may contain </a:t>
            </a:r>
            <a:r>
              <a:rPr lang="en-US" dirty="0" smtClean="0"/>
              <a:t>1 </a:t>
            </a:r>
            <a:r>
              <a:rPr lang="en-US" dirty="0"/>
              <a:t>or more characters. </a:t>
            </a:r>
            <a:endParaRPr lang="en-US" dirty="0" smtClean="0"/>
          </a:p>
          <a:p>
            <a:r>
              <a:rPr lang="en-US" dirty="0" smtClean="0"/>
              <a:t>When </a:t>
            </a:r>
            <a:r>
              <a:rPr lang="en-US" dirty="0"/>
              <a:t>the programmer is interested to work with characters, he has to accept a string and then retrieve the characters from the string using indexing or slicing</a:t>
            </a:r>
            <a:r>
              <a:rPr lang="en-US" dirty="0" smtClean="0"/>
              <a:t>.</a:t>
            </a:r>
          </a:p>
          <a:p>
            <a:endParaRPr lang="en-US" dirty="0"/>
          </a:p>
          <a:p>
            <a:r>
              <a:rPr lang="en-US" dirty="0"/>
              <a:t> </a:t>
            </a:r>
            <a:r>
              <a:rPr lang="en-US" i="1" u="sng" dirty="0">
                <a:solidFill>
                  <a:srgbClr val="00B050"/>
                </a:solidFill>
              </a:rPr>
              <a:t>Go to Jupyter notebook for examples</a:t>
            </a:r>
            <a:endParaRPr lang="en-US" dirty="0"/>
          </a:p>
          <a:p>
            <a:pPr marL="0" indent="0">
              <a:buNone/>
            </a:pPr>
            <a:endParaRPr lang="en-US" dirty="0"/>
          </a:p>
        </p:txBody>
      </p:sp>
    </p:spTree>
    <p:extLst>
      <p:ext uri="{BB962C8B-B14F-4D97-AF65-F5344CB8AC3E}">
        <p14:creationId xmlns:p14="http://schemas.microsoft.com/office/powerpoint/2010/main" val="2171436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dirty="0" smtClean="0">
                <a:solidFill>
                  <a:srgbClr val="006600"/>
                </a:solidFill>
              </a:rPr>
              <a:t/>
            </a:r>
            <a:br>
              <a:rPr lang="en-US" sz="4200" dirty="0" smtClean="0">
                <a:solidFill>
                  <a:srgbClr val="006600"/>
                </a:solidFill>
              </a:rPr>
            </a:br>
            <a:r>
              <a:rPr lang="en-US" sz="4200" dirty="0" smtClean="0">
                <a:solidFill>
                  <a:srgbClr val="006600"/>
                </a:solidFill>
              </a:rPr>
              <a:t>Sorting strings</a:t>
            </a:r>
            <a:r>
              <a:rPr lang="en-US" dirty="0">
                <a:solidFill>
                  <a:srgbClr val="006600"/>
                </a:solidFill>
              </a:rPr>
              <a:t/>
            </a:r>
            <a:br>
              <a:rPr lang="en-US" dirty="0">
                <a:solidFill>
                  <a:srgbClr val="006600"/>
                </a:solidFill>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a:t>We can sort a group of strings into alphabetical order using sort() method and sorted() function. </a:t>
            </a:r>
            <a:endParaRPr lang="en-US" dirty="0" smtClean="0"/>
          </a:p>
          <a:p>
            <a:r>
              <a:rPr lang="en-US" dirty="0"/>
              <a:t>The sort() method is used in the following way:</a:t>
            </a:r>
          </a:p>
          <a:p>
            <a:pPr marL="0" indent="0">
              <a:buNone/>
            </a:pPr>
            <a:r>
              <a:rPr lang="en-US" dirty="0" smtClean="0"/>
              <a:t>	str</a:t>
            </a:r>
            <a:r>
              <a:rPr lang="en-US" dirty="0"/>
              <a:t>. sort</a:t>
            </a:r>
            <a:r>
              <a:rPr lang="en-US" dirty="0" smtClean="0"/>
              <a:t>()</a:t>
            </a:r>
          </a:p>
          <a:p>
            <a:pPr marL="0" indent="0">
              <a:buNone/>
            </a:pPr>
            <a:r>
              <a:rPr lang="en-US" dirty="0"/>
              <a:t> </a:t>
            </a:r>
            <a:r>
              <a:rPr lang="en-US" dirty="0" smtClean="0"/>
              <a:t>     Here</a:t>
            </a:r>
            <a:r>
              <a:rPr lang="en-US" dirty="0"/>
              <a:t>, `</a:t>
            </a:r>
            <a:r>
              <a:rPr lang="en-US" dirty="0" err="1"/>
              <a:t>str</a:t>
            </a:r>
            <a:r>
              <a:rPr lang="en-US" dirty="0"/>
              <a:t>' represents an array that contains a group of strings. </a:t>
            </a:r>
            <a:endParaRPr lang="en-US" dirty="0" smtClean="0"/>
          </a:p>
          <a:p>
            <a:r>
              <a:rPr lang="en-US" dirty="0" smtClean="0"/>
              <a:t>When </a:t>
            </a:r>
            <a:r>
              <a:rPr lang="en-US" dirty="0"/>
              <a:t>sort() method is used, it will sort the original array, i.e. `</a:t>
            </a:r>
            <a:r>
              <a:rPr lang="en-US" dirty="0" err="1"/>
              <a:t>str</a:t>
            </a:r>
            <a:r>
              <a:rPr lang="en-US" dirty="0"/>
              <a:t>'. So, the original order of strings will be lost and we will have only one sorted array. </a:t>
            </a:r>
            <a:endParaRPr lang="en-US" dirty="0" smtClean="0"/>
          </a:p>
          <a:p>
            <a:r>
              <a:rPr lang="en-US" dirty="0" smtClean="0"/>
              <a:t>To </a:t>
            </a:r>
            <a:r>
              <a:rPr lang="en-US" dirty="0"/>
              <a:t>retain the original array even after sorting, We can use sorted() function as:</a:t>
            </a:r>
          </a:p>
          <a:p>
            <a:pPr marL="0" indent="0">
              <a:buNone/>
            </a:pPr>
            <a:r>
              <a:rPr lang="en-US" dirty="0" smtClean="0"/>
              <a:t>	str1 = </a:t>
            </a:r>
            <a:r>
              <a:rPr lang="en-US" dirty="0"/>
              <a:t>sorted(</a:t>
            </a:r>
            <a:r>
              <a:rPr lang="en-US" dirty="0" err="1"/>
              <a:t>str</a:t>
            </a:r>
            <a:r>
              <a:rPr lang="en-US" dirty="0"/>
              <a:t>)</a:t>
            </a:r>
          </a:p>
          <a:p>
            <a:pPr marL="0" indent="0">
              <a:buNone/>
            </a:pPr>
            <a:r>
              <a:rPr lang="en-US" dirty="0" smtClean="0"/>
              <a:t>	Here</a:t>
            </a:r>
            <a:r>
              <a:rPr lang="en-US" dirty="0"/>
              <a:t>, `</a:t>
            </a:r>
            <a:r>
              <a:rPr lang="en-US" dirty="0" err="1"/>
              <a:t>str</a:t>
            </a:r>
            <a:r>
              <a:rPr lang="en-US" dirty="0"/>
              <a:t>' is the original array whose elements are to be sorted. After sorting the </a:t>
            </a:r>
            <a:r>
              <a:rPr lang="en-US" dirty="0" smtClean="0"/>
              <a:t>  array</a:t>
            </a:r>
            <a:r>
              <a:rPr lang="en-US" dirty="0"/>
              <a:t>, the sorted array will be referenced by `</a:t>
            </a:r>
            <a:r>
              <a:rPr lang="en-US" dirty="0" smtClean="0"/>
              <a:t>str1'. </a:t>
            </a:r>
            <a:r>
              <a:rPr lang="en-US" dirty="0"/>
              <a:t>So, the sorted strings appear in the array `</a:t>
            </a:r>
            <a:r>
              <a:rPr lang="en-US" dirty="0" err="1"/>
              <a:t>strl</a:t>
            </a:r>
            <a:r>
              <a:rPr lang="en-US" dirty="0"/>
              <a:t>'. The original array `</a:t>
            </a:r>
            <a:r>
              <a:rPr lang="en-US" dirty="0" err="1"/>
              <a:t>str</a:t>
            </a:r>
            <a:r>
              <a:rPr lang="en-US" dirty="0"/>
              <a:t>' is </a:t>
            </a:r>
            <a:r>
              <a:rPr lang="en-US" dirty="0" smtClean="0"/>
              <a:t>undisturbed</a:t>
            </a:r>
          </a:p>
          <a:p>
            <a:pPr marL="0" indent="0">
              <a:buNone/>
            </a:pPr>
            <a:r>
              <a:rPr lang="en-US" dirty="0"/>
              <a:t> </a:t>
            </a:r>
            <a:r>
              <a:rPr lang="en-US" i="1" u="sng" dirty="0">
                <a:solidFill>
                  <a:srgbClr val="00B050"/>
                </a:solidFill>
              </a:rPr>
              <a:t>Go to Jupyter notebook for </a:t>
            </a:r>
            <a:r>
              <a:rPr lang="en-US" i="1" u="sng" dirty="0" smtClean="0">
                <a:solidFill>
                  <a:srgbClr val="00B050"/>
                </a:solidFill>
              </a:rPr>
              <a:t>examples</a:t>
            </a:r>
            <a:endParaRPr lang="en-US" dirty="0"/>
          </a:p>
          <a:p>
            <a:endParaRPr lang="en-US" dirty="0"/>
          </a:p>
        </p:txBody>
      </p:sp>
    </p:spTree>
    <p:extLst>
      <p:ext uri="{BB962C8B-B14F-4D97-AF65-F5344CB8AC3E}">
        <p14:creationId xmlns:p14="http://schemas.microsoft.com/office/powerpoint/2010/main" val="1957898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Searching in the </a:t>
            </a:r>
            <a:r>
              <a:rPr lang="en-US" sz="3800" dirty="0" smtClean="0">
                <a:solidFill>
                  <a:srgbClr val="006600"/>
                </a:solidFill>
              </a:rPr>
              <a:t>string</a:t>
            </a:r>
            <a:endParaRPr lang="en-US" sz="3800" dirty="0"/>
          </a:p>
        </p:txBody>
      </p:sp>
      <p:sp>
        <p:nvSpPr>
          <p:cNvPr id="3" name="Content Placeholder 2"/>
          <p:cNvSpPr>
            <a:spLocks noGrp="1"/>
          </p:cNvSpPr>
          <p:nvPr>
            <p:ph idx="1"/>
          </p:nvPr>
        </p:nvSpPr>
        <p:spPr/>
        <p:txBody>
          <a:bodyPr/>
          <a:lstStyle/>
          <a:p>
            <a:r>
              <a:rPr lang="en-US" dirty="0"/>
              <a:t>The easiest way to search for a string in a group of 'n' strings is by using sequential search or linear search technique. </a:t>
            </a:r>
            <a:endParaRPr lang="en-US" dirty="0" smtClean="0"/>
          </a:p>
          <a:p>
            <a:r>
              <a:rPr lang="en-US" dirty="0" smtClean="0"/>
              <a:t>This </a:t>
            </a:r>
            <a:r>
              <a:rPr lang="en-US" dirty="0"/>
              <a:t>is done by comparing the searching string 's' with every string in the group. </a:t>
            </a:r>
            <a:endParaRPr lang="en-US" dirty="0" smtClean="0"/>
          </a:p>
          <a:p>
            <a:r>
              <a:rPr lang="en-US" dirty="0" smtClean="0"/>
              <a:t>For </a:t>
            </a:r>
            <a:r>
              <a:rPr lang="en-US" dirty="0"/>
              <a:t>this purpose, we can use a for loop that iterates from </a:t>
            </a:r>
            <a:r>
              <a:rPr lang="en-US" dirty="0" smtClean="0"/>
              <a:t>0</a:t>
            </a:r>
            <a:r>
              <a:rPr lang="en-US" baseline="30000" dirty="0" smtClean="0"/>
              <a:t>th</a:t>
            </a:r>
            <a:r>
              <a:rPr lang="en-US" dirty="0" smtClean="0"/>
              <a:t> </a:t>
            </a:r>
            <a:r>
              <a:rPr lang="en-US" dirty="0"/>
              <a:t>to </a:t>
            </a:r>
            <a:r>
              <a:rPr lang="en-US" dirty="0" smtClean="0"/>
              <a:t>n-1</a:t>
            </a:r>
            <a:r>
              <a:rPr lang="en-US" baseline="30000" dirty="0" smtClean="0"/>
              <a:t>th</a:t>
            </a:r>
            <a:r>
              <a:rPr lang="en-US" dirty="0" smtClean="0"/>
              <a:t> </a:t>
            </a:r>
            <a:r>
              <a:rPr lang="en-US" dirty="0"/>
              <a:t>string in the group. By comparing the searching string 's' with every one of these strings, we can decide whether 's' is available in the group or </a:t>
            </a:r>
            <a:r>
              <a:rPr lang="en-US" dirty="0" smtClean="0"/>
              <a:t>not</a:t>
            </a:r>
          </a:p>
          <a:p>
            <a:endParaRPr lang="en-US" dirty="0"/>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985111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Finding number of characters and </a:t>
            </a:r>
            <a:r>
              <a:rPr lang="en-US" sz="3800" dirty="0" smtClean="0">
                <a:solidFill>
                  <a:srgbClr val="006600"/>
                </a:solidFill>
              </a:rPr>
              <a:t>words</a:t>
            </a:r>
            <a:endParaRPr lang="en-US" sz="3800" dirty="0"/>
          </a:p>
        </p:txBody>
      </p:sp>
      <p:sp>
        <p:nvSpPr>
          <p:cNvPr id="3" name="Content Placeholder 2"/>
          <p:cNvSpPr>
            <a:spLocks noGrp="1"/>
          </p:cNvSpPr>
          <p:nvPr>
            <p:ph idx="1"/>
          </p:nvPr>
        </p:nvSpPr>
        <p:spPr>
          <a:xfrm>
            <a:off x="1069848" y="2093976"/>
            <a:ext cx="10058400" cy="4078224"/>
          </a:xfrm>
        </p:spPr>
        <p:txBody>
          <a:bodyPr>
            <a:normAutofit/>
          </a:bodyPr>
          <a:lstStyle/>
          <a:p>
            <a:r>
              <a:rPr lang="en-US" dirty="0" smtClean="0"/>
              <a:t>We </a:t>
            </a:r>
            <a:r>
              <a:rPr lang="en-US" dirty="0"/>
              <a:t>have </a:t>
            </a:r>
            <a:r>
              <a:rPr lang="en-US" dirty="0" err="1"/>
              <a:t>len</a:t>
            </a:r>
            <a:r>
              <a:rPr lang="en-US" dirty="0"/>
              <a:t>() function that returns the number of characters in a string. </a:t>
            </a:r>
            <a:endParaRPr lang="en-US" dirty="0" smtClean="0"/>
          </a:p>
          <a:p>
            <a:r>
              <a:rPr lang="en-US" dirty="0" smtClean="0"/>
              <a:t>Suppose </a:t>
            </a:r>
            <a:r>
              <a:rPr lang="en-US" dirty="0"/>
              <a:t>we </a:t>
            </a:r>
            <a:r>
              <a:rPr lang="en-US" dirty="0" smtClean="0"/>
              <a:t>want </a:t>
            </a:r>
            <a:r>
              <a:rPr lang="en-US" dirty="0"/>
              <a:t>to find the length of a string without using </a:t>
            </a:r>
            <a:r>
              <a:rPr lang="en-US" dirty="0" err="1"/>
              <a:t>len</a:t>
            </a:r>
            <a:r>
              <a:rPr lang="en-US" dirty="0"/>
              <a:t>() function, we can use a for </a:t>
            </a:r>
            <a:r>
              <a:rPr lang="en-US" dirty="0" smtClean="0"/>
              <a:t>loop as shown below</a:t>
            </a:r>
          </a:p>
          <a:p>
            <a:endParaRPr lang="en-US" dirty="0" smtClean="0"/>
          </a:p>
          <a:p>
            <a:endParaRPr lang="en-US" dirty="0"/>
          </a:p>
          <a:p>
            <a:endParaRPr lang="en-US" dirty="0" smtClean="0"/>
          </a:p>
          <a:p>
            <a:endParaRPr lang="en-US" dirty="0"/>
          </a:p>
          <a:p>
            <a:endParaRPr lang="en-US" dirty="0" smtClean="0"/>
          </a:p>
          <a:p>
            <a:endParaRPr lang="en-US" dirty="0"/>
          </a:p>
          <a:p>
            <a:r>
              <a:rPr lang="en-US" i="1" u="sng" dirty="0">
                <a:solidFill>
                  <a:srgbClr val="00B050"/>
                </a:solidFill>
              </a:rPr>
              <a:t>Go to Jupyter notebook for examples</a:t>
            </a:r>
            <a:endParaRPr lang="en-US" dirty="0"/>
          </a:p>
          <a:p>
            <a:pPr marL="0" indent="0">
              <a:buNone/>
            </a:pPr>
            <a:endParaRPr lang="en-US" dirty="0" smtClean="0"/>
          </a:p>
        </p:txBody>
      </p:sp>
      <p:pic>
        <p:nvPicPr>
          <p:cNvPr id="4" name="Picture 3"/>
          <p:cNvPicPr>
            <a:picLocks noChangeAspect="1"/>
          </p:cNvPicPr>
          <p:nvPr/>
        </p:nvPicPr>
        <p:blipFill rotWithShape="1">
          <a:blip r:embed="rId2"/>
          <a:srcRect l="20767" t="51436" r="38353" b="15361"/>
          <a:stretch/>
        </p:blipFill>
        <p:spPr>
          <a:xfrm>
            <a:off x="2730321" y="3245476"/>
            <a:ext cx="5061398" cy="2311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6251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Inserting sub string into a string</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Let's take a string with some characters. </a:t>
            </a:r>
            <a:endParaRPr lang="en-US" dirty="0" smtClean="0"/>
          </a:p>
          <a:p>
            <a:r>
              <a:rPr lang="en-US" dirty="0" smtClean="0"/>
              <a:t>In </a:t>
            </a:r>
            <a:r>
              <a:rPr lang="en-US" dirty="0"/>
              <a:t>the middle of the string, we want to insert a sub string. </a:t>
            </a:r>
            <a:endParaRPr lang="en-US" dirty="0" smtClean="0"/>
          </a:p>
          <a:p>
            <a:r>
              <a:rPr lang="en-US" dirty="0" smtClean="0"/>
              <a:t>This </a:t>
            </a:r>
            <a:r>
              <a:rPr lang="en-US" dirty="0"/>
              <a:t>is </a:t>
            </a:r>
            <a:r>
              <a:rPr lang="en-US" i="1" dirty="0"/>
              <a:t>not possible because of immutable nature of strings</a:t>
            </a:r>
            <a:r>
              <a:rPr lang="en-US" dirty="0"/>
              <a:t>. </a:t>
            </a:r>
            <a:endParaRPr lang="en-US" dirty="0" smtClean="0"/>
          </a:p>
          <a:p>
            <a:r>
              <a:rPr lang="en-US" i="1" dirty="0" smtClean="0"/>
              <a:t>But</a:t>
            </a:r>
            <a:r>
              <a:rPr lang="en-US" dirty="0"/>
              <a:t>, we can find a way for this problem. </a:t>
            </a:r>
            <a:endParaRPr lang="en-US" dirty="0" smtClean="0"/>
          </a:p>
          <a:p>
            <a:r>
              <a:rPr lang="en-US" dirty="0" smtClean="0"/>
              <a:t>Let's </a:t>
            </a:r>
            <a:r>
              <a:rPr lang="en-US" dirty="0"/>
              <a:t>assume the main string is `</a:t>
            </a:r>
            <a:r>
              <a:rPr lang="en-US" dirty="0" err="1"/>
              <a:t>str</a:t>
            </a:r>
            <a:r>
              <a:rPr lang="en-US" dirty="0"/>
              <a:t>' and sub string is 'sub'. </a:t>
            </a:r>
            <a:endParaRPr lang="en-US" dirty="0" smtClean="0"/>
          </a:p>
          <a:p>
            <a:r>
              <a:rPr lang="en-US" dirty="0" smtClean="0"/>
              <a:t>First append </a:t>
            </a:r>
            <a:r>
              <a:rPr lang="en-US" dirty="0" err="1" smtClean="0"/>
              <a:t>str</a:t>
            </a:r>
            <a:r>
              <a:rPr lang="en-US" dirty="0" smtClean="0"/>
              <a:t> into str1 only </a:t>
            </a:r>
            <a:r>
              <a:rPr lang="en-US" dirty="0" err="1" smtClean="0"/>
              <a:t>upto</a:t>
            </a:r>
            <a:r>
              <a:rPr lang="en-US" dirty="0" smtClean="0"/>
              <a:t> the position-1 where we need to insert substring</a:t>
            </a:r>
          </a:p>
          <a:p>
            <a:r>
              <a:rPr lang="en-US" dirty="0" smtClean="0"/>
              <a:t>Then append sub string to str1 and finally append remaining part of </a:t>
            </a:r>
            <a:r>
              <a:rPr lang="en-US" dirty="0" err="1" smtClean="0"/>
              <a:t>str</a:t>
            </a:r>
            <a:r>
              <a:rPr lang="en-US" dirty="0" smtClean="0"/>
              <a:t> to str1</a:t>
            </a:r>
            <a:endParaRPr lang="en-US" dirty="0"/>
          </a:p>
          <a:p>
            <a:r>
              <a:rPr lang="en-US" dirty="0" smtClean="0"/>
              <a:t>After </a:t>
            </a:r>
            <a:r>
              <a:rPr lang="en-US" dirty="0"/>
              <a:t>inserting 'sub' into `</a:t>
            </a:r>
            <a:r>
              <a:rPr lang="en-US" dirty="0" err="1"/>
              <a:t>str</a:t>
            </a:r>
            <a:r>
              <a:rPr lang="en-US" dirty="0"/>
              <a:t>', the total string will be </a:t>
            </a:r>
            <a:r>
              <a:rPr lang="en-US" dirty="0" smtClean="0"/>
              <a:t>in `str1‘</a:t>
            </a:r>
          </a:p>
          <a:p>
            <a:endParaRPr lang="en-US" dirty="0" smtClean="0"/>
          </a:p>
          <a:p>
            <a:r>
              <a:rPr lang="en-US" i="1" u="sng" dirty="0">
                <a:solidFill>
                  <a:srgbClr val="00B050"/>
                </a:solidFill>
              </a:rPr>
              <a:t>Go to Jupyter notebook for </a:t>
            </a:r>
            <a:r>
              <a:rPr lang="en-US" i="1" u="sng" dirty="0" smtClean="0">
                <a:solidFill>
                  <a:srgbClr val="00B050"/>
                </a:solidFill>
              </a:rPr>
              <a:t>examples</a:t>
            </a:r>
            <a:r>
              <a:rPr lang="en-US" dirty="0" smtClean="0"/>
              <a:t> </a:t>
            </a:r>
            <a:endParaRPr lang="en-US" dirty="0"/>
          </a:p>
        </p:txBody>
      </p:sp>
    </p:spTree>
    <p:extLst>
      <p:ext uri="{BB962C8B-B14F-4D97-AF65-F5344CB8AC3E}">
        <p14:creationId xmlns:p14="http://schemas.microsoft.com/office/powerpoint/2010/main" val="80615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10" name="Content Placeholder 9"/>
          <p:cNvSpPr>
            <a:spLocks noGrp="1"/>
          </p:cNvSpPr>
          <p:nvPr>
            <p:ph idx="1"/>
          </p:nvPr>
        </p:nvSpPr>
        <p:spPr/>
        <p:txBody>
          <a:bodyPr/>
          <a:lstStyle/>
          <a:p>
            <a:r>
              <a:rPr lang="en-US" dirty="0" smtClean="0"/>
              <a:t>String </a:t>
            </a:r>
            <a:r>
              <a:rPr lang="en-US" dirty="0"/>
              <a:t>represents a group of characters</a:t>
            </a:r>
            <a:r>
              <a:rPr lang="en-US" dirty="0" smtClean="0"/>
              <a:t>.</a:t>
            </a:r>
          </a:p>
          <a:p>
            <a:r>
              <a:rPr lang="en-US" dirty="0" smtClean="0"/>
              <a:t>Strings </a:t>
            </a:r>
            <a:r>
              <a:rPr lang="en-US" dirty="0"/>
              <a:t>are important because most of the data that we use in daily life will be in the form of strings. For example, the names of persons, their addresses, vehicle numbers, their credit card numbers, etc. are all strings</a:t>
            </a:r>
            <a:r>
              <a:rPr lang="en-US" dirty="0" smtClean="0"/>
              <a:t>.</a:t>
            </a:r>
          </a:p>
          <a:p>
            <a:r>
              <a:rPr lang="en-US" dirty="0" smtClean="0"/>
              <a:t>In </a:t>
            </a:r>
            <a:r>
              <a:rPr lang="en-US" dirty="0"/>
              <a:t>Python, the </a:t>
            </a:r>
            <a:r>
              <a:rPr lang="en-US" dirty="0" err="1"/>
              <a:t>str</a:t>
            </a:r>
            <a:r>
              <a:rPr lang="en-US" dirty="0"/>
              <a:t> datatype represents a </a:t>
            </a:r>
            <a:r>
              <a:rPr lang="en-US" dirty="0" smtClean="0"/>
              <a:t>string, and </a:t>
            </a:r>
            <a:r>
              <a:rPr lang="en-US" dirty="0" err="1" smtClean="0">
                <a:solidFill>
                  <a:srgbClr val="FF0000"/>
                </a:solidFill>
              </a:rPr>
              <a:t>str</a:t>
            </a:r>
            <a:r>
              <a:rPr lang="en-US" dirty="0" smtClean="0"/>
              <a:t> is </a:t>
            </a:r>
            <a:r>
              <a:rPr lang="en-US" i="1" dirty="0" smtClean="0"/>
              <a:t>built in class </a:t>
            </a:r>
            <a:r>
              <a:rPr lang="en-US" dirty="0" smtClean="0"/>
              <a:t>in python</a:t>
            </a:r>
            <a:endParaRPr lang="en-US" dirty="0" smtClean="0"/>
          </a:p>
          <a:p>
            <a:r>
              <a:rPr lang="en-US" dirty="0"/>
              <a:t>Since every string comprises several characters, Python handles strings and characters almost in the same manner. There is no separate datatype to represent individual characters in Python</a:t>
            </a:r>
          </a:p>
          <a:p>
            <a:endParaRPr lang="en-US" dirty="0"/>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Creating </a:t>
            </a:r>
            <a:r>
              <a:rPr lang="en-US" sz="3800" dirty="0" smtClean="0">
                <a:solidFill>
                  <a:srgbClr val="006600"/>
                </a:solidFill>
              </a:rPr>
              <a:t>strings</a:t>
            </a:r>
            <a:endParaRPr lang="en-US" sz="3800" dirty="0"/>
          </a:p>
        </p:txBody>
      </p:sp>
      <p:sp>
        <p:nvSpPr>
          <p:cNvPr id="3" name="Content Placeholder 2"/>
          <p:cNvSpPr>
            <a:spLocks noGrp="1"/>
          </p:cNvSpPr>
          <p:nvPr>
            <p:ph idx="1"/>
          </p:nvPr>
        </p:nvSpPr>
        <p:spPr/>
        <p:txBody>
          <a:bodyPr/>
          <a:lstStyle/>
          <a:p>
            <a:r>
              <a:rPr lang="en-US" dirty="0"/>
              <a:t>We can create a string in Python by assigning a group of characters to a variable. The group of characters should be enclosed inside single quotes or double quotes as:</a:t>
            </a:r>
          </a:p>
          <a:p>
            <a:pPr marL="548640" lvl="2" indent="0">
              <a:buNone/>
            </a:pPr>
            <a:r>
              <a:rPr lang="en-US" dirty="0" err="1"/>
              <a:t>sl</a:t>
            </a:r>
            <a:r>
              <a:rPr lang="en-US" dirty="0"/>
              <a:t> = 'Welcome to Core Python learning' </a:t>
            </a:r>
            <a:br>
              <a:rPr lang="en-US" dirty="0"/>
            </a:br>
            <a:r>
              <a:rPr lang="en-US" dirty="0"/>
              <a:t>s2 = "welcome to Core Python learning"</a:t>
            </a:r>
          </a:p>
          <a:p>
            <a:r>
              <a:rPr lang="en-US" dirty="0"/>
              <a:t>Sometimes, we can use triple single quotes or triple double quotes to represent strings. These quotation marks are useful when we want to represent a string that occupies several lines as:</a:t>
            </a:r>
          </a:p>
          <a:p>
            <a:pPr marL="548640" lvl="2" indent="0">
              <a:buNone/>
            </a:pPr>
            <a:r>
              <a:rPr lang="en-US" dirty="0" smtClean="0"/>
              <a:t>str</a:t>
            </a:r>
            <a:r>
              <a:rPr lang="en-US" dirty="0"/>
              <a:t>1</a:t>
            </a:r>
            <a:r>
              <a:rPr lang="en-US" dirty="0" smtClean="0"/>
              <a:t>= ‘’’welcome </a:t>
            </a:r>
            <a:r>
              <a:rPr lang="en-US" dirty="0"/>
              <a:t>to Core Python, a book on Python language that discusses all important concepts of </a:t>
            </a:r>
            <a:r>
              <a:rPr lang="en-US" dirty="0" smtClean="0"/>
              <a:t>	 Python </a:t>
            </a:r>
            <a:r>
              <a:rPr lang="en-US" dirty="0"/>
              <a:t>in a lucid and comprehensive manner</a:t>
            </a:r>
            <a:r>
              <a:rPr lang="en-US" dirty="0" smtClean="0"/>
              <a:t>.’’’</a:t>
            </a:r>
          </a:p>
          <a:p>
            <a:r>
              <a:rPr lang="en-US" dirty="0" smtClean="0"/>
              <a:t>It </a:t>
            </a:r>
            <a:r>
              <a:rPr lang="en-US" dirty="0"/>
              <a:t>is possible to display quotation marks to mark a sub string in a </a:t>
            </a:r>
            <a:r>
              <a:rPr lang="en-US" dirty="0" smtClean="0"/>
              <a:t>string</a:t>
            </a:r>
          </a:p>
          <a:p>
            <a:pPr marL="548640" lvl="2" indent="0">
              <a:buNone/>
            </a:pPr>
            <a:r>
              <a:rPr lang="en-US" dirty="0" smtClean="0"/>
              <a:t>s1 </a:t>
            </a:r>
            <a:r>
              <a:rPr lang="en-US" dirty="0"/>
              <a:t>= </a:t>
            </a:r>
            <a:r>
              <a:rPr lang="en-US" dirty="0" smtClean="0"/>
              <a:t>'welcome </a:t>
            </a:r>
            <a:r>
              <a:rPr lang="en-US" dirty="0"/>
              <a:t>to "Core Python" </a:t>
            </a:r>
            <a:r>
              <a:rPr lang="en-US" dirty="0" smtClean="0"/>
              <a:t>learning' </a:t>
            </a:r>
          </a:p>
          <a:p>
            <a:pPr marL="548640" lvl="2" indent="0">
              <a:buNone/>
            </a:pPr>
            <a:r>
              <a:rPr lang="en-US" dirty="0" smtClean="0"/>
              <a:t>print(s1)</a:t>
            </a:r>
            <a:endParaRPr lang="en-US" dirty="0"/>
          </a:p>
          <a:p>
            <a:pPr lvl="1"/>
            <a:endParaRPr lang="en-US" dirty="0"/>
          </a:p>
        </p:txBody>
      </p:sp>
    </p:spTree>
    <p:extLst>
      <p:ext uri="{BB962C8B-B14F-4D97-AF65-F5344CB8AC3E}">
        <p14:creationId xmlns:p14="http://schemas.microsoft.com/office/powerpoint/2010/main" val="1550718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9402" y="1197735"/>
            <a:ext cx="9788845" cy="4974465"/>
          </a:xfrm>
        </p:spPr>
        <p:txBody>
          <a:bodyPr/>
          <a:lstStyle/>
          <a:p>
            <a:r>
              <a:rPr lang="en-US" dirty="0"/>
              <a:t>It is possible to use escape characters like \t or \n inside the strings</a:t>
            </a:r>
            <a:r>
              <a:rPr lang="en-US" dirty="0" smtClean="0"/>
              <a:t>.</a:t>
            </a:r>
          </a:p>
          <a:p>
            <a:pPr marL="548640" lvl="2" indent="0">
              <a:buNone/>
            </a:pPr>
            <a:r>
              <a:rPr lang="en-US" dirty="0" err="1"/>
              <a:t>sl</a:t>
            </a:r>
            <a:r>
              <a:rPr lang="en-US" dirty="0"/>
              <a:t> = "Welcome to \</a:t>
            </a:r>
            <a:r>
              <a:rPr lang="en-US" dirty="0" smtClean="0"/>
              <a:t>t Core </a:t>
            </a:r>
            <a:r>
              <a:rPr lang="en-US" dirty="0"/>
              <a:t>Python \</a:t>
            </a:r>
            <a:r>
              <a:rPr lang="en-US" dirty="0" smtClean="0"/>
              <a:t>n learning</a:t>
            </a:r>
            <a:r>
              <a:rPr lang="en-US" dirty="0"/>
              <a:t>" </a:t>
            </a:r>
            <a:endParaRPr lang="en-US" dirty="0" smtClean="0"/>
          </a:p>
          <a:p>
            <a:pPr marL="548640" lvl="2" indent="0">
              <a:buNone/>
            </a:pPr>
            <a:r>
              <a:rPr lang="en-US" dirty="0" smtClean="0"/>
              <a:t>print(</a:t>
            </a:r>
            <a:r>
              <a:rPr lang="en-US" dirty="0" err="1" smtClean="0"/>
              <a:t>sl</a:t>
            </a:r>
            <a:r>
              <a:rPr lang="en-US" dirty="0" smtClean="0"/>
              <a:t>)</a:t>
            </a:r>
          </a:p>
          <a:p>
            <a:r>
              <a:rPr lang="en-US" dirty="0" smtClean="0"/>
              <a:t>Escape </a:t>
            </a:r>
            <a:r>
              <a:rPr lang="en-US" dirty="0"/>
              <a:t>Characters and their </a:t>
            </a:r>
            <a:r>
              <a:rPr lang="en-US" dirty="0" smtClean="0"/>
              <a:t>Meanings is in the following table</a:t>
            </a:r>
          </a:p>
          <a:p>
            <a:endParaRPr lang="en-US" dirty="0"/>
          </a:p>
          <a:p>
            <a:pPr marL="548640" lvl="2" indent="0">
              <a:buNone/>
            </a:pPr>
            <a:endParaRPr lang="en-US" dirty="0" smtClean="0"/>
          </a:p>
          <a:p>
            <a:pPr marL="548640" lvl="2" indent="0">
              <a:buNone/>
            </a:pP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493702455"/>
              </p:ext>
            </p:extLst>
          </p:nvPr>
        </p:nvGraphicFramePr>
        <p:xfrm>
          <a:off x="2101442" y="2953697"/>
          <a:ext cx="6617555" cy="2919068"/>
        </p:xfrm>
        <a:graphic>
          <a:graphicData uri="http://schemas.openxmlformats.org/drawingml/2006/table">
            <a:tbl>
              <a:tblPr firstRow="1" firstCol="1" bandRow="1">
                <a:tableStyleId>{5DA37D80-6434-44D0-A028-1B22A696006F}</a:tableStyleId>
              </a:tblPr>
              <a:tblGrid>
                <a:gridCol w="2766772"/>
                <a:gridCol w="3850783"/>
              </a:tblGrid>
              <a:tr h="320271">
                <a:tc>
                  <a:txBody>
                    <a:bodyPr/>
                    <a:lstStyle/>
                    <a:p>
                      <a:pPr marL="85090" marR="0">
                        <a:spcBef>
                          <a:spcPts val="0"/>
                        </a:spcBef>
                        <a:spcAft>
                          <a:spcPts val="0"/>
                        </a:spcAft>
                      </a:pPr>
                      <a:r>
                        <a:rPr lang="en-US" sz="2000" spc="-10" dirty="0">
                          <a:solidFill>
                            <a:srgbClr val="7030A0"/>
                          </a:solidFill>
                          <a:effectLst/>
                        </a:rPr>
                        <a:t>Escape Character</a:t>
                      </a:r>
                      <a:endParaRPr lang="en-US"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dirty="0">
                          <a:solidFill>
                            <a:srgbClr val="7030A0"/>
                          </a:solidFill>
                          <a:effectLst/>
                        </a:rPr>
                        <a:t>Meaning</a:t>
                      </a:r>
                      <a:endParaRPr lang="en-US"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20271">
                <a:tc>
                  <a:txBody>
                    <a:bodyPr/>
                    <a:lstStyle/>
                    <a:p>
                      <a:pPr marL="85090" marR="0" algn="ctr">
                        <a:spcBef>
                          <a:spcPts val="0"/>
                        </a:spcBef>
                        <a:spcAft>
                          <a:spcPts val="0"/>
                        </a:spcAft>
                      </a:pPr>
                      <a:r>
                        <a:rPr lang="en-US" sz="2000" dirty="0">
                          <a:effectLst/>
                        </a:rPr>
                        <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spc="40">
                          <a:effectLst/>
                        </a:rPr>
                        <a:t>Bell or alert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24028">
                <a:tc>
                  <a:txBody>
                    <a:bodyPr/>
                    <a:lstStyle/>
                    <a:p>
                      <a:pPr marL="85090" marR="0" algn="ctr">
                        <a:spcBef>
                          <a:spcPts val="0"/>
                        </a:spcBef>
                        <a:spcAft>
                          <a:spcPts val="0"/>
                        </a:spcAft>
                      </a:pPr>
                      <a:r>
                        <a:rPr lang="en-US" sz="2000" dirty="0">
                          <a:effectLst/>
                        </a:rPr>
                        <a:t>\b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spc="60" dirty="0">
                          <a:effectLst/>
                        </a:rPr>
                        <a:t>Backspace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24967">
                <a:tc>
                  <a:txBody>
                    <a:bodyPr/>
                    <a:lstStyle/>
                    <a:p>
                      <a:pPr marL="85090" marR="0" algn="ctr">
                        <a:spcBef>
                          <a:spcPts val="0"/>
                        </a:spcBef>
                        <a:spcAft>
                          <a:spcPts val="0"/>
                        </a:spcAft>
                      </a:pPr>
                      <a:r>
                        <a:rPr lang="en-US" sz="2000" dirty="0">
                          <a:effectLst/>
                        </a:rPr>
                        <a:t>\n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dirty="0">
                          <a:effectLst/>
                        </a:rPr>
                        <a:t>New line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15575">
                <a:tc>
                  <a:txBody>
                    <a:bodyPr/>
                    <a:lstStyle/>
                    <a:p>
                      <a:pPr marL="85090" marR="0" algn="ctr">
                        <a:spcBef>
                          <a:spcPts val="0"/>
                        </a:spcBef>
                        <a:spcAft>
                          <a:spcPts val="0"/>
                        </a:spcAft>
                      </a:pPr>
                      <a:r>
                        <a:rPr lang="en-US" sz="2000" dirty="0">
                          <a:effectLst/>
                        </a:rPr>
                        <a:t>\t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spc="50" dirty="0">
                          <a:effectLst/>
                        </a:rPr>
                        <a:t>Horizontal tab space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28724">
                <a:tc>
                  <a:txBody>
                    <a:bodyPr/>
                    <a:lstStyle/>
                    <a:p>
                      <a:pPr marL="85090" marR="0" algn="ctr">
                        <a:spcBef>
                          <a:spcPts val="0"/>
                        </a:spcBef>
                        <a:spcAft>
                          <a:spcPts val="0"/>
                        </a:spcAft>
                      </a:pPr>
                      <a:r>
                        <a:rPr lang="en-US" sz="2000" dirty="0">
                          <a:effectLst/>
                        </a:rPr>
                        <a:t>\v</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spc="50" dirty="0">
                          <a:effectLst/>
                        </a:rPr>
                        <a:t>Vertical tab space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20271">
                <a:tc>
                  <a:txBody>
                    <a:bodyPr/>
                    <a:lstStyle/>
                    <a:p>
                      <a:pPr marL="85090" marR="0" algn="ctr">
                        <a:spcBef>
                          <a:spcPts val="0"/>
                        </a:spcBef>
                        <a:spcAft>
                          <a:spcPts val="0"/>
                        </a:spcAft>
                      </a:pPr>
                      <a:r>
                        <a:rPr lang="en-US" sz="2000" dirty="0">
                          <a:effectLst/>
                        </a:rPr>
                        <a:t>\r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spc="70" dirty="0">
                          <a:effectLst/>
                        </a:rPr>
                        <a:t>Enter button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26845">
                <a:tc>
                  <a:txBody>
                    <a:bodyPr/>
                    <a:lstStyle/>
                    <a:p>
                      <a:pPr marL="0" marR="511810" algn="ctr">
                        <a:lnSpc>
                          <a:spcPts val="580"/>
                        </a:lnSpc>
                        <a:spcBef>
                          <a:spcPts val="0"/>
                        </a:spcBef>
                        <a:spcAft>
                          <a:spcPts val="0"/>
                        </a:spcAft>
                      </a:pPr>
                      <a:endParaRPr lang="en-US" sz="2000" dirty="0" smtClean="0">
                        <a:effectLst/>
                      </a:endParaRPr>
                    </a:p>
                    <a:p>
                      <a:pPr marL="0" marR="511810" algn="ctr">
                        <a:lnSpc>
                          <a:spcPts val="580"/>
                        </a:lnSpc>
                        <a:spcBef>
                          <a:spcPts val="0"/>
                        </a:spcBef>
                        <a:spcAft>
                          <a:spcPts val="0"/>
                        </a:spcAft>
                      </a:pPr>
                      <a:endParaRPr lang="en-US" sz="2000" dirty="0" smtClean="0">
                        <a:effectLst/>
                      </a:endParaRPr>
                    </a:p>
                    <a:p>
                      <a:pPr marL="0" marR="511810" algn="ctr">
                        <a:lnSpc>
                          <a:spcPts val="580"/>
                        </a:lnSpc>
                        <a:spcBef>
                          <a:spcPts val="0"/>
                        </a:spcBef>
                        <a:spcAft>
                          <a:spcPts val="0"/>
                        </a:spcAft>
                      </a:pPr>
                      <a:r>
                        <a:rPr lang="en-US" sz="2000" baseline="0" dirty="0" smtClean="0">
                          <a:effectLst/>
                        </a:rPr>
                        <a:t>         </a:t>
                      </a:r>
                      <a:r>
                        <a:rPr lang="en-US" sz="2000" dirty="0" smtClean="0">
                          <a:effectLst/>
                        </a:rPr>
                        <a:t>\</a:t>
                      </a:r>
                      <a:r>
                        <a:rPr lang="en-US" sz="2000" dirty="0">
                          <a:effectLst/>
                        </a:rPr>
                        <a:t>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6200" marR="0">
                        <a:spcBef>
                          <a:spcPts val="0"/>
                        </a:spcBef>
                        <a:spcAft>
                          <a:spcPts val="0"/>
                        </a:spcAft>
                      </a:pPr>
                      <a:r>
                        <a:rPr lang="en-US" sz="2000" spc="60" dirty="0">
                          <a:effectLst/>
                        </a:rPr>
                        <a:t>Character 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38116">
                <a:tc>
                  <a:txBody>
                    <a:bodyPr/>
                    <a:lstStyle/>
                    <a:p>
                      <a:pPr marL="85090" marR="0" algn="ctr">
                        <a:spcBef>
                          <a:spcPts val="0"/>
                        </a:spcBef>
                        <a:spcAft>
                          <a:spcPts val="0"/>
                        </a:spcAft>
                      </a:pP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76200" marR="0">
                        <a:spcBef>
                          <a:spcPts val="0"/>
                        </a:spcBef>
                        <a:spcAft>
                          <a:spcPts val="0"/>
                        </a:spcAft>
                      </a:pPr>
                      <a:r>
                        <a:rPr lang="en-US" sz="2000" spc="60" dirty="0">
                          <a:effectLst/>
                        </a:rPr>
                        <a:t>Displays single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4404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2130" y="1416676"/>
            <a:ext cx="9775064" cy="4755524"/>
          </a:xfrm>
        </p:spPr>
        <p:txBody>
          <a:bodyPr>
            <a:normAutofit/>
          </a:bodyPr>
          <a:lstStyle/>
          <a:p>
            <a:r>
              <a:rPr lang="en-US" dirty="0"/>
              <a:t>To nullify the effect of escape characters, we can create the string as a 'raw' string by adding 'r' before the string as</a:t>
            </a:r>
            <a:r>
              <a:rPr lang="en-US" dirty="0" smtClean="0"/>
              <a:t>:</a:t>
            </a:r>
          </a:p>
          <a:p>
            <a:pPr marL="548640" lvl="2" indent="0">
              <a:buNone/>
            </a:pPr>
            <a:endParaRPr lang="en-US" sz="1050" dirty="0" smtClean="0"/>
          </a:p>
          <a:p>
            <a:pPr marL="548640" lvl="2" indent="0">
              <a:buNone/>
            </a:pPr>
            <a:r>
              <a:rPr lang="en-US" dirty="0" smtClean="0"/>
              <a:t>s1= </a:t>
            </a:r>
            <a:r>
              <a:rPr lang="en-US" dirty="0" err="1" smtClean="0"/>
              <a:t>r”welcome</a:t>
            </a:r>
            <a:r>
              <a:rPr lang="en-US" dirty="0" smtClean="0"/>
              <a:t> </a:t>
            </a:r>
            <a:r>
              <a:rPr lang="en-US" dirty="0"/>
              <a:t>to\</a:t>
            </a:r>
            <a:r>
              <a:rPr lang="en-US" dirty="0" err="1"/>
              <a:t>tCore</a:t>
            </a:r>
            <a:r>
              <a:rPr lang="en-US" dirty="0"/>
              <a:t> </a:t>
            </a:r>
            <a:r>
              <a:rPr lang="en-US" dirty="0" smtClean="0"/>
              <a:t>Python\</a:t>
            </a:r>
            <a:r>
              <a:rPr lang="en-US" dirty="0" err="1" smtClean="0"/>
              <a:t>nlearning</a:t>
            </a:r>
            <a:r>
              <a:rPr lang="en-US" dirty="0" smtClean="0"/>
              <a:t>”</a:t>
            </a:r>
          </a:p>
          <a:p>
            <a:pPr marL="548640" lvl="2" indent="0">
              <a:buNone/>
            </a:pPr>
            <a:r>
              <a:rPr lang="en-US" dirty="0" smtClean="0"/>
              <a:t>print(s1)</a:t>
            </a:r>
          </a:p>
          <a:p>
            <a:r>
              <a:rPr lang="en-US" dirty="0"/>
              <a:t>This is not showing the effect of \t or \n</a:t>
            </a:r>
            <a:endParaRPr lang="en-US" dirty="0" smtClean="0"/>
          </a:p>
          <a:p>
            <a:r>
              <a:rPr lang="en-US" dirty="0" smtClean="0"/>
              <a:t>The preceding </a:t>
            </a:r>
            <a:r>
              <a:rPr lang="en-US" dirty="0"/>
              <a:t>lines of code will display the following output:</a:t>
            </a:r>
          </a:p>
          <a:p>
            <a:pPr marL="548640" lvl="2" indent="0">
              <a:buNone/>
            </a:pPr>
            <a:endParaRPr lang="en-US" sz="800" dirty="0" smtClean="0"/>
          </a:p>
          <a:p>
            <a:pPr marL="548640" lvl="2" indent="0">
              <a:buNone/>
            </a:pPr>
            <a:r>
              <a:rPr lang="en-US" dirty="0" smtClean="0"/>
              <a:t>welcome </a:t>
            </a:r>
            <a:r>
              <a:rPr lang="en-US" dirty="0"/>
              <a:t>to\</a:t>
            </a:r>
            <a:r>
              <a:rPr lang="en-US" dirty="0" err="1"/>
              <a:t>tCore</a:t>
            </a:r>
            <a:r>
              <a:rPr lang="en-US" dirty="0"/>
              <a:t> Python\ </a:t>
            </a:r>
            <a:r>
              <a:rPr lang="en-US" dirty="0" smtClean="0"/>
              <a:t>n1earning</a:t>
            </a:r>
          </a:p>
          <a:p>
            <a:endParaRPr lang="en-US" dirty="0"/>
          </a:p>
          <a:p>
            <a:pPr marL="548640" lvl="2" indent="0">
              <a:buNone/>
            </a:pPr>
            <a:endParaRPr lang="en-US" dirty="0"/>
          </a:p>
        </p:txBody>
      </p:sp>
    </p:spTree>
    <p:extLst>
      <p:ext uri="{BB962C8B-B14F-4D97-AF65-F5344CB8AC3E}">
        <p14:creationId xmlns:p14="http://schemas.microsoft.com/office/powerpoint/2010/main" val="1607453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00766"/>
            <a:ext cx="10058400" cy="4871434"/>
          </a:xfrm>
        </p:spPr>
        <p:txBody>
          <a:bodyPr/>
          <a:lstStyle/>
          <a:p>
            <a:r>
              <a:rPr lang="en-US" dirty="0"/>
              <a:t>To create a string with Unicode characters, we should add ‘u’ at the beginning of the string</a:t>
            </a:r>
          </a:p>
          <a:p>
            <a:r>
              <a:rPr lang="en-US" dirty="0"/>
              <a:t>For example, it is possible to display the alphabet of Hindi, French, and German languages using Unicode system. Each Unicode character contains 4 digits preceded by a \u. The following statement displays 'Core Python' in Hindi using Unicode characters. There are 8 Unicode characters used for this purpose.</a:t>
            </a:r>
          </a:p>
          <a:p>
            <a:endParaRPr lang="en-US" dirty="0"/>
          </a:p>
          <a:p>
            <a:endParaRPr lang="en-US" dirty="0"/>
          </a:p>
        </p:txBody>
      </p:sp>
      <p:pic>
        <p:nvPicPr>
          <p:cNvPr id="4" name="Picture 3"/>
          <p:cNvPicPr>
            <a:picLocks noChangeAspect="1"/>
          </p:cNvPicPr>
          <p:nvPr/>
        </p:nvPicPr>
        <p:blipFill rotWithShape="1">
          <a:blip r:embed="rId2"/>
          <a:srcRect l="4329" t="6998" r="16582" b="61488"/>
          <a:stretch/>
        </p:blipFill>
        <p:spPr>
          <a:xfrm>
            <a:off x="1069848" y="3580327"/>
            <a:ext cx="10290220" cy="2305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14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Length of a </a:t>
            </a:r>
            <a:r>
              <a:rPr lang="en-US" sz="3800" dirty="0" smtClean="0">
                <a:solidFill>
                  <a:srgbClr val="006600"/>
                </a:solidFill>
              </a:rPr>
              <a:t>string</a:t>
            </a:r>
            <a:endParaRPr lang="en-US" sz="3800" dirty="0"/>
          </a:p>
        </p:txBody>
      </p:sp>
      <p:sp>
        <p:nvSpPr>
          <p:cNvPr id="3" name="Content Placeholder 2"/>
          <p:cNvSpPr>
            <a:spLocks noGrp="1"/>
          </p:cNvSpPr>
          <p:nvPr>
            <p:ph idx="1"/>
          </p:nvPr>
        </p:nvSpPr>
        <p:spPr/>
        <p:txBody>
          <a:bodyPr/>
          <a:lstStyle/>
          <a:p>
            <a:r>
              <a:rPr lang="en-US" dirty="0"/>
              <a:t>Length of a string represents the number of characters in a string. </a:t>
            </a:r>
            <a:endParaRPr lang="en-US" dirty="0" smtClean="0"/>
          </a:p>
          <a:p>
            <a:r>
              <a:rPr lang="en-US" dirty="0" smtClean="0"/>
              <a:t>To </a:t>
            </a:r>
            <a:r>
              <a:rPr lang="en-US" dirty="0"/>
              <a:t>know the length of a string, we can use the </a:t>
            </a:r>
            <a:r>
              <a:rPr lang="en-US" dirty="0" err="1" smtClean="0"/>
              <a:t>len</a:t>
            </a:r>
            <a:r>
              <a:rPr lang="en-US" dirty="0" smtClean="0"/>
              <a:t>() </a:t>
            </a:r>
            <a:r>
              <a:rPr lang="en-US" dirty="0"/>
              <a:t>function. </a:t>
            </a:r>
            <a:endParaRPr lang="en-US" dirty="0" smtClean="0"/>
          </a:p>
          <a:p>
            <a:r>
              <a:rPr lang="en-US" dirty="0" smtClean="0"/>
              <a:t>This </a:t>
            </a:r>
            <a:r>
              <a:rPr lang="en-US" dirty="0"/>
              <a:t>function gives the number of characters including spaces in the string.</a:t>
            </a:r>
          </a:p>
          <a:p>
            <a:endParaRPr lang="en-US" dirty="0"/>
          </a:p>
        </p:txBody>
      </p:sp>
      <p:pic>
        <p:nvPicPr>
          <p:cNvPr id="4" name="Picture 3"/>
          <p:cNvPicPr>
            <a:picLocks noChangeAspect="1"/>
          </p:cNvPicPr>
          <p:nvPr/>
        </p:nvPicPr>
        <p:blipFill rotWithShape="1">
          <a:blip r:embed="rId2"/>
          <a:srcRect l="2455" t="3476" r="18656" b="64129"/>
          <a:stretch/>
        </p:blipFill>
        <p:spPr>
          <a:xfrm>
            <a:off x="1069848" y="3657599"/>
            <a:ext cx="10264462" cy="2369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79443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2551</TotalTime>
  <Words>2572</Words>
  <Application>Microsoft Office PowerPoint</Application>
  <PresentationFormat>Widescreen</PresentationFormat>
  <Paragraphs>310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Rockwell</vt:lpstr>
      <vt:lpstr>Rockwell Condensed</vt:lpstr>
      <vt:lpstr>Times New Roman</vt:lpstr>
      <vt:lpstr>Wingdings</vt:lpstr>
      <vt:lpstr>Wood Type</vt:lpstr>
      <vt:lpstr>      Unit 2</vt:lpstr>
      <vt:lpstr>Chapter 8</vt:lpstr>
      <vt:lpstr>List of contents</vt:lpstr>
      <vt:lpstr>Introduction</vt:lpstr>
      <vt:lpstr>Creating strings</vt:lpstr>
      <vt:lpstr>PowerPoint Presentation</vt:lpstr>
      <vt:lpstr>PowerPoint Presentation</vt:lpstr>
      <vt:lpstr>PowerPoint Presentation</vt:lpstr>
      <vt:lpstr>Length of a string</vt:lpstr>
      <vt:lpstr>Indexing in strings</vt:lpstr>
      <vt:lpstr>PowerPoint Presentation</vt:lpstr>
      <vt:lpstr>Slicing the strings</vt:lpstr>
      <vt:lpstr>Repeating the strings</vt:lpstr>
      <vt:lpstr>Concatenation of strings</vt:lpstr>
      <vt:lpstr>Checking membership</vt:lpstr>
      <vt:lpstr>Comparing strings</vt:lpstr>
      <vt:lpstr>Removing spaces from a string</vt:lpstr>
      <vt:lpstr>Finding sub strings</vt:lpstr>
      <vt:lpstr>Counting substrings in a string</vt:lpstr>
      <vt:lpstr>Strings are immutable</vt:lpstr>
      <vt:lpstr>PowerPoint Presentation</vt:lpstr>
      <vt:lpstr>PowerPoint Presentation</vt:lpstr>
      <vt:lpstr>Replacing a string with another string</vt:lpstr>
      <vt:lpstr>Splitting and joining strings</vt:lpstr>
      <vt:lpstr>Changing case of string</vt:lpstr>
      <vt:lpstr>Checking starting and ending of a string</vt:lpstr>
      <vt:lpstr>String testing methods</vt:lpstr>
      <vt:lpstr>PowerPoint Presentation</vt:lpstr>
      <vt:lpstr>Formatting the strings</vt:lpstr>
      <vt:lpstr>PowerPoint Presentation</vt:lpstr>
      <vt:lpstr>Working with characters</vt:lpstr>
      <vt:lpstr> Sorting strings </vt:lpstr>
      <vt:lpstr>Searching in the string</vt:lpstr>
      <vt:lpstr>Finding number of characters and words</vt:lpstr>
      <vt:lpstr>Inserting sub string into a string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354</cp:revision>
  <dcterms:created xsi:type="dcterms:W3CDTF">2020-08-16T05:12:46Z</dcterms:created>
  <dcterms:modified xsi:type="dcterms:W3CDTF">2020-10-02T10:36:50Z</dcterms:modified>
</cp:coreProperties>
</file>