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7" r:id="rId3"/>
    <p:sldId id="280"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9933"/>
    <a:srgbClr val="154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06-Oct-20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6060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06-Oct-20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03611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06-Oct-20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1122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06-Oct-20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51583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DCD4DA-9D44-45D8-AD34-6A075A7D01FD}" type="datetimeFigureOut">
              <a:rPr lang="en-US" smtClean="0"/>
              <a:t>06-Oct-20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78634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DCD4DA-9D44-45D8-AD34-6A075A7D01FD}" type="datetimeFigureOut">
              <a:rPr lang="en-US" smtClean="0"/>
              <a:t>06-Oct-20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2718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DCD4DA-9D44-45D8-AD34-6A075A7D01FD}" type="datetimeFigureOut">
              <a:rPr lang="en-US" smtClean="0"/>
              <a:t>06-Oct-20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69350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DCD4DA-9D44-45D8-AD34-6A075A7D01FD}" type="datetimeFigureOut">
              <a:rPr lang="en-US" smtClean="0"/>
              <a:t>06-Oct-20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73656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CD4DA-9D44-45D8-AD34-6A075A7D01FD}" type="datetimeFigureOut">
              <a:rPr lang="en-US" smtClean="0"/>
              <a:t>06-Oct-20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145766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06-Oct-20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8198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06-Oct-20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90567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DCD4DA-9D44-45D8-AD34-6A075A7D01FD}" type="datetimeFigureOut">
              <a:rPr lang="en-US" smtClean="0"/>
              <a:t>06-Oct-20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564C70-EDEE-4B39-80AF-68A0308ED41C}" type="slidenum">
              <a:rPr lang="en-US" smtClean="0"/>
              <a:t>‹#›</a:t>
            </a:fld>
            <a:endParaRPr lang="en-US"/>
          </a:p>
        </p:txBody>
      </p:sp>
    </p:spTree>
    <p:extLst>
      <p:ext uri="{BB962C8B-B14F-4D97-AF65-F5344CB8AC3E}">
        <p14:creationId xmlns:p14="http://schemas.microsoft.com/office/powerpoint/2010/main" val="2853606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120462"/>
            <a:ext cx="10058400" cy="973514"/>
          </a:xfrm>
        </p:spPr>
        <p:txBody>
          <a:bodyPr/>
          <a:lstStyle/>
          <a:p>
            <a:r>
              <a:rPr lang="en-US" dirty="0" smtClean="0">
                <a:solidFill>
                  <a:schemeClr val="accent1">
                    <a:lumMod val="60000"/>
                    <a:lumOff val="40000"/>
                  </a:schemeClr>
                </a:solidFill>
              </a:rPr>
              <a:t>Chapter 9</a:t>
            </a:r>
            <a:endParaRPr lang="en-US" dirty="0">
              <a:solidFill>
                <a:schemeClr val="accent1">
                  <a:lumMod val="60000"/>
                  <a:lumOff val="40000"/>
                </a:schemeClr>
              </a:solidFill>
            </a:endParaRPr>
          </a:p>
        </p:txBody>
      </p:sp>
      <p:sp>
        <p:nvSpPr>
          <p:cNvPr id="3" name="Content Placeholder 2"/>
          <p:cNvSpPr>
            <a:spLocks noGrp="1"/>
          </p:cNvSpPr>
          <p:nvPr>
            <p:ph idx="1"/>
          </p:nvPr>
        </p:nvSpPr>
        <p:spPr>
          <a:xfrm>
            <a:off x="1069848" y="2730320"/>
            <a:ext cx="10058400" cy="3441879"/>
          </a:xfrm>
        </p:spPr>
        <p:txBody>
          <a:bodyPr>
            <a:normAutofit/>
          </a:bodyPr>
          <a:lstStyle/>
          <a:p>
            <a:pPr marL="0" indent="0" algn="ctr">
              <a:buNone/>
            </a:pPr>
            <a:r>
              <a:rPr lang="en-US" sz="4400" dirty="0" smtClean="0">
                <a:solidFill>
                  <a:srgbClr val="006600"/>
                </a:solidFill>
              </a:rPr>
              <a:t>Functions</a:t>
            </a:r>
          </a:p>
        </p:txBody>
      </p:sp>
    </p:spTree>
    <p:extLst>
      <p:ext uri="{BB962C8B-B14F-4D97-AF65-F5344CB8AC3E}">
        <p14:creationId xmlns:p14="http://schemas.microsoft.com/office/powerpoint/2010/main" val="249693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Returning multiple values form a </a:t>
            </a:r>
            <a:r>
              <a:rPr lang="en-US" sz="3800" dirty="0" smtClean="0">
                <a:solidFill>
                  <a:srgbClr val="006600"/>
                </a:solidFill>
              </a:rPr>
              <a:t>function</a:t>
            </a:r>
            <a:endParaRPr lang="en-US" sz="3800" dirty="0"/>
          </a:p>
        </p:txBody>
      </p:sp>
      <p:sp>
        <p:nvSpPr>
          <p:cNvPr id="3" name="Content Placeholder 2"/>
          <p:cNvSpPr>
            <a:spLocks noGrp="1"/>
          </p:cNvSpPr>
          <p:nvPr>
            <p:ph idx="1"/>
          </p:nvPr>
        </p:nvSpPr>
        <p:spPr/>
        <p:txBody>
          <a:bodyPr>
            <a:normAutofit fontScale="92500" lnSpcReduction="10000"/>
          </a:bodyPr>
          <a:lstStyle/>
          <a:p>
            <a:r>
              <a:rPr lang="en-US" dirty="0"/>
              <a:t>A function returns a single value in the programming languages like C or Java. </a:t>
            </a:r>
            <a:endParaRPr lang="en-US" dirty="0" smtClean="0"/>
          </a:p>
          <a:p>
            <a:r>
              <a:rPr lang="en-US" dirty="0" smtClean="0"/>
              <a:t>But </a:t>
            </a:r>
            <a:r>
              <a:rPr lang="en-US" dirty="0"/>
              <a:t>in python, a function can return multiple values. </a:t>
            </a:r>
            <a:endParaRPr lang="en-US" dirty="0" smtClean="0"/>
          </a:p>
          <a:p>
            <a:r>
              <a:rPr lang="en-US" dirty="0" smtClean="0"/>
              <a:t>When </a:t>
            </a:r>
            <a:r>
              <a:rPr lang="en-US" dirty="0"/>
              <a:t>a function calculates multiple results and wants to return the results, we can use the return statement as:</a:t>
            </a:r>
          </a:p>
          <a:p>
            <a:pPr marL="0" indent="0">
              <a:buNone/>
            </a:pPr>
            <a:r>
              <a:rPr lang="en-US" dirty="0" smtClean="0"/>
              <a:t>	</a:t>
            </a:r>
            <a:r>
              <a:rPr lang="en-US" i="1" dirty="0" smtClean="0"/>
              <a:t>return </a:t>
            </a:r>
            <a:r>
              <a:rPr lang="en-US" i="1" dirty="0"/>
              <a:t>a, b, c</a:t>
            </a:r>
          </a:p>
          <a:p>
            <a:r>
              <a:rPr lang="en-US" dirty="0"/>
              <a:t>Here, three values which are in 'a', 'b', and 'c' are returned. These values are returned by the function as a </a:t>
            </a:r>
            <a:r>
              <a:rPr lang="en-US" dirty="0">
                <a:solidFill>
                  <a:srgbClr val="7030A0"/>
                </a:solidFill>
              </a:rPr>
              <a:t>tuple</a:t>
            </a:r>
            <a:r>
              <a:rPr lang="en-US" dirty="0"/>
              <a:t>. Please remember a tuple is like a list that contains a group of elements. To grab these values, we can use three variables at the time of calling the function as:</a:t>
            </a:r>
          </a:p>
          <a:p>
            <a:pPr marL="0" indent="0">
              <a:buNone/>
            </a:pPr>
            <a:r>
              <a:rPr lang="en-US" dirty="0" smtClean="0"/>
              <a:t>	</a:t>
            </a:r>
            <a:r>
              <a:rPr lang="en-US" i="1" dirty="0" smtClean="0"/>
              <a:t>x</a:t>
            </a:r>
            <a:r>
              <a:rPr lang="en-US" i="1" dirty="0"/>
              <a:t>, y, z = function()</a:t>
            </a:r>
          </a:p>
          <a:p>
            <a:r>
              <a:rPr lang="en-US" dirty="0"/>
              <a:t>Here, the variables </a:t>
            </a:r>
            <a:r>
              <a:rPr lang="en-US" dirty="0" smtClean="0"/>
              <a:t>‘x’, </a:t>
            </a:r>
            <a:r>
              <a:rPr lang="en-US" dirty="0"/>
              <a:t>'y' and 'z' are receiving the three values returned by the function. </a:t>
            </a:r>
          </a:p>
          <a:p>
            <a:r>
              <a:rPr lang="en-US" i="1" u="sng" dirty="0">
                <a:solidFill>
                  <a:srgbClr val="00B050"/>
                </a:solidFill>
              </a:rPr>
              <a:t>Go to Jupyter notebook for examples</a:t>
            </a:r>
            <a:endParaRPr lang="en-US" u="sng" dirty="0">
              <a:solidFill>
                <a:srgbClr val="00B050"/>
              </a:solidFill>
            </a:endParaRPr>
          </a:p>
          <a:p>
            <a:endParaRPr lang="en-US" dirty="0"/>
          </a:p>
        </p:txBody>
      </p:sp>
    </p:spTree>
    <p:extLst>
      <p:ext uri="{BB962C8B-B14F-4D97-AF65-F5344CB8AC3E}">
        <p14:creationId xmlns:p14="http://schemas.microsoft.com/office/powerpoint/2010/main" val="2081815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Functions are first class </a:t>
            </a:r>
            <a:r>
              <a:rPr lang="en-US" sz="3800" dirty="0" smtClean="0">
                <a:solidFill>
                  <a:srgbClr val="006600"/>
                </a:solidFill>
              </a:rPr>
              <a:t>objects</a:t>
            </a:r>
            <a:endParaRPr lang="en-US" sz="3800" dirty="0"/>
          </a:p>
        </p:txBody>
      </p:sp>
      <p:sp>
        <p:nvSpPr>
          <p:cNvPr id="3" name="Content Placeholder 2"/>
          <p:cNvSpPr>
            <a:spLocks noGrp="1"/>
          </p:cNvSpPr>
          <p:nvPr>
            <p:ph idx="1"/>
          </p:nvPr>
        </p:nvSpPr>
        <p:spPr/>
        <p:txBody>
          <a:bodyPr>
            <a:normAutofit fontScale="92500" lnSpcReduction="20000"/>
          </a:bodyPr>
          <a:lstStyle/>
          <a:p>
            <a:r>
              <a:rPr lang="en-US" dirty="0"/>
              <a:t>In Python, functions are considered as first class objects. </a:t>
            </a:r>
            <a:endParaRPr lang="en-US" dirty="0" smtClean="0"/>
          </a:p>
          <a:p>
            <a:r>
              <a:rPr lang="en-US" dirty="0" smtClean="0"/>
              <a:t>It </a:t>
            </a:r>
            <a:r>
              <a:rPr lang="en-US" dirty="0"/>
              <a:t>means we can use functions as perfect objects. </a:t>
            </a:r>
            <a:endParaRPr lang="en-US" dirty="0" smtClean="0"/>
          </a:p>
          <a:p>
            <a:r>
              <a:rPr lang="en-US" dirty="0" smtClean="0"/>
              <a:t>In </a:t>
            </a:r>
            <a:r>
              <a:rPr lang="en-US" dirty="0"/>
              <a:t>fact when we create a function, the Python interpreter internally creates an object. Since functions are objects, we can pass a function to another function just like we pass an object (or value) to a function</a:t>
            </a:r>
            <a:r>
              <a:rPr lang="en-US" dirty="0" smtClean="0"/>
              <a:t>.</a:t>
            </a:r>
          </a:p>
          <a:p>
            <a:r>
              <a:rPr lang="en-US" dirty="0" smtClean="0"/>
              <a:t>Also</a:t>
            </a:r>
            <a:r>
              <a:rPr lang="en-US" dirty="0"/>
              <a:t>, it is possible to return a function from another function. This is similar to returning an object (or value) from a function. </a:t>
            </a:r>
            <a:endParaRPr lang="en-US" dirty="0" smtClean="0"/>
          </a:p>
          <a:p>
            <a:r>
              <a:rPr lang="en-US" dirty="0" smtClean="0"/>
              <a:t>The </a:t>
            </a:r>
            <a:r>
              <a:rPr lang="en-US" dirty="0"/>
              <a:t>following possibilities are noteworthy:</a:t>
            </a:r>
          </a:p>
          <a:p>
            <a:pPr lvl="1" fontAlgn="base">
              <a:buFont typeface="Wingdings" panose="05000000000000000000" pitchFamily="2" charset="2"/>
              <a:buChar char="q"/>
            </a:pPr>
            <a:r>
              <a:rPr lang="en-US" dirty="0" smtClean="0"/>
              <a:t> It </a:t>
            </a:r>
            <a:r>
              <a:rPr lang="en-US" dirty="0"/>
              <a:t>is possible to assign a function to a variable.</a:t>
            </a:r>
          </a:p>
          <a:p>
            <a:pPr lvl="1">
              <a:buFont typeface="Wingdings" panose="05000000000000000000" pitchFamily="2" charset="2"/>
              <a:buChar char="q"/>
            </a:pPr>
            <a:r>
              <a:rPr lang="en-US" dirty="0" smtClean="0"/>
              <a:t> It </a:t>
            </a:r>
            <a:r>
              <a:rPr lang="en-US" dirty="0"/>
              <a:t>is possible to define one </a:t>
            </a:r>
            <a:r>
              <a:rPr lang="en-US" dirty="0" smtClean="0"/>
              <a:t>function </a:t>
            </a:r>
            <a:r>
              <a:rPr lang="en-US" dirty="0"/>
              <a:t>inside another </a:t>
            </a:r>
            <a:r>
              <a:rPr lang="en-US" dirty="0" smtClean="0"/>
              <a:t>function</a:t>
            </a:r>
          </a:p>
          <a:p>
            <a:pPr lvl="1">
              <a:buFont typeface="Wingdings" panose="05000000000000000000" pitchFamily="2" charset="2"/>
              <a:buChar char="q"/>
            </a:pPr>
            <a:r>
              <a:rPr lang="en-US" dirty="0" smtClean="0"/>
              <a:t> It </a:t>
            </a:r>
            <a:r>
              <a:rPr lang="en-US" dirty="0"/>
              <a:t>is possible to pass a function as parameter to another function. </a:t>
            </a:r>
            <a:endParaRPr lang="en-US" dirty="0" smtClean="0"/>
          </a:p>
          <a:p>
            <a:pPr lvl="1">
              <a:buFont typeface="Wingdings" panose="05000000000000000000" pitchFamily="2" charset="2"/>
              <a:buChar char="q"/>
            </a:pPr>
            <a:r>
              <a:rPr lang="en-US" dirty="0" smtClean="0"/>
              <a:t> It </a:t>
            </a:r>
            <a:r>
              <a:rPr lang="en-US" dirty="0"/>
              <a:t>is possible that a function can return another </a:t>
            </a:r>
            <a:r>
              <a:rPr lang="en-US" dirty="0" smtClean="0"/>
              <a:t>function</a:t>
            </a:r>
          </a:p>
          <a:p>
            <a:r>
              <a:rPr lang="en-US" i="1" u="sng" dirty="0">
                <a:solidFill>
                  <a:srgbClr val="00B050"/>
                </a:solidFill>
              </a:rPr>
              <a:t>Go to Jupyter notebook for </a:t>
            </a:r>
            <a:r>
              <a:rPr lang="en-US" i="1" u="sng" dirty="0" smtClean="0">
                <a:solidFill>
                  <a:srgbClr val="00B050"/>
                </a:solidFill>
              </a:rPr>
              <a:t>examples</a:t>
            </a:r>
            <a:endParaRPr lang="en-US" u="sng" dirty="0">
              <a:solidFill>
                <a:srgbClr val="00B050"/>
              </a:solidFill>
            </a:endParaRPr>
          </a:p>
        </p:txBody>
      </p:sp>
    </p:spTree>
    <p:extLst>
      <p:ext uri="{BB962C8B-B14F-4D97-AF65-F5344CB8AC3E}">
        <p14:creationId xmlns:p14="http://schemas.microsoft.com/office/powerpoint/2010/main" val="1808359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Pass by Object </a:t>
            </a:r>
            <a:r>
              <a:rPr lang="en-US" sz="3800" dirty="0" smtClean="0">
                <a:solidFill>
                  <a:srgbClr val="006600"/>
                </a:solidFill>
              </a:rPr>
              <a:t>Reference</a:t>
            </a:r>
            <a:endParaRPr lang="en-US" sz="3800" dirty="0"/>
          </a:p>
        </p:txBody>
      </p:sp>
      <p:sp>
        <p:nvSpPr>
          <p:cNvPr id="3" name="Content Placeholder 2"/>
          <p:cNvSpPr>
            <a:spLocks noGrp="1"/>
          </p:cNvSpPr>
          <p:nvPr>
            <p:ph idx="1"/>
          </p:nvPr>
        </p:nvSpPr>
        <p:spPr/>
        <p:txBody>
          <a:bodyPr>
            <a:normAutofit fontScale="92500" lnSpcReduction="10000"/>
          </a:bodyPr>
          <a:lstStyle/>
          <a:p>
            <a:r>
              <a:rPr lang="en-US" dirty="0"/>
              <a:t>In the languages like C and Java, when we pass values to a function, we think about two ways:</a:t>
            </a:r>
          </a:p>
          <a:p>
            <a:pPr lvl="1" fontAlgn="base">
              <a:buFont typeface="Wingdings" panose="05000000000000000000" pitchFamily="2" charset="2"/>
              <a:buChar char="q"/>
            </a:pPr>
            <a:r>
              <a:rPr lang="en-US" dirty="0" smtClean="0"/>
              <a:t> Pass </a:t>
            </a:r>
            <a:r>
              <a:rPr lang="en-US" dirty="0"/>
              <a:t>by value or call by value</a:t>
            </a:r>
          </a:p>
          <a:p>
            <a:pPr lvl="1" fontAlgn="base">
              <a:buFont typeface="Wingdings" panose="05000000000000000000" pitchFamily="2" charset="2"/>
              <a:buChar char="q"/>
            </a:pPr>
            <a:r>
              <a:rPr lang="en-US" dirty="0" smtClean="0"/>
              <a:t> Pass </a:t>
            </a:r>
            <a:r>
              <a:rPr lang="en-US" dirty="0"/>
              <a:t>by reference or call by reference </a:t>
            </a:r>
            <a:endParaRPr lang="en-US" dirty="0" smtClean="0"/>
          </a:p>
          <a:p>
            <a:r>
              <a:rPr lang="en-US" dirty="0"/>
              <a:t>Neither of these two concepts is applicable in Python. </a:t>
            </a:r>
            <a:endParaRPr lang="en-US" dirty="0" smtClean="0"/>
          </a:p>
          <a:p>
            <a:r>
              <a:rPr lang="en-US" dirty="0" smtClean="0"/>
              <a:t>In </a:t>
            </a:r>
            <a:r>
              <a:rPr lang="en-US" dirty="0"/>
              <a:t>Python, the values are sent to functions by means of object references. </a:t>
            </a:r>
            <a:endParaRPr lang="en-US" dirty="0" smtClean="0"/>
          </a:p>
          <a:p>
            <a:r>
              <a:rPr lang="en-US" dirty="0" smtClean="0"/>
              <a:t>We </a:t>
            </a:r>
            <a:r>
              <a:rPr lang="en-US" dirty="0"/>
              <a:t>know everything is considered as an object </a:t>
            </a:r>
            <a:r>
              <a:rPr lang="en-US" dirty="0" smtClean="0"/>
              <a:t>in </a:t>
            </a:r>
            <a:r>
              <a:rPr lang="en-US" dirty="0"/>
              <a:t>python. All numbers are objects, strings are objects, and the </a:t>
            </a:r>
            <a:r>
              <a:rPr lang="en-US" dirty="0" err="1"/>
              <a:t>datatypes</a:t>
            </a:r>
            <a:r>
              <a:rPr lang="en-US" dirty="0"/>
              <a:t> like tuples, lists, and dictionaries are also </a:t>
            </a:r>
            <a:r>
              <a:rPr lang="en-US" dirty="0" smtClean="0"/>
              <a:t>objects.</a:t>
            </a:r>
          </a:p>
          <a:p>
            <a:r>
              <a:rPr lang="en-US" dirty="0" smtClean="0"/>
              <a:t> </a:t>
            </a:r>
            <a:r>
              <a:rPr lang="en-US" dirty="0"/>
              <a:t>Also, objects are created on heap </a:t>
            </a:r>
            <a:r>
              <a:rPr lang="en-US" dirty="0" smtClean="0"/>
              <a:t>memory. Heap </a:t>
            </a:r>
            <a:r>
              <a:rPr lang="en-US" dirty="0"/>
              <a:t>memory is available during runtime of a program.</a:t>
            </a:r>
            <a:endParaRPr lang="en-US" sz="2800" dirty="0"/>
          </a:p>
          <a:p>
            <a:r>
              <a:rPr lang="en-US" dirty="0"/>
              <a:t>To know the location of an object in heap, we can use id() function that gives identity number of an object</a:t>
            </a:r>
            <a:r>
              <a:rPr lang="en-US" dirty="0" smtClean="0"/>
              <a:t>.</a:t>
            </a:r>
            <a:endParaRPr lang="en-US" dirty="0"/>
          </a:p>
        </p:txBody>
      </p:sp>
    </p:spTree>
    <p:extLst>
      <p:ext uri="{BB962C8B-B14F-4D97-AF65-F5344CB8AC3E}">
        <p14:creationId xmlns:p14="http://schemas.microsoft.com/office/powerpoint/2010/main" val="3355034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043189"/>
            <a:ext cx="10058400" cy="5129011"/>
          </a:xfrm>
        </p:spPr>
        <p:txBody>
          <a:bodyPr/>
          <a:lstStyle/>
          <a:p>
            <a:r>
              <a:rPr lang="en-US" dirty="0"/>
              <a:t>When we pass values like numbers, strings, tuples or lists to a function, the references of these objects are passed to the </a:t>
            </a:r>
            <a:r>
              <a:rPr lang="en-US" dirty="0" smtClean="0"/>
              <a:t>function</a:t>
            </a:r>
            <a:endParaRPr lang="en-US" dirty="0"/>
          </a:p>
          <a:p>
            <a:r>
              <a:rPr lang="en-US" dirty="0"/>
              <a:t>In python integers, floats, strings and tuples are immutable. That means their data cannot be modified. When we try to change their values, a new object is created with the modified value</a:t>
            </a:r>
          </a:p>
          <a:p>
            <a:r>
              <a:rPr lang="en-US" dirty="0" smtClean="0"/>
              <a:t>Example</a:t>
            </a:r>
          </a:p>
          <a:p>
            <a:endParaRPr lang="en-US" dirty="0"/>
          </a:p>
          <a:p>
            <a:endParaRPr lang="en-US" dirty="0" smtClean="0"/>
          </a:p>
          <a:p>
            <a:endParaRPr lang="en-US" dirty="0"/>
          </a:p>
          <a:p>
            <a:endParaRPr lang="en-US" dirty="0" smtClean="0"/>
          </a:p>
          <a:p>
            <a:endParaRPr lang="en-US" i="1" u="sng" dirty="0" smtClean="0">
              <a:solidFill>
                <a:srgbClr val="00B050"/>
              </a:solidFill>
            </a:endParaRPr>
          </a:p>
          <a:p>
            <a:endParaRPr lang="en-US" i="1" u="sng" dirty="0">
              <a:solidFill>
                <a:srgbClr val="00B050"/>
              </a:solidFill>
            </a:endParaRPr>
          </a:p>
          <a:p>
            <a:endParaRPr lang="en-US" i="1" u="sng" dirty="0" smtClean="0">
              <a:solidFill>
                <a:srgbClr val="00B050"/>
              </a:solidFill>
            </a:endParaRPr>
          </a:p>
          <a:p>
            <a:endParaRPr lang="en-US" dirty="0"/>
          </a:p>
          <a:p>
            <a:endParaRPr lang="en-US" dirty="0"/>
          </a:p>
        </p:txBody>
      </p:sp>
      <p:pic>
        <p:nvPicPr>
          <p:cNvPr id="4" name="Picture 3"/>
          <p:cNvPicPr>
            <a:picLocks noChangeAspect="1"/>
          </p:cNvPicPr>
          <p:nvPr/>
        </p:nvPicPr>
        <p:blipFill rotWithShape="1">
          <a:blip r:embed="rId2"/>
          <a:srcRect l="13046" t="33231" r="42609" b="31558"/>
          <a:stretch/>
        </p:blipFill>
        <p:spPr>
          <a:xfrm>
            <a:off x="2537136" y="3124965"/>
            <a:ext cx="6825805" cy="30472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8496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7467" t="25056" r="24903" b="31074"/>
          <a:stretch/>
        </p:blipFill>
        <p:spPr>
          <a:xfrm>
            <a:off x="2730320" y="1815922"/>
            <a:ext cx="6130344" cy="31744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5516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262130"/>
            <a:ext cx="10058400" cy="4910069"/>
          </a:xfrm>
        </p:spPr>
        <p:txBody>
          <a:bodyPr/>
          <a:lstStyle/>
          <a:p>
            <a:r>
              <a:rPr lang="en-US" dirty="0" smtClean="0"/>
              <a:t>On </a:t>
            </a:r>
            <a:r>
              <a:rPr lang="en-US" dirty="0"/>
              <a:t>the other hand, lists and dictionaries are mutable. That means, when we change their </a:t>
            </a:r>
            <a:r>
              <a:rPr lang="en-US" dirty="0" smtClean="0"/>
              <a:t>data, the same object get modified</a:t>
            </a:r>
          </a:p>
          <a:p>
            <a:r>
              <a:rPr lang="en-US" dirty="0" smtClean="0"/>
              <a:t>Example</a:t>
            </a:r>
            <a:endParaRPr lang="en-US" dirty="0"/>
          </a:p>
          <a:p>
            <a:endParaRPr lang="en-US" dirty="0"/>
          </a:p>
        </p:txBody>
      </p:sp>
      <p:pic>
        <p:nvPicPr>
          <p:cNvPr id="4" name="Picture 3"/>
          <p:cNvPicPr>
            <a:picLocks noChangeAspect="1"/>
          </p:cNvPicPr>
          <p:nvPr/>
        </p:nvPicPr>
        <p:blipFill rotWithShape="1">
          <a:blip r:embed="rId2"/>
          <a:srcRect l="13146" t="40625" r="46272" b="31382"/>
          <a:stretch/>
        </p:blipFill>
        <p:spPr>
          <a:xfrm>
            <a:off x="2550017" y="2487232"/>
            <a:ext cx="6207618" cy="24073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0971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0141" t="30479" r="30921" b="18397"/>
          <a:stretch/>
        </p:blipFill>
        <p:spPr>
          <a:xfrm>
            <a:off x="2743199" y="1906074"/>
            <a:ext cx="6232333" cy="30394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9265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056068"/>
            <a:ext cx="10058400" cy="5116132"/>
          </a:xfrm>
        </p:spPr>
        <p:txBody>
          <a:bodyPr/>
          <a:lstStyle/>
          <a:p>
            <a:r>
              <a:rPr lang="en-US" dirty="0" smtClean="0"/>
              <a:t>So</a:t>
            </a:r>
            <a:r>
              <a:rPr lang="en-US" dirty="0"/>
              <a:t>, the final point is this: in Python, values are passed to functions by object references. If the object is immutable, the modified value is not available outside the function and if the object is mutable, its modified version is available outside the function.</a:t>
            </a:r>
          </a:p>
          <a:p>
            <a:r>
              <a:rPr lang="en-US" dirty="0">
                <a:solidFill>
                  <a:srgbClr val="7030A0"/>
                </a:solidFill>
              </a:rPr>
              <a:t>A caution is needed here. </a:t>
            </a:r>
            <a:r>
              <a:rPr lang="en-US" dirty="0"/>
              <a:t>If we create altogether a new object inside the function, then it will not be available outside the function. </a:t>
            </a:r>
            <a:endParaRPr lang="en-US" dirty="0" smtClean="0"/>
          </a:p>
          <a:p>
            <a:r>
              <a:rPr lang="en-US" dirty="0" smtClean="0"/>
              <a:t>Example</a:t>
            </a:r>
          </a:p>
          <a:p>
            <a:pPr marL="0" indent="0">
              <a:buNone/>
            </a:pPr>
            <a:r>
              <a:rPr lang="en-US" dirty="0"/>
              <a:t/>
            </a:r>
            <a:br>
              <a:rPr lang="en-US" dirty="0"/>
            </a:br>
            <a:endParaRPr lang="en-US" dirty="0"/>
          </a:p>
        </p:txBody>
      </p:sp>
      <p:pic>
        <p:nvPicPr>
          <p:cNvPr id="4" name="Picture 3"/>
          <p:cNvPicPr>
            <a:picLocks noChangeAspect="1"/>
          </p:cNvPicPr>
          <p:nvPr/>
        </p:nvPicPr>
        <p:blipFill rotWithShape="1">
          <a:blip r:embed="rId2"/>
          <a:srcRect l="13244" t="38160" r="24100" b="31206"/>
          <a:stretch/>
        </p:blipFill>
        <p:spPr>
          <a:xfrm>
            <a:off x="1670271" y="3515932"/>
            <a:ext cx="9089374" cy="24985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32794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24160" t="20764" r="24724" b="31233"/>
          <a:stretch/>
        </p:blipFill>
        <p:spPr>
          <a:xfrm>
            <a:off x="2421226" y="1759126"/>
            <a:ext cx="6555348" cy="34610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7595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Formal and actual </a:t>
            </a:r>
            <a:r>
              <a:rPr lang="en-US" sz="3800" dirty="0" smtClean="0">
                <a:solidFill>
                  <a:srgbClr val="006600"/>
                </a:solidFill>
              </a:rPr>
              <a:t>arguments</a:t>
            </a:r>
            <a:endParaRPr lang="en-US" sz="3800" dirty="0"/>
          </a:p>
        </p:txBody>
      </p:sp>
      <p:sp>
        <p:nvSpPr>
          <p:cNvPr id="3" name="Content Placeholder 2"/>
          <p:cNvSpPr>
            <a:spLocks noGrp="1"/>
          </p:cNvSpPr>
          <p:nvPr>
            <p:ph idx="1"/>
          </p:nvPr>
        </p:nvSpPr>
        <p:spPr/>
        <p:txBody>
          <a:bodyPr/>
          <a:lstStyle/>
          <a:p>
            <a:r>
              <a:rPr lang="en-US" dirty="0"/>
              <a:t>When a </a:t>
            </a:r>
            <a:r>
              <a:rPr lang="en-US" i="1" dirty="0"/>
              <a:t>function is defined</a:t>
            </a:r>
            <a:r>
              <a:rPr lang="en-US" dirty="0"/>
              <a:t>, it may have some parameters. </a:t>
            </a:r>
            <a:r>
              <a:rPr lang="en-US" dirty="0" smtClean="0"/>
              <a:t>These </a:t>
            </a:r>
            <a:r>
              <a:rPr lang="en-US" dirty="0"/>
              <a:t>parameters are useful to receive values from outside of the function. </a:t>
            </a:r>
            <a:r>
              <a:rPr lang="en-US" dirty="0" smtClean="0"/>
              <a:t>They </a:t>
            </a:r>
            <a:r>
              <a:rPr lang="en-US" dirty="0"/>
              <a:t>are called 'formal arguments'. </a:t>
            </a:r>
            <a:endParaRPr lang="en-US" dirty="0" smtClean="0"/>
          </a:p>
          <a:p>
            <a:r>
              <a:rPr lang="en-US" dirty="0" smtClean="0"/>
              <a:t>When </a:t>
            </a:r>
            <a:r>
              <a:rPr lang="en-US" dirty="0"/>
              <a:t>we </a:t>
            </a:r>
            <a:r>
              <a:rPr lang="en-US" i="1" dirty="0"/>
              <a:t>call the function</a:t>
            </a:r>
            <a:r>
              <a:rPr lang="en-US" dirty="0"/>
              <a:t>, we should pass data or values to the function. These values are called `actual arguments'. </a:t>
            </a:r>
            <a:endParaRPr lang="en-US" dirty="0" smtClean="0"/>
          </a:p>
          <a:p>
            <a:r>
              <a:rPr lang="en-US" dirty="0" smtClean="0"/>
              <a:t>In </a:t>
            </a:r>
            <a:r>
              <a:rPr lang="en-US" dirty="0"/>
              <a:t>the following code, 'a' and </a:t>
            </a:r>
            <a:r>
              <a:rPr lang="en-US" dirty="0" smtClean="0"/>
              <a:t>‘b' </a:t>
            </a:r>
            <a:r>
              <a:rPr lang="en-US" dirty="0"/>
              <a:t>are formal arguments and 'x' and 'y' are actual arguments</a:t>
            </a:r>
            <a:r>
              <a:rPr lang="en-US" dirty="0" smtClean="0"/>
              <a:t>.</a:t>
            </a:r>
          </a:p>
          <a:p>
            <a:pPr marL="822960" lvl="3" indent="0">
              <a:buNone/>
            </a:pPr>
            <a:r>
              <a:rPr lang="en-US" dirty="0" err="1" smtClean="0"/>
              <a:t>def</a:t>
            </a:r>
            <a:r>
              <a:rPr lang="en-US" dirty="0" smtClean="0"/>
              <a:t> sum(</a:t>
            </a:r>
            <a:r>
              <a:rPr lang="en-US" dirty="0" err="1" smtClean="0"/>
              <a:t>a,b</a:t>
            </a:r>
            <a:r>
              <a:rPr lang="en-US" dirty="0" smtClean="0"/>
              <a:t>):    </a:t>
            </a:r>
          </a:p>
          <a:p>
            <a:pPr marL="1097280" lvl="4" indent="0">
              <a:buNone/>
            </a:pPr>
            <a:r>
              <a:rPr lang="en-US" dirty="0" smtClean="0"/>
              <a:t>c=</a:t>
            </a:r>
            <a:r>
              <a:rPr lang="en-US" dirty="0" err="1" smtClean="0"/>
              <a:t>a+b</a:t>
            </a:r>
            <a:endParaRPr lang="en-US" dirty="0" smtClean="0"/>
          </a:p>
          <a:p>
            <a:pPr marL="1097280" lvl="4" indent="0">
              <a:buNone/>
            </a:pPr>
            <a:r>
              <a:rPr lang="en-US" dirty="0" smtClean="0"/>
              <a:t>print(c)</a:t>
            </a:r>
            <a:endParaRPr lang="en-US" dirty="0"/>
          </a:p>
          <a:p>
            <a:pPr marL="822960" lvl="3" indent="0">
              <a:buNone/>
            </a:pPr>
            <a:r>
              <a:rPr lang="en-US" dirty="0" smtClean="0"/>
              <a:t>x=10; y=15</a:t>
            </a:r>
          </a:p>
          <a:p>
            <a:pPr marL="822960" lvl="3" indent="0">
              <a:buNone/>
            </a:pPr>
            <a:r>
              <a:rPr lang="en-US" dirty="0" smtClean="0"/>
              <a:t>sum(</a:t>
            </a:r>
            <a:r>
              <a:rPr lang="en-US" dirty="0" err="1" smtClean="0"/>
              <a:t>x,y</a:t>
            </a:r>
            <a:r>
              <a:rPr lang="en-US" dirty="0" smtClean="0"/>
              <a:t>)</a:t>
            </a:r>
          </a:p>
          <a:p>
            <a:pPr marL="548640" lvl="2" indent="0">
              <a:buNone/>
            </a:pPr>
            <a:endParaRPr lang="en-US" dirty="0" smtClean="0"/>
          </a:p>
        </p:txBody>
      </p:sp>
    </p:spTree>
    <p:extLst>
      <p:ext uri="{BB962C8B-B14F-4D97-AF65-F5344CB8AC3E}">
        <p14:creationId xmlns:p14="http://schemas.microsoft.com/office/powerpoint/2010/main" val="2435989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600" dirty="0" smtClean="0">
                <a:solidFill>
                  <a:schemeClr val="accent1">
                    <a:lumMod val="75000"/>
                  </a:schemeClr>
                </a:solidFill>
              </a:rPr>
              <a:t>List of contents</a:t>
            </a:r>
            <a:endParaRPr lang="en-US" sz="4600" dirty="0">
              <a:solidFill>
                <a:schemeClr val="accent1">
                  <a:lumMod val="75000"/>
                </a:schemeClr>
              </a:solidFill>
            </a:endParaRPr>
          </a:p>
        </p:txBody>
      </p:sp>
      <p:sp>
        <p:nvSpPr>
          <p:cNvPr id="3" name="Content Placeholder 2"/>
          <p:cNvSpPr>
            <a:spLocks noGrp="1"/>
          </p:cNvSpPr>
          <p:nvPr>
            <p:ph sz="half" idx="1"/>
          </p:nvPr>
        </p:nvSpPr>
        <p:spPr/>
        <p:txBody>
          <a:bodyPr>
            <a:normAutofit fontScale="85000" lnSpcReduction="10000"/>
          </a:bodyPr>
          <a:lstStyle/>
          <a:p>
            <a:pPr lvl="1"/>
            <a:endParaRPr lang="en-US" dirty="0" smtClean="0">
              <a:solidFill>
                <a:srgbClr val="006600"/>
              </a:solidFill>
            </a:endParaRPr>
          </a:p>
          <a:p>
            <a:endParaRPr lang="en-US" dirty="0" smtClean="0">
              <a:solidFill>
                <a:srgbClr val="006600"/>
              </a:solidFill>
            </a:endParaRPr>
          </a:p>
          <a:p>
            <a:pPr marL="0" indent="0">
              <a:buNone/>
            </a:pPr>
            <a:endParaRPr lang="en-US" dirty="0">
              <a:solidFill>
                <a:srgbClr val="006600"/>
              </a:solidFill>
            </a:endParaRPr>
          </a:p>
        </p:txBody>
      </p:sp>
      <p:sp>
        <p:nvSpPr>
          <p:cNvPr id="5" name="Content Placeholder 4"/>
          <p:cNvSpPr>
            <a:spLocks noGrp="1"/>
          </p:cNvSpPr>
          <p:nvPr>
            <p:ph sz="half" idx="2"/>
          </p:nvPr>
        </p:nvSpPr>
        <p:spPr>
          <a:xfrm>
            <a:off x="1069848" y="1962740"/>
            <a:ext cx="5029200" cy="3977640"/>
          </a:xfrm>
        </p:spPr>
        <p:txBody>
          <a:bodyPr>
            <a:normAutofit fontScale="85000" lnSpcReduction="10000"/>
          </a:bodyPr>
          <a:lstStyle/>
          <a:p>
            <a:r>
              <a:rPr lang="en-US" dirty="0" smtClean="0">
                <a:solidFill>
                  <a:srgbClr val="006600"/>
                </a:solidFill>
              </a:rPr>
              <a:t>Difference between a Function and a method</a:t>
            </a:r>
          </a:p>
          <a:p>
            <a:r>
              <a:rPr lang="en-US" dirty="0" smtClean="0">
                <a:solidFill>
                  <a:srgbClr val="006600"/>
                </a:solidFill>
              </a:rPr>
              <a:t>Defining a Function</a:t>
            </a:r>
          </a:p>
          <a:p>
            <a:r>
              <a:rPr lang="en-US" dirty="0" smtClean="0">
                <a:solidFill>
                  <a:srgbClr val="006600"/>
                </a:solidFill>
              </a:rPr>
              <a:t>Calling a Function</a:t>
            </a:r>
          </a:p>
          <a:p>
            <a:r>
              <a:rPr lang="en-US" dirty="0" smtClean="0">
                <a:solidFill>
                  <a:srgbClr val="006600"/>
                </a:solidFill>
              </a:rPr>
              <a:t>Returning results from a function</a:t>
            </a:r>
          </a:p>
          <a:p>
            <a:r>
              <a:rPr lang="en-US" dirty="0" smtClean="0">
                <a:solidFill>
                  <a:srgbClr val="006600"/>
                </a:solidFill>
              </a:rPr>
              <a:t>Returning multiple values form a function</a:t>
            </a:r>
          </a:p>
          <a:p>
            <a:r>
              <a:rPr lang="en-US" dirty="0" smtClean="0">
                <a:solidFill>
                  <a:srgbClr val="006600"/>
                </a:solidFill>
              </a:rPr>
              <a:t>Functions are first class objects</a:t>
            </a:r>
          </a:p>
          <a:p>
            <a:r>
              <a:rPr lang="en-US" dirty="0" smtClean="0">
                <a:solidFill>
                  <a:srgbClr val="006600"/>
                </a:solidFill>
              </a:rPr>
              <a:t>Pass by Object Reference</a:t>
            </a:r>
          </a:p>
          <a:p>
            <a:r>
              <a:rPr lang="en-US" dirty="0" smtClean="0">
                <a:solidFill>
                  <a:srgbClr val="006600"/>
                </a:solidFill>
              </a:rPr>
              <a:t>Formal and actual arguments</a:t>
            </a:r>
          </a:p>
          <a:p>
            <a:r>
              <a:rPr lang="en-US" dirty="0" smtClean="0">
                <a:solidFill>
                  <a:srgbClr val="006600"/>
                </a:solidFill>
              </a:rPr>
              <a:t>Positional arguments</a:t>
            </a:r>
          </a:p>
          <a:p>
            <a:r>
              <a:rPr lang="en-US" dirty="0" smtClean="0">
                <a:solidFill>
                  <a:srgbClr val="006600"/>
                </a:solidFill>
              </a:rPr>
              <a:t>Keyword arguments</a:t>
            </a:r>
          </a:p>
          <a:p>
            <a:r>
              <a:rPr lang="en-US" dirty="0" smtClean="0">
                <a:solidFill>
                  <a:srgbClr val="006600"/>
                </a:solidFill>
              </a:rPr>
              <a:t>Default arguments</a:t>
            </a:r>
          </a:p>
        </p:txBody>
      </p:sp>
      <p:sp>
        <p:nvSpPr>
          <p:cNvPr id="7" name="Content Placeholder 4"/>
          <p:cNvSpPr txBox="1">
            <a:spLocks/>
          </p:cNvSpPr>
          <p:nvPr/>
        </p:nvSpPr>
        <p:spPr>
          <a:xfrm>
            <a:off x="6236208" y="1962740"/>
            <a:ext cx="4754880" cy="3977640"/>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solidFill>
                  <a:srgbClr val="006600"/>
                </a:solidFill>
              </a:rPr>
              <a:t>Variable length </a:t>
            </a:r>
            <a:r>
              <a:rPr lang="en-US" dirty="0" smtClean="0">
                <a:solidFill>
                  <a:srgbClr val="006600"/>
                </a:solidFill>
              </a:rPr>
              <a:t>arguments</a:t>
            </a:r>
          </a:p>
          <a:p>
            <a:r>
              <a:rPr lang="en-US" dirty="0" smtClean="0">
                <a:solidFill>
                  <a:srgbClr val="006600"/>
                </a:solidFill>
              </a:rPr>
              <a:t>Local and global variables</a:t>
            </a:r>
          </a:p>
          <a:p>
            <a:r>
              <a:rPr lang="en-US" dirty="0" smtClean="0">
                <a:solidFill>
                  <a:srgbClr val="006600"/>
                </a:solidFill>
              </a:rPr>
              <a:t>The global keyword</a:t>
            </a:r>
          </a:p>
          <a:p>
            <a:r>
              <a:rPr lang="en-US" dirty="0" smtClean="0">
                <a:solidFill>
                  <a:srgbClr val="006600"/>
                </a:solidFill>
              </a:rPr>
              <a:t>Passing a group of elements to a function</a:t>
            </a:r>
          </a:p>
          <a:p>
            <a:r>
              <a:rPr lang="en-US" dirty="0" smtClean="0">
                <a:solidFill>
                  <a:srgbClr val="006600"/>
                </a:solidFill>
              </a:rPr>
              <a:t>Recursive functions</a:t>
            </a:r>
          </a:p>
          <a:p>
            <a:r>
              <a:rPr lang="en-US" dirty="0" smtClean="0">
                <a:solidFill>
                  <a:srgbClr val="006600"/>
                </a:solidFill>
              </a:rPr>
              <a:t>Anonymous functions or lambdas</a:t>
            </a:r>
          </a:p>
          <a:p>
            <a:r>
              <a:rPr lang="en-US" dirty="0" smtClean="0">
                <a:solidFill>
                  <a:srgbClr val="006600"/>
                </a:solidFill>
              </a:rPr>
              <a:t>Function decorators</a:t>
            </a:r>
          </a:p>
          <a:p>
            <a:r>
              <a:rPr lang="en-US" dirty="0" smtClean="0">
                <a:solidFill>
                  <a:srgbClr val="006600"/>
                </a:solidFill>
              </a:rPr>
              <a:t>Generators</a:t>
            </a:r>
          </a:p>
          <a:p>
            <a:r>
              <a:rPr lang="en-US" dirty="0" smtClean="0">
                <a:solidFill>
                  <a:srgbClr val="006600"/>
                </a:solidFill>
              </a:rPr>
              <a:t>Structured programming</a:t>
            </a:r>
          </a:p>
          <a:p>
            <a:r>
              <a:rPr lang="en-US" dirty="0" smtClean="0">
                <a:solidFill>
                  <a:srgbClr val="006600"/>
                </a:solidFill>
              </a:rPr>
              <a:t>Creating our own modules in python</a:t>
            </a:r>
          </a:p>
          <a:p>
            <a:r>
              <a:rPr lang="en-US" dirty="0" smtClean="0">
                <a:solidFill>
                  <a:srgbClr val="006600"/>
                </a:solidFill>
              </a:rPr>
              <a:t>The special variable __name__</a:t>
            </a:r>
          </a:p>
          <a:p>
            <a:endParaRPr lang="en-US" dirty="0" smtClean="0"/>
          </a:p>
        </p:txBody>
      </p:sp>
    </p:spTree>
    <p:extLst>
      <p:ext uri="{BB962C8B-B14F-4D97-AF65-F5344CB8AC3E}">
        <p14:creationId xmlns:p14="http://schemas.microsoft.com/office/powerpoint/2010/main" val="3530144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7582" y="1687132"/>
            <a:ext cx="10020665" cy="3168203"/>
          </a:xfrm>
        </p:spPr>
        <p:txBody>
          <a:bodyPr/>
          <a:lstStyle/>
          <a:p>
            <a:r>
              <a:rPr lang="en-US" sz="2200" dirty="0"/>
              <a:t>The actual arguments used in a function call are of 4 types</a:t>
            </a:r>
            <a:r>
              <a:rPr lang="en-US" sz="2200" dirty="0" smtClean="0"/>
              <a:t>:</a:t>
            </a:r>
          </a:p>
          <a:p>
            <a:endParaRPr lang="en-US" sz="100" dirty="0"/>
          </a:p>
          <a:p>
            <a:pPr lvl="2">
              <a:buFont typeface="Wingdings" panose="05000000000000000000" pitchFamily="2" charset="2"/>
              <a:buChar char="q"/>
            </a:pPr>
            <a:r>
              <a:rPr lang="en-US" sz="1900" dirty="0" smtClean="0"/>
              <a:t> Positional </a:t>
            </a:r>
            <a:r>
              <a:rPr lang="en-US" sz="1900" dirty="0"/>
              <a:t>arguments</a:t>
            </a:r>
          </a:p>
          <a:p>
            <a:pPr lvl="2">
              <a:buFont typeface="Wingdings" panose="05000000000000000000" pitchFamily="2" charset="2"/>
              <a:buChar char="q"/>
            </a:pPr>
            <a:r>
              <a:rPr lang="en-US" sz="1900" dirty="0" smtClean="0"/>
              <a:t> Keyword </a:t>
            </a:r>
            <a:r>
              <a:rPr lang="en-US" sz="1900" dirty="0"/>
              <a:t>arguments</a:t>
            </a:r>
          </a:p>
          <a:p>
            <a:pPr lvl="2">
              <a:buFont typeface="Wingdings" panose="05000000000000000000" pitchFamily="2" charset="2"/>
              <a:buChar char="q"/>
            </a:pPr>
            <a:r>
              <a:rPr lang="en-US" sz="1900" dirty="0" smtClean="0"/>
              <a:t> Default </a:t>
            </a:r>
            <a:r>
              <a:rPr lang="en-US" sz="1900" dirty="0"/>
              <a:t>arguments</a:t>
            </a:r>
          </a:p>
          <a:p>
            <a:pPr lvl="2">
              <a:buFont typeface="Wingdings" panose="05000000000000000000" pitchFamily="2" charset="2"/>
              <a:buChar char="q"/>
            </a:pPr>
            <a:r>
              <a:rPr lang="en-US" sz="1900" dirty="0" smtClean="0"/>
              <a:t> Variable </a:t>
            </a:r>
            <a:r>
              <a:rPr lang="en-US" sz="1900" dirty="0"/>
              <a:t>length </a:t>
            </a:r>
            <a:r>
              <a:rPr lang="en-US" sz="1900" dirty="0" smtClean="0"/>
              <a:t>arguments</a:t>
            </a:r>
          </a:p>
          <a:p>
            <a:pPr marL="0" indent="0">
              <a:buNone/>
            </a:pPr>
            <a:endParaRPr lang="en-US" sz="2200" dirty="0" smtClean="0">
              <a:solidFill>
                <a:srgbClr val="7030A0"/>
              </a:solidFill>
            </a:endParaRPr>
          </a:p>
          <a:p>
            <a:pPr marL="0" indent="0">
              <a:buNone/>
            </a:pPr>
            <a:endParaRPr lang="en-US" dirty="0" smtClean="0">
              <a:solidFill>
                <a:srgbClr val="7030A0"/>
              </a:solidFill>
            </a:endParaRPr>
          </a:p>
          <a:p>
            <a:endParaRPr lang="en-US" dirty="0"/>
          </a:p>
          <a:p>
            <a:endParaRPr lang="en-US" dirty="0"/>
          </a:p>
        </p:txBody>
      </p:sp>
    </p:spTree>
    <p:extLst>
      <p:ext uri="{BB962C8B-B14F-4D97-AF65-F5344CB8AC3E}">
        <p14:creationId xmlns:p14="http://schemas.microsoft.com/office/powerpoint/2010/main" val="1243286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4394" y="1133341"/>
            <a:ext cx="10058400" cy="4958366"/>
          </a:xfrm>
        </p:spPr>
        <p:txBody>
          <a:bodyPr>
            <a:normAutofit fontScale="92500" lnSpcReduction="20000"/>
          </a:bodyPr>
          <a:lstStyle/>
          <a:p>
            <a:pPr marL="0" indent="0">
              <a:buNone/>
            </a:pPr>
            <a:r>
              <a:rPr lang="en-US" sz="2400" dirty="0">
                <a:solidFill>
                  <a:srgbClr val="7030A0"/>
                </a:solidFill>
              </a:rPr>
              <a:t>Positional arguments</a:t>
            </a:r>
          </a:p>
          <a:p>
            <a:r>
              <a:rPr lang="en-US" dirty="0"/>
              <a:t>These are the arguments passed to a function in correct positional order. Here, the </a:t>
            </a:r>
            <a:r>
              <a:rPr lang="en-US" dirty="0" smtClean="0"/>
              <a:t>number </a:t>
            </a:r>
            <a:r>
              <a:rPr lang="en-US" dirty="0"/>
              <a:t>of arguments and their positions in the function definition should match exactly with the number and position of the argument in the function call</a:t>
            </a:r>
            <a:r>
              <a:rPr lang="en-US" dirty="0" smtClean="0"/>
              <a:t>.</a:t>
            </a:r>
          </a:p>
          <a:p>
            <a:pPr marL="0" indent="0">
              <a:buNone/>
            </a:pPr>
            <a:endParaRPr lang="en-US" dirty="0" smtClean="0">
              <a:solidFill>
                <a:srgbClr val="7030A0"/>
              </a:solidFill>
            </a:endParaRPr>
          </a:p>
          <a:p>
            <a:pPr marL="0" indent="0">
              <a:buNone/>
            </a:pPr>
            <a:r>
              <a:rPr lang="en-US" sz="2400" dirty="0" smtClean="0">
                <a:solidFill>
                  <a:srgbClr val="7030A0"/>
                </a:solidFill>
              </a:rPr>
              <a:t>Keyword </a:t>
            </a:r>
            <a:r>
              <a:rPr lang="en-US" sz="2400" dirty="0">
                <a:solidFill>
                  <a:srgbClr val="7030A0"/>
                </a:solidFill>
              </a:rPr>
              <a:t>arguments</a:t>
            </a:r>
          </a:p>
          <a:p>
            <a:r>
              <a:rPr lang="en-US" dirty="0"/>
              <a:t>Keyword arguments are arguments that identify the parameters by </a:t>
            </a:r>
            <a:r>
              <a:rPr lang="en-US" dirty="0" smtClean="0"/>
              <a:t>their names.</a:t>
            </a:r>
          </a:p>
          <a:p>
            <a:pPr marL="0" indent="0">
              <a:buNone/>
            </a:pPr>
            <a:endParaRPr lang="en-US" dirty="0" smtClean="0"/>
          </a:p>
          <a:p>
            <a:pPr marL="0" indent="0">
              <a:buNone/>
            </a:pPr>
            <a:r>
              <a:rPr lang="en-US" sz="2400" dirty="0" smtClean="0">
                <a:solidFill>
                  <a:srgbClr val="7030A0"/>
                </a:solidFill>
              </a:rPr>
              <a:t>Default arguments</a:t>
            </a:r>
          </a:p>
          <a:p>
            <a:r>
              <a:rPr lang="en-US" dirty="0" smtClean="0"/>
              <a:t>We can mention some default </a:t>
            </a:r>
            <a:r>
              <a:rPr lang="en-US" dirty="0"/>
              <a:t>value for the function parameters in the </a:t>
            </a:r>
            <a:r>
              <a:rPr lang="en-US" dirty="0" smtClean="0"/>
              <a:t>definition</a:t>
            </a:r>
          </a:p>
          <a:p>
            <a:pPr marL="0" indent="0">
              <a:buNone/>
            </a:pPr>
            <a:endParaRPr lang="en-US" dirty="0" smtClean="0">
              <a:solidFill>
                <a:srgbClr val="7030A0"/>
              </a:solidFill>
            </a:endParaRPr>
          </a:p>
          <a:p>
            <a:pPr marL="0" indent="0">
              <a:buNone/>
            </a:pPr>
            <a:r>
              <a:rPr lang="en-US" sz="2400" dirty="0" smtClean="0">
                <a:solidFill>
                  <a:srgbClr val="7030A0"/>
                </a:solidFill>
              </a:rPr>
              <a:t>Variable </a:t>
            </a:r>
            <a:r>
              <a:rPr lang="en-US" sz="2400" dirty="0">
                <a:solidFill>
                  <a:srgbClr val="7030A0"/>
                </a:solidFill>
              </a:rPr>
              <a:t>length arguments</a:t>
            </a:r>
          </a:p>
          <a:p>
            <a:r>
              <a:rPr lang="en-US" dirty="0"/>
              <a:t>Sometimes, the programmer does not know how many values a function may receive. </a:t>
            </a:r>
            <a:r>
              <a:rPr lang="en-US" dirty="0" smtClean="0"/>
              <a:t>In that </a:t>
            </a:r>
            <a:r>
              <a:rPr lang="en-US" dirty="0"/>
              <a:t>case, the programmer cannot decide how many arguments to be given in the function definition.</a:t>
            </a:r>
            <a:endParaRPr lang="en-US" dirty="0" smtClean="0"/>
          </a:p>
          <a:p>
            <a:pPr marL="0" indent="0">
              <a:buNone/>
            </a:pPr>
            <a:endParaRPr lang="en-US" dirty="0"/>
          </a:p>
        </p:txBody>
      </p:sp>
    </p:spTree>
    <p:extLst>
      <p:ext uri="{BB962C8B-B14F-4D97-AF65-F5344CB8AC3E}">
        <p14:creationId xmlns:p14="http://schemas.microsoft.com/office/powerpoint/2010/main" val="3720291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Local and global </a:t>
            </a:r>
            <a:r>
              <a:rPr lang="en-US" sz="3800" dirty="0" smtClean="0">
                <a:solidFill>
                  <a:srgbClr val="006600"/>
                </a:solidFill>
              </a:rPr>
              <a:t>variables</a:t>
            </a:r>
            <a:endParaRPr lang="en-US" sz="3800" dirty="0"/>
          </a:p>
        </p:txBody>
      </p:sp>
      <p:sp>
        <p:nvSpPr>
          <p:cNvPr id="3" name="Content Placeholder 2"/>
          <p:cNvSpPr>
            <a:spLocks noGrp="1"/>
          </p:cNvSpPr>
          <p:nvPr>
            <p:ph idx="1"/>
          </p:nvPr>
        </p:nvSpPr>
        <p:spPr/>
        <p:txBody>
          <a:bodyPr/>
          <a:lstStyle/>
          <a:p>
            <a:r>
              <a:rPr lang="en-US" dirty="0"/>
              <a:t>When we declare a variable inside a function, it becomes a local variable. </a:t>
            </a:r>
            <a:endParaRPr lang="en-US" dirty="0" smtClean="0"/>
          </a:p>
          <a:p>
            <a:r>
              <a:rPr lang="en-US" dirty="0" smtClean="0"/>
              <a:t>A </a:t>
            </a:r>
            <a:r>
              <a:rPr lang="en-US" dirty="0"/>
              <a:t>local variable is a variable whose scope is limited only to that function where it is created. </a:t>
            </a:r>
            <a:endParaRPr lang="en-US" dirty="0" smtClean="0"/>
          </a:p>
          <a:p>
            <a:r>
              <a:rPr lang="en-US" dirty="0" smtClean="0"/>
              <a:t>That </a:t>
            </a:r>
            <a:r>
              <a:rPr lang="en-US" dirty="0"/>
              <a:t>means the local variable value is available only in that function and not outside of that function. </a:t>
            </a:r>
            <a:endParaRPr lang="en-US" dirty="0" smtClean="0"/>
          </a:p>
          <a:p>
            <a:r>
              <a:rPr lang="en-US" dirty="0"/>
              <a:t>When a variable is declared above a function, it becomes global variable. Such variables are available to all the functions which are written after it. </a:t>
            </a:r>
            <a:endParaRPr lang="en-US" dirty="0" smtClean="0"/>
          </a:p>
          <a:p>
            <a:endParaRPr lang="en-US" dirty="0"/>
          </a:p>
          <a:p>
            <a:r>
              <a:rPr lang="en-US" i="1" u="sng" dirty="0">
                <a:solidFill>
                  <a:srgbClr val="00B050"/>
                </a:solidFill>
              </a:rPr>
              <a:t>Go to Jupyter notebook for </a:t>
            </a:r>
            <a:r>
              <a:rPr lang="en-US" i="1" u="sng" dirty="0" smtClean="0">
                <a:solidFill>
                  <a:srgbClr val="00B050"/>
                </a:solidFill>
              </a:rPr>
              <a:t>examples</a:t>
            </a:r>
            <a:endParaRPr lang="en-US" u="sng" dirty="0">
              <a:solidFill>
                <a:srgbClr val="00B050"/>
              </a:solidFill>
            </a:endParaRPr>
          </a:p>
        </p:txBody>
      </p:sp>
    </p:spTree>
    <p:extLst>
      <p:ext uri="{BB962C8B-B14F-4D97-AF65-F5344CB8AC3E}">
        <p14:creationId xmlns:p14="http://schemas.microsoft.com/office/powerpoint/2010/main" val="4117925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The global </a:t>
            </a:r>
            <a:r>
              <a:rPr lang="en-US" sz="3800" dirty="0" smtClean="0">
                <a:solidFill>
                  <a:srgbClr val="006600"/>
                </a:solidFill>
              </a:rPr>
              <a:t>keyword</a:t>
            </a:r>
            <a:endParaRPr lang="en-US" sz="3800" dirty="0"/>
          </a:p>
        </p:txBody>
      </p:sp>
      <p:sp>
        <p:nvSpPr>
          <p:cNvPr id="3" name="Content Placeholder 2"/>
          <p:cNvSpPr>
            <a:spLocks noGrp="1"/>
          </p:cNvSpPr>
          <p:nvPr>
            <p:ph idx="1"/>
          </p:nvPr>
        </p:nvSpPr>
        <p:spPr/>
        <p:txBody>
          <a:bodyPr/>
          <a:lstStyle/>
          <a:p>
            <a:r>
              <a:rPr lang="en-US" dirty="0"/>
              <a:t>T</a:t>
            </a:r>
            <a:r>
              <a:rPr lang="en-US" dirty="0" smtClean="0"/>
              <a:t>he </a:t>
            </a:r>
            <a:r>
              <a:rPr lang="en-US" dirty="0"/>
              <a:t>global variable and the local variable may have the same name. </a:t>
            </a:r>
            <a:endParaRPr lang="en-US" dirty="0" smtClean="0"/>
          </a:p>
          <a:p>
            <a:r>
              <a:rPr lang="en-US" dirty="0" smtClean="0"/>
              <a:t>In </a:t>
            </a:r>
            <a:r>
              <a:rPr lang="en-US" dirty="0"/>
              <a:t>that case, the function, by default, refers to the local variable and ignores the global variable. </a:t>
            </a:r>
            <a:endParaRPr lang="en-US" dirty="0" smtClean="0"/>
          </a:p>
          <a:p>
            <a:r>
              <a:rPr lang="en-US" dirty="0" smtClean="0"/>
              <a:t>So</a:t>
            </a:r>
            <a:r>
              <a:rPr lang="en-US" dirty="0"/>
              <a:t>, the global variable is not accessible inside the function but outside of it, it is accessible. </a:t>
            </a:r>
            <a:endParaRPr lang="en-US" dirty="0" smtClean="0"/>
          </a:p>
          <a:p>
            <a:r>
              <a:rPr lang="en-US" dirty="0"/>
              <a:t>When the programmer wants to use the global variable inside a function, he can use the keyword 'global' before the variable in the beginning of the function body as:</a:t>
            </a:r>
          </a:p>
          <a:p>
            <a:pPr marL="0" indent="0">
              <a:buNone/>
            </a:pPr>
            <a:r>
              <a:rPr lang="en-US" dirty="0" smtClean="0"/>
              <a:t>	global </a:t>
            </a:r>
            <a:r>
              <a:rPr lang="en-US" dirty="0"/>
              <a:t>a</a:t>
            </a:r>
          </a:p>
          <a:p>
            <a:endParaRPr lang="en-US" dirty="0"/>
          </a:p>
        </p:txBody>
      </p:sp>
    </p:spTree>
    <p:extLst>
      <p:ext uri="{BB962C8B-B14F-4D97-AF65-F5344CB8AC3E}">
        <p14:creationId xmlns:p14="http://schemas.microsoft.com/office/powerpoint/2010/main" val="2328741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210614"/>
            <a:ext cx="10058400" cy="4961586"/>
          </a:xfrm>
        </p:spPr>
        <p:txBody>
          <a:bodyPr/>
          <a:lstStyle/>
          <a:p>
            <a:r>
              <a:rPr lang="en-US" dirty="0"/>
              <a:t>When the global variable name and local variable names are same, the programmer will face difficulty to differentiate between them inside a </a:t>
            </a:r>
            <a:r>
              <a:rPr lang="en-US" dirty="0" smtClean="0"/>
              <a:t>function</a:t>
            </a:r>
          </a:p>
          <a:p>
            <a:r>
              <a:rPr lang="en-US" dirty="0"/>
              <a:t>The </a:t>
            </a:r>
            <a:r>
              <a:rPr lang="en-US" dirty="0" err="1"/>
              <a:t>globals</a:t>
            </a:r>
            <a:r>
              <a:rPr lang="en-US" dirty="0"/>
              <a:t>() function will solve this problem. </a:t>
            </a:r>
            <a:endParaRPr lang="en-US" dirty="0" smtClean="0"/>
          </a:p>
          <a:p>
            <a:r>
              <a:rPr lang="en-US" dirty="0" smtClean="0"/>
              <a:t>This </a:t>
            </a:r>
            <a:r>
              <a:rPr lang="en-US" dirty="0"/>
              <a:t>is a built in function which </a:t>
            </a:r>
            <a:r>
              <a:rPr lang="en-US" dirty="0" smtClean="0"/>
              <a:t>returns a table </a:t>
            </a:r>
            <a:r>
              <a:rPr lang="en-US" dirty="0"/>
              <a:t>of current global variables in the form of a dictionary. Hence, using this function, we can refer to the global variable 'a', as: </a:t>
            </a:r>
            <a:r>
              <a:rPr lang="en-US" dirty="0" err="1"/>
              <a:t>globals</a:t>
            </a:r>
            <a:r>
              <a:rPr lang="en-US" dirty="0"/>
              <a:t>() [</a:t>
            </a:r>
            <a:r>
              <a:rPr lang="en-US" dirty="0" smtClean="0"/>
              <a:t>'a’]. </a:t>
            </a:r>
            <a:r>
              <a:rPr lang="en-US" dirty="0"/>
              <a:t>Now, this value can be assigned to another variable, </a:t>
            </a:r>
            <a:r>
              <a:rPr lang="en-US" dirty="0" smtClean="0"/>
              <a:t>say ‘x’ </a:t>
            </a:r>
            <a:r>
              <a:rPr lang="en-US" dirty="0"/>
              <a:t>and the programmer can work with that value. </a:t>
            </a:r>
            <a:endParaRPr lang="en-US" dirty="0" smtClean="0"/>
          </a:p>
          <a:p>
            <a:endParaRPr lang="en-US" dirty="0"/>
          </a:p>
          <a:p>
            <a:r>
              <a:rPr lang="en-US" i="1" u="sng" dirty="0">
                <a:solidFill>
                  <a:srgbClr val="00B050"/>
                </a:solidFill>
              </a:rPr>
              <a:t>Go to Jupyter notebook for examples</a:t>
            </a:r>
            <a:endParaRPr lang="en-US" u="sng" dirty="0">
              <a:solidFill>
                <a:srgbClr val="00B050"/>
              </a:solidFill>
            </a:endParaRPr>
          </a:p>
          <a:p>
            <a:endParaRPr lang="en-US" dirty="0"/>
          </a:p>
          <a:p>
            <a:endParaRPr lang="en-US" dirty="0"/>
          </a:p>
        </p:txBody>
      </p:sp>
    </p:spTree>
    <p:extLst>
      <p:ext uri="{BB962C8B-B14F-4D97-AF65-F5344CB8AC3E}">
        <p14:creationId xmlns:p14="http://schemas.microsoft.com/office/powerpoint/2010/main" val="4200369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Passing a group of elements to a </a:t>
            </a:r>
            <a:r>
              <a:rPr lang="en-US" sz="3800" dirty="0" smtClean="0">
                <a:solidFill>
                  <a:srgbClr val="006600"/>
                </a:solidFill>
              </a:rPr>
              <a:t>function</a:t>
            </a:r>
            <a:endParaRPr lang="en-US" sz="3800" dirty="0"/>
          </a:p>
        </p:txBody>
      </p:sp>
      <p:sp>
        <p:nvSpPr>
          <p:cNvPr id="3" name="Content Placeholder 2"/>
          <p:cNvSpPr>
            <a:spLocks noGrp="1"/>
          </p:cNvSpPr>
          <p:nvPr>
            <p:ph idx="1"/>
          </p:nvPr>
        </p:nvSpPr>
        <p:spPr>
          <a:xfrm>
            <a:off x="1069848" y="1889588"/>
            <a:ext cx="10058400" cy="1278615"/>
          </a:xfrm>
        </p:spPr>
        <p:txBody>
          <a:bodyPr/>
          <a:lstStyle/>
          <a:p>
            <a:r>
              <a:rPr lang="en-US" dirty="0"/>
              <a:t>To pass a group of elements like numbers or strings, we can accept them into a list and then pass the list to the function where the required processing can be </a:t>
            </a:r>
            <a:r>
              <a:rPr lang="en-US" dirty="0" smtClean="0"/>
              <a:t>done</a:t>
            </a:r>
          </a:p>
          <a:p>
            <a:r>
              <a:rPr lang="en-US" i="1" u="sng" dirty="0" smtClean="0">
                <a:solidFill>
                  <a:srgbClr val="00B050"/>
                </a:solidFill>
              </a:rPr>
              <a:t>Go </a:t>
            </a:r>
            <a:r>
              <a:rPr lang="en-US" i="1" u="sng" dirty="0">
                <a:solidFill>
                  <a:srgbClr val="00B050"/>
                </a:solidFill>
              </a:rPr>
              <a:t>to Jupyter notebook for </a:t>
            </a:r>
            <a:r>
              <a:rPr lang="en-US" i="1" u="sng" dirty="0" smtClean="0">
                <a:solidFill>
                  <a:srgbClr val="00B050"/>
                </a:solidFill>
              </a:rPr>
              <a:t>examples</a:t>
            </a:r>
            <a:endParaRPr lang="en-US" dirty="0" smtClean="0"/>
          </a:p>
        </p:txBody>
      </p:sp>
      <p:sp>
        <p:nvSpPr>
          <p:cNvPr id="4" name="Title 1"/>
          <p:cNvSpPr txBox="1">
            <a:spLocks/>
          </p:cNvSpPr>
          <p:nvPr/>
        </p:nvSpPr>
        <p:spPr>
          <a:xfrm>
            <a:off x="1069848" y="3647877"/>
            <a:ext cx="10058400" cy="708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800" dirty="0" smtClean="0">
                <a:solidFill>
                  <a:srgbClr val="006600"/>
                </a:solidFill>
              </a:rPr>
              <a:t>Recursive function</a:t>
            </a:r>
            <a:endParaRPr lang="en-US" sz="3800" dirty="0"/>
          </a:p>
        </p:txBody>
      </p:sp>
      <p:sp>
        <p:nvSpPr>
          <p:cNvPr id="5" name="Content Placeholder 2"/>
          <p:cNvSpPr txBox="1">
            <a:spLocks/>
          </p:cNvSpPr>
          <p:nvPr/>
        </p:nvSpPr>
        <p:spPr>
          <a:xfrm>
            <a:off x="1069848" y="4497045"/>
            <a:ext cx="10058400" cy="113102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 function that calls itself is known as 'recursive function'</a:t>
            </a:r>
            <a:endParaRPr lang="en-US" dirty="0" smtClean="0"/>
          </a:p>
          <a:p>
            <a:r>
              <a:rPr lang="en-US" i="1" u="sng" dirty="0" smtClean="0">
                <a:solidFill>
                  <a:srgbClr val="00B050"/>
                </a:solidFill>
              </a:rPr>
              <a:t>Go to Jupyter notebook for examples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103742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67941"/>
            <a:ext cx="10058400" cy="1235856"/>
          </a:xfrm>
        </p:spPr>
        <p:txBody>
          <a:bodyPr>
            <a:normAutofit/>
          </a:bodyPr>
          <a:lstStyle/>
          <a:p>
            <a:r>
              <a:rPr lang="en-US" sz="3800" dirty="0">
                <a:solidFill>
                  <a:srgbClr val="006600"/>
                </a:solidFill>
              </a:rPr>
              <a:t>Anonymous functions or </a:t>
            </a:r>
            <a:r>
              <a:rPr lang="en-US" sz="3800" dirty="0" smtClean="0">
                <a:solidFill>
                  <a:srgbClr val="006600"/>
                </a:solidFill>
              </a:rPr>
              <a:t>lambdas</a:t>
            </a:r>
            <a:endParaRPr lang="en-US" sz="3800" dirty="0"/>
          </a:p>
        </p:txBody>
      </p:sp>
      <p:sp>
        <p:nvSpPr>
          <p:cNvPr id="3" name="Content Placeholder 2"/>
          <p:cNvSpPr>
            <a:spLocks noGrp="1"/>
          </p:cNvSpPr>
          <p:nvPr>
            <p:ph idx="1"/>
          </p:nvPr>
        </p:nvSpPr>
        <p:spPr>
          <a:xfrm>
            <a:off x="1069848" y="1403797"/>
            <a:ext cx="10058400" cy="4768403"/>
          </a:xfrm>
        </p:spPr>
        <p:txBody>
          <a:bodyPr>
            <a:normAutofit fontScale="92500" lnSpcReduction="20000"/>
          </a:bodyPr>
          <a:lstStyle/>
          <a:p>
            <a:r>
              <a:rPr lang="en-US" dirty="0"/>
              <a:t>A function without a name is called 'anonymous function'. </a:t>
            </a:r>
            <a:endParaRPr lang="en-US" dirty="0" smtClean="0"/>
          </a:p>
          <a:p>
            <a:r>
              <a:rPr lang="en-US" dirty="0" smtClean="0"/>
              <a:t>So </a:t>
            </a:r>
            <a:r>
              <a:rPr lang="en-US" dirty="0"/>
              <a:t>far, the functions we wrote were defined using the keyword </a:t>
            </a:r>
            <a:r>
              <a:rPr lang="en-US" dirty="0" smtClean="0"/>
              <a:t>'</a:t>
            </a:r>
            <a:r>
              <a:rPr lang="en-US" dirty="0" err="1" smtClean="0"/>
              <a:t>def</a:t>
            </a:r>
            <a:r>
              <a:rPr lang="en-US" dirty="0" smtClean="0"/>
              <a:t>’. </a:t>
            </a:r>
            <a:endParaRPr lang="en-US" dirty="0" smtClean="0"/>
          </a:p>
          <a:p>
            <a:r>
              <a:rPr lang="en-US" dirty="0" smtClean="0"/>
              <a:t>But </a:t>
            </a:r>
            <a:r>
              <a:rPr lang="en-US" dirty="0"/>
              <a:t>anonymous functions are not defined using </a:t>
            </a:r>
            <a:r>
              <a:rPr lang="en-US" dirty="0" smtClean="0"/>
              <a:t>'</a:t>
            </a:r>
            <a:r>
              <a:rPr lang="en-US" dirty="0" err="1" smtClean="0"/>
              <a:t>def</a:t>
            </a:r>
            <a:r>
              <a:rPr lang="en-US" smtClean="0"/>
              <a:t>’. </a:t>
            </a:r>
            <a:r>
              <a:rPr lang="en-US" dirty="0"/>
              <a:t>They are defined using the keyword </a:t>
            </a:r>
            <a:r>
              <a:rPr lang="en-US" i="1" dirty="0" smtClean="0">
                <a:solidFill>
                  <a:srgbClr val="7030A0"/>
                </a:solidFill>
              </a:rPr>
              <a:t>lambda</a:t>
            </a:r>
            <a:r>
              <a:rPr lang="en-US" dirty="0" smtClean="0"/>
              <a:t> and </a:t>
            </a:r>
            <a:r>
              <a:rPr lang="en-US" dirty="0"/>
              <a:t>hence they are also called 'Lambda functions'. </a:t>
            </a:r>
            <a:endParaRPr lang="en-US" dirty="0" smtClean="0"/>
          </a:p>
          <a:p>
            <a:r>
              <a:rPr lang="en-US" dirty="0" smtClean="0"/>
              <a:t>Let's </a:t>
            </a:r>
            <a:r>
              <a:rPr lang="en-US" dirty="0"/>
              <a:t>take a normal function that returns square of a given </a:t>
            </a:r>
            <a:r>
              <a:rPr lang="en-US" dirty="0" smtClean="0"/>
              <a:t>value.</a:t>
            </a:r>
          </a:p>
          <a:p>
            <a:pPr marL="822960" lvl="3" indent="0">
              <a:buNone/>
            </a:pPr>
            <a:r>
              <a:rPr lang="en-US" sz="1900" dirty="0" err="1" smtClean="0"/>
              <a:t>def</a:t>
            </a:r>
            <a:r>
              <a:rPr lang="en-US" sz="1900" dirty="0" smtClean="0"/>
              <a:t> square(x):</a:t>
            </a:r>
          </a:p>
          <a:p>
            <a:pPr marL="822960" lvl="3" indent="0">
              <a:buNone/>
            </a:pPr>
            <a:r>
              <a:rPr lang="en-US" sz="1900" dirty="0"/>
              <a:t> </a:t>
            </a:r>
            <a:r>
              <a:rPr lang="en-US" sz="1900" dirty="0" smtClean="0"/>
              <a:t>     return x*x</a:t>
            </a:r>
          </a:p>
          <a:p>
            <a:r>
              <a:rPr lang="en-US" dirty="0" smtClean="0"/>
              <a:t>The </a:t>
            </a:r>
            <a:r>
              <a:rPr lang="en-US" dirty="0"/>
              <a:t>same function can be written as anonymous function as: </a:t>
            </a:r>
            <a:r>
              <a:rPr lang="en-US" dirty="0">
                <a:solidFill>
                  <a:srgbClr val="7030A0"/>
                </a:solidFill>
              </a:rPr>
              <a:t>lambda x: x*x</a:t>
            </a:r>
          </a:p>
          <a:p>
            <a:r>
              <a:rPr lang="en-US" dirty="0"/>
              <a:t>Observe the keyword 'lambda'. This represents that an anonymous function is being created. After that, we have written an argument of the function, i.e. 'x'. Then colon ( : ) represents the beginning of the function that contains an expression x * x. Please observe that we did not use any name for the function here</a:t>
            </a:r>
            <a:r>
              <a:rPr lang="en-US" dirty="0" smtClean="0"/>
              <a:t>.</a:t>
            </a:r>
          </a:p>
          <a:p>
            <a:r>
              <a:rPr lang="en-US" dirty="0" smtClean="0"/>
              <a:t> </a:t>
            </a:r>
            <a:r>
              <a:rPr lang="en-US" dirty="0"/>
              <a:t>So, the format of lambda functions is:</a:t>
            </a:r>
          </a:p>
          <a:p>
            <a:pPr marL="0" indent="0">
              <a:buNone/>
            </a:pPr>
            <a:r>
              <a:rPr lang="en-US" dirty="0" smtClean="0"/>
              <a:t>	lambda </a:t>
            </a:r>
            <a:r>
              <a:rPr lang="en-US" dirty="0" err="1"/>
              <a:t>argument_list</a:t>
            </a:r>
            <a:r>
              <a:rPr lang="en-US" dirty="0"/>
              <a:t> : </a:t>
            </a:r>
            <a:r>
              <a:rPr lang="en-US" dirty="0" smtClean="0"/>
              <a:t>expression</a:t>
            </a:r>
          </a:p>
          <a:p>
            <a:pPr marL="0" indent="0">
              <a:buNone/>
            </a:pPr>
            <a:r>
              <a:rPr lang="en-US" i="1" u="sng" dirty="0">
                <a:solidFill>
                  <a:srgbClr val="00B050"/>
                </a:solidFill>
              </a:rPr>
              <a:t>Go to Jupyter notebook for </a:t>
            </a:r>
            <a:r>
              <a:rPr lang="en-US" i="1" u="sng" dirty="0" smtClean="0">
                <a:solidFill>
                  <a:srgbClr val="00B050"/>
                </a:solidFill>
              </a:rPr>
              <a:t>examples</a:t>
            </a:r>
            <a:endParaRPr lang="en-US" dirty="0"/>
          </a:p>
        </p:txBody>
      </p:sp>
    </p:spTree>
    <p:extLst>
      <p:ext uri="{BB962C8B-B14F-4D97-AF65-F5344CB8AC3E}">
        <p14:creationId xmlns:p14="http://schemas.microsoft.com/office/powerpoint/2010/main" val="13203630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Using Lambdas with filter() </a:t>
            </a:r>
            <a:r>
              <a:rPr lang="en-US" sz="3000" dirty="0" smtClean="0"/>
              <a:t>Function</a:t>
            </a:r>
            <a:endParaRPr lang="en-US" sz="3000" dirty="0"/>
          </a:p>
        </p:txBody>
      </p:sp>
      <p:sp>
        <p:nvSpPr>
          <p:cNvPr id="3" name="Content Placeholder 2"/>
          <p:cNvSpPr>
            <a:spLocks noGrp="1"/>
          </p:cNvSpPr>
          <p:nvPr>
            <p:ph idx="1"/>
          </p:nvPr>
        </p:nvSpPr>
        <p:spPr/>
        <p:txBody>
          <a:bodyPr/>
          <a:lstStyle/>
          <a:p>
            <a:r>
              <a:rPr lang="en-US" dirty="0"/>
              <a:t>The filter() function is useful to filter out the elements of a sequence depending on the result of a function. We should supply a function and a sequence to the filter() function as:</a:t>
            </a:r>
          </a:p>
          <a:p>
            <a:pPr marL="0" indent="0">
              <a:buNone/>
            </a:pPr>
            <a:r>
              <a:rPr lang="en-US" dirty="0" smtClean="0"/>
              <a:t>	filter(function</a:t>
            </a:r>
            <a:r>
              <a:rPr lang="en-US" dirty="0"/>
              <a:t>, </a:t>
            </a:r>
            <a:r>
              <a:rPr lang="en-US" dirty="0" smtClean="0"/>
              <a:t>sequence)</a:t>
            </a:r>
          </a:p>
          <a:p>
            <a:r>
              <a:rPr lang="en-US" dirty="0" smtClean="0"/>
              <a:t>Here</a:t>
            </a:r>
            <a:r>
              <a:rPr lang="en-US" dirty="0"/>
              <a:t>, the 'function' represents a function name that may return either True or False; and 'sequence' represents a list, string or tuple. </a:t>
            </a:r>
            <a:endParaRPr lang="en-US" dirty="0" smtClean="0"/>
          </a:p>
          <a:p>
            <a:r>
              <a:rPr lang="en-US" dirty="0" smtClean="0"/>
              <a:t>The </a:t>
            </a:r>
            <a:r>
              <a:rPr lang="en-US" dirty="0"/>
              <a:t>'function' is applied to every element of the 'sequence' and when the function returns True, the element is extracted otherwise it is ignored</a:t>
            </a:r>
            <a:r>
              <a:rPr lang="en-US" dirty="0" smtClean="0"/>
              <a:t>.</a:t>
            </a:r>
          </a:p>
          <a:p>
            <a:pPr marL="0" indent="0">
              <a:buNone/>
            </a:pPr>
            <a:endParaRPr lang="en-US" dirty="0" smtClean="0"/>
          </a:p>
          <a:p>
            <a:r>
              <a:rPr lang="en-US" i="1" u="sng" dirty="0">
                <a:solidFill>
                  <a:srgbClr val="00B050"/>
                </a:solidFill>
              </a:rPr>
              <a:t>Go to Jupyter notebook for examples</a:t>
            </a:r>
            <a:endParaRPr lang="en-US" dirty="0"/>
          </a:p>
          <a:p>
            <a:endParaRPr lang="en-US" dirty="0"/>
          </a:p>
          <a:p>
            <a:endParaRPr lang="en-US" dirty="0"/>
          </a:p>
        </p:txBody>
      </p:sp>
    </p:spTree>
    <p:extLst>
      <p:ext uri="{BB962C8B-B14F-4D97-AF65-F5344CB8AC3E}">
        <p14:creationId xmlns:p14="http://schemas.microsoft.com/office/powerpoint/2010/main" val="12074807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Using Lambdas with map() Function</a:t>
            </a:r>
          </a:p>
        </p:txBody>
      </p:sp>
      <p:sp>
        <p:nvSpPr>
          <p:cNvPr id="3" name="Content Placeholder 2"/>
          <p:cNvSpPr>
            <a:spLocks noGrp="1"/>
          </p:cNvSpPr>
          <p:nvPr>
            <p:ph idx="1"/>
          </p:nvPr>
        </p:nvSpPr>
        <p:spPr/>
        <p:txBody>
          <a:bodyPr/>
          <a:lstStyle/>
          <a:p>
            <a:r>
              <a:rPr lang="en-US" dirty="0"/>
              <a:t>The map() function is similar to filter() function but it acts on each element of the sequence and perhaps changes the elements. </a:t>
            </a:r>
            <a:endParaRPr lang="en-US" dirty="0" smtClean="0"/>
          </a:p>
          <a:p>
            <a:r>
              <a:rPr lang="en-US" dirty="0" smtClean="0"/>
              <a:t>The </a:t>
            </a:r>
            <a:r>
              <a:rPr lang="en-US" dirty="0"/>
              <a:t>format of map() function is:</a:t>
            </a:r>
          </a:p>
          <a:p>
            <a:pPr marL="0" indent="0">
              <a:buNone/>
            </a:pPr>
            <a:r>
              <a:rPr lang="en-US" dirty="0" smtClean="0"/>
              <a:t>	map(function</a:t>
            </a:r>
            <a:r>
              <a:rPr lang="en-US" dirty="0"/>
              <a:t>, sequence)</a:t>
            </a:r>
          </a:p>
          <a:p>
            <a:r>
              <a:rPr lang="en-US" dirty="0"/>
              <a:t>The 'function' performs a specified operation on all the elements of the sequence and the modified elements are returned which can be stored in another sequence</a:t>
            </a:r>
            <a:r>
              <a:rPr lang="en-US" dirty="0" smtClean="0"/>
              <a:t>.</a:t>
            </a:r>
          </a:p>
          <a:p>
            <a:endParaRPr lang="en-US" i="1" u="sng" dirty="0" smtClean="0">
              <a:solidFill>
                <a:srgbClr val="00B050"/>
              </a:solidFill>
            </a:endParaRPr>
          </a:p>
          <a:p>
            <a:r>
              <a:rPr lang="en-US" i="1" u="sng" dirty="0" smtClean="0">
                <a:solidFill>
                  <a:srgbClr val="00B050"/>
                </a:solidFill>
              </a:rPr>
              <a:t>Go </a:t>
            </a:r>
            <a:r>
              <a:rPr lang="en-US" i="1" u="sng" dirty="0">
                <a:solidFill>
                  <a:srgbClr val="00B050"/>
                </a:solidFill>
              </a:rPr>
              <a:t>to Jupyter notebook for examples</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98374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i="1" dirty="0"/>
              <a:t>using Lambdas with reduce() </a:t>
            </a:r>
            <a:r>
              <a:rPr lang="en-US" sz="3000" i="1" dirty="0" smtClean="0"/>
              <a:t>Function</a:t>
            </a:r>
            <a:endParaRPr lang="en-US" sz="3000" dirty="0"/>
          </a:p>
        </p:txBody>
      </p:sp>
      <p:sp>
        <p:nvSpPr>
          <p:cNvPr id="3" name="Content Placeholder 2"/>
          <p:cNvSpPr>
            <a:spLocks noGrp="1"/>
          </p:cNvSpPr>
          <p:nvPr>
            <p:ph idx="1"/>
          </p:nvPr>
        </p:nvSpPr>
        <p:spPr/>
        <p:txBody>
          <a:bodyPr>
            <a:normAutofit fontScale="85000" lnSpcReduction="10000"/>
          </a:bodyPr>
          <a:lstStyle/>
          <a:p>
            <a:r>
              <a:rPr lang="en-US" dirty="0"/>
              <a:t>The reduce() function reduces a sequence of elements to a single value by processing the elements according to a function supplied. </a:t>
            </a:r>
            <a:endParaRPr lang="en-US" dirty="0" smtClean="0"/>
          </a:p>
          <a:p>
            <a:r>
              <a:rPr lang="en-US" dirty="0" smtClean="0"/>
              <a:t>The </a:t>
            </a:r>
            <a:r>
              <a:rPr lang="en-US" dirty="0"/>
              <a:t>reduce() function is uses in the format:</a:t>
            </a:r>
          </a:p>
          <a:p>
            <a:pPr marL="0" indent="0">
              <a:buNone/>
            </a:pPr>
            <a:r>
              <a:rPr lang="en-US" dirty="0" smtClean="0"/>
              <a:t>	reduce(function</a:t>
            </a:r>
            <a:r>
              <a:rPr lang="en-US" dirty="0"/>
              <a:t>, sequence</a:t>
            </a:r>
            <a:r>
              <a:rPr lang="en-US" dirty="0" smtClean="0"/>
              <a:t>)</a:t>
            </a:r>
          </a:p>
          <a:p>
            <a:r>
              <a:rPr lang="en-US" dirty="0"/>
              <a:t>For example, we write the reduce() function with a lambda expression, as:</a:t>
            </a:r>
          </a:p>
          <a:p>
            <a:pPr marL="0" indent="0">
              <a:buNone/>
            </a:pPr>
            <a:r>
              <a:rPr lang="en-US" dirty="0" smtClean="0"/>
              <a:t>	1st </a:t>
            </a:r>
            <a:r>
              <a:rPr lang="en-US" dirty="0"/>
              <a:t>= [1, 2, 3, 4, 5]	# take a list of numbers</a:t>
            </a:r>
          </a:p>
          <a:p>
            <a:pPr marL="0" indent="0">
              <a:buNone/>
            </a:pPr>
            <a:r>
              <a:rPr lang="en-US" dirty="0" smtClean="0"/>
              <a:t>	reduce(lambda </a:t>
            </a:r>
            <a:r>
              <a:rPr lang="en-US" dirty="0"/>
              <a:t>x, y: x*y, 1st)</a:t>
            </a:r>
          </a:p>
          <a:p>
            <a:r>
              <a:rPr lang="en-US" dirty="0"/>
              <a:t>Here, the reduce() function reduces the list to a final value as indicated by the lambda function. </a:t>
            </a:r>
            <a:endParaRPr lang="en-US" dirty="0" smtClean="0"/>
          </a:p>
          <a:p>
            <a:r>
              <a:rPr lang="en-US" dirty="0" smtClean="0"/>
              <a:t>The </a:t>
            </a:r>
            <a:r>
              <a:rPr lang="en-US" dirty="0"/>
              <a:t>lambda function is taking two arguments and returning their product. </a:t>
            </a:r>
            <a:endParaRPr lang="en-US" dirty="0" smtClean="0"/>
          </a:p>
          <a:p>
            <a:r>
              <a:rPr lang="en-US" dirty="0" smtClean="0"/>
              <a:t>Hence</a:t>
            </a:r>
            <a:r>
              <a:rPr lang="en-US" dirty="0"/>
              <a:t>, starting from the 0th element of the list '1st', the first two elements are multiplied and the product is obtained. Then this product is multiplied with the third element and the product is obtained. Again this product is multiplied with the fourth element and so on.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63972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Introduction</a:t>
            </a:r>
            <a:endParaRPr lang="en-US" dirty="0"/>
          </a:p>
        </p:txBody>
      </p:sp>
      <p:sp>
        <p:nvSpPr>
          <p:cNvPr id="10" name="Content Placeholder 9"/>
          <p:cNvSpPr>
            <a:spLocks noGrp="1"/>
          </p:cNvSpPr>
          <p:nvPr>
            <p:ph idx="1"/>
          </p:nvPr>
        </p:nvSpPr>
        <p:spPr/>
        <p:txBody>
          <a:bodyPr>
            <a:normAutofit/>
          </a:bodyPr>
          <a:lstStyle/>
          <a:p>
            <a:r>
              <a:rPr lang="en-US" dirty="0" smtClean="0"/>
              <a:t>A function </a:t>
            </a:r>
            <a:r>
              <a:rPr lang="en-US" dirty="0"/>
              <a:t>is similar to a program that consists of a group of statements that are intended to perform a specific task. </a:t>
            </a:r>
            <a:endParaRPr lang="en-US" dirty="0" smtClean="0"/>
          </a:p>
          <a:p>
            <a:r>
              <a:rPr lang="en-US" dirty="0" smtClean="0"/>
              <a:t>The </a:t>
            </a:r>
            <a:r>
              <a:rPr lang="en-US" dirty="0"/>
              <a:t>main purpose of a function is to perform a specific task or work. Thus when there are several tasks to be performed, </a:t>
            </a:r>
            <a:r>
              <a:rPr lang="en-US" dirty="0" smtClean="0"/>
              <a:t>the programmer </a:t>
            </a:r>
            <a:r>
              <a:rPr lang="en-US" dirty="0"/>
              <a:t>will write several functions. </a:t>
            </a:r>
            <a:endParaRPr lang="en-US" dirty="0" smtClean="0"/>
          </a:p>
          <a:p>
            <a:r>
              <a:rPr lang="en-US" dirty="0" smtClean="0"/>
              <a:t>There </a:t>
            </a:r>
            <a:r>
              <a:rPr lang="en-US" dirty="0"/>
              <a:t>are several 'built-in' functions in Python to perform various tasks. For example, to display output, Python has print() </a:t>
            </a:r>
            <a:r>
              <a:rPr lang="en-US" dirty="0" smtClean="0"/>
              <a:t>function.</a:t>
            </a:r>
          </a:p>
          <a:p>
            <a:r>
              <a:rPr lang="en-US" dirty="0"/>
              <a:t>Similar to these functions, a programmer can also create his own functions which are called 'user-defined' functions. </a:t>
            </a:r>
            <a:br>
              <a:rPr lang="en-US" dirty="0"/>
            </a:br>
            <a:endParaRPr lang="en-US" dirty="0"/>
          </a:p>
        </p:txBody>
      </p:sp>
    </p:spTree>
    <p:extLst>
      <p:ext uri="{BB962C8B-B14F-4D97-AF65-F5344CB8AC3E}">
        <p14:creationId xmlns:p14="http://schemas.microsoft.com/office/powerpoint/2010/main" val="11735870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5956" t="41428" r="30086" b="24875"/>
          <a:stretch/>
        </p:blipFill>
        <p:spPr>
          <a:xfrm>
            <a:off x="3332254" y="1088718"/>
            <a:ext cx="5499280" cy="3068017"/>
          </a:xfrm>
          <a:prstGeom prst="rect">
            <a:avLst/>
          </a:prstGeom>
        </p:spPr>
      </p:pic>
      <p:sp>
        <p:nvSpPr>
          <p:cNvPr id="5" name="Rectangle 4"/>
          <p:cNvSpPr/>
          <p:nvPr/>
        </p:nvSpPr>
        <p:spPr>
          <a:xfrm>
            <a:off x="1960655" y="5300591"/>
            <a:ext cx="4839389" cy="369332"/>
          </a:xfrm>
          <a:prstGeom prst="rect">
            <a:avLst/>
          </a:prstGeom>
        </p:spPr>
        <p:txBody>
          <a:bodyPr wrap="square">
            <a:spAutoFit/>
          </a:bodyPr>
          <a:lstStyle/>
          <a:p>
            <a:pPr marL="285750" indent="-285750">
              <a:buFont typeface="Arial" panose="020B0604020202020204" pitchFamily="34" charset="0"/>
              <a:buChar char="•"/>
            </a:pPr>
            <a:r>
              <a:rPr lang="en-US" i="1" u="sng" dirty="0">
                <a:solidFill>
                  <a:srgbClr val="00B050"/>
                </a:solidFill>
              </a:rPr>
              <a:t>Go to Jupyter notebook for examples</a:t>
            </a:r>
            <a:endParaRPr lang="en-US" dirty="0"/>
          </a:p>
        </p:txBody>
      </p:sp>
      <p:sp>
        <p:nvSpPr>
          <p:cNvPr id="6" name="TextBox 5"/>
          <p:cNvSpPr txBox="1"/>
          <p:nvPr/>
        </p:nvSpPr>
        <p:spPr>
          <a:xfrm>
            <a:off x="1960655" y="4322577"/>
            <a:ext cx="8242478" cy="646331"/>
          </a:xfrm>
          <a:prstGeom prst="rect">
            <a:avLst/>
          </a:prstGeom>
          <a:noFill/>
        </p:spPr>
        <p:txBody>
          <a:bodyPr wrap="square" rtlCol="0">
            <a:spAutoFit/>
          </a:bodyPr>
          <a:lstStyle/>
          <a:p>
            <a:pPr marL="285750" indent="-285750">
              <a:buFont typeface="Arial" panose="020B0604020202020204" pitchFamily="34" charset="0"/>
              <a:buChar char="•"/>
            </a:pPr>
            <a:r>
              <a:rPr lang="en-US" dirty="0"/>
              <a:t>Since reduce() function belongs to </a:t>
            </a:r>
            <a:r>
              <a:rPr lang="en-US" dirty="0" err="1"/>
              <a:t>functools</a:t>
            </a:r>
            <a:r>
              <a:rPr lang="en-US" dirty="0"/>
              <a:t> module in Python, we are importing all from that module</a:t>
            </a:r>
          </a:p>
        </p:txBody>
      </p:sp>
    </p:spTree>
    <p:extLst>
      <p:ext uri="{BB962C8B-B14F-4D97-AF65-F5344CB8AC3E}">
        <p14:creationId xmlns:p14="http://schemas.microsoft.com/office/powerpoint/2010/main" val="3866295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Function </a:t>
            </a:r>
            <a:r>
              <a:rPr lang="en-US" sz="3800" dirty="0" smtClean="0">
                <a:solidFill>
                  <a:srgbClr val="006600"/>
                </a:solidFill>
              </a:rPr>
              <a:t>decorators</a:t>
            </a:r>
            <a:endParaRPr lang="en-US" sz="3800" dirty="0"/>
          </a:p>
        </p:txBody>
      </p:sp>
      <p:sp>
        <p:nvSpPr>
          <p:cNvPr id="3" name="Content Placeholder 2"/>
          <p:cNvSpPr>
            <a:spLocks noGrp="1"/>
          </p:cNvSpPr>
          <p:nvPr>
            <p:ph idx="1"/>
          </p:nvPr>
        </p:nvSpPr>
        <p:spPr/>
        <p:txBody>
          <a:bodyPr/>
          <a:lstStyle/>
          <a:p>
            <a:r>
              <a:rPr lang="en-US" dirty="0"/>
              <a:t>A decorator is a function that accepts a function as parameter and returns a function. </a:t>
            </a:r>
            <a:endParaRPr lang="en-US" dirty="0" smtClean="0"/>
          </a:p>
          <a:p>
            <a:r>
              <a:rPr lang="en-US" dirty="0" smtClean="0"/>
              <a:t>A </a:t>
            </a:r>
            <a:r>
              <a:rPr lang="en-US" dirty="0"/>
              <a:t>decorator takes the result of a function, modifies the result and returns it. </a:t>
            </a:r>
            <a:endParaRPr lang="en-US" dirty="0" smtClean="0"/>
          </a:p>
          <a:p>
            <a:r>
              <a:rPr lang="en-US" dirty="0" smtClean="0"/>
              <a:t>Thus </a:t>
            </a:r>
            <a:r>
              <a:rPr lang="en-US" dirty="0"/>
              <a:t>decorators are useful to perform some additional processing required by a function. </a:t>
            </a:r>
            <a:endParaRPr lang="en-US" dirty="0" smtClean="0"/>
          </a:p>
          <a:p>
            <a:r>
              <a:rPr lang="en-US" dirty="0" smtClean="0"/>
              <a:t>Decorators </a:t>
            </a:r>
            <a:r>
              <a:rPr lang="en-US" dirty="0"/>
              <a:t>concept is a bit confusing but not difficult to </a:t>
            </a:r>
            <a:r>
              <a:rPr lang="en-US" dirty="0" smtClean="0"/>
              <a:t>understand</a:t>
            </a:r>
          </a:p>
          <a:p>
            <a:r>
              <a:rPr lang="en-US" dirty="0"/>
              <a:t>The following steps are generally involved in creation of decorators:</a:t>
            </a:r>
          </a:p>
          <a:p>
            <a:pPr marL="617220" lvl="1" indent="-342900">
              <a:buFont typeface="+mj-lt"/>
              <a:buAutoNum type="arabicPeriod"/>
            </a:pPr>
            <a:r>
              <a:rPr lang="en-US" dirty="0"/>
              <a:t>We should define a decorator function with another function name as </a:t>
            </a:r>
            <a:r>
              <a:rPr lang="en-US" dirty="0" smtClean="0"/>
              <a:t>parameter.</a:t>
            </a:r>
          </a:p>
          <a:p>
            <a:pPr marL="617220" lvl="1" indent="-342900">
              <a:buFont typeface="+mj-lt"/>
              <a:buAutoNum type="arabicPeriod"/>
            </a:pPr>
            <a:r>
              <a:rPr lang="en-US" dirty="0" smtClean="0"/>
              <a:t>We </a:t>
            </a:r>
            <a:r>
              <a:rPr lang="en-US" dirty="0"/>
              <a:t>should define a function inside the decorator function. This function </a:t>
            </a:r>
            <a:r>
              <a:rPr lang="en-US" dirty="0" smtClean="0"/>
              <a:t>actually </a:t>
            </a:r>
            <a:r>
              <a:rPr lang="en-US" dirty="0"/>
              <a:t>modifies or decorates the value of the function passed to the decorator </a:t>
            </a:r>
            <a:r>
              <a:rPr lang="en-US" dirty="0" smtClean="0"/>
              <a:t>function</a:t>
            </a:r>
          </a:p>
          <a:p>
            <a:pPr marL="617220" lvl="1" indent="-342900">
              <a:buFont typeface="+mj-lt"/>
              <a:buAutoNum type="arabicPeriod"/>
            </a:pPr>
            <a:r>
              <a:rPr lang="en-US" dirty="0" smtClean="0"/>
              <a:t>Return </a:t>
            </a:r>
            <a:r>
              <a:rPr lang="en-US" dirty="0"/>
              <a:t>the inner function that has processed or decorated the value.</a:t>
            </a:r>
          </a:p>
        </p:txBody>
      </p:sp>
    </p:spTree>
    <p:extLst>
      <p:ext uri="{BB962C8B-B14F-4D97-AF65-F5344CB8AC3E}">
        <p14:creationId xmlns:p14="http://schemas.microsoft.com/office/powerpoint/2010/main" val="4226981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094704"/>
            <a:ext cx="10058400" cy="5077496"/>
          </a:xfrm>
        </p:spPr>
        <p:txBody>
          <a:bodyPr/>
          <a:lstStyle/>
          <a:p>
            <a:r>
              <a:rPr lang="en-US" dirty="0"/>
              <a:t>To apply the decorator to any function, we can use the </a:t>
            </a:r>
            <a:r>
              <a:rPr lang="en-US" dirty="0" smtClean="0"/>
              <a:t>‘@’ symbol </a:t>
            </a:r>
            <a:r>
              <a:rPr lang="en-US" dirty="0"/>
              <a:t>and decorator name just above the function </a:t>
            </a:r>
            <a:r>
              <a:rPr lang="en-US" dirty="0" smtClean="0"/>
              <a:t>definition</a:t>
            </a:r>
          </a:p>
          <a:p>
            <a:endParaRPr lang="en-US" dirty="0"/>
          </a:p>
          <a:p>
            <a:r>
              <a:rPr lang="en-US" i="1" u="sng" dirty="0">
                <a:solidFill>
                  <a:srgbClr val="00B050"/>
                </a:solidFill>
              </a:rPr>
              <a:t>Go to Jupyter notebook for examples</a:t>
            </a:r>
            <a:endParaRPr lang="en-US" dirty="0"/>
          </a:p>
          <a:p>
            <a:endParaRPr lang="en-US" dirty="0" smtClean="0"/>
          </a:p>
          <a:p>
            <a:endParaRPr lang="en-US" dirty="0" smtClean="0"/>
          </a:p>
        </p:txBody>
      </p:sp>
    </p:spTree>
    <p:extLst>
      <p:ext uri="{BB962C8B-B14F-4D97-AF65-F5344CB8AC3E}">
        <p14:creationId xmlns:p14="http://schemas.microsoft.com/office/powerpoint/2010/main" val="2214761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solidFill>
                  <a:srgbClr val="006600"/>
                </a:solidFill>
              </a:rPr>
              <a:t>Generators</a:t>
            </a:r>
            <a:endParaRPr lang="en-US" sz="3800" dirty="0"/>
          </a:p>
        </p:txBody>
      </p:sp>
      <p:sp>
        <p:nvSpPr>
          <p:cNvPr id="3" name="Content Placeholder 2"/>
          <p:cNvSpPr>
            <a:spLocks noGrp="1"/>
          </p:cNvSpPr>
          <p:nvPr>
            <p:ph idx="1"/>
          </p:nvPr>
        </p:nvSpPr>
        <p:spPr>
          <a:xfrm>
            <a:off x="1069847" y="2121408"/>
            <a:ext cx="10212045" cy="4050792"/>
          </a:xfrm>
        </p:spPr>
        <p:txBody>
          <a:bodyPr/>
          <a:lstStyle/>
          <a:p>
            <a:r>
              <a:rPr lang="en-US" dirty="0"/>
              <a:t>Generators are functions that return a sequence of values. </a:t>
            </a:r>
            <a:endParaRPr lang="en-US" dirty="0" smtClean="0"/>
          </a:p>
          <a:p>
            <a:r>
              <a:rPr lang="en-US" dirty="0" smtClean="0"/>
              <a:t>A </a:t>
            </a:r>
            <a:r>
              <a:rPr lang="en-US" dirty="0"/>
              <a:t>generator function is written like an ordinary function but it uses </a:t>
            </a:r>
            <a:r>
              <a:rPr lang="en-US" dirty="0" smtClean="0"/>
              <a:t>‘</a:t>
            </a:r>
            <a:r>
              <a:rPr lang="en-US" dirty="0" smtClean="0">
                <a:solidFill>
                  <a:srgbClr val="7030A0"/>
                </a:solidFill>
              </a:rPr>
              <a:t>yield</a:t>
            </a:r>
            <a:r>
              <a:rPr lang="en-US" dirty="0" smtClean="0"/>
              <a:t>’ statement</a:t>
            </a:r>
            <a:r>
              <a:rPr lang="en-US" dirty="0"/>
              <a:t>. This statement is useful to return the </a:t>
            </a:r>
            <a:r>
              <a:rPr lang="en-US" dirty="0" smtClean="0"/>
              <a:t>values</a:t>
            </a:r>
          </a:p>
          <a:p>
            <a:r>
              <a:rPr lang="en-US" dirty="0"/>
              <a:t>Once the generator object is created, we can store the elements of the generator into a list and use the list as we want</a:t>
            </a:r>
            <a:r>
              <a:rPr lang="en-US" dirty="0" smtClean="0"/>
              <a:t>.</a:t>
            </a:r>
          </a:p>
          <a:p>
            <a:endParaRPr lang="en-US" dirty="0"/>
          </a:p>
          <a:p>
            <a:r>
              <a:rPr lang="en-US" i="1" u="sng" dirty="0">
                <a:solidFill>
                  <a:srgbClr val="00B050"/>
                </a:solidFill>
              </a:rPr>
              <a:t>Go to Jupyter notebook for examples</a:t>
            </a:r>
            <a:endParaRPr lang="en-US"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40624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Structured </a:t>
            </a:r>
            <a:r>
              <a:rPr lang="en-US" sz="3800" dirty="0" smtClean="0">
                <a:solidFill>
                  <a:srgbClr val="006600"/>
                </a:solidFill>
              </a:rPr>
              <a:t>programming</a:t>
            </a:r>
            <a:endParaRPr lang="en-US" sz="3800" dirty="0"/>
          </a:p>
        </p:txBody>
      </p:sp>
      <p:sp>
        <p:nvSpPr>
          <p:cNvPr id="3" name="Content Placeholder 2"/>
          <p:cNvSpPr>
            <a:spLocks noGrp="1"/>
          </p:cNvSpPr>
          <p:nvPr>
            <p:ph idx="1"/>
          </p:nvPr>
        </p:nvSpPr>
        <p:spPr/>
        <p:txBody>
          <a:bodyPr>
            <a:normAutofit lnSpcReduction="10000"/>
          </a:bodyPr>
          <a:lstStyle/>
          <a:p>
            <a:r>
              <a:rPr lang="en-US" dirty="0"/>
              <a:t>The purpose of programming is to solve problems related to various areas. Starting from simple problems like adding two numbers to very complex problems like designing the engine of an aircraft, any problem can be solved through programming. When there is a simple problem, the programmer can solve it by writing a simple program. But When there is a complex problem, he may have to develop a lengthy code.</a:t>
            </a:r>
          </a:p>
          <a:p>
            <a:r>
              <a:rPr lang="en-US" dirty="0"/>
              <a:t>Solving a complex problem is a challenging task for the programmer. For this purpose, structured programming is the strategy used by programmers in general. In structured programming, the main task is divided into several parts called sub tasks and each of these sub tasks is represented by one or more functions. By using these functions, the programmer can accomplish the main task</a:t>
            </a:r>
            <a:r>
              <a:rPr lang="en-US" dirty="0" smtClean="0"/>
              <a:t>.</a:t>
            </a:r>
          </a:p>
          <a:p>
            <a:pPr marL="0" indent="0">
              <a:buNone/>
            </a:pPr>
            <a:endParaRPr lang="en-US" dirty="0" smtClean="0"/>
          </a:p>
          <a:p>
            <a:r>
              <a:rPr lang="en-US" i="1" u="sng" dirty="0" smtClean="0">
                <a:solidFill>
                  <a:srgbClr val="00B050"/>
                </a:solidFill>
              </a:rPr>
              <a:t>Go to Jupyter notebook for examples</a:t>
            </a:r>
            <a:endParaRPr lang="en-US" dirty="0" smtClean="0"/>
          </a:p>
          <a:p>
            <a:endParaRPr lang="en-US" dirty="0" smtClean="0"/>
          </a:p>
          <a:p>
            <a:endParaRPr lang="en-US" dirty="0"/>
          </a:p>
        </p:txBody>
      </p:sp>
    </p:spTree>
    <p:extLst>
      <p:ext uri="{BB962C8B-B14F-4D97-AF65-F5344CB8AC3E}">
        <p14:creationId xmlns:p14="http://schemas.microsoft.com/office/powerpoint/2010/main" val="2043423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Creating our own modules in </a:t>
            </a:r>
            <a:r>
              <a:rPr lang="en-US" sz="3800" dirty="0" smtClean="0">
                <a:solidFill>
                  <a:srgbClr val="006600"/>
                </a:solidFill>
              </a:rPr>
              <a:t>python</a:t>
            </a:r>
            <a:endParaRPr lang="en-US" sz="3800" dirty="0"/>
          </a:p>
        </p:txBody>
      </p:sp>
      <p:sp>
        <p:nvSpPr>
          <p:cNvPr id="3" name="Content Placeholder 2"/>
          <p:cNvSpPr>
            <a:spLocks noGrp="1"/>
          </p:cNvSpPr>
          <p:nvPr>
            <p:ph idx="1"/>
          </p:nvPr>
        </p:nvSpPr>
        <p:spPr/>
        <p:txBody>
          <a:bodyPr/>
          <a:lstStyle/>
          <a:p>
            <a:r>
              <a:rPr lang="en-US" dirty="0"/>
              <a:t>A module represents a group of classes, methods, functions and variables. </a:t>
            </a:r>
            <a:endParaRPr lang="en-US" dirty="0" smtClean="0"/>
          </a:p>
          <a:p>
            <a:r>
              <a:rPr lang="en-US" dirty="0" smtClean="0"/>
              <a:t>While </a:t>
            </a:r>
            <a:r>
              <a:rPr lang="en-US" dirty="0"/>
              <a:t>we are </a:t>
            </a:r>
            <a:r>
              <a:rPr lang="en-US" dirty="0" smtClean="0"/>
              <a:t> developing </a:t>
            </a:r>
            <a:r>
              <a:rPr lang="en-US" dirty="0"/>
              <a:t>software, there may be several classes, methods and functions. We should </a:t>
            </a:r>
            <a:r>
              <a:rPr lang="en-US" dirty="0" smtClean="0"/>
              <a:t> first </a:t>
            </a:r>
            <a:r>
              <a:rPr lang="en-US" dirty="0"/>
              <a:t>group them depending on their relationship into various modules and later use </a:t>
            </a:r>
            <a:r>
              <a:rPr lang="en-US" dirty="0" smtClean="0"/>
              <a:t>these modules </a:t>
            </a:r>
            <a:r>
              <a:rPr lang="en-US" dirty="0"/>
              <a:t>in the other programs. It means, when a module is developed, it can be in any program that needs that module.</a:t>
            </a:r>
          </a:p>
          <a:p>
            <a:r>
              <a:rPr lang="en-US" dirty="0"/>
              <a:t>In Python, we have several built-in modules like sys, </a:t>
            </a:r>
            <a:r>
              <a:rPr lang="en-US" dirty="0" err="1"/>
              <a:t>io</a:t>
            </a:r>
            <a:r>
              <a:rPr lang="en-US" dirty="0"/>
              <a:t>, time etc. </a:t>
            </a:r>
            <a:endParaRPr lang="en-US" dirty="0" smtClean="0"/>
          </a:p>
          <a:p>
            <a:r>
              <a:rPr lang="en-US" dirty="0" smtClean="0"/>
              <a:t>Just </a:t>
            </a:r>
            <a:r>
              <a:rPr lang="en-US" dirty="0"/>
              <a:t>like these modules, we can also create our own modules and use them whenever we need them. </a:t>
            </a:r>
            <a:endParaRPr lang="en-US" dirty="0" smtClean="0"/>
          </a:p>
          <a:p>
            <a:r>
              <a:rPr lang="en-US" dirty="0" smtClean="0"/>
              <a:t>Once </a:t>
            </a:r>
            <a:r>
              <a:rPr lang="en-US" dirty="0"/>
              <a:t>a module is created, any programmer in the project team can use that module. Hence, modules will make software development easy and faster</a:t>
            </a:r>
            <a:r>
              <a:rPr lang="en-US" dirty="0" smtClean="0"/>
              <a:t>.</a:t>
            </a:r>
          </a:p>
          <a:p>
            <a:r>
              <a:rPr lang="en-US" i="1" u="sng" dirty="0">
                <a:solidFill>
                  <a:srgbClr val="C00000"/>
                </a:solidFill>
              </a:rPr>
              <a:t>Go to </a:t>
            </a:r>
            <a:r>
              <a:rPr lang="en-US" i="1" u="sng" dirty="0" smtClean="0">
                <a:solidFill>
                  <a:srgbClr val="C00000"/>
                </a:solidFill>
              </a:rPr>
              <a:t>IDLE </a:t>
            </a:r>
            <a:r>
              <a:rPr lang="en-US" i="1" u="sng" dirty="0">
                <a:solidFill>
                  <a:srgbClr val="C00000"/>
                </a:solidFill>
              </a:rPr>
              <a:t>for </a:t>
            </a:r>
            <a:r>
              <a:rPr lang="en-US" i="1" u="sng" dirty="0" smtClean="0">
                <a:solidFill>
                  <a:srgbClr val="C00000"/>
                </a:solidFill>
              </a:rPr>
              <a:t>examples</a:t>
            </a:r>
            <a:endParaRPr lang="en-US" dirty="0">
              <a:solidFill>
                <a:srgbClr val="C00000"/>
              </a:solidFill>
            </a:endParaRPr>
          </a:p>
          <a:p>
            <a:endParaRPr lang="en-US" dirty="0" smtClean="0"/>
          </a:p>
          <a:p>
            <a:pPr marL="0" indent="0">
              <a:buNone/>
            </a:pPr>
            <a:endParaRPr lang="en-US" dirty="0"/>
          </a:p>
        </p:txBody>
      </p:sp>
    </p:spTree>
    <p:extLst>
      <p:ext uri="{BB962C8B-B14F-4D97-AF65-F5344CB8AC3E}">
        <p14:creationId xmlns:p14="http://schemas.microsoft.com/office/powerpoint/2010/main" val="1189394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The special variable __name</a:t>
            </a:r>
            <a:r>
              <a:rPr lang="en-US" sz="3800" dirty="0" smtClean="0">
                <a:solidFill>
                  <a:srgbClr val="006600"/>
                </a:solidFill>
              </a:rPr>
              <a:t>__</a:t>
            </a:r>
            <a:endParaRPr lang="en-US" sz="3800" dirty="0"/>
          </a:p>
        </p:txBody>
      </p:sp>
      <p:sp>
        <p:nvSpPr>
          <p:cNvPr id="3" name="Content Placeholder 2"/>
          <p:cNvSpPr>
            <a:spLocks noGrp="1"/>
          </p:cNvSpPr>
          <p:nvPr>
            <p:ph idx="1"/>
          </p:nvPr>
        </p:nvSpPr>
        <p:spPr/>
        <p:txBody>
          <a:bodyPr/>
          <a:lstStyle/>
          <a:p>
            <a:r>
              <a:rPr lang="en-US" dirty="0"/>
              <a:t>When a program is executed in Python, there is a special variable internally created by the name ' </a:t>
            </a:r>
            <a:r>
              <a:rPr lang="en-US" dirty="0" smtClean="0"/>
              <a:t>__name__ </a:t>
            </a:r>
            <a:r>
              <a:rPr lang="en-US" dirty="0"/>
              <a:t>'. </a:t>
            </a:r>
            <a:endParaRPr lang="en-US" dirty="0" smtClean="0"/>
          </a:p>
          <a:p>
            <a:r>
              <a:rPr lang="en-US" dirty="0" smtClean="0"/>
              <a:t>This </a:t>
            </a:r>
            <a:r>
              <a:rPr lang="en-US" dirty="0"/>
              <a:t>variable stores information regarding whether the program is executed as an individual program or as a module. </a:t>
            </a:r>
            <a:endParaRPr lang="en-US" dirty="0" smtClean="0"/>
          </a:p>
          <a:p>
            <a:r>
              <a:rPr lang="en-US" dirty="0" smtClean="0"/>
              <a:t>When </a:t>
            </a:r>
            <a:r>
              <a:rPr lang="en-US" dirty="0"/>
              <a:t>the program is executed directly, the Python interpreter stores the value </a:t>
            </a:r>
            <a:r>
              <a:rPr lang="en-US" dirty="0" smtClean="0"/>
              <a:t>‘__main__' </a:t>
            </a:r>
            <a:r>
              <a:rPr lang="en-US" dirty="0"/>
              <a:t>into this variable. </a:t>
            </a:r>
            <a:endParaRPr lang="en-US" dirty="0" smtClean="0"/>
          </a:p>
          <a:p>
            <a:r>
              <a:rPr lang="en-US" dirty="0" smtClean="0"/>
              <a:t>When </a:t>
            </a:r>
            <a:r>
              <a:rPr lang="en-US" dirty="0"/>
              <a:t>the program is imported as a module into another program, then Python interpreter stores the module name into this variable. </a:t>
            </a:r>
            <a:endParaRPr lang="en-US" dirty="0" smtClean="0"/>
          </a:p>
          <a:p>
            <a:r>
              <a:rPr lang="en-US" dirty="0" smtClean="0"/>
              <a:t>Thus</a:t>
            </a:r>
            <a:r>
              <a:rPr lang="en-US" dirty="0"/>
              <a:t>, by observing the value of the variable </a:t>
            </a:r>
            <a:r>
              <a:rPr lang="en-US" dirty="0" smtClean="0"/>
              <a:t>‘__name__', </a:t>
            </a:r>
            <a:r>
              <a:rPr lang="en-US" dirty="0"/>
              <a:t>we can understand how the program is executed</a:t>
            </a:r>
            <a:r>
              <a:rPr lang="en-US" dirty="0" smtClean="0"/>
              <a:t>.</a:t>
            </a:r>
          </a:p>
          <a:p>
            <a:r>
              <a:rPr lang="en-US" i="1" u="sng">
                <a:solidFill>
                  <a:srgbClr val="C00000"/>
                </a:solidFill>
              </a:rPr>
              <a:t>Go to IDLE for </a:t>
            </a:r>
            <a:r>
              <a:rPr lang="en-US" i="1" u="sng" smtClean="0">
                <a:solidFill>
                  <a:srgbClr val="C00000"/>
                </a:solidFill>
              </a:rPr>
              <a:t>examples</a:t>
            </a:r>
            <a:endParaRPr lang="en-US">
              <a:solidFill>
                <a:srgbClr val="C00000"/>
              </a:solidFill>
            </a:endParaRPr>
          </a:p>
        </p:txBody>
      </p:sp>
    </p:spTree>
    <p:extLst>
      <p:ext uri="{BB962C8B-B14F-4D97-AF65-F5344CB8AC3E}">
        <p14:creationId xmlns:p14="http://schemas.microsoft.com/office/powerpoint/2010/main" val="72503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24248"/>
            <a:ext cx="10058400" cy="5347952"/>
          </a:xfrm>
        </p:spPr>
        <p:txBody>
          <a:bodyPr>
            <a:normAutofit/>
          </a:bodyPr>
          <a:lstStyle/>
          <a:p>
            <a:r>
              <a:rPr lang="en-US" dirty="0"/>
              <a:t>The following are the advantages of functions</a:t>
            </a:r>
            <a:r>
              <a:rPr lang="en-US" dirty="0" smtClean="0"/>
              <a:t>:</a:t>
            </a:r>
          </a:p>
          <a:p>
            <a:endParaRPr lang="en-US" sz="400" dirty="0" smtClean="0"/>
          </a:p>
          <a:p>
            <a:pPr lvl="1" indent="-274320" algn="just" fontAlgn="base">
              <a:buFont typeface="Wingdings" panose="05000000000000000000" pitchFamily="2" charset="2"/>
              <a:buChar char="q"/>
            </a:pPr>
            <a:r>
              <a:rPr lang="en-US" dirty="0" smtClean="0"/>
              <a:t>Functions </a:t>
            </a:r>
            <a:r>
              <a:rPr lang="en-US" dirty="0"/>
              <a:t>are important in programming because they are used to process data, </a:t>
            </a:r>
            <a:r>
              <a:rPr lang="en-US" dirty="0" smtClean="0"/>
              <a:t>make calculations </a:t>
            </a:r>
            <a:r>
              <a:rPr lang="en-US" dirty="0"/>
              <a:t>or perform any task which is required in the software development.</a:t>
            </a:r>
          </a:p>
          <a:p>
            <a:pPr lvl="1" indent="-274320" algn="just" fontAlgn="base">
              <a:buFont typeface="Wingdings" panose="05000000000000000000" pitchFamily="2" charset="2"/>
              <a:buChar char="q"/>
            </a:pPr>
            <a:r>
              <a:rPr lang="en-US" dirty="0" smtClean="0"/>
              <a:t>Once </a:t>
            </a:r>
            <a:r>
              <a:rPr lang="en-US" dirty="0"/>
              <a:t>a function is written, it can be reused as and when required. So functions are also called reusable code. Because of this reusability, the programmer can avoid code redundancy. It means it is possible to avoid writing the same code again and again.</a:t>
            </a:r>
          </a:p>
          <a:p>
            <a:pPr lvl="1" indent="-274320" algn="just" fontAlgn="base">
              <a:buFont typeface="Wingdings" panose="05000000000000000000" pitchFamily="2" charset="2"/>
              <a:buChar char="q"/>
            </a:pPr>
            <a:r>
              <a:rPr lang="en-US" dirty="0" smtClean="0"/>
              <a:t>Functions </a:t>
            </a:r>
            <a:r>
              <a:rPr lang="en-US" dirty="0"/>
              <a:t>provide modularity for programming. A module represents a part of the program. Usually, a programmer divides the main task into smaller sub tasks called modules. To represent each module, the programmer will develop a separate function. Then these functions are called from a main program to accomplish the complete task. Modular programming makes programming easy.</a:t>
            </a:r>
          </a:p>
          <a:p>
            <a:pPr lvl="1" indent="-274320" algn="just">
              <a:buFont typeface="Wingdings" panose="05000000000000000000" pitchFamily="2" charset="2"/>
              <a:buChar char="q"/>
            </a:pPr>
            <a:r>
              <a:rPr lang="en-US" dirty="0" smtClean="0"/>
              <a:t>Code </a:t>
            </a:r>
            <a:r>
              <a:rPr lang="en-US" dirty="0"/>
              <a:t>maintenance will become easy because of functions. When a new feature has to be added to the existing software, a new function can be written and integrated into the software. Similarly, when a particular feature is no more needed by the user, the corresponding function can be deleted or put into comments</a:t>
            </a:r>
            <a:r>
              <a:rPr lang="en-US" dirty="0" smtClean="0"/>
              <a:t>.</a:t>
            </a:r>
          </a:p>
          <a:p>
            <a:pPr lvl="1" indent="-274320" algn="just">
              <a:buFont typeface="Wingdings" panose="05000000000000000000" pitchFamily="2" charset="2"/>
              <a:buChar char="q"/>
            </a:pPr>
            <a:r>
              <a:rPr lang="en-US" dirty="0" smtClean="0"/>
              <a:t>When </a:t>
            </a:r>
            <a:r>
              <a:rPr lang="en-US" dirty="0"/>
              <a:t>there is an error in the software, the corresponding function can be </a:t>
            </a:r>
            <a:r>
              <a:rPr lang="en-US" dirty="0" smtClean="0"/>
              <a:t>modified without disturbing the other functions. Thus code debugging will become easy.</a:t>
            </a:r>
            <a:endParaRPr lang="en-US" dirty="0"/>
          </a:p>
          <a:p>
            <a:pPr lvl="1" indent="-274320" algn="just">
              <a:buFont typeface="Wingdings" panose="05000000000000000000" pitchFamily="2" charset="2"/>
              <a:buChar char="q"/>
            </a:pPr>
            <a:r>
              <a:rPr lang="en-US" dirty="0" smtClean="0"/>
              <a:t>The </a:t>
            </a:r>
            <a:r>
              <a:rPr lang="en-US" dirty="0"/>
              <a:t>use of functions in a program will reduce the length of the program.</a:t>
            </a:r>
          </a:p>
          <a:p>
            <a:pPr lvl="1" algn="just">
              <a:buFont typeface="Wingdings" panose="05000000000000000000" pitchFamily="2" charset="2"/>
              <a:buChar char="q"/>
            </a:pPr>
            <a:endParaRPr lang="en-US" dirty="0"/>
          </a:p>
        </p:txBody>
      </p:sp>
    </p:spTree>
    <p:extLst>
      <p:ext uri="{BB962C8B-B14F-4D97-AF65-F5344CB8AC3E}">
        <p14:creationId xmlns:p14="http://schemas.microsoft.com/office/powerpoint/2010/main" val="1550718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6600"/>
                </a:solidFill>
              </a:rPr>
              <a:t>Difference between a Function and a method</a:t>
            </a:r>
          </a:p>
        </p:txBody>
      </p:sp>
      <p:sp>
        <p:nvSpPr>
          <p:cNvPr id="3" name="Content Placeholder 2"/>
          <p:cNvSpPr>
            <a:spLocks noGrp="1"/>
          </p:cNvSpPr>
          <p:nvPr>
            <p:ph idx="1"/>
          </p:nvPr>
        </p:nvSpPr>
        <p:spPr/>
        <p:txBody>
          <a:bodyPr>
            <a:normAutofit lnSpcReduction="10000"/>
          </a:bodyPr>
          <a:lstStyle/>
          <a:p>
            <a:r>
              <a:rPr lang="en-US" dirty="0"/>
              <a:t>We discussed that a function contains a group of statements and performs a specific task. A function can be written individually in a Python program. A function is called using its name. </a:t>
            </a:r>
            <a:endParaRPr lang="en-US" dirty="0" smtClean="0"/>
          </a:p>
          <a:p>
            <a:r>
              <a:rPr lang="en-US" dirty="0" smtClean="0"/>
              <a:t>When </a:t>
            </a:r>
            <a:r>
              <a:rPr lang="en-US" dirty="0"/>
              <a:t>a function is written inside </a:t>
            </a:r>
            <a:r>
              <a:rPr lang="en-US" dirty="0" smtClean="0"/>
              <a:t>a </a:t>
            </a:r>
            <a:r>
              <a:rPr lang="en-US" dirty="0"/>
              <a:t>class, it becomes a 'method'. A method is called using one of the following ways:</a:t>
            </a:r>
          </a:p>
          <a:p>
            <a:pPr marL="0" indent="0">
              <a:buNone/>
            </a:pPr>
            <a:r>
              <a:rPr lang="en-US" dirty="0" smtClean="0"/>
              <a:t>	</a:t>
            </a:r>
            <a:r>
              <a:rPr lang="en-US" dirty="0" err="1" smtClean="0"/>
              <a:t>objectname.methodname</a:t>
            </a:r>
            <a:r>
              <a:rPr lang="en-US" dirty="0"/>
              <a:t>() </a:t>
            </a:r>
            <a:endParaRPr lang="en-US" dirty="0" smtClean="0"/>
          </a:p>
          <a:p>
            <a:pPr marL="0" indent="0">
              <a:buNone/>
            </a:pPr>
            <a:r>
              <a:rPr lang="en-US" dirty="0"/>
              <a:t>	</a:t>
            </a:r>
            <a:r>
              <a:rPr lang="en-US" dirty="0" err="1" smtClean="0"/>
              <a:t>classname.methodname</a:t>
            </a:r>
            <a:r>
              <a:rPr lang="en-US" dirty="0"/>
              <a:t>()</a:t>
            </a:r>
          </a:p>
          <a:p>
            <a:r>
              <a:rPr lang="en-US" dirty="0"/>
              <a:t>So, please remember that a function and a method are same except their placement and the way they are called. </a:t>
            </a:r>
            <a:endParaRPr lang="en-US" dirty="0" smtClean="0"/>
          </a:p>
          <a:p>
            <a:r>
              <a:rPr lang="en-US" dirty="0" smtClean="0"/>
              <a:t>In </a:t>
            </a:r>
            <a:r>
              <a:rPr lang="en-US" dirty="0"/>
              <a:t>this chapter, we will learn how to create and use our </a:t>
            </a:r>
            <a:r>
              <a:rPr lang="en-US" dirty="0" smtClean="0"/>
              <a:t>own </a:t>
            </a:r>
            <a:r>
              <a:rPr lang="en-US" dirty="0"/>
              <a:t>functions. </a:t>
            </a:r>
            <a:endParaRPr lang="en-US" dirty="0" smtClean="0"/>
          </a:p>
          <a:p>
            <a:r>
              <a:rPr lang="en-US" dirty="0" smtClean="0"/>
              <a:t>Creating </a:t>
            </a:r>
            <a:r>
              <a:rPr lang="en-US" dirty="0"/>
              <a:t>a function means defining a function or writing a function. Once a function is defined, it can be used by calling the function.</a:t>
            </a:r>
          </a:p>
          <a:p>
            <a:endParaRPr lang="en-US" dirty="0"/>
          </a:p>
        </p:txBody>
      </p:sp>
    </p:spTree>
    <p:extLst>
      <p:ext uri="{BB962C8B-B14F-4D97-AF65-F5344CB8AC3E}">
        <p14:creationId xmlns:p14="http://schemas.microsoft.com/office/powerpoint/2010/main" val="3967511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Defining a </a:t>
            </a:r>
            <a:r>
              <a:rPr lang="en-US" sz="3800" dirty="0" smtClean="0">
                <a:solidFill>
                  <a:srgbClr val="006600"/>
                </a:solidFill>
              </a:rPr>
              <a:t>Function</a:t>
            </a:r>
            <a:endParaRPr lang="en-US" sz="3800" dirty="0"/>
          </a:p>
        </p:txBody>
      </p:sp>
      <p:sp>
        <p:nvSpPr>
          <p:cNvPr id="3" name="Content Placeholder 2"/>
          <p:cNvSpPr>
            <a:spLocks noGrp="1"/>
          </p:cNvSpPr>
          <p:nvPr>
            <p:ph idx="1"/>
          </p:nvPr>
        </p:nvSpPr>
        <p:spPr/>
        <p:txBody>
          <a:bodyPr/>
          <a:lstStyle/>
          <a:p>
            <a:r>
              <a:rPr lang="en-US" dirty="0"/>
              <a:t>We can define a function using the keyword </a:t>
            </a:r>
            <a:r>
              <a:rPr lang="en-US" i="1" dirty="0" err="1">
                <a:solidFill>
                  <a:srgbClr val="7030A0"/>
                </a:solidFill>
              </a:rPr>
              <a:t>def</a:t>
            </a:r>
            <a:r>
              <a:rPr lang="en-US" i="1" dirty="0"/>
              <a:t> </a:t>
            </a:r>
            <a:r>
              <a:rPr lang="en-US" dirty="0"/>
              <a:t>followed by function name. </a:t>
            </a:r>
            <a:endParaRPr lang="en-US" dirty="0" smtClean="0"/>
          </a:p>
          <a:p>
            <a:r>
              <a:rPr lang="en-US" dirty="0" smtClean="0"/>
              <a:t>After </a:t>
            </a:r>
            <a:r>
              <a:rPr lang="en-US" dirty="0"/>
              <a:t>the function name, we should write parentheses ( ) which may contain parameters. </a:t>
            </a:r>
            <a:endParaRPr lang="en-US" dirty="0" smtClean="0"/>
          </a:p>
          <a:p>
            <a:r>
              <a:rPr lang="en-US" dirty="0" smtClean="0"/>
              <a:t>After </a:t>
            </a:r>
            <a:r>
              <a:rPr lang="en-US" dirty="0" err="1" smtClean="0"/>
              <a:t>parantheses</a:t>
            </a:r>
            <a:r>
              <a:rPr lang="en-US" dirty="0" smtClean="0"/>
              <a:t> use colon ( : )</a:t>
            </a:r>
            <a:r>
              <a:rPr lang="en-US" dirty="0"/>
              <a:t> that represents the beginning of the function body. The function body contains a group of statements called 'suite</a:t>
            </a:r>
            <a:r>
              <a:rPr lang="en-US" dirty="0" smtClean="0"/>
              <a:t>'.</a:t>
            </a:r>
          </a:p>
          <a:p>
            <a:r>
              <a:rPr lang="en-US" dirty="0" smtClean="0"/>
              <a:t>Generally</a:t>
            </a:r>
            <a:r>
              <a:rPr lang="en-US" dirty="0"/>
              <a:t>, we should write a string as the first statement in the function body. </a:t>
            </a:r>
            <a:r>
              <a:rPr lang="en-US" dirty="0" smtClean="0"/>
              <a:t>This </a:t>
            </a:r>
            <a:r>
              <a:rPr lang="en-US" dirty="0"/>
              <a:t>string is called a </a:t>
            </a:r>
            <a:r>
              <a:rPr lang="en-US" dirty="0" smtClean="0"/>
              <a:t>‘</a:t>
            </a:r>
            <a:r>
              <a:rPr lang="en-US" dirty="0" err="1" smtClean="0"/>
              <a:t>docstring</a:t>
            </a:r>
            <a:r>
              <a:rPr lang="en-US" dirty="0"/>
              <a:t>' that gives information about the function. </a:t>
            </a:r>
            <a:endParaRPr lang="en-US" dirty="0" smtClean="0"/>
          </a:p>
          <a:p>
            <a:r>
              <a:rPr lang="en-US" dirty="0" smtClean="0"/>
              <a:t>Please </a:t>
            </a:r>
            <a:r>
              <a:rPr lang="en-US" dirty="0"/>
              <a:t>remember a </a:t>
            </a:r>
            <a:r>
              <a:rPr lang="en-US" dirty="0" err="1"/>
              <a:t>docstring</a:t>
            </a:r>
            <a:r>
              <a:rPr lang="en-US" dirty="0"/>
              <a:t> is a string literal that is written as the first statement in a module, function or class. </a:t>
            </a:r>
            <a:r>
              <a:rPr lang="en-US" dirty="0" err="1"/>
              <a:t>Docstrings</a:t>
            </a:r>
            <a:r>
              <a:rPr lang="en-US" dirty="0"/>
              <a:t> </a:t>
            </a:r>
            <a:r>
              <a:rPr lang="en-US" dirty="0" smtClean="0"/>
              <a:t>are generally </a:t>
            </a:r>
            <a:r>
              <a:rPr lang="en-US" dirty="0"/>
              <a:t>written inside triple double quotes or triple single </a:t>
            </a:r>
            <a:r>
              <a:rPr lang="en-US" dirty="0" smtClean="0"/>
              <a:t>quotes.</a:t>
            </a:r>
          </a:p>
        </p:txBody>
      </p:sp>
    </p:spTree>
    <p:extLst>
      <p:ext uri="{BB962C8B-B14F-4D97-AF65-F5344CB8AC3E}">
        <p14:creationId xmlns:p14="http://schemas.microsoft.com/office/powerpoint/2010/main" val="536749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210614"/>
            <a:ext cx="10058400" cy="4961586"/>
          </a:xfrm>
        </p:spPr>
        <p:txBody>
          <a:bodyPr/>
          <a:lstStyle/>
          <a:p>
            <a:r>
              <a:rPr lang="en-US" dirty="0"/>
              <a:t>Consider the syntax of function, as shown </a:t>
            </a:r>
            <a:r>
              <a:rPr lang="en-US" dirty="0" smtClean="0"/>
              <a:t>below</a:t>
            </a:r>
          </a:p>
          <a:p>
            <a:pPr marL="0" indent="0">
              <a:buNone/>
            </a:pPr>
            <a:endParaRPr lang="en-US" dirty="0"/>
          </a:p>
          <a:p>
            <a:endParaRPr lang="en-US" dirty="0"/>
          </a:p>
        </p:txBody>
      </p:sp>
      <p:pic>
        <p:nvPicPr>
          <p:cNvPr id="4" name="Picture 3"/>
          <p:cNvPicPr>
            <a:picLocks noChangeAspect="1"/>
          </p:cNvPicPr>
          <p:nvPr/>
        </p:nvPicPr>
        <p:blipFill rotWithShape="1">
          <a:blip r:embed="rId2"/>
          <a:srcRect l="6909" t="47843" r="52013" b="18530"/>
          <a:stretch/>
        </p:blipFill>
        <p:spPr>
          <a:xfrm>
            <a:off x="2975019" y="2086378"/>
            <a:ext cx="5344733" cy="2459865"/>
          </a:xfrm>
          <a:prstGeom prst="rect">
            <a:avLst/>
          </a:prstGeom>
        </p:spPr>
      </p:pic>
    </p:spTree>
    <p:extLst>
      <p:ext uri="{BB962C8B-B14F-4D97-AF65-F5344CB8AC3E}">
        <p14:creationId xmlns:p14="http://schemas.microsoft.com/office/powerpoint/2010/main" val="1757475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Calling a </a:t>
            </a:r>
            <a:r>
              <a:rPr lang="en-US" sz="3800" dirty="0" smtClean="0">
                <a:solidFill>
                  <a:srgbClr val="006600"/>
                </a:solidFill>
              </a:rPr>
              <a:t>Function</a:t>
            </a:r>
            <a:endParaRPr lang="en-US" sz="3800" dirty="0"/>
          </a:p>
        </p:txBody>
      </p:sp>
      <p:sp>
        <p:nvSpPr>
          <p:cNvPr id="3" name="Content Placeholder 2"/>
          <p:cNvSpPr>
            <a:spLocks noGrp="1"/>
          </p:cNvSpPr>
          <p:nvPr>
            <p:ph idx="1"/>
          </p:nvPr>
        </p:nvSpPr>
        <p:spPr/>
        <p:txBody>
          <a:bodyPr/>
          <a:lstStyle/>
          <a:p>
            <a:r>
              <a:rPr lang="en-US" dirty="0"/>
              <a:t>A function cannot run on its own. </a:t>
            </a:r>
            <a:endParaRPr lang="en-US" dirty="0" smtClean="0"/>
          </a:p>
          <a:p>
            <a:r>
              <a:rPr lang="en-US" dirty="0" smtClean="0"/>
              <a:t>It </a:t>
            </a:r>
            <a:r>
              <a:rPr lang="en-US" dirty="0"/>
              <a:t>runs only when we call it. </a:t>
            </a:r>
            <a:endParaRPr lang="en-US" dirty="0" smtClean="0"/>
          </a:p>
          <a:p>
            <a:r>
              <a:rPr lang="en-US" dirty="0" smtClean="0"/>
              <a:t>So</a:t>
            </a:r>
            <a:r>
              <a:rPr lang="en-US" dirty="0"/>
              <a:t>, the next step is to call the function using its name</a:t>
            </a:r>
            <a:r>
              <a:rPr lang="en-US" dirty="0" smtClean="0"/>
              <a:t>.</a:t>
            </a:r>
          </a:p>
          <a:p>
            <a:r>
              <a:rPr lang="en-US" dirty="0" smtClean="0"/>
              <a:t>While </a:t>
            </a:r>
            <a:r>
              <a:rPr lang="en-US" dirty="0"/>
              <a:t>calling the function, we should pass the necessary values to the function in the </a:t>
            </a:r>
            <a:r>
              <a:rPr lang="en-US" dirty="0" smtClean="0"/>
              <a:t>parentheses</a:t>
            </a:r>
          </a:p>
          <a:p>
            <a:endParaRPr lang="en-US" dirty="0"/>
          </a:p>
          <a:p>
            <a:r>
              <a:rPr lang="en-US" i="1" u="sng" dirty="0">
                <a:solidFill>
                  <a:srgbClr val="00B050"/>
                </a:solidFill>
              </a:rPr>
              <a:t>Go to Jupyter notebook for </a:t>
            </a:r>
            <a:r>
              <a:rPr lang="en-US" i="1" u="sng" dirty="0" smtClean="0">
                <a:solidFill>
                  <a:srgbClr val="00B050"/>
                </a:solidFill>
              </a:rPr>
              <a:t>examples</a:t>
            </a:r>
            <a:endParaRPr lang="en-US" u="sng" dirty="0">
              <a:solidFill>
                <a:srgbClr val="00B050"/>
              </a:solidFill>
            </a:endParaRPr>
          </a:p>
        </p:txBody>
      </p:sp>
    </p:spTree>
    <p:extLst>
      <p:ext uri="{BB962C8B-B14F-4D97-AF65-F5344CB8AC3E}">
        <p14:creationId xmlns:p14="http://schemas.microsoft.com/office/powerpoint/2010/main" val="2308562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Returning results from a </a:t>
            </a:r>
            <a:r>
              <a:rPr lang="en-US" sz="3800" dirty="0" smtClean="0">
                <a:solidFill>
                  <a:srgbClr val="006600"/>
                </a:solidFill>
              </a:rPr>
              <a:t>function</a:t>
            </a:r>
            <a:endParaRPr lang="en-US" sz="3800" dirty="0"/>
          </a:p>
        </p:txBody>
      </p:sp>
      <p:sp>
        <p:nvSpPr>
          <p:cNvPr id="3" name="Content Placeholder 2"/>
          <p:cNvSpPr>
            <a:spLocks noGrp="1"/>
          </p:cNvSpPr>
          <p:nvPr>
            <p:ph idx="1"/>
          </p:nvPr>
        </p:nvSpPr>
        <p:spPr/>
        <p:txBody>
          <a:bodyPr/>
          <a:lstStyle/>
          <a:p>
            <a:r>
              <a:rPr lang="en-US" dirty="0"/>
              <a:t>We can return the result or output from the function using a 'return' statement in the body of the </a:t>
            </a:r>
            <a:r>
              <a:rPr lang="en-US" dirty="0" smtClean="0"/>
              <a:t>function</a:t>
            </a:r>
          </a:p>
          <a:p>
            <a:r>
              <a:rPr lang="en-US" dirty="0" smtClean="0"/>
              <a:t>If a </a:t>
            </a:r>
            <a:r>
              <a:rPr lang="en-US" dirty="0"/>
              <a:t>function does not return any result, we need not write the return statement in the body of the function</a:t>
            </a:r>
            <a:endParaRPr lang="en-US" dirty="0" smtClean="0"/>
          </a:p>
          <a:p>
            <a:endParaRPr lang="en-US" dirty="0"/>
          </a:p>
          <a:p>
            <a:r>
              <a:rPr lang="en-US" i="1" u="sng" dirty="0">
                <a:solidFill>
                  <a:srgbClr val="00B050"/>
                </a:solidFill>
              </a:rPr>
              <a:t>Go to Jupyter notebook for examples</a:t>
            </a:r>
            <a:endParaRPr lang="en-US" u="sng" dirty="0">
              <a:solidFill>
                <a:srgbClr val="00B050"/>
              </a:solidFill>
            </a:endParaRPr>
          </a:p>
          <a:p>
            <a:endParaRPr lang="en-US" dirty="0"/>
          </a:p>
        </p:txBody>
      </p:sp>
    </p:spTree>
    <p:extLst>
      <p:ext uri="{BB962C8B-B14F-4D97-AF65-F5344CB8AC3E}">
        <p14:creationId xmlns:p14="http://schemas.microsoft.com/office/powerpoint/2010/main" val="19522333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3021</TotalTime>
  <Words>2802</Words>
  <Application>Microsoft Office PowerPoint</Application>
  <PresentationFormat>Widescreen</PresentationFormat>
  <Paragraphs>242</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Rockwell</vt:lpstr>
      <vt:lpstr>Rockwell Condensed</vt:lpstr>
      <vt:lpstr>Wingdings</vt:lpstr>
      <vt:lpstr>Wood Type</vt:lpstr>
      <vt:lpstr>Chapter 9</vt:lpstr>
      <vt:lpstr>List of contents</vt:lpstr>
      <vt:lpstr>Introduction</vt:lpstr>
      <vt:lpstr>PowerPoint Presentation</vt:lpstr>
      <vt:lpstr>Difference between a Function and a method</vt:lpstr>
      <vt:lpstr>Defining a Function</vt:lpstr>
      <vt:lpstr>PowerPoint Presentation</vt:lpstr>
      <vt:lpstr>Calling a Function</vt:lpstr>
      <vt:lpstr>Returning results from a function</vt:lpstr>
      <vt:lpstr>Returning multiple values form a function</vt:lpstr>
      <vt:lpstr>Functions are first class objects</vt:lpstr>
      <vt:lpstr>Pass by Object Reference</vt:lpstr>
      <vt:lpstr>PowerPoint Presentation</vt:lpstr>
      <vt:lpstr>PowerPoint Presentation</vt:lpstr>
      <vt:lpstr>PowerPoint Presentation</vt:lpstr>
      <vt:lpstr>PowerPoint Presentation</vt:lpstr>
      <vt:lpstr>PowerPoint Presentation</vt:lpstr>
      <vt:lpstr>PowerPoint Presentation</vt:lpstr>
      <vt:lpstr>Formal and actual arguments</vt:lpstr>
      <vt:lpstr>PowerPoint Presentation</vt:lpstr>
      <vt:lpstr>PowerPoint Presentation</vt:lpstr>
      <vt:lpstr>Local and global variables</vt:lpstr>
      <vt:lpstr>The global keyword</vt:lpstr>
      <vt:lpstr>PowerPoint Presentation</vt:lpstr>
      <vt:lpstr>Passing a group of elements to a function</vt:lpstr>
      <vt:lpstr>Anonymous functions or lambdas</vt:lpstr>
      <vt:lpstr>Using Lambdas with filter() Function</vt:lpstr>
      <vt:lpstr>Using Lambdas with map() Function</vt:lpstr>
      <vt:lpstr>using Lambdas with reduce() Function</vt:lpstr>
      <vt:lpstr>PowerPoint Presentation</vt:lpstr>
      <vt:lpstr>Function decorators</vt:lpstr>
      <vt:lpstr>PowerPoint Presentation</vt:lpstr>
      <vt:lpstr>Generators</vt:lpstr>
      <vt:lpstr>Structured programming</vt:lpstr>
      <vt:lpstr>Creating our own modules in python</vt:lpstr>
      <vt:lpstr>The special variable __name__</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Lucky</dc:creator>
  <cp:lastModifiedBy>Lucky</cp:lastModifiedBy>
  <cp:revision>477</cp:revision>
  <dcterms:created xsi:type="dcterms:W3CDTF">2020-08-16T05:12:46Z</dcterms:created>
  <dcterms:modified xsi:type="dcterms:W3CDTF">2020-10-06T09:54:34Z</dcterms:modified>
</cp:coreProperties>
</file>