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64424"/>
            <a:ext cx="10464800" cy="1204306"/>
          </a:xfrm>
        </p:spPr>
        <p:txBody>
          <a:bodyPr bIns="9144" anchor="b"/>
          <a:lstStyle>
            <a:lvl1pPr>
              <a:defRPr sz="3600">
                <a:solidFill>
                  <a:srgbClr val="0070C0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3909"/>
            <a:ext cx="10464800" cy="329259"/>
          </a:xfrm>
        </p:spPr>
        <p:txBody>
          <a:bodyPr tIns="9144">
            <a:noAutofit/>
          </a:bodyPr>
          <a:lstStyle>
            <a:lvl1pPr marL="0" indent="0" algn="l">
              <a:buNone/>
              <a:defRPr kumimoji="0" lang="en-US" sz="20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schmihek\Desktop\DRIVE\01 RESTRICTED\01 ADMINISTRATION\01 IntiQuan GmbH\04 CORPORATE DESIGN\LOGO\logo_intiquan_wei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22" y="6488970"/>
            <a:ext cx="1952385" cy="3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11582400" cy="5040866"/>
          </a:xfrm>
        </p:spPr>
        <p:txBody>
          <a:bodyPr/>
          <a:lstStyle>
            <a:lvl1pPr marL="0" indent="0">
              <a:defRPr>
                <a:solidFill>
                  <a:schemeClr val="tx1"/>
                </a:solidFill>
              </a:defRPr>
            </a:lvl1pPr>
            <a:lvl2pPr indent="-360000"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986372" y="6361105"/>
            <a:ext cx="869444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1221" y="6246805"/>
            <a:ext cx="670560" cy="502920"/>
          </a:xfrm>
        </p:spPr>
        <p:txBody>
          <a:bodyPr/>
          <a:lstStyle/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88136"/>
            <a:ext cx="5689600" cy="50806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197600" y="1088136"/>
            <a:ext cx="5689600" cy="50806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89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80" y="1097280"/>
            <a:ext cx="5664200" cy="548640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cap="all" spc="4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1848"/>
            <a:ext cx="5664200" cy="445329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097280"/>
            <a:ext cx="5664200" cy="548640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cap="all" spc="4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1701848"/>
            <a:ext cx="5664200" cy="445329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09FAD5C-347D-4CF9-AEB1-7F3029D4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0628"/>
            <a:ext cx="11582400" cy="5040866"/>
          </a:xfr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b="1"/>
              <a:t>Click to edit Master text styles</a:t>
            </a:r>
          </a:p>
          <a:p>
            <a:pPr lvl="1"/>
            <a:r>
              <a:rPr lang="en-US" b="1"/>
              <a:t>Second level</a:t>
            </a:r>
          </a:p>
          <a:p>
            <a:pPr lvl="2"/>
            <a:r>
              <a:rPr lang="en-US" b="1"/>
              <a:t>Third level</a:t>
            </a:r>
          </a:p>
          <a:p>
            <a:pPr lvl="3"/>
            <a:r>
              <a:rPr lang="en-US" b="1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18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61DE-98F9-42FE-9EE3-837A4B0B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405F-226D-43DB-95BA-E3C6073C8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A64A5-4C9F-4B9E-8DAD-4D22744A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C4E93-EBE0-4DAC-84A2-4E431C4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E2BF-B6CC-49AD-B586-69F69F04EA34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AE1F-BB8F-493E-B4AB-C8485AA4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C3EB3-42E0-4247-8507-E1C765D9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00628"/>
            <a:ext cx="11582400" cy="508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0061" y="6406828"/>
            <a:ext cx="886731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200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417" y="6292528"/>
            <a:ext cx="670560" cy="502920"/>
          </a:xfrm>
          <a:prstGeom prst="ellipse">
            <a:avLst/>
          </a:prstGeom>
          <a:ln w="19050">
            <a:noFill/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A031A9D0-93EB-499D-B5C9-74EC3320AD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schmihek\Desktop\DRIVE\01 RESTRICTED\01 ADMINISTRATION\01 IntiQuan GmbH\04 CORPORATE DESIGN\LOGO\logo_intiquan_wei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22" y="6488970"/>
            <a:ext cx="1952385" cy="3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rgbClr val="0070C0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4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2000" indent="-342000" algn="l" defTabSz="914400" rtl="0" eaLnBrk="1" latinLnBrk="0" hangingPunct="1">
        <a:spcBef>
          <a:spcPts val="800"/>
        </a:spcBef>
        <a:buClr>
          <a:srgbClr val="0070C0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684000" indent="-342000" algn="l" defTabSz="914400" rtl="0" eaLnBrk="1" latinLnBrk="0" hangingPunct="1">
        <a:spcBef>
          <a:spcPts val="600"/>
        </a:spcBef>
        <a:buClr>
          <a:srgbClr val="0070C0"/>
        </a:buClr>
        <a:buSzPct val="110000"/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26000" indent="-342000" algn="l" defTabSz="914400" rtl="0" eaLnBrk="1" latinLnBrk="0" hangingPunct="1">
        <a:spcBef>
          <a:spcPts val="400"/>
        </a:spcBef>
        <a:buClr>
          <a:srgbClr val="0070C0"/>
        </a:buClr>
        <a:buSzPct val="110000"/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rgbClr val="767C22"/>
        </a:buClr>
        <a:buSzPct val="110000"/>
        <a:buFont typeface="Wingdings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EDC1D-7233-471A-8387-C8CB9413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detectSampleDiscrepancy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16375-FBB6-46CF-8A1D-ED3DD344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08" y="1534654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Single parameters varied to a large extend:</a:t>
            </a:r>
          </a:p>
          <a:p>
            <a:pPr lvl="1"/>
            <a:r>
              <a:rPr lang="en-US" sz="1600" dirty="0"/>
              <a:t>Reduced IIV correlation </a:t>
            </a:r>
            <a:r>
              <a:rPr lang="en-US" sz="1600" dirty="0" err="1"/>
              <a:t>corr</a:t>
            </a:r>
            <a:r>
              <a:rPr lang="en-US" sz="1600" dirty="0"/>
              <a:t>(CL,Q1)</a:t>
            </a:r>
          </a:p>
          <a:p>
            <a:pPr lvl="2"/>
            <a:r>
              <a:rPr lang="en-US" sz="1400" dirty="0" err="1"/>
              <a:t>corr</a:t>
            </a:r>
            <a:r>
              <a:rPr lang="en-US" sz="1400" dirty="0"/>
              <a:t>(CL,Q1)*0.1</a:t>
            </a:r>
          </a:p>
          <a:p>
            <a:pPr lvl="1"/>
            <a:r>
              <a:rPr lang="en-US" sz="1600" dirty="0"/>
              <a:t>Reduced covariate effect </a:t>
            </a:r>
            <a:r>
              <a:rPr lang="en-US" sz="1600" dirty="0" err="1"/>
              <a:t>beta_CL</a:t>
            </a:r>
            <a:r>
              <a:rPr lang="en-US" sz="1600" dirty="0"/>
              <a:t>(WT0)</a:t>
            </a:r>
          </a:p>
          <a:p>
            <a:pPr lvl="2"/>
            <a:r>
              <a:rPr lang="en-US" sz="1400" dirty="0" err="1"/>
              <a:t>beta_CL</a:t>
            </a:r>
            <a:r>
              <a:rPr lang="en-US" sz="1400" dirty="0"/>
              <a:t>(WT0) *0.1</a:t>
            </a:r>
            <a:endParaRPr lang="en-US" sz="1800" dirty="0"/>
          </a:p>
          <a:p>
            <a:pPr lvl="1"/>
            <a:r>
              <a:rPr lang="en-US" sz="1600" dirty="0"/>
              <a:t>Reduced CL parameter </a:t>
            </a:r>
          </a:p>
          <a:p>
            <a:pPr lvl="2"/>
            <a:r>
              <a:rPr lang="en-US" sz="1400" dirty="0"/>
              <a:t>CL*0.1</a:t>
            </a:r>
          </a:p>
          <a:p>
            <a:pPr lvl="1"/>
            <a:r>
              <a:rPr lang="en-US" sz="1600" dirty="0"/>
              <a:t>Increase RSE of CL </a:t>
            </a:r>
          </a:p>
          <a:p>
            <a:pPr lvl="2"/>
            <a:r>
              <a:rPr lang="en-US" sz="1200" dirty="0"/>
              <a:t>CL_RSE*2 </a:t>
            </a:r>
          </a:p>
          <a:p>
            <a:pPr lvl="1"/>
            <a:r>
              <a:rPr lang="en-US" sz="1600" dirty="0"/>
              <a:t>Reduction in uncertainty correlation between CL and </a:t>
            </a:r>
            <a:r>
              <a:rPr lang="en-US" sz="1600" dirty="0" err="1"/>
              <a:t>kabs</a:t>
            </a:r>
            <a:r>
              <a:rPr lang="en-US" sz="1600" dirty="0"/>
              <a:t> (no effect, not shown)</a:t>
            </a:r>
          </a:p>
          <a:p>
            <a:pPr lvl="2"/>
            <a:r>
              <a:rPr lang="en-US" sz="1200" dirty="0"/>
              <a:t>Low parameter value, no effect on outcome and not shown</a:t>
            </a:r>
          </a:p>
          <a:p>
            <a:pPr lvl="1"/>
            <a:r>
              <a:rPr lang="en-US" sz="1600" dirty="0"/>
              <a:t>Reduction in uncertainty correlation between </a:t>
            </a:r>
            <a:r>
              <a:rPr lang="en-US" sz="1600" dirty="0" err="1"/>
              <a:t>Vc</a:t>
            </a:r>
            <a:r>
              <a:rPr lang="en-US" sz="1600" dirty="0"/>
              <a:t> and CL</a:t>
            </a:r>
          </a:p>
          <a:p>
            <a:pPr lvl="2"/>
            <a:r>
              <a:rPr lang="en-US" sz="1200" dirty="0" err="1"/>
              <a:t>UncCorr_Vc,CL</a:t>
            </a:r>
            <a:r>
              <a:rPr lang="en-US" sz="1200" dirty="0"/>
              <a:t>*0.1</a:t>
            </a:r>
          </a:p>
          <a:p>
            <a:pPr lvl="2"/>
            <a:r>
              <a:rPr lang="en-US" sz="1200" dirty="0"/>
              <a:t>Higher parameter value, not effect on outcome</a:t>
            </a:r>
          </a:p>
          <a:p>
            <a:pPr lvl="1"/>
            <a:endParaRPr lang="en-US" sz="1600" dirty="0"/>
          </a:p>
          <a:p>
            <a:pPr marL="0" lvl="1" indent="0">
              <a:buNone/>
            </a:pPr>
            <a:endParaRPr lang="en-US" sz="1200" dirty="0"/>
          </a:p>
          <a:p>
            <a:pPr lvl="2"/>
            <a:endParaRPr lang="en-US" sz="12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92B609-FBB3-4D82-91D0-4F2C9E3B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23316" r="28161" b="14173"/>
          <a:stretch/>
        </p:blipFill>
        <p:spPr>
          <a:xfrm>
            <a:off x="6429375" y="981076"/>
            <a:ext cx="5258717" cy="52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EDC1D-7233-471A-8387-C8CB9413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detectSampleDiscrepancy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16375-FBB6-46CF-8A1D-ED3DD344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08" y="1534654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Single parameters varied to a small extend:</a:t>
            </a:r>
          </a:p>
          <a:p>
            <a:pPr lvl="1"/>
            <a:r>
              <a:rPr lang="en-US" sz="1600" dirty="0"/>
              <a:t>Reduced IIV correlation </a:t>
            </a:r>
            <a:r>
              <a:rPr lang="en-US" sz="1600" dirty="0" err="1"/>
              <a:t>corr</a:t>
            </a:r>
            <a:r>
              <a:rPr lang="en-US" sz="1600" dirty="0"/>
              <a:t>(CL,Q1)</a:t>
            </a:r>
          </a:p>
          <a:p>
            <a:pPr lvl="2"/>
            <a:r>
              <a:rPr lang="en-US" sz="1400" dirty="0" err="1"/>
              <a:t>corr</a:t>
            </a:r>
            <a:r>
              <a:rPr lang="en-US" sz="1400" dirty="0"/>
              <a:t>(CL,Q1)*0.9</a:t>
            </a:r>
          </a:p>
          <a:p>
            <a:pPr lvl="1"/>
            <a:r>
              <a:rPr lang="en-US" sz="1600" dirty="0"/>
              <a:t>Reduced covariate effect </a:t>
            </a:r>
            <a:r>
              <a:rPr lang="en-US" sz="1600" dirty="0" err="1"/>
              <a:t>beta_CL</a:t>
            </a:r>
            <a:r>
              <a:rPr lang="en-US" sz="1600" dirty="0"/>
              <a:t>(WT0)</a:t>
            </a:r>
          </a:p>
          <a:p>
            <a:pPr lvl="2"/>
            <a:r>
              <a:rPr lang="en-US" sz="1400" dirty="0" err="1"/>
              <a:t>beta_CL</a:t>
            </a:r>
            <a:r>
              <a:rPr lang="en-US" sz="1400" dirty="0"/>
              <a:t>(WT0) *0.9</a:t>
            </a:r>
            <a:endParaRPr lang="en-US" sz="1800" dirty="0"/>
          </a:p>
          <a:p>
            <a:pPr lvl="1"/>
            <a:r>
              <a:rPr lang="en-US" sz="1600" dirty="0"/>
              <a:t>Reduced CL parameter </a:t>
            </a:r>
          </a:p>
          <a:p>
            <a:pPr lvl="2"/>
            <a:r>
              <a:rPr lang="en-US" sz="1400" dirty="0"/>
              <a:t>CL*0.9</a:t>
            </a:r>
          </a:p>
          <a:p>
            <a:pPr lvl="1"/>
            <a:r>
              <a:rPr lang="en-US" sz="1600" dirty="0"/>
              <a:t>Increase RSE of CL </a:t>
            </a:r>
          </a:p>
          <a:p>
            <a:pPr lvl="2"/>
            <a:r>
              <a:rPr lang="en-US" sz="1200" dirty="0"/>
              <a:t>CL_RSE*1.1 </a:t>
            </a:r>
          </a:p>
          <a:p>
            <a:pPr lvl="1"/>
            <a:r>
              <a:rPr lang="en-US" sz="1600" dirty="0"/>
              <a:t>Reduction in uncertainty correlation between CL and </a:t>
            </a:r>
            <a:r>
              <a:rPr lang="en-US" sz="1600" dirty="0" err="1"/>
              <a:t>kabs</a:t>
            </a:r>
            <a:r>
              <a:rPr lang="en-US" sz="1600" dirty="0"/>
              <a:t> (no effect, not shown)</a:t>
            </a:r>
          </a:p>
          <a:p>
            <a:pPr lvl="2"/>
            <a:r>
              <a:rPr lang="en-US" sz="1200" dirty="0"/>
              <a:t>Low parameter value, no effect on outcome and not shown</a:t>
            </a:r>
          </a:p>
          <a:p>
            <a:pPr lvl="1"/>
            <a:r>
              <a:rPr lang="en-US" sz="1600" dirty="0"/>
              <a:t>Reduction in uncertainty correlation between </a:t>
            </a:r>
            <a:r>
              <a:rPr lang="en-US" sz="1600" dirty="0" err="1"/>
              <a:t>Vc</a:t>
            </a:r>
            <a:r>
              <a:rPr lang="en-US" sz="1600" dirty="0"/>
              <a:t> and CL</a:t>
            </a:r>
          </a:p>
          <a:p>
            <a:pPr lvl="2"/>
            <a:r>
              <a:rPr lang="en-US" sz="1200" dirty="0" err="1"/>
              <a:t>UncCorr_Vc,CL</a:t>
            </a:r>
            <a:r>
              <a:rPr lang="en-US" sz="1200" dirty="0"/>
              <a:t>*0.9</a:t>
            </a:r>
          </a:p>
          <a:p>
            <a:pPr lvl="2"/>
            <a:r>
              <a:rPr lang="en-US" sz="1200" dirty="0"/>
              <a:t>Higher parameter value, not effect on outcome</a:t>
            </a:r>
          </a:p>
          <a:p>
            <a:pPr marL="342000" lvl="2" indent="0">
              <a:buNone/>
            </a:pPr>
            <a:endParaRPr lang="en-US" sz="14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3F8733-3395-4FCF-B231-D9B5BA759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11667" r="4416" b="3334"/>
          <a:stretch/>
        </p:blipFill>
        <p:spPr>
          <a:xfrm>
            <a:off x="5896892" y="800100"/>
            <a:ext cx="5791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EDC1D-7233-471A-8387-C8CB9413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detectSampleDiscrepancy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16375-FBB6-46CF-8A1D-ED3DD344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08" y="1534654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Detected paired parameters for a large change of a parameter :</a:t>
            </a:r>
          </a:p>
          <a:p>
            <a:pPr lvl="1"/>
            <a:r>
              <a:rPr lang="en-US" sz="1600" dirty="0"/>
              <a:t>Reduced IIV correlation </a:t>
            </a:r>
            <a:r>
              <a:rPr lang="en-US" sz="1600" dirty="0" err="1"/>
              <a:t>corr</a:t>
            </a:r>
            <a:r>
              <a:rPr lang="en-US" sz="1600" dirty="0"/>
              <a:t>(CL,Q1)</a:t>
            </a:r>
          </a:p>
          <a:p>
            <a:pPr lvl="2"/>
            <a:r>
              <a:rPr lang="en-US" sz="1400" dirty="0" err="1"/>
              <a:t>corr</a:t>
            </a:r>
            <a:r>
              <a:rPr lang="en-US" sz="1400" dirty="0"/>
              <a:t>(CL,Q1)*0.1</a:t>
            </a:r>
          </a:p>
          <a:p>
            <a:pPr lvl="1"/>
            <a:r>
              <a:rPr lang="en-US" sz="1600" dirty="0"/>
              <a:t>Reduced covariate effect </a:t>
            </a:r>
            <a:r>
              <a:rPr lang="en-US" sz="1600" dirty="0" err="1"/>
              <a:t>beta_CL</a:t>
            </a:r>
            <a:r>
              <a:rPr lang="en-US" sz="1600" dirty="0"/>
              <a:t>(WT0)</a:t>
            </a:r>
          </a:p>
          <a:p>
            <a:pPr lvl="2"/>
            <a:r>
              <a:rPr lang="en-US" sz="1400" dirty="0" err="1"/>
              <a:t>beta_CL</a:t>
            </a:r>
            <a:r>
              <a:rPr lang="en-US" sz="1400" dirty="0"/>
              <a:t>(WT0) *0.1</a:t>
            </a:r>
            <a:endParaRPr lang="en-US" sz="1800" dirty="0"/>
          </a:p>
          <a:p>
            <a:pPr lvl="1"/>
            <a:r>
              <a:rPr lang="en-US" sz="1600" dirty="0"/>
              <a:t>Reduced CL parameter </a:t>
            </a:r>
          </a:p>
          <a:p>
            <a:pPr lvl="2"/>
            <a:r>
              <a:rPr lang="en-US" sz="1400" dirty="0"/>
              <a:t>CL*0.1</a:t>
            </a:r>
          </a:p>
          <a:p>
            <a:pPr lvl="1"/>
            <a:r>
              <a:rPr lang="en-US" sz="1600" dirty="0"/>
              <a:t>Increase RSE of CL </a:t>
            </a:r>
          </a:p>
          <a:p>
            <a:pPr lvl="2"/>
            <a:r>
              <a:rPr lang="en-US" sz="1200" dirty="0"/>
              <a:t>CL_RSE*2</a:t>
            </a:r>
          </a:p>
          <a:p>
            <a:pPr lvl="1"/>
            <a:r>
              <a:rPr lang="en-US" sz="1600" dirty="0"/>
              <a:t>Reduction in uncertainty correlation between </a:t>
            </a:r>
            <a:r>
              <a:rPr lang="en-US" sz="1600" dirty="0" err="1"/>
              <a:t>Vc</a:t>
            </a:r>
            <a:r>
              <a:rPr lang="en-US" sz="1600" dirty="0"/>
              <a:t> and CL</a:t>
            </a:r>
          </a:p>
          <a:p>
            <a:pPr lvl="2"/>
            <a:r>
              <a:rPr lang="en-US" sz="1200" dirty="0" err="1"/>
              <a:t>UncCorr_Vc,CL</a:t>
            </a:r>
            <a:r>
              <a:rPr lang="en-US" sz="1200" dirty="0"/>
              <a:t>*0.1</a:t>
            </a:r>
          </a:p>
          <a:p>
            <a:pPr lvl="2"/>
            <a:r>
              <a:rPr lang="en-US" sz="1200" dirty="0"/>
              <a:t>Only single paired parameters detected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FCBFF6-F8CD-4702-95C2-E086F4F8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11667" r="4416" b="3334"/>
          <a:stretch/>
        </p:blipFill>
        <p:spPr>
          <a:xfrm>
            <a:off x="6067425" y="800100"/>
            <a:ext cx="58197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EDC1D-7233-471A-8387-C8CB9413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detectSampleDiscrepancy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16375-FBB6-46CF-8A1D-ED3DD344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08" y="1534654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Detected paired parameters for a small change of a parameter :</a:t>
            </a:r>
          </a:p>
          <a:p>
            <a:pPr lvl="1"/>
            <a:r>
              <a:rPr lang="en-US" sz="1600" dirty="0"/>
              <a:t>Reduced IIV correlation </a:t>
            </a:r>
            <a:r>
              <a:rPr lang="en-US" sz="1600" dirty="0" err="1"/>
              <a:t>corr</a:t>
            </a:r>
            <a:r>
              <a:rPr lang="en-US" sz="1600" dirty="0"/>
              <a:t>(CL,Q1)</a:t>
            </a:r>
          </a:p>
          <a:p>
            <a:pPr lvl="2"/>
            <a:r>
              <a:rPr lang="en-US" sz="1400" dirty="0" err="1"/>
              <a:t>corr</a:t>
            </a:r>
            <a:r>
              <a:rPr lang="en-US" sz="1400" dirty="0"/>
              <a:t>(CL,Q1)*0.9</a:t>
            </a:r>
          </a:p>
          <a:p>
            <a:pPr lvl="1"/>
            <a:r>
              <a:rPr lang="en-US" sz="1600" dirty="0"/>
              <a:t>Reduced covariate effect </a:t>
            </a:r>
            <a:r>
              <a:rPr lang="en-US" sz="1600" dirty="0" err="1"/>
              <a:t>beta_CL</a:t>
            </a:r>
            <a:r>
              <a:rPr lang="en-US" sz="1600" dirty="0"/>
              <a:t>(WT0)</a:t>
            </a:r>
          </a:p>
          <a:p>
            <a:pPr lvl="2"/>
            <a:r>
              <a:rPr lang="en-US" sz="1400" dirty="0" err="1"/>
              <a:t>beta_CL</a:t>
            </a:r>
            <a:r>
              <a:rPr lang="en-US" sz="1400" dirty="0"/>
              <a:t>(WT0) *0.9</a:t>
            </a:r>
            <a:endParaRPr lang="en-US" sz="1800" dirty="0"/>
          </a:p>
          <a:p>
            <a:pPr lvl="1"/>
            <a:r>
              <a:rPr lang="en-US" sz="1600" dirty="0"/>
              <a:t>Reduced CL parameter </a:t>
            </a:r>
          </a:p>
          <a:p>
            <a:pPr lvl="2"/>
            <a:r>
              <a:rPr lang="en-US" sz="1400" dirty="0"/>
              <a:t>CL*0.9</a:t>
            </a:r>
          </a:p>
          <a:p>
            <a:pPr lvl="1"/>
            <a:r>
              <a:rPr lang="en-US" sz="1600" dirty="0"/>
              <a:t>Increase RSE of CL </a:t>
            </a:r>
          </a:p>
          <a:p>
            <a:pPr lvl="2"/>
            <a:r>
              <a:rPr lang="en-US" sz="1200" dirty="0"/>
              <a:t>CL_RSE*1.1 </a:t>
            </a:r>
          </a:p>
          <a:p>
            <a:pPr lvl="1"/>
            <a:r>
              <a:rPr lang="en-US" sz="1600" dirty="0"/>
              <a:t>Reduction in uncertainty correlation between </a:t>
            </a:r>
            <a:r>
              <a:rPr lang="en-US" sz="1600" dirty="0" err="1"/>
              <a:t>Vc</a:t>
            </a:r>
            <a:r>
              <a:rPr lang="en-US" sz="1600" dirty="0"/>
              <a:t> and CL</a:t>
            </a:r>
          </a:p>
          <a:p>
            <a:pPr lvl="2"/>
            <a:r>
              <a:rPr lang="en-US" sz="1200" dirty="0" err="1"/>
              <a:t>UncCorr_Vc,CL</a:t>
            </a:r>
            <a:r>
              <a:rPr lang="en-US" sz="1200" dirty="0"/>
              <a:t>*0.9</a:t>
            </a:r>
          </a:p>
          <a:p>
            <a:pPr lvl="2"/>
            <a:r>
              <a:rPr lang="en-US" sz="1200" dirty="0"/>
              <a:t>Only single paired parameters detected</a:t>
            </a:r>
          </a:p>
          <a:p>
            <a:pPr lvl="1"/>
            <a:endParaRPr lang="en-US" sz="1600" dirty="0"/>
          </a:p>
          <a:p>
            <a:pPr marL="342000" lvl="2" indent="0">
              <a:buNone/>
            </a:pPr>
            <a:endParaRPr lang="en-US" sz="14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E0F1EC-EA35-460F-9027-DD495385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t="11806" r="4562" b="3333"/>
          <a:stretch/>
        </p:blipFill>
        <p:spPr>
          <a:xfrm>
            <a:off x="6506494" y="800435"/>
            <a:ext cx="5791201" cy="58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6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7BE1-671A-443D-8044-BA622F4BB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088136"/>
            <a:ext cx="5689600" cy="508065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/>
              <a:t>Different direction of IIV correlation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-</a:t>
            </a:r>
            <a:r>
              <a:rPr lang="en-US" sz="2000" dirty="0" err="1"/>
              <a:t>corr</a:t>
            </a:r>
            <a:r>
              <a:rPr lang="en-US" sz="2000" dirty="0"/>
              <a:t>(</a:t>
            </a:r>
            <a:r>
              <a:rPr lang="en-US" sz="2000" dirty="0" err="1"/>
              <a:t>CL,Vc</a:t>
            </a:r>
            <a:r>
              <a:rPr lang="en-US" sz="2000" dirty="0"/>
              <a:t>)</a:t>
            </a:r>
          </a:p>
          <a:p>
            <a:pPr lvl="3">
              <a:lnSpc>
                <a:spcPct val="90000"/>
              </a:lnSpc>
            </a:pPr>
            <a:r>
              <a:rPr lang="en-US" sz="2000" dirty="0"/>
              <a:t>Large number of </a:t>
            </a:r>
            <a:r>
              <a:rPr lang="en-US" sz="2000" dirty="0" err="1"/>
              <a:t>nSingleDetected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- </a:t>
            </a:r>
            <a:r>
              <a:rPr lang="en-US" sz="2000" dirty="0" err="1">
                <a:solidFill>
                  <a:srgbClr val="FF0000"/>
                </a:solidFill>
              </a:rPr>
              <a:t>corr</a:t>
            </a:r>
            <a:r>
              <a:rPr lang="en-US" sz="2000" dirty="0">
                <a:solidFill>
                  <a:srgbClr val="FF0000"/>
                </a:solidFill>
              </a:rPr>
              <a:t>(Vc,Q1) -&gt; ERROR</a:t>
            </a:r>
          </a:p>
          <a:p>
            <a:pPr lvl="3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Sampling positive definite IIV covariance matrix from uncertainty failed.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- </a:t>
            </a:r>
            <a:r>
              <a:rPr lang="en-US" sz="2000" dirty="0" err="1">
                <a:solidFill>
                  <a:srgbClr val="FF0000"/>
                </a:solidFill>
              </a:rPr>
              <a:t>corr</a:t>
            </a:r>
            <a:r>
              <a:rPr lang="en-US" sz="2000" dirty="0">
                <a:solidFill>
                  <a:srgbClr val="FF0000"/>
                </a:solidFill>
              </a:rPr>
              <a:t>(CL,Q1) -&gt; ERROR</a:t>
            </a:r>
          </a:p>
          <a:p>
            <a:pPr lvl="3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Sampling positive definite IIV covariance matrix from uncertainty failed.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Different direction of uncertainty correlation for CL and </a:t>
            </a:r>
            <a:r>
              <a:rPr lang="en-US" dirty="0" err="1">
                <a:solidFill>
                  <a:srgbClr val="FF0000"/>
                </a:solidFill>
              </a:rPr>
              <a:t>kabs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-&gt; ERROR</a:t>
            </a:r>
            <a:endParaRPr lang="en-US" dirty="0">
              <a:solidFill>
                <a:srgbClr val="FF0000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Sampling positive definite IIV covariance matrix from uncertainty failed.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78F7D4-322B-4F1B-9627-A999323F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Use Cases for </a:t>
            </a:r>
            <a:r>
              <a:rPr lang="en-US" dirty="0" err="1"/>
              <a:t>detectSampleDiscrepancy</a:t>
            </a:r>
            <a:r>
              <a:rPr lang="en-US" dirty="0"/>
              <a:t>()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3A49FB-92BC-4140-9882-E155673D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2959"/>
              </p:ext>
            </p:extLst>
          </p:nvPr>
        </p:nvGraphicFramePr>
        <p:xfrm>
          <a:off x="5972897" y="1088128"/>
          <a:ext cx="5914303" cy="50806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1033">
                  <a:extLst>
                    <a:ext uri="{9D8B030D-6E8A-4147-A177-3AD203B41FA5}">
                      <a16:colId xmlns:a16="http://schemas.microsoft.com/office/drawing/2014/main" val="884197889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195343410"/>
                    </a:ext>
                  </a:extLst>
                </a:gridCol>
                <a:gridCol w="867218">
                  <a:extLst>
                    <a:ext uri="{9D8B030D-6E8A-4147-A177-3AD203B41FA5}">
                      <a16:colId xmlns:a16="http://schemas.microsoft.com/office/drawing/2014/main" val="2818761709"/>
                    </a:ext>
                  </a:extLst>
                </a:gridCol>
                <a:gridCol w="2021184">
                  <a:extLst>
                    <a:ext uri="{9D8B030D-6E8A-4147-A177-3AD203B41FA5}">
                      <a16:colId xmlns:a16="http://schemas.microsoft.com/office/drawing/2014/main" val="3128147133"/>
                    </a:ext>
                  </a:extLst>
                </a:gridCol>
                <a:gridCol w="821149">
                  <a:extLst>
                    <a:ext uri="{9D8B030D-6E8A-4147-A177-3AD203B41FA5}">
                      <a16:colId xmlns:a16="http://schemas.microsoft.com/office/drawing/2014/main" val="542208370"/>
                    </a:ext>
                  </a:extLst>
                </a:gridCol>
                <a:gridCol w="440511">
                  <a:extLst>
                    <a:ext uri="{9D8B030D-6E8A-4147-A177-3AD203B41FA5}">
                      <a16:colId xmlns:a16="http://schemas.microsoft.com/office/drawing/2014/main" val="3646169887"/>
                    </a:ext>
                  </a:extLst>
                </a:gridCol>
                <a:gridCol w="473164">
                  <a:extLst>
                    <a:ext uri="{9D8B030D-6E8A-4147-A177-3AD203B41FA5}">
                      <a16:colId xmlns:a16="http://schemas.microsoft.com/office/drawing/2014/main" val="3141371967"/>
                    </a:ext>
                  </a:extLst>
                </a:gridCol>
              </a:tblGrid>
              <a:tr h="24244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nSingleDetected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singleDetected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nPairsDetected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Npop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Ntests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42911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corr(CL,Q1)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31630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(CL,Q1),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CL,Vc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42795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(CL,Q1),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CL,Vc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77534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(CL,Q1),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CL,Vc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12609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68040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44199"/>
                  </a:ext>
                </a:extLst>
              </a:tr>
              <a:tr h="24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45301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Vc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),omega(Q1),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(CL,Q1),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CL,Vc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),</a:t>
                      </a:r>
                      <a:r>
                        <a:rPr lang="en-US" sz="7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41553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33191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63660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53023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71043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77115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35011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86876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9908" marR="59945" marT="59945" marB="59945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CLVc_corr_inverted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omega(Vc),omega(Q1),corr(CL,Q1),corr(CL,Vc),corr(Vc,Q1)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9908" marR="59945" marT="59945" marB="59945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5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 TEMPLATE - EMPTY">
  <a:themeElements>
    <a:clrScheme name="BQCG">
      <a:dk1>
        <a:srgbClr val="2E3640"/>
      </a:dk1>
      <a:lt1>
        <a:srgbClr val="FFFFFF"/>
      </a:lt1>
      <a:dk2>
        <a:srgbClr val="252B33"/>
      </a:dk2>
      <a:lt2>
        <a:srgbClr val="BAC3CE"/>
      </a:lt2>
      <a:accent1>
        <a:srgbClr val="9FA82E"/>
      </a:accent1>
      <a:accent2>
        <a:srgbClr val="D7DD83"/>
      </a:accent2>
      <a:accent3>
        <a:srgbClr val="E95605"/>
      </a:accent3>
      <a:accent4>
        <a:srgbClr val="FA772E"/>
      </a:accent4>
      <a:accent5>
        <a:srgbClr val="597BA5"/>
      </a:accent5>
      <a:accent6>
        <a:srgbClr val="7D98B9"/>
      </a:accent6>
      <a:hlink>
        <a:srgbClr val="5F5F5F"/>
      </a:hlink>
      <a:folHlink>
        <a:srgbClr val="969696"/>
      </a:folHlink>
    </a:clrScheme>
    <a:fontScheme name="BQC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974</Words>
  <Application>Microsoft Office PowerPoint</Application>
  <PresentationFormat>Widescreen</PresentationFormat>
  <Paragraphs>189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POWERPOINT TEMPLATE - EMPTY</vt:lpstr>
      <vt:lpstr>Use Cases for detectSampleDiscrepancy()</vt:lpstr>
      <vt:lpstr>Use Cases for detectSampleDiscrepancy()</vt:lpstr>
      <vt:lpstr>Use Cases for detectSampleDiscrepancy()</vt:lpstr>
      <vt:lpstr>Use Cases for detectSampleDiscrepancy()</vt:lpstr>
      <vt:lpstr>Use Cases for detectSampleDiscrepancy()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for detectSampleDiscrepancy()</dc:title>
  <dc:creator>darius</dc:creator>
  <cp:lastModifiedBy>darius</cp:lastModifiedBy>
  <cp:revision>20</cp:revision>
  <dcterms:created xsi:type="dcterms:W3CDTF">2020-08-25T14:27:16Z</dcterms:created>
  <dcterms:modified xsi:type="dcterms:W3CDTF">2020-08-25T15:39:13Z</dcterms:modified>
</cp:coreProperties>
</file>