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3" r:id="rId4"/>
  </p:sldMasterIdLst>
  <p:notesMasterIdLst>
    <p:notesMasterId r:id="rId10"/>
  </p:notesMasterIdLst>
  <p:handoutMasterIdLst>
    <p:handoutMasterId r:id="rId11"/>
  </p:handoutMasterIdLst>
  <p:sldIdLst>
    <p:sldId id="256" r:id="rId5"/>
    <p:sldId id="283" r:id="rId6"/>
    <p:sldId id="299" r:id="rId7"/>
    <p:sldId id="301" r:id="rId8"/>
    <p:sldId id="30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2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96327" autoAdjust="0"/>
  </p:normalViewPr>
  <p:slideViewPr>
    <p:cSldViewPr snapToGrid="0">
      <p:cViewPr varScale="1">
        <p:scale>
          <a:sx n="59" d="100"/>
          <a:sy n="59" d="100"/>
        </p:scale>
        <p:origin x="964" y="52"/>
      </p:cViewPr>
      <p:guideLst>
        <p:guide orient="horz" pos="2928"/>
        <p:guide pos="3840"/>
      </p:guideLst>
    </p:cSldViewPr>
  </p:slideViewPr>
  <p:outlineViewPr>
    <p:cViewPr>
      <p:scale>
        <a:sx n="33" d="100"/>
        <a:sy n="33" d="100"/>
      </p:scale>
      <p:origin x="0" y="-5184"/>
    </p:cViewPr>
  </p:outlineViewPr>
  <p:notesTextViewPr>
    <p:cViewPr>
      <p:scale>
        <a:sx n="1" d="1"/>
        <a:sy n="1" d="1"/>
      </p:scale>
      <p:origin x="0" y="0"/>
    </p:cViewPr>
  </p:notesTextViewPr>
  <p:sorterViewPr>
    <p:cViewPr>
      <p:scale>
        <a:sx n="100" d="100"/>
        <a:sy n="100" d="100"/>
      </p:scale>
      <p:origin x="0" y="-5933"/>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B022A2D-42FA-4553-8772-8DAE87B769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FDD895D-FAE0-4BCC-A867-FF4B70D9BF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68A188-91E3-4091-B70E-E1E6D807C522}" type="datetimeFigureOut">
              <a:rPr lang="en-US" smtClean="0"/>
              <a:t>11/11/2024</a:t>
            </a:fld>
            <a:endParaRPr lang="en-US" dirty="0"/>
          </a:p>
        </p:txBody>
      </p:sp>
      <p:sp>
        <p:nvSpPr>
          <p:cNvPr id="4" name="Footer Placeholder 3">
            <a:extLst>
              <a:ext uri="{FF2B5EF4-FFF2-40B4-BE49-F238E27FC236}">
                <a16:creationId xmlns:a16="http://schemas.microsoft.com/office/drawing/2014/main" id="{4C4706EC-595E-4FD0-9EC4-968864CC93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699D8E-A980-43D3-BFB9-0812FFA36A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4EE72E-E5A5-44ED-A736-DB8D8EE9B4C6}" type="slidenum">
              <a:rPr lang="en-US" smtClean="0"/>
              <a:t>‹#›</a:t>
            </a:fld>
            <a:endParaRPr lang="en-US" dirty="0"/>
          </a:p>
        </p:txBody>
      </p:sp>
    </p:spTree>
    <p:extLst>
      <p:ext uri="{BB962C8B-B14F-4D97-AF65-F5344CB8AC3E}">
        <p14:creationId xmlns:p14="http://schemas.microsoft.com/office/powerpoint/2010/main" val="3946174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C02412-B176-4E06-823F-C66FEB3E21FB}" type="datetimeFigureOut">
              <a:rPr lang="en-US" smtClean="0"/>
              <a:t>11/11/2024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942FC2-A162-47B3-989B-571A62414964}" type="slidenum">
              <a:rPr lang="en-US" smtClean="0"/>
              <a:t>‹#›</a:t>
            </a:fld>
            <a:endParaRPr lang="en-US" dirty="0"/>
          </a:p>
        </p:txBody>
      </p:sp>
    </p:spTree>
    <p:extLst>
      <p:ext uri="{BB962C8B-B14F-4D97-AF65-F5344CB8AC3E}">
        <p14:creationId xmlns:p14="http://schemas.microsoft.com/office/powerpoint/2010/main" val="389132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1</a:t>
            </a:fld>
            <a:endParaRPr lang="en-US" dirty="0"/>
          </a:p>
        </p:txBody>
      </p:sp>
    </p:spTree>
    <p:extLst>
      <p:ext uri="{BB962C8B-B14F-4D97-AF65-F5344CB8AC3E}">
        <p14:creationId xmlns:p14="http://schemas.microsoft.com/office/powerpoint/2010/main" val="4230468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2</a:t>
            </a:fld>
            <a:endParaRPr lang="en-US" dirty="0"/>
          </a:p>
        </p:txBody>
      </p:sp>
    </p:spTree>
    <p:extLst>
      <p:ext uri="{BB962C8B-B14F-4D97-AF65-F5344CB8AC3E}">
        <p14:creationId xmlns:p14="http://schemas.microsoft.com/office/powerpoint/2010/main" val="1171570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3</a:t>
            </a:fld>
            <a:endParaRPr lang="en-US" dirty="0"/>
          </a:p>
        </p:txBody>
      </p:sp>
    </p:spTree>
    <p:extLst>
      <p:ext uri="{BB962C8B-B14F-4D97-AF65-F5344CB8AC3E}">
        <p14:creationId xmlns:p14="http://schemas.microsoft.com/office/powerpoint/2010/main" val="3517916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4</a:t>
            </a:fld>
            <a:endParaRPr lang="en-US" dirty="0"/>
          </a:p>
        </p:txBody>
      </p:sp>
    </p:spTree>
    <p:extLst>
      <p:ext uri="{BB962C8B-B14F-4D97-AF65-F5344CB8AC3E}">
        <p14:creationId xmlns:p14="http://schemas.microsoft.com/office/powerpoint/2010/main" val="4043418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942FC2-A162-47B3-989B-571A62414964}" type="slidenum">
              <a:rPr lang="en-US" smtClean="0"/>
              <a:t>5</a:t>
            </a:fld>
            <a:endParaRPr lang="en-US" dirty="0"/>
          </a:p>
        </p:txBody>
      </p:sp>
    </p:spTree>
    <p:extLst>
      <p:ext uri="{BB962C8B-B14F-4D97-AF65-F5344CB8AC3E}">
        <p14:creationId xmlns:p14="http://schemas.microsoft.com/office/powerpoint/2010/main" val="2410509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6276193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8635711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41071377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C47B699-08C0-4851-8BAE-384C14E4E049}"/>
              </a:ext>
            </a:extLst>
          </p:cNvPr>
          <p:cNvSpPr>
            <a:spLocks noGrp="1"/>
          </p:cNvSpPr>
          <p:nvPr>
            <p:ph type="ctrTitle" hasCustomPrompt="1"/>
          </p:nvPr>
        </p:nvSpPr>
        <p:spPr>
          <a:xfrm>
            <a:off x="7766050" y="1079500"/>
            <a:ext cx="3884962" cy="2138400"/>
          </a:xfrm>
        </p:spPr>
        <p:txBody>
          <a:bodyPr anchor="b">
            <a:noAutofit/>
          </a:bodyPr>
          <a:lstStyle>
            <a:lvl1pPr algn="ctr">
              <a:defRPr/>
            </a:lvl1pPr>
          </a:lstStyle>
          <a:p>
            <a:r>
              <a:rPr lang="en-US" dirty="0"/>
              <a:t>Click to add title</a:t>
            </a:r>
          </a:p>
        </p:txBody>
      </p:sp>
      <p:sp>
        <p:nvSpPr>
          <p:cNvPr id="15" name="Subtitle 2">
            <a:extLst>
              <a:ext uri="{FF2B5EF4-FFF2-40B4-BE49-F238E27FC236}">
                <a16:creationId xmlns:a16="http://schemas.microsoft.com/office/drawing/2014/main" id="{B84917A2-B37A-4655-9D10-50C6FD698FA2}"/>
              </a:ext>
            </a:extLst>
          </p:cNvPr>
          <p:cNvSpPr>
            <a:spLocks noGrp="1"/>
          </p:cNvSpPr>
          <p:nvPr>
            <p:ph type="subTitle" idx="1" hasCustomPrompt="1"/>
          </p:nvPr>
        </p:nvSpPr>
        <p:spPr>
          <a:xfrm>
            <a:off x="7766051" y="4113213"/>
            <a:ext cx="3884961" cy="1655762"/>
          </a:xfrm>
        </p:spPr>
        <p:txBody>
          <a:bodyPr>
            <a:noAutofit/>
          </a:bodyPr>
          <a:lstStyle>
            <a:lvl1pPr marL="0" indent="0" algn="ctr">
              <a:lnSpc>
                <a:spcPct val="90000"/>
              </a:lnSpc>
              <a:buNone/>
              <a:defRPr sz="2400" i="1"/>
            </a:lvl1pPr>
          </a:lstStyle>
          <a:p>
            <a:r>
              <a:rPr lang="en-US" dirty="0"/>
              <a:t>Click to add subtitle</a:t>
            </a:r>
          </a:p>
        </p:txBody>
      </p:sp>
      <p:cxnSp>
        <p:nvCxnSpPr>
          <p:cNvPr id="23" name="Straight Connector 22">
            <a:extLst>
              <a:ext uri="{FF2B5EF4-FFF2-40B4-BE49-F238E27FC236}">
                <a16:creationId xmlns:a16="http://schemas.microsoft.com/office/drawing/2014/main" id="{88EE5317-4FED-4CB5-85EE-6DAD46C28417}"/>
              </a:ext>
              <a:ext uri="{C183D7F6-B498-43B3-948B-1728B52AA6E4}">
                <adec:decorative xmlns:adec="http://schemas.microsoft.com/office/drawing/2017/decorative" val="1"/>
              </a:ext>
            </a:extLst>
          </p:cNvPr>
          <p:cNvCxnSpPr>
            <a:cxnSpLocks/>
          </p:cNvCxnSpPr>
          <p:nvPr userDrawn="1"/>
        </p:nvCxnSpPr>
        <p:spPr>
          <a:xfrm>
            <a:off x="9438531"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3B0D3427-2AA8-987B-E83A-494604F72C16}"/>
              </a:ext>
            </a:extLst>
          </p:cNvPr>
          <p:cNvSpPr>
            <a:spLocks noGrp="1"/>
          </p:cNvSpPr>
          <p:nvPr>
            <p:ph type="pic" sz="quarter" idx="13" hasCustomPrompt="1"/>
          </p:nvPr>
        </p:nvSpPr>
        <p:spPr>
          <a:xfrm>
            <a:off x="541338" y="539750"/>
            <a:ext cx="6670675" cy="5759450"/>
          </a:xfrm>
          <a:custGeom>
            <a:avLst/>
            <a:gdLst>
              <a:gd name="connsiteX0" fmla="*/ 6573720 w 6670675"/>
              <a:gd name="connsiteY0" fmla="*/ 0 h 5759450"/>
              <a:gd name="connsiteX1" fmla="*/ 6670675 w 6670675"/>
              <a:gd name="connsiteY1" fmla="*/ 0 h 5759450"/>
              <a:gd name="connsiteX2" fmla="*/ 6670675 w 6670675"/>
              <a:gd name="connsiteY2" fmla="*/ 5759450 h 5759450"/>
              <a:gd name="connsiteX3" fmla="*/ 0 w 6670675"/>
              <a:gd name="connsiteY3" fmla="*/ 5759450 h 5759450"/>
              <a:gd name="connsiteX4" fmla="*/ 0 w 6670675"/>
              <a:gd name="connsiteY4" fmla="*/ 5669502 h 5759450"/>
              <a:gd name="connsiteX5" fmla="*/ 6573720 w 6670675"/>
              <a:gd name="connsiteY5" fmla="*/ 5669502 h 5759450"/>
              <a:gd name="connsiteX6" fmla="*/ 0 w 6670675"/>
              <a:gd name="connsiteY6" fmla="*/ 0 h 5759450"/>
              <a:gd name="connsiteX7" fmla="*/ 6562411 w 6670675"/>
              <a:gd name="connsiteY7" fmla="*/ 0 h 5759450"/>
              <a:gd name="connsiteX8" fmla="*/ 6562411 w 6670675"/>
              <a:gd name="connsiteY8" fmla="*/ 5658193 h 5759450"/>
              <a:gd name="connsiteX9" fmla="*/ 0 w 6670675"/>
              <a:gd name="connsiteY9" fmla="*/ 5658193 h 575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70675" h="5759450">
                <a:moveTo>
                  <a:pt x="6573720" y="0"/>
                </a:moveTo>
                <a:lnTo>
                  <a:pt x="6670675" y="0"/>
                </a:lnTo>
                <a:lnTo>
                  <a:pt x="6670675" y="5759450"/>
                </a:lnTo>
                <a:lnTo>
                  <a:pt x="0" y="5759450"/>
                </a:lnTo>
                <a:lnTo>
                  <a:pt x="0" y="5669502"/>
                </a:lnTo>
                <a:lnTo>
                  <a:pt x="6573720" y="5669502"/>
                </a:lnTo>
                <a:close/>
                <a:moveTo>
                  <a:pt x="0" y="0"/>
                </a:moveTo>
                <a:lnTo>
                  <a:pt x="6562411" y="0"/>
                </a:lnTo>
                <a:lnTo>
                  <a:pt x="6562411" y="5658193"/>
                </a:lnTo>
                <a:lnTo>
                  <a:pt x="0" y="5658193"/>
                </a:lnTo>
                <a:close/>
              </a:path>
            </a:pathLst>
          </a:custGeom>
        </p:spPr>
        <p:txBody>
          <a:bodyPr wrap="square">
            <a:noAutofit/>
          </a:bodyPr>
          <a:lstStyle>
            <a:lvl1pPr marL="0" indent="0" algn="ctr">
              <a:buNone/>
              <a:defRPr sz="1800"/>
            </a:lvl1pPr>
          </a:lstStyle>
          <a:p>
            <a:r>
              <a:rPr lang="en-US" dirty="0"/>
              <a:t>Click icon to add photo</a:t>
            </a:r>
          </a:p>
        </p:txBody>
      </p:sp>
      <p:sp>
        <p:nvSpPr>
          <p:cNvPr id="6" name="Frame 5">
            <a:extLst>
              <a:ext uri="{FF2B5EF4-FFF2-40B4-BE49-F238E27FC236}">
                <a16:creationId xmlns:a16="http://schemas.microsoft.com/office/drawing/2014/main" id="{1D4FB6FD-0D78-2F14-EC30-9013875CFD4A}"/>
              </a:ext>
            </a:extLst>
          </p:cNvPr>
          <p:cNvSpPr/>
          <p:nvPr userDrawn="1"/>
        </p:nvSpPr>
        <p:spPr>
          <a:xfrm>
            <a:off x="439938" y="439388"/>
            <a:ext cx="6675120" cy="5769864"/>
          </a:xfrm>
          <a:prstGeom prst="frame">
            <a:avLst>
              <a:gd name="adj1" fmla="val 19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5034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54667092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30877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62928027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7981873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1272688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78012619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1433412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9739318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488841541"/>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8" r:id="rId12"/>
  </p:sldLayoutIdLst>
  <p:hf sldNum="0" hdr="0" ftr="0" dt="0"/>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19">
          <p15:clr>
            <a:srgbClr val="5ACBF0"/>
          </p15:clr>
        </p15:guide>
        <p15:guide id="2" pos="1731">
          <p15:clr>
            <a:srgbClr val="5ACBF0"/>
          </p15:clr>
        </p15:guide>
        <p15:guide id="3" pos="3140">
          <p15:clr>
            <a:srgbClr val="5ACBF0"/>
          </p15:clr>
        </p15:guide>
        <p15:guide id="4" pos="3488">
          <p15:clr>
            <a:srgbClr val="5ACBF0"/>
          </p15:clr>
        </p15:guide>
        <p15:guide id="5" pos="2788">
          <p15:clr>
            <a:srgbClr val="5ACBF0"/>
          </p15:clr>
        </p15:guide>
        <p15:guide id="6" pos="2434">
          <p15:clr>
            <a:srgbClr val="5ACBF0"/>
          </p15:clr>
        </p15:guide>
        <p15:guide id="7" pos="2084">
          <p15:clr>
            <a:srgbClr val="5ACBF0"/>
          </p15:clr>
        </p15:guide>
        <p15:guide id="8" pos="341">
          <p15:clr>
            <a:srgbClr val="F26B43"/>
          </p15:clr>
        </p15:guide>
        <p15:guide id="9" pos="1384">
          <p15:clr>
            <a:srgbClr val="5ACBF0"/>
          </p15:clr>
        </p15:guide>
        <p15:guide id="10" pos="1032">
          <p15:clr>
            <a:srgbClr val="5ACBF0"/>
          </p15:clr>
        </p15:guide>
        <p15:guide id="11" pos="680">
          <p15:clr>
            <a:srgbClr val="FDE53C"/>
          </p15:clr>
        </p15:guide>
        <p15:guide id="12" pos="4192">
          <p15:clr>
            <a:srgbClr val="5ACBF0"/>
          </p15:clr>
        </p15:guide>
        <p15:guide id="13" pos="4543">
          <p15:clr>
            <a:srgbClr val="5ACBF0"/>
          </p15:clr>
        </p15:guide>
        <p15:guide id="14" pos="4892">
          <p15:clr>
            <a:srgbClr val="5ACBF0"/>
          </p15:clr>
        </p15:guide>
        <p15:guide id="15" pos="5244">
          <p15:clr>
            <a:srgbClr val="5ACBF0"/>
          </p15:clr>
        </p15:guide>
        <p15:guide id="16" pos="5596">
          <p15:clr>
            <a:srgbClr val="5ACBF0"/>
          </p15:clr>
        </p15:guide>
        <p15:guide id="17" pos="5948">
          <p15:clr>
            <a:srgbClr val="5ACBF0"/>
          </p15:clr>
        </p15:guide>
        <p15:guide id="18" pos="6296">
          <p15:clr>
            <a:srgbClr val="5ACBF0"/>
          </p15:clr>
        </p15:guide>
        <p15:guide id="19" pos="6648">
          <p15:clr>
            <a:srgbClr val="5ACBF0"/>
          </p15:clr>
        </p15:guide>
        <p15:guide id="20" pos="6996">
          <p15:clr>
            <a:srgbClr val="FDE53C"/>
          </p15:clr>
        </p15:guide>
        <p15:guide id="21" orient="horz" pos="335">
          <p15:clr>
            <a:srgbClr val="F26B43"/>
          </p15:clr>
        </p15:guide>
        <p15:guide id="22" orient="horz" pos="680">
          <p15:clr>
            <a:srgbClr val="FDE53C"/>
          </p15:clr>
        </p15:guide>
        <p15:guide id="23" orient="horz" pos="1050">
          <p15:clr>
            <a:srgbClr val="5ACBF0"/>
          </p15:clr>
        </p15:guide>
        <p15:guide id="24" orient="horz" pos="1791">
          <p15:clr>
            <a:srgbClr val="5ACBF0"/>
          </p15:clr>
        </p15:guide>
        <p15:guide id="26" orient="horz" pos="2530">
          <p15:clr>
            <a:srgbClr val="5ACBF0"/>
          </p15:clr>
        </p15:guide>
        <p15:guide id="27" orient="horz" pos="2899">
          <p15:clr>
            <a:srgbClr val="5ACBF0"/>
          </p15:clr>
        </p15:guide>
        <p15:guide id="28" orient="horz" pos="3268">
          <p15:clr>
            <a:srgbClr val="5ACBF0"/>
          </p15:clr>
        </p15:guide>
        <p15:guide id="29" orient="horz" pos="3634">
          <p15:clr>
            <a:srgbClr val="FDE53C"/>
          </p15:clr>
        </p15:guide>
        <p15:guide id="30" orient="horz" pos="3979">
          <p15:clr>
            <a:srgbClr val="F26B43"/>
          </p15:clr>
        </p15:guide>
        <p15:guide id="31" orient="horz" pos="2160">
          <p15:clr>
            <a:srgbClr val="FDE53C"/>
          </p15:clr>
        </p15:guide>
        <p15:guide id="32" pos="7340">
          <p15:clr>
            <a:srgbClr val="F26B43"/>
          </p15:clr>
        </p15:guide>
        <p15:guide id="33" pos="3840">
          <p15:clr>
            <a:srgbClr val="FDE53C"/>
          </p15:clr>
        </p15:guide>
        <p15:guide id="34" orient="horz" pos="637">
          <p15:clr>
            <a:srgbClr val="C35EA4"/>
          </p15:clr>
        </p15:guide>
        <p15:guide id="35" orient="horz" pos="1128">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03501C3-C301-490F-A129-5C468AEC915D}"/>
              </a:ext>
            </a:extLst>
          </p:cNvPr>
          <p:cNvSpPr>
            <a:spLocks noGrp="1"/>
          </p:cNvSpPr>
          <p:nvPr>
            <p:ph type="ctrTitle"/>
          </p:nvPr>
        </p:nvSpPr>
        <p:spPr/>
        <p:txBody>
          <a:bodyPr/>
          <a:lstStyle/>
          <a:p>
            <a:r>
              <a:rPr lang="en-US" dirty="0"/>
              <a:t>Sign IN/ User Auth using Cognito / AWS-Amplify</a:t>
            </a:r>
          </a:p>
        </p:txBody>
      </p:sp>
      <p:pic>
        <p:nvPicPr>
          <p:cNvPr id="7" name="Picture 6">
            <a:extLst>
              <a:ext uri="{FF2B5EF4-FFF2-40B4-BE49-F238E27FC236}">
                <a16:creationId xmlns:a16="http://schemas.microsoft.com/office/drawing/2014/main" id="{E41CC873-5DF7-70FB-F1DE-8A8E1D187B48}"/>
              </a:ext>
            </a:extLst>
          </p:cNvPr>
          <p:cNvPicPr>
            <a:picLocks noChangeAspect="1"/>
          </p:cNvPicPr>
          <p:nvPr/>
        </p:nvPicPr>
        <p:blipFill>
          <a:blip r:embed="rId3"/>
          <a:stretch>
            <a:fillRect/>
          </a:stretch>
        </p:blipFill>
        <p:spPr>
          <a:xfrm>
            <a:off x="312468" y="277839"/>
            <a:ext cx="7125694" cy="6106377"/>
          </a:xfrm>
          <a:prstGeom prst="rect">
            <a:avLst/>
          </a:prstGeom>
        </p:spPr>
      </p:pic>
    </p:spTree>
    <p:extLst>
      <p:ext uri="{BB962C8B-B14F-4D97-AF65-F5344CB8AC3E}">
        <p14:creationId xmlns:p14="http://schemas.microsoft.com/office/powerpoint/2010/main" val="975368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B8600B27-6ED7-BA18-4199-C2F3E51A81A1}"/>
              </a:ext>
            </a:extLst>
          </p:cNvPr>
          <p:cNvSpPr>
            <a:spLocks noGrp="1"/>
          </p:cNvSpPr>
          <p:nvPr>
            <p:ph type="subTitle" idx="1"/>
          </p:nvPr>
        </p:nvSpPr>
        <p:spPr>
          <a:xfrm>
            <a:off x="3308350" y="5202238"/>
            <a:ext cx="5575300" cy="1655762"/>
          </a:xfrm>
        </p:spPr>
        <p:txBody>
          <a:bodyPr>
            <a:normAutofit fontScale="92500" lnSpcReduction="10000"/>
          </a:bodyPr>
          <a:lstStyle/>
          <a:p>
            <a:r>
              <a:rPr lang="en-US" dirty="0"/>
              <a:t>React Typescript Front end</a:t>
            </a:r>
          </a:p>
          <a:p>
            <a:r>
              <a:rPr lang="en-US" dirty="0"/>
              <a:t>Landing page with basic introduction, sign out, create new experiment, view all experiments</a:t>
            </a:r>
          </a:p>
        </p:txBody>
      </p:sp>
      <p:pic>
        <p:nvPicPr>
          <p:cNvPr id="11" name="Picture 10">
            <a:extLst>
              <a:ext uri="{FF2B5EF4-FFF2-40B4-BE49-F238E27FC236}">
                <a16:creationId xmlns:a16="http://schemas.microsoft.com/office/drawing/2014/main" id="{67C85CC0-92E6-3FEB-9C82-B92321B0B3EE}"/>
              </a:ext>
            </a:extLst>
          </p:cNvPr>
          <p:cNvPicPr>
            <a:picLocks noChangeAspect="1"/>
          </p:cNvPicPr>
          <p:nvPr/>
        </p:nvPicPr>
        <p:blipFill>
          <a:blip r:embed="rId3"/>
          <a:stretch>
            <a:fillRect/>
          </a:stretch>
        </p:blipFill>
        <p:spPr>
          <a:xfrm>
            <a:off x="0" y="-272142"/>
            <a:ext cx="12192000" cy="5316317"/>
          </a:xfrm>
          <a:prstGeom prst="rect">
            <a:avLst/>
          </a:prstGeom>
        </p:spPr>
      </p:pic>
    </p:spTree>
    <p:extLst>
      <p:ext uri="{BB962C8B-B14F-4D97-AF65-F5344CB8AC3E}">
        <p14:creationId xmlns:p14="http://schemas.microsoft.com/office/powerpoint/2010/main" val="376072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B8600B27-6ED7-BA18-4199-C2F3E51A81A1}"/>
              </a:ext>
            </a:extLst>
          </p:cNvPr>
          <p:cNvSpPr>
            <a:spLocks noGrp="1"/>
          </p:cNvSpPr>
          <p:nvPr>
            <p:ph type="subTitle" idx="1"/>
          </p:nvPr>
        </p:nvSpPr>
        <p:spPr>
          <a:xfrm>
            <a:off x="3308350" y="5873945"/>
            <a:ext cx="5575300" cy="896969"/>
          </a:xfrm>
        </p:spPr>
        <p:txBody>
          <a:bodyPr>
            <a:normAutofit fontScale="70000" lnSpcReduction="20000"/>
          </a:bodyPr>
          <a:lstStyle/>
          <a:p>
            <a:r>
              <a:rPr lang="en-US" dirty="0"/>
              <a:t>Interactive experiment design page, saves experiments to DynamoDB using AWS API Gateway to trigger python lambda function for saving experiments</a:t>
            </a:r>
          </a:p>
        </p:txBody>
      </p:sp>
      <p:pic>
        <p:nvPicPr>
          <p:cNvPr id="3" name="Picture 2">
            <a:extLst>
              <a:ext uri="{FF2B5EF4-FFF2-40B4-BE49-F238E27FC236}">
                <a16:creationId xmlns:a16="http://schemas.microsoft.com/office/drawing/2014/main" id="{E7D1B0F2-EBA8-0BF8-CF20-EFD193ECF100}"/>
              </a:ext>
            </a:extLst>
          </p:cNvPr>
          <p:cNvPicPr>
            <a:picLocks noChangeAspect="1"/>
          </p:cNvPicPr>
          <p:nvPr/>
        </p:nvPicPr>
        <p:blipFill>
          <a:blip r:embed="rId3"/>
          <a:stretch>
            <a:fillRect/>
          </a:stretch>
        </p:blipFill>
        <p:spPr>
          <a:xfrm>
            <a:off x="0" y="-104518"/>
            <a:ext cx="12192000" cy="5978464"/>
          </a:xfrm>
          <a:prstGeom prst="rect">
            <a:avLst/>
          </a:prstGeom>
        </p:spPr>
      </p:pic>
    </p:spTree>
    <p:extLst>
      <p:ext uri="{BB962C8B-B14F-4D97-AF65-F5344CB8AC3E}">
        <p14:creationId xmlns:p14="http://schemas.microsoft.com/office/powerpoint/2010/main" val="368674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B8600B27-6ED7-BA18-4199-C2F3E51A81A1}"/>
              </a:ext>
            </a:extLst>
          </p:cNvPr>
          <p:cNvSpPr>
            <a:spLocks noGrp="1"/>
          </p:cNvSpPr>
          <p:nvPr>
            <p:ph type="subTitle" idx="1"/>
          </p:nvPr>
        </p:nvSpPr>
        <p:spPr>
          <a:xfrm>
            <a:off x="3308350" y="5873945"/>
            <a:ext cx="5575300" cy="896969"/>
          </a:xfrm>
        </p:spPr>
        <p:txBody>
          <a:bodyPr>
            <a:normAutofit fontScale="62500" lnSpcReduction="20000"/>
          </a:bodyPr>
          <a:lstStyle/>
          <a:p>
            <a:r>
              <a:rPr lang="en-US" dirty="0"/>
              <a:t>Interactive “View my Experiments” page that fetches all users’ experiments from the DynamoDB, displays their info, allows for deletion with the </a:t>
            </a:r>
            <a:r>
              <a:rPr lang="en-US" i="0" dirty="0"/>
              <a:t>🗑️ </a:t>
            </a:r>
            <a:r>
              <a:rPr lang="en-US" dirty="0"/>
              <a:t>icon and continue experiment with </a:t>
            </a:r>
            <a:r>
              <a:rPr lang="en-US" dirty="0">
                <a:sym typeface="Wingdings" panose="05000000000000000000" pitchFamily="2" charset="2"/>
              </a:rPr>
              <a:t> icon</a:t>
            </a:r>
            <a:endParaRPr lang="en-US" i="0" dirty="0"/>
          </a:p>
        </p:txBody>
      </p:sp>
      <p:pic>
        <p:nvPicPr>
          <p:cNvPr id="4" name="Picture 3">
            <a:extLst>
              <a:ext uri="{FF2B5EF4-FFF2-40B4-BE49-F238E27FC236}">
                <a16:creationId xmlns:a16="http://schemas.microsoft.com/office/drawing/2014/main" id="{57F68AC6-E017-F5FF-D1B3-623260B4201C}"/>
              </a:ext>
            </a:extLst>
          </p:cNvPr>
          <p:cNvPicPr>
            <a:picLocks noChangeAspect="1"/>
          </p:cNvPicPr>
          <p:nvPr/>
        </p:nvPicPr>
        <p:blipFill>
          <a:blip r:embed="rId3"/>
          <a:stretch>
            <a:fillRect/>
          </a:stretch>
        </p:blipFill>
        <p:spPr>
          <a:xfrm>
            <a:off x="0" y="-113992"/>
            <a:ext cx="12192000" cy="5987937"/>
          </a:xfrm>
          <a:prstGeom prst="rect">
            <a:avLst/>
          </a:prstGeom>
        </p:spPr>
      </p:pic>
    </p:spTree>
    <p:extLst>
      <p:ext uri="{BB962C8B-B14F-4D97-AF65-F5344CB8AC3E}">
        <p14:creationId xmlns:p14="http://schemas.microsoft.com/office/powerpoint/2010/main" val="822003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B8600B27-6ED7-BA18-4199-C2F3E51A81A1}"/>
              </a:ext>
            </a:extLst>
          </p:cNvPr>
          <p:cNvSpPr>
            <a:spLocks noGrp="1"/>
          </p:cNvSpPr>
          <p:nvPr>
            <p:ph type="subTitle" idx="1"/>
          </p:nvPr>
        </p:nvSpPr>
        <p:spPr>
          <a:xfrm>
            <a:off x="1240971" y="4278087"/>
            <a:ext cx="9111343" cy="2492828"/>
          </a:xfrm>
        </p:spPr>
        <p:txBody>
          <a:bodyPr>
            <a:normAutofit fontScale="77500" lnSpcReduction="20000"/>
          </a:bodyPr>
          <a:lstStyle/>
          <a:p>
            <a:r>
              <a:rPr lang="en-US" dirty="0"/>
              <a:t>Final piece of the puzzle in progress. Ongoing experiment page where researchers are presented with the variable configurations to test as generated by the DE algorithm on the backend and allows users to input results and generate next population to test.</a:t>
            </a:r>
            <a:br>
              <a:rPr lang="en-US" dirty="0"/>
            </a:br>
            <a:br>
              <a:rPr lang="en-US" dirty="0"/>
            </a:br>
            <a:r>
              <a:rPr lang="en-US" dirty="0"/>
              <a:t>DE algorithm was implemented at start of semester and is currently being used as a console app by the researchers, need to develop the UI and tie into our backend. Goal of completion during Thanksgiving Break.</a:t>
            </a:r>
            <a:endParaRPr lang="en-US" i="0" dirty="0"/>
          </a:p>
        </p:txBody>
      </p:sp>
      <p:pic>
        <p:nvPicPr>
          <p:cNvPr id="3" name="Picture 2">
            <a:extLst>
              <a:ext uri="{FF2B5EF4-FFF2-40B4-BE49-F238E27FC236}">
                <a16:creationId xmlns:a16="http://schemas.microsoft.com/office/drawing/2014/main" id="{53E4087B-E2AB-9B06-F459-4F689E7958C4}"/>
              </a:ext>
            </a:extLst>
          </p:cNvPr>
          <p:cNvPicPr>
            <a:picLocks noChangeAspect="1"/>
          </p:cNvPicPr>
          <p:nvPr/>
        </p:nvPicPr>
        <p:blipFill>
          <a:blip r:embed="rId3"/>
          <a:stretch>
            <a:fillRect/>
          </a:stretch>
        </p:blipFill>
        <p:spPr>
          <a:xfrm>
            <a:off x="0" y="0"/>
            <a:ext cx="12192000" cy="4072471"/>
          </a:xfrm>
          <a:prstGeom prst="rect">
            <a:avLst/>
          </a:prstGeom>
        </p:spPr>
      </p:pic>
    </p:spTree>
    <p:extLst>
      <p:ext uri="{BB962C8B-B14F-4D97-AF65-F5344CB8AC3E}">
        <p14:creationId xmlns:p14="http://schemas.microsoft.com/office/powerpoint/2010/main" val="1482869003"/>
      </p:ext>
    </p:extLst>
  </p:cSld>
  <p:clrMapOvr>
    <a:masterClrMapping/>
  </p:clrMapOvr>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F021420E-D6CD-4398-9C5C-03FBF68874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70C3F92-C0AD-4E73-8A22-9D413A456BAF}">
  <ds:schemaRefs>
    <ds:schemaRef ds:uri="http://schemas.microsoft.com/sharepoint/v3/contenttype/forms"/>
  </ds:schemaRefs>
</ds:datastoreItem>
</file>

<file path=customXml/itemProps3.xml><?xml version="1.0" encoding="utf-8"?>
<ds:datastoreItem xmlns:ds="http://schemas.openxmlformats.org/officeDocument/2006/customXml" ds:itemID="{975126FD-8B44-46F3-BEB2-D5456E76919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{69C97710-714F-4F4E-A0A0-636AE75242EE}tf22339732_win32</Template>
  <TotalTime>9</TotalTime>
  <Words>173</Words>
  <Application>Microsoft Office PowerPoint</Application>
  <PresentationFormat>Widescreen</PresentationFormat>
  <Paragraphs>11</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Avenir Next LT Pro Light</vt:lpstr>
      <vt:lpstr>Calibri</vt:lpstr>
      <vt:lpstr>Rockwell Nova Light</vt:lpstr>
      <vt:lpstr>Wingdings</vt:lpstr>
      <vt:lpstr>LeafVTI</vt:lpstr>
      <vt:lpstr>Sign IN/ User Auth using Cognito / AWS-Amplify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Mohammad Zaidi</dc:creator>
  <cp:lastModifiedBy>Mohammad Zaidi</cp:lastModifiedBy>
  <cp:revision>1</cp:revision>
  <dcterms:created xsi:type="dcterms:W3CDTF">2024-11-11T23:40:13Z</dcterms:created>
  <dcterms:modified xsi:type="dcterms:W3CDTF">2024-11-11T23:49:52Z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