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93" r:id="rId1"/>
  </p:sldMasterIdLst>
  <p:notesMasterIdLst>
    <p:notesMasterId r:id="rId24"/>
  </p:notes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  <p:sldId id="285" r:id="rId9"/>
    <p:sldId id="286" r:id="rId10"/>
    <p:sldId id="309" r:id="rId11"/>
    <p:sldId id="315" r:id="rId12"/>
    <p:sldId id="291" r:id="rId13"/>
    <p:sldId id="301" r:id="rId14"/>
    <p:sldId id="302" r:id="rId15"/>
    <p:sldId id="303" r:id="rId16"/>
    <p:sldId id="299" r:id="rId17"/>
    <p:sldId id="306" r:id="rId18"/>
    <p:sldId id="311" r:id="rId19"/>
    <p:sldId id="312" r:id="rId20"/>
    <p:sldId id="313" r:id="rId21"/>
    <p:sldId id="290" r:id="rId22"/>
    <p:sldId id="293" r:id="rId23"/>
  </p:sldIdLst>
  <p:sldSz cx="9144000" cy="5143500" type="screen16x9"/>
  <p:notesSz cx="6858000" cy="9144000"/>
  <p:embeddedFontLst>
    <p:embeddedFont>
      <p:font typeface="Rockwell" panose="02060603020205020403" pitchFamily="18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  <p:embeddedFont>
      <p:font typeface="Bookman Old Style" panose="02050604050505020204" pitchFamily="18" charset="0"/>
      <p:regular r:id="rId30"/>
      <p:bold r:id="rId31"/>
      <p:italic r:id="rId32"/>
      <p:boldItalic r:id="rId33"/>
    </p:embeddedFont>
    <p:embeddedFont>
      <p:font typeface="Varela Round" panose="020B0604020202020204" charset="-79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C09E21-E347-418B-B71C-2752CF6F541F}">
  <a:tblStyle styleId="{5FC09E21-E347-418B-B71C-2752CF6F5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120" d="100"/>
          <a:sy n="12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332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79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55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272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185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39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03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471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36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04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6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28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06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1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6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46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84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5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0D1C243-B8F3-4193-BCE2-3D054B42F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6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70832F1-298D-4734-92A9-356233838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4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9965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72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056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25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07635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816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896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37406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8510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554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01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2086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134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958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1 column + imag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4075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25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8686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3354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26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9809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91180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FB89-B421-45DC-92E5-F944D42B433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78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0219" y="2083242"/>
            <a:ext cx="4482910" cy="1304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002060"/>
                </a:solidFill>
              </a:rPr>
              <a:t>AUTOMOBILE</a:t>
            </a:r>
            <a:endParaRPr sz="4400" b="1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DCB4AD-0437-4C31-A7A3-A98B00A0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121" y="287667"/>
            <a:ext cx="1630813" cy="1630813"/>
          </a:xfrm>
          <a:prstGeom prst="rect">
            <a:avLst/>
          </a:prstGeom>
        </p:spPr>
      </p:pic>
      <p:sp>
        <p:nvSpPr>
          <p:cNvPr id="7" name="Google Shape;195;p13">
            <a:extLst>
              <a:ext uri="{FF2B5EF4-FFF2-40B4-BE49-F238E27FC236}">
                <a16:creationId xmlns:a16="http://schemas.microsoft.com/office/drawing/2014/main" id="{0C676C2C-5745-45FC-BD63-3B2E26975FF7}"/>
              </a:ext>
            </a:extLst>
          </p:cNvPr>
          <p:cNvSpPr txBox="1">
            <a:spLocks/>
          </p:cNvSpPr>
          <p:nvPr/>
        </p:nvSpPr>
        <p:spPr>
          <a:xfrm>
            <a:off x="1315540" y="3387256"/>
            <a:ext cx="6491651" cy="6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E-Store</a:t>
            </a:r>
            <a:r>
              <a:rPr lang="en-US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endParaRPr lang="en-US" sz="3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892410" y="388055"/>
            <a:ext cx="5936192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we choose Web?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066" y="1241578"/>
            <a:ext cx="6458677" cy="2660343"/>
          </a:xfrm>
        </p:spPr>
        <p:txBody>
          <a:bodyPr/>
          <a:lstStyle/>
          <a:p>
            <a:r>
              <a:rPr lang="en-US" sz="1800" dirty="0"/>
              <a:t>Web is easily convertible for other platforms.</a:t>
            </a:r>
          </a:p>
          <a:p>
            <a:r>
              <a:rPr lang="en-US" sz="1800" dirty="0"/>
              <a:t>Responsive Design for Android, IOS and other devices.</a:t>
            </a:r>
          </a:p>
          <a:p>
            <a:r>
              <a:rPr lang="en-US" sz="1800" dirty="0"/>
              <a:t>Huge Community of developers for problem solving.</a:t>
            </a:r>
          </a:p>
          <a:p>
            <a:r>
              <a:rPr lang="en-US" sz="1800" dirty="0"/>
              <a:t>Much customization accessibility.</a:t>
            </a:r>
          </a:p>
          <a:p>
            <a:r>
              <a:rPr lang="en-US" sz="1800" dirty="0"/>
              <a:t>Easily accessible.</a:t>
            </a:r>
          </a:p>
          <a:p>
            <a:r>
              <a:rPr lang="en-US" sz="1800" dirty="0"/>
              <a:t>More number of users than other technologies.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2969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553102" y="230588"/>
            <a:ext cx="3251350" cy="516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770" y="1041622"/>
            <a:ext cx="6853931" cy="1712212"/>
          </a:xfrm>
        </p:spPr>
        <p:txBody>
          <a:bodyPr/>
          <a:lstStyle/>
          <a:p>
            <a:r>
              <a:rPr lang="en-US" sz="1800" dirty="0"/>
              <a:t>MVC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Three tier Application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15B04-93C1-484B-B14E-5D1684344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97" b="8547"/>
          <a:stretch/>
        </p:blipFill>
        <p:spPr>
          <a:xfrm>
            <a:off x="4486275" y="3129118"/>
            <a:ext cx="3844776" cy="1288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AC6CF-54F3-4D21-9802-7E9946454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99275"/>
            <a:ext cx="3089121" cy="12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2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3;p21">
            <a:extLst>
              <a:ext uri="{FF2B5EF4-FFF2-40B4-BE49-F238E27FC236}">
                <a16:creationId xmlns:a16="http://schemas.microsoft.com/office/drawing/2014/main" id="{CA2D09B9-32EE-4882-87E3-3E32F6C6C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7766" y="126624"/>
            <a:ext cx="2599994" cy="450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2753"/>
            <a:ext cx="469800" cy="38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2B8DB4-D80E-4F9C-90B9-0E219DA7C2A1}"/>
              </a:ext>
            </a:extLst>
          </p:cNvPr>
          <p:cNvSpPr/>
          <p:nvPr/>
        </p:nvSpPr>
        <p:spPr>
          <a:xfrm>
            <a:off x="2252881" y="485030"/>
            <a:ext cx="4224845" cy="4174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AF4441-7B6C-4EFC-B6D6-79E336D1B2A7}"/>
              </a:ext>
            </a:extLst>
          </p:cNvPr>
          <p:cNvSpPr/>
          <p:nvPr/>
        </p:nvSpPr>
        <p:spPr>
          <a:xfrm>
            <a:off x="4505406" y="1796623"/>
            <a:ext cx="1616293" cy="532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37020"/>
              </a:gs>
              <a:gs pos="100000">
                <a:srgbClr val="FAA21A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Admin Panel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76D3D9-C868-42F5-A709-59E9557E8887}"/>
              </a:ext>
            </a:extLst>
          </p:cNvPr>
          <p:cNvSpPr/>
          <p:nvPr/>
        </p:nvSpPr>
        <p:spPr>
          <a:xfrm>
            <a:off x="4524369" y="3001744"/>
            <a:ext cx="1570193" cy="5876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A3D82"/>
              </a:gs>
              <a:gs pos="100000">
                <a:srgbClr val="796AA5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132A89-30A9-4075-BADE-2C3D0B28DFFB}"/>
              </a:ext>
            </a:extLst>
          </p:cNvPr>
          <p:cNvSpPr/>
          <p:nvPr/>
        </p:nvSpPr>
        <p:spPr>
          <a:xfrm>
            <a:off x="2341705" y="2391043"/>
            <a:ext cx="1548175" cy="57938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32D81"/>
              </a:gs>
              <a:gs pos="100000">
                <a:srgbClr val="D44E98"/>
              </a:gs>
            </a:gsLst>
            <a:lin ang="810000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3CE6AA-0348-487E-A701-3AB85E653E09}"/>
              </a:ext>
            </a:extLst>
          </p:cNvPr>
          <p:cNvSpPr/>
          <p:nvPr/>
        </p:nvSpPr>
        <p:spPr>
          <a:xfrm>
            <a:off x="3891924" y="1795490"/>
            <a:ext cx="636533" cy="606094"/>
          </a:xfrm>
          <a:prstGeom prst="roundRect">
            <a:avLst>
              <a:gd name="adj" fmla="val 3556"/>
            </a:avLst>
          </a:prstGeom>
          <a:gradFill flip="none" rotWithShape="1">
            <a:gsLst>
              <a:gs pos="0">
                <a:srgbClr val="F37020"/>
              </a:gs>
              <a:gs pos="100000">
                <a:srgbClr val="FAA21A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297F1F-E687-4AB4-A625-009723193063}"/>
              </a:ext>
            </a:extLst>
          </p:cNvPr>
          <p:cNvSpPr/>
          <p:nvPr/>
        </p:nvSpPr>
        <p:spPr>
          <a:xfrm>
            <a:off x="3887836" y="2396532"/>
            <a:ext cx="640621" cy="609118"/>
          </a:xfrm>
          <a:prstGeom prst="roundRect">
            <a:avLst>
              <a:gd name="adj" fmla="val 3556"/>
            </a:avLst>
          </a:prstGeom>
          <a:gradFill flip="none" rotWithShape="1">
            <a:gsLst>
              <a:gs pos="0">
                <a:srgbClr val="A32D81"/>
              </a:gs>
              <a:gs pos="100000">
                <a:srgbClr val="D44E98"/>
              </a:gs>
            </a:gsLst>
            <a:lin ang="810000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A46B8-D9F8-4D8F-804B-AC71C7A66C58}"/>
              </a:ext>
            </a:extLst>
          </p:cNvPr>
          <p:cNvSpPr/>
          <p:nvPr/>
        </p:nvSpPr>
        <p:spPr>
          <a:xfrm>
            <a:off x="3887836" y="3003357"/>
            <a:ext cx="636533" cy="609118"/>
          </a:xfrm>
          <a:prstGeom prst="roundRect">
            <a:avLst>
              <a:gd name="adj" fmla="val 3556"/>
            </a:avLst>
          </a:prstGeom>
          <a:gradFill flip="none" rotWithShape="1">
            <a:gsLst>
              <a:gs pos="0">
                <a:srgbClr val="4A3D82"/>
              </a:gs>
              <a:gs pos="100000">
                <a:srgbClr val="796AA5"/>
              </a:gs>
            </a:gsLst>
            <a:lin ang="0" scaled="1"/>
            <a:tileRect/>
          </a:gradFill>
          <a:ln>
            <a:noFill/>
          </a:ln>
          <a:effectLst>
            <a:outerShdw blurRad="3810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B264DF-E702-4ABF-82C0-4E5F26C9FC4F}"/>
              </a:ext>
            </a:extLst>
          </p:cNvPr>
          <p:cNvSpPr txBox="1"/>
          <p:nvPr/>
        </p:nvSpPr>
        <p:spPr>
          <a:xfrm>
            <a:off x="2612978" y="2526848"/>
            <a:ext cx="144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Buy</a:t>
            </a:r>
            <a:r>
              <a:rPr lang="en-IN" sz="1400" dirty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er 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Panel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B2DA8-815C-433F-9C52-4EA8DB5A8167}"/>
              </a:ext>
            </a:extLst>
          </p:cNvPr>
          <p:cNvSpPr txBox="1"/>
          <p:nvPr/>
        </p:nvSpPr>
        <p:spPr>
          <a:xfrm>
            <a:off x="3335762" y="835831"/>
            <a:ext cx="21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Automobile e-store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Nexa Light" panose="020000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5F1EFF-30D7-4C8B-83BE-1305A5015A14}"/>
              </a:ext>
            </a:extLst>
          </p:cNvPr>
          <p:cNvSpPr txBox="1"/>
          <p:nvPr/>
        </p:nvSpPr>
        <p:spPr>
          <a:xfrm>
            <a:off x="4767485" y="3139290"/>
            <a:ext cx="160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Supplier</a:t>
            </a:r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 Panel</a:t>
            </a:r>
          </a:p>
        </p:txBody>
      </p:sp>
    </p:spTree>
    <p:extLst>
      <p:ext uri="{BB962C8B-B14F-4D97-AF65-F5344CB8AC3E}">
        <p14:creationId xmlns:p14="http://schemas.microsoft.com/office/powerpoint/2010/main" val="129721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3;p21">
            <a:extLst>
              <a:ext uri="{FF2B5EF4-FFF2-40B4-BE49-F238E27FC236}">
                <a16:creationId xmlns:a16="http://schemas.microsoft.com/office/drawing/2014/main" id="{CA2D09B9-32EE-4882-87E3-3E32F6C6C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1413" y="47249"/>
            <a:ext cx="3021496" cy="7194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Panel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23D534-9179-42B2-B688-236953A67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094" y="705796"/>
            <a:ext cx="3936164" cy="3375600"/>
          </a:xfrm>
        </p:spPr>
        <p:txBody>
          <a:bodyPr/>
          <a:lstStyle/>
          <a:p>
            <a:r>
              <a:rPr lang="en-US" sz="1600" dirty="0"/>
              <a:t>Overall Check and Balance.</a:t>
            </a:r>
          </a:p>
          <a:p>
            <a:r>
              <a:rPr lang="en-US" sz="1600" dirty="0"/>
              <a:t>Manage products.</a:t>
            </a:r>
          </a:p>
          <a:p>
            <a:r>
              <a:rPr lang="en-US" sz="1600" dirty="0"/>
              <a:t>Manage customers, suppliers and factories.</a:t>
            </a:r>
          </a:p>
          <a:p>
            <a:r>
              <a:rPr lang="en-US" sz="1600" dirty="0"/>
              <a:t>View all reviews, FAQs of all products.</a:t>
            </a:r>
          </a:p>
          <a:p>
            <a:r>
              <a:rPr lang="en-US" sz="1600" dirty="0"/>
              <a:t>Add , modify themes.</a:t>
            </a:r>
          </a:p>
          <a:p>
            <a:r>
              <a:rPr lang="en-US" sz="1600" dirty="0"/>
              <a:t>Customization of stores.</a:t>
            </a:r>
          </a:p>
          <a:p>
            <a:r>
              <a:rPr lang="en-US" sz="1600" dirty="0"/>
              <a:t>Promotion of stores through banners.</a:t>
            </a:r>
          </a:p>
          <a:p>
            <a:r>
              <a:rPr lang="en-US" sz="1600" dirty="0"/>
              <a:t>Manage admins/sub-admins.</a:t>
            </a: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2753"/>
            <a:ext cx="469800" cy="38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" name="Google Shape;425;p36">
            <a:extLst>
              <a:ext uri="{FF2B5EF4-FFF2-40B4-BE49-F238E27FC236}">
                <a16:creationId xmlns:a16="http://schemas.microsoft.com/office/drawing/2014/main" id="{30DA1464-C237-4F36-A0E5-08312B3A7EC7}"/>
              </a:ext>
            </a:extLst>
          </p:cNvPr>
          <p:cNvSpPr/>
          <p:nvPr/>
        </p:nvSpPr>
        <p:spPr>
          <a:xfrm>
            <a:off x="89406" y="1009816"/>
            <a:ext cx="3902150" cy="350652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3" y="1200647"/>
            <a:ext cx="3700363" cy="26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3;p21">
            <a:extLst>
              <a:ext uri="{FF2B5EF4-FFF2-40B4-BE49-F238E27FC236}">
                <a16:creationId xmlns:a16="http://schemas.microsoft.com/office/drawing/2014/main" id="{CA2D09B9-32EE-4882-87E3-3E32F6C6C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6999" y="0"/>
            <a:ext cx="4166295" cy="556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BUY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Panel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933BAD-661B-421F-8E72-660C0547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4921" y="429370"/>
            <a:ext cx="4770783" cy="4518006"/>
          </a:xfrm>
        </p:spPr>
        <p:txBody>
          <a:bodyPr/>
          <a:lstStyle/>
          <a:p>
            <a:r>
              <a:rPr lang="en-US" sz="1600" dirty="0"/>
              <a:t>Sign up and Login with Verification.</a:t>
            </a:r>
          </a:p>
          <a:p>
            <a:r>
              <a:rPr lang="en-US" sz="1600" dirty="0"/>
              <a:t>Product details.</a:t>
            </a:r>
          </a:p>
          <a:p>
            <a:r>
              <a:rPr lang="en-US" sz="1600" dirty="0"/>
              <a:t>Manage cart, Wishlist.</a:t>
            </a:r>
          </a:p>
          <a:p>
            <a:r>
              <a:rPr lang="en-US" sz="1600" dirty="0"/>
              <a:t>Manage account details (validation)</a:t>
            </a:r>
          </a:p>
          <a:p>
            <a:r>
              <a:rPr lang="en-US" sz="1600" dirty="0"/>
              <a:t>Store site.</a:t>
            </a:r>
          </a:p>
          <a:p>
            <a:r>
              <a:rPr lang="en-US" sz="1600" dirty="0" smtClean="0"/>
              <a:t>Company </a:t>
            </a:r>
            <a:r>
              <a:rPr lang="en-US" sz="1600" dirty="0"/>
              <a:t>store.</a:t>
            </a:r>
          </a:p>
          <a:p>
            <a:r>
              <a:rPr lang="en-US" sz="1600" dirty="0"/>
              <a:t>Retail /whole dealing.</a:t>
            </a:r>
          </a:p>
          <a:p>
            <a:r>
              <a:rPr lang="en-US" sz="1600" dirty="0"/>
              <a:t>Advertisement of </a:t>
            </a:r>
            <a:r>
              <a:rPr lang="en-US" sz="1600" dirty="0" smtClean="0"/>
              <a:t>Companies </a:t>
            </a:r>
            <a:r>
              <a:rPr lang="en-US" sz="1600" dirty="0"/>
              <a:t>and stores.</a:t>
            </a:r>
          </a:p>
          <a:p>
            <a:r>
              <a:rPr lang="en-US" sz="1600" dirty="0"/>
              <a:t>Advertisement of product (video).</a:t>
            </a:r>
          </a:p>
          <a:p>
            <a:r>
              <a:rPr lang="en-US" sz="1600" dirty="0"/>
              <a:t>Related products.</a:t>
            </a:r>
          </a:p>
          <a:p>
            <a:r>
              <a:rPr lang="en-US" sz="1600" dirty="0"/>
              <a:t>Review of product with validation.</a:t>
            </a:r>
          </a:p>
          <a:p>
            <a:r>
              <a:rPr lang="en-US" sz="1600" dirty="0"/>
              <a:t>FAQ’S of product.</a:t>
            </a: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2753"/>
            <a:ext cx="469800" cy="38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425;p36">
            <a:extLst>
              <a:ext uri="{FF2B5EF4-FFF2-40B4-BE49-F238E27FC236}">
                <a16:creationId xmlns:a16="http://schemas.microsoft.com/office/drawing/2014/main" id="{E2D47B45-A172-4825-81FE-2AA884038267}"/>
              </a:ext>
            </a:extLst>
          </p:cNvPr>
          <p:cNvSpPr/>
          <p:nvPr/>
        </p:nvSpPr>
        <p:spPr>
          <a:xfrm>
            <a:off x="308172" y="492982"/>
            <a:ext cx="3675431" cy="228202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8" y="556591"/>
            <a:ext cx="3441732" cy="1781092"/>
          </a:xfrm>
          <a:prstGeom prst="rect">
            <a:avLst/>
          </a:prstGeom>
        </p:spPr>
      </p:pic>
      <p:sp>
        <p:nvSpPr>
          <p:cNvPr id="8" name="Google Shape;425;p36">
            <a:extLst>
              <a:ext uri="{FF2B5EF4-FFF2-40B4-BE49-F238E27FC236}">
                <a16:creationId xmlns:a16="http://schemas.microsoft.com/office/drawing/2014/main" id="{C1BFB5DF-AB13-4CB5-9506-B44DF6741F3E}"/>
              </a:ext>
            </a:extLst>
          </p:cNvPr>
          <p:cNvSpPr/>
          <p:nvPr/>
        </p:nvSpPr>
        <p:spPr>
          <a:xfrm>
            <a:off x="308171" y="2775007"/>
            <a:ext cx="3675431" cy="23140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8" y="2894275"/>
            <a:ext cx="3441732" cy="17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43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3;p21">
            <a:extLst>
              <a:ext uri="{FF2B5EF4-FFF2-40B4-BE49-F238E27FC236}">
                <a16:creationId xmlns:a16="http://schemas.microsoft.com/office/drawing/2014/main" id="{CA2D09B9-32EE-4882-87E3-3E32F6C6C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6351" y="-31897"/>
            <a:ext cx="3621183" cy="535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Supplier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Panel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336CCC-066E-410F-A8AF-F7A4A4767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019" y="503882"/>
            <a:ext cx="4929809" cy="3375600"/>
          </a:xfrm>
        </p:spPr>
        <p:txBody>
          <a:bodyPr/>
          <a:lstStyle/>
          <a:p>
            <a:r>
              <a:rPr lang="en-US" sz="1600" dirty="0"/>
              <a:t>Sign up and Login with Verification.</a:t>
            </a:r>
          </a:p>
          <a:p>
            <a:r>
              <a:rPr lang="en-US" sz="1600" dirty="0"/>
              <a:t>Manage products (SKU, Images, Video).</a:t>
            </a:r>
          </a:p>
          <a:p>
            <a:r>
              <a:rPr lang="en-US" sz="1600" dirty="0"/>
              <a:t>Manage reviews.</a:t>
            </a:r>
          </a:p>
          <a:p>
            <a:r>
              <a:rPr lang="en-US" sz="1600" dirty="0"/>
              <a:t>Manage FAQ’s.</a:t>
            </a:r>
          </a:p>
          <a:p>
            <a:r>
              <a:rPr lang="en-US" sz="1600" dirty="0"/>
              <a:t>Manage categories.</a:t>
            </a:r>
          </a:p>
          <a:p>
            <a:r>
              <a:rPr lang="en-US" sz="1600" dirty="0"/>
              <a:t>Retail dealing.</a:t>
            </a:r>
          </a:p>
          <a:p>
            <a:r>
              <a:rPr lang="en-US" sz="1600" dirty="0"/>
              <a:t>Manage coupons.</a:t>
            </a:r>
          </a:p>
          <a:p>
            <a:r>
              <a:rPr lang="en-US" sz="1600" dirty="0"/>
              <a:t>Manage orders.</a:t>
            </a:r>
          </a:p>
          <a:p>
            <a:r>
              <a:rPr lang="en-US" sz="1600" dirty="0"/>
              <a:t>Orders invoice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Store Details.</a:t>
            </a:r>
          </a:p>
          <a:p>
            <a:r>
              <a:rPr lang="en-US" sz="1600" dirty="0"/>
              <a:t>Store customization (Theme, Colors etc.)</a:t>
            </a: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2753"/>
            <a:ext cx="469800" cy="38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Google Shape;425;p36">
            <a:extLst>
              <a:ext uri="{FF2B5EF4-FFF2-40B4-BE49-F238E27FC236}">
                <a16:creationId xmlns:a16="http://schemas.microsoft.com/office/drawing/2014/main" id="{C1BFB5DF-AB13-4CB5-9506-B44DF6741F3E}"/>
              </a:ext>
            </a:extLst>
          </p:cNvPr>
          <p:cNvSpPr/>
          <p:nvPr/>
        </p:nvSpPr>
        <p:spPr>
          <a:xfrm>
            <a:off x="149552" y="413468"/>
            <a:ext cx="3651171" cy="23084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5;p36">
            <a:extLst>
              <a:ext uri="{FF2B5EF4-FFF2-40B4-BE49-F238E27FC236}">
                <a16:creationId xmlns:a16="http://schemas.microsoft.com/office/drawing/2014/main" id="{0A23B949-05AD-4FBF-B202-5057403E439F}"/>
              </a:ext>
            </a:extLst>
          </p:cNvPr>
          <p:cNvSpPr/>
          <p:nvPr/>
        </p:nvSpPr>
        <p:spPr>
          <a:xfrm>
            <a:off x="149552" y="2823475"/>
            <a:ext cx="3706831" cy="224150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" y="515008"/>
            <a:ext cx="3427013" cy="1782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" y="2949934"/>
            <a:ext cx="3482672" cy="16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3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755122" y="2177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Features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874" y="883950"/>
            <a:ext cx="5527641" cy="3375600"/>
          </a:xfrm>
        </p:spPr>
        <p:txBody>
          <a:bodyPr/>
          <a:lstStyle/>
          <a:p>
            <a:r>
              <a:rPr lang="en-US" sz="1800" dirty="0"/>
              <a:t>Responsive Deign</a:t>
            </a:r>
            <a:endParaRPr lang="en-US" sz="1800" dirty="0">
              <a:latin typeface="Corbel "/>
            </a:endParaRP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401;p33">
            <a:extLst>
              <a:ext uri="{FF2B5EF4-FFF2-40B4-BE49-F238E27FC236}">
                <a16:creationId xmlns:a16="http://schemas.microsoft.com/office/drawing/2014/main" id="{C78E3891-E553-499C-BB84-582D1F5897B0}"/>
              </a:ext>
            </a:extLst>
          </p:cNvPr>
          <p:cNvSpPr/>
          <p:nvPr/>
        </p:nvSpPr>
        <p:spPr>
          <a:xfrm>
            <a:off x="2535419" y="1415331"/>
            <a:ext cx="2362584" cy="36496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1;p33">
            <a:extLst>
              <a:ext uri="{FF2B5EF4-FFF2-40B4-BE49-F238E27FC236}">
                <a16:creationId xmlns:a16="http://schemas.microsoft.com/office/drawing/2014/main" id="{7A57E028-5690-4362-AC58-0053582CD501}"/>
              </a:ext>
            </a:extLst>
          </p:cNvPr>
          <p:cNvSpPr/>
          <p:nvPr/>
        </p:nvSpPr>
        <p:spPr>
          <a:xfrm>
            <a:off x="5699693" y="1812595"/>
            <a:ext cx="2013071" cy="30619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342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987826" y="222637"/>
            <a:ext cx="5787613" cy="532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Hurdles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827" y="1376025"/>
            <a:ext cx="6188610" cy="3375600"/>
          </a:xfrm>
        </p:spPr>
        <p:txBody>
          <a:bodyPr/>
          <a:lstStyle/>
          <a:p>
            <a:pPr marL="139700" indent="0">
              <a:buNone/>
            </a:pP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  <a:p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Deploying location part.</a:t>
            </a: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  <a:p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Finding the details of the spare parts.</a:t>
            </a: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  <a:p>
            <a:r>
              <a:rPr lang="en-US" sz="1800" dirty="0">
                <a:latin typeface="Varela Round" panose="020B0604020202020204" charset="-79"/>
                <a:cs typeface="Varela Round" panose="020B0604020202020204" charset="-79"/>
              </a:rPr>
              <a:t>Customization according to requirement.</a:t>
            </a:r>
          </a:p>
          <a:p>
            <a:r>
              <a:rPr lang="en-US" sz="1800" dirty="0">
                <a:latin typeface="Varela Round" panose="020B0604020202020204" charset="-79"/>
                <a:cs typeface="Varela Round" panose="020B0604020202020204" charset="-79"/>
              </a:rPr>
              <a:t>Dynamic theme customization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.</a:t>
            </a: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  <a:p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928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093056" y="214685"/>
            <a:ext cx="4554793" cy="500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7482" y="1376025"/>
            <a:ext cx="6387568" cy="3375600"/>
          </a:xfrm>
        </p:spPr>
        <p:txBody>
          <a:bodyPr/>
          <a:lstStyle/>
          <a:p>
            <a:pPr lvl="0"/>
            <a:r>
              <a:rPr lang="en-US" sz="1800" dirty="0" smtClean="0"/>
              <a:t>Online shopping is the best way to purchase any item easily but be careful because there may be some fake products on different sites.</a:t>
            </a:r>
            <a:endParaRPr lang="en-US" sz="1800" dirty="0"/>
          </a:p>
          <a:p>
            <a:pPr lvl="0"/>
            <a:r>
              <a:rPr lang="en-US" sz="1800" dirty="0" smtClean="0"/>
              <a:t>Widespread effects on the economy and e-commerce.</a:t>
            </a:r>
            <a:endParaRPr lang="en-US" sz="1800" dirty="0"/>
          </a:p>
          <a:p>
            <a:pPr lvl="0"/>
            <a:r>
              <a:rPr lang="en-US" sz="1800" dirty="0" smtClean="0"/>
              <a:t>With new technology comes better ways of doing things.</a:t>
            </a:r>
          </a:p>
          <a:p>
            <a:pPr lvl="0"/>
            <a:r>
              <a:rPr lang="en-US" sz="1800" dirty="0" smtClean="0"/>
              <a:t>Protecting yourself can make shopping online easy and beneficial to all involved.</a:t>
            </a:r>
            <a:endParaRPr lang="en-US" sz="1800" dirty="0"/>
          </a:p>
          <a:p>
            <a:endParaRPr lang="en-US" sz="1800" dirty="0"/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953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2210" y="95417"/>
            <a:ext cx="5979380" cy="65995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Completed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43485" y="1429967"/>
            <a:ext cx="4726966" cy="2959154"/>
          </a:xfrm>
        </p:spPr>
        <p:txBody>
          <a:bodyPr/>
          <a:lstStyle/>
          <a:p>
            <a:r>
              <a:rPr lang="en-US" sz="3200" dirty="0" smtClean="0"/>
              <a:t>Admin Panel</a:t>
            </a:r>
          </a:p>
          <a:p>
            <a:r>
              <a:rPr lang="en-US" sz="3200" dirty="0" smtClean="0"/>
              <a:t>Buyer panel</a:t>
            </a:r>
          </a:p>
          <a:p>
            <a:r>
              <a:rPr lang="en-US" sz="3200" dirty="0" smtClean="0"/>
              <a:t>Supplier </a:t>
            </a:r>
            <a:r>
              <a:rPr lang="en-US" sz="3200" dirty="0" smtClean="0"/>
              <a:t>panel</a:t>
            </a:r>
            <a:endParaRPr lang="en-US" sz="3200" dirty="0" smtClean="0"/>
          </a:p>
          <a:p>
            <a:pPr marL="139700" indent="0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2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870400" y="58689"/>
            <a:ext cx="5275500" cy="704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Members</a:t>
            </a:r>
            <a:r>
              <a:rPr lang="e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6547" y="3169254"/>
            <a:ext cx="7084828" cy="1879824"/>
          </a:xfrm>
        </p:spPr>
        <p:txBody>
          <a:bodyPr/>
          <a:lstStyle/>
          <a:p>
            <a:pPr marL="76200" indent="0">
              <a:buNone/>
            </a:pPr>
            <a:r>
              <a:rPr lang="en-US" dirty="0" smtClean="0"/>
              <a:t>                           </a:t>
            </a:r>
            <a:r>
              <a:rPr lang="en-US" sz="3200" dirty="0" smtClean="0">
                <a:solidFill>
                  <a:schemeClr val="accent5"/>
                </a:solidFill>
              </a:rPr>
              <a:t>Supervisor</a:t>
            </a:r>
          </a:p>
          <a:p>
            <a:pPr marL="76200" indent="0">
              <a:buNone/>
            </a:pPr>
            <a:r>
              <a:rPr lang="en-US" dirty="0" smtClean="0"/>
              <a:t>                             </a:t>
            </a:r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Sir. Imran Latif</a:t>
            </a:r>
          </a:p>
          <a:p>
            <a:pPr marL="76200" indent="0">
              <a:buNone/>
            </a:pPr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               (Assistant Professor)</a:t>
            </a: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210;p15">
            <a:extLst>
              <a:ext uri="{FF2B5EF4-FFF2-40B4-BE49-F238E27FC236}">
                <a16:creationId xmlns:a16="http://schemas.microsoft.com/office/drawing/2014/main" id="{F1E332D5-2445-4C1D-A689-8D6BB4CC0540}"/>
              </a:ext>
            </a:extLst>
          </p:cNvPr>
          <p:cNvSpPr txBox="1">
            <a:spLocks/>
          </p:cNvSpPr>
          <p:nvPr/>
        </p:nvSpPr>
        <p:spPr>
          <a:xfrm>
            <a:off x="1242223" y="2130952"/>
            <a:ext cx="2180431" cy="46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800" b="1" dirty="0" smtClean="0">
                <a:solidFill>
                  <a:srgbClr val="00ACC3"/>
                </a:solidFill>
              </a:rPr>
              <a:t>Salman Ali</a:t>
            </a:r>
            <a:endParaRPr lang="en-US" sz="1800" b="1" dirty="0">
              <a:solidFill>
                <a:srgbClr val="00ACC3"/>
              </a:solidFill>
            </a:endParaRPr>
          </a:p>
        </p:txBody>
      </p:sp>
      <p:sp>
        <p:nvSpPr>
          <p:cNvPr id="11" name="Google Shape;211;p15">
            <a:extLst>
              <a:ext uri="{FF2B5EF4-FFF2-40B4-BE49-F238E27FC236}">
                <a16:creationId xmlns:a16="http://schemas.microsoft.com/office/drawing/2014/main" id="{48ACB7D9-85CE-4A92-A5FE-7C8DA473A7C1}"/>
              </a:ext>
            </a:extLst>
          </p:cNvPr>
          <p:cNvSpPr txBox="1">
            <a:spLocks/>
          </p:cNvSpPr>
          <p:nvPr/>
        </p:nvSpPr>
        <p:spPr>
          <a:xfrm>
            <a:off x="5477248" y="2130951"/>
            <a:ext cx="1668651" cy="5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800" b="1" dirty="0" smtClean="0">
                <a:solidFill>
                  <a:schemeClr val="accent5"/>
                </a:solidFill>
              </a:rPr>
              <a:t>Zaid-</a:t>
            </a:r>
            <a:r>
              <a:rPr lang="en-US" sz="1800" b="1" dirty="0" err="1" smtClean="0">
                <a:solidFill>
                  <a:schemeClr val="accent5"/>
                </a:solidFill>
              </a:rPr>
              <a:t>ul</a:t>
            </a:r>
            <a:r>
              <a:rPr lang="en-US" sz="1800" b="1" dirty="0" smtClean="0">
                <a:solidFill>
                  <a:schemeClr val="accent5"/>
                </a:solidFill>
              </a:rPr>
              <a:t>-</a:t>
            </a:r>
            <a:r>
              <a:rPr lang="en-US" sz="1800" b="1" dirty="0" err="1" smtClean="0">
                <a:solidFill>
                  <a:schemeClr val="accent5"/>
                </a:solidFill>
              </a:rPr>
              <a:t>haq</a:t>
            </a: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 algn="ctr">
              <a:buFont typeface="Varela Round"/>
              <a:buNone/>
            </a:pP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Fa16-bcs-318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Google Shape;211;p15">
            <a:extLst>
              <a:ext uri="{FF2B5EF4-FFF2-40B4-BE49-F238E27FC236}">
                <a16:creationId xmlns:a16="http://schemas.microsoft.com/office/drawing/2014/main" id="{371F96AA-55E2-438A-A001-5CE358B1B6B6}"/>
              </a:ext>
            </a:extLst>
          </p:cNvPr>
          <p:cNvSpPr txBox="1">
            <a:spLocks/>
          </p:cNvSpPr>
          <p:nvPr/>
        </p:nvSpPr>
        <p:spPr>
          <a:xfrm>
            <a:off x="1126547" y="2504661"/>
            <a:ext cx="2411782" cy="49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FA16-BCS-330</a:t>
            </a:r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FDD3F-1F74-48A4-8AED-27158DCA8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5" y="874644"/>
            <a:ext cx="1444814" cy="125630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B4118-58C9-431C-95F2-BE815EC94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46" y="874644"/>
            <a:ext cx="1318856" cy="12563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3426" y="198931"/>
            <a:ext cx="6447285" cy="6411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Remaining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09530" y="1526650"/>
            <a:ext cx="5518121" cy="3399100"/>
          </a:xfrm>
        </p:spPr>
        <p:txBody>
          <a:bodyPr/>
          <a:lstStyle/>
          <a:p>
            <a:r>
              <a:rPr lang="en-US" sz="1800" dirty="0" smtClean="0"/>
              <a:t>We have to make the website responsive which works as similar to the pc or laptop.</a:t>
            </a:r>
          </a:p>
          <a:p>
            <a:r>
              <a:rPr lang="en-US" sz="1800" dirty="0" smtClean="0"/>
              <a:t>Will be easy to open the site on the smart phone similar to the size of the pc.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14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345636" y="135172"/>
            <a:ext cx="4277802" cy="572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Acknowledgement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066" y="1550150"/>
            <a:ext cx="6841449" cy="33756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We would like to thank:</a:t>
            </a:r>
          </a:p>
          <a:p>
            <a:r>
              <a:rPr lang="en-US" sz="1800" dirty="0" smtClean="0"/>
              <a:t>Sir</a:t>
            </a:r>
            <a:r>
              <a:rPr lang="en-US" sz="1800" dirty="0" smtClean="0"/>
              <a:t>. </a:t>
            </a:r>
            <a:r>
              <a:rPr lang="en-US" sz="1800" dirty="0" smtClean="0"/>
              <a:t>Imran </a:t>
            </a:r>
            <a:r>
              <a:rPr lang="en-US" sz="1800" dirty="0" err="1" smtClean="0"/>
              <a:t>Latif</a:t>
            </a:r>
            <a:r>
              <a:rPr lang="en-US" sz="1800" dirty="0" smtClean="0"/>
              <a:t> </a:t>
            </a:r>
            <a:r>
              <a:rPr lang="en-US" sz="1800" dirty="0"/>
              <a:t>(Assistant Professor, COMSATS University Islamabad, Lahore Campus) for his guidance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056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0" y="6683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JAZAK ALLAH!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0" y="3228975"/>
            <a:ext cx="6594475" cy="75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Any queries?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58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/>
      <p:bldP spid="434" grpId="0" build="p"/>
      <p:bldP spid="4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075289" y="151076"/>
            <a:ext cx="5295569" cy="524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Automobile E-Store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233;p18">
            <a:extLst>
              <a:ext uri="{FF2B5EF4-FFF2-40B4-BE49-F238E27FC236}">
                <a16:creationId xmlns:a16="http://schemas.microsoft.com/office/drawing/2014/main" id="{6F05BFDB-DA21-4FF4-8878-E9C2F3C092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9928" y="1486463"/>
            <a:ext cx="6021068" cy="34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50"/>
              </a:spcAft>
              <a:buClr>
                <a:schemeClr val="dk1"/>
              </a:buClr>
              <a:buSzPts val="1100"/>
              <a:buNone/>
            </a:pPr>
            <a:r>
              <a:rPr lang="en-US" dirty="0" smtClean="0"/>
              <a:t>E-store </a:t>
            </a:r>
            <a:r>
              <a:rPr lang="en-US" dirty="0"/>
              <a:t>online platform like </a:t>
            </a:r>
            <a:r>
              <a:rPr lang="en-US" dirty="0" smtClean="0"/>
              <a:t>(sehgalmotors.com</a:t>
            </a:r>
            <a:r>
              <a:rPr lang="en-US" dirty="0"/>
              <a:t>, Pak Wheels.com). This platform is for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dirty="0"/>
              <a:t>S</a:t>
            </a:r>
            <a:r>
              <a:rPr lang="en-US" sz="1800" dirty="0"/>
              <a:t>upplier </a:t>
            </a:r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dirty="0" smtClean="0"/>
              <a:t>C</a:t>
            </a:r>
            <a:r>
              <a:rPr lang="en-US" sz="1800" dirty="0" smtClean="0"/>
              <a:t>ustomer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dirty="0" smtClean="0"/>
              <a:t>Parts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sz="1800" dirty="0" smtClean="0"/>
              <a:t>Mechanics</a:t>
            </a: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150"/>
              </a:spcAft>
              <a:buSzPts val="2400"/>
              <a:buChar char="◎"/>
            </a:pPr>
            <a:r>
              <a:rPr lang="en-US" dirty="0"/>
              <a:t>Local Shopkeeper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endParaRPr sz="1800" dirty="0"/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4956937" y="412087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endParaRPr lang="en" sz="900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1000"/>
              </a:spcBef>
            </a:pPr>
            <a:endParaRPr sz="800"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202511" y="206734"/>
            <a:ext cx="5887678" cy="540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Introduction: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441905" y="1681281"/>
            <a:ext cx="6021068" cy="2305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250"/>
              </a:spcAft>
              <a:buSzPts val="2400"/>
              <a:buChar char="◎"/>
            </a:pPr>
            <a:r>
              <a:rPr lang="en-US" sz="1800" dirty="0" smtClean="0"/>
              <a:t>Automobile E-Store.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250"/>
              </a:spcAft>
              <a:buSzPts val="2400"/>
              <a:buChar char="◎"/>
            </a:pPr>
            <a:r>
              <a:rPr lang="en-US" sz="1800" dirty="0" smtClean="0"/>
              <a:t>To connect people with E-store.</a:t>
            </a: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250"/>
              </a:spcAft>
              <a:buSzPts val="2400"/>
              <a:buChar char="◎"/>
            </a:pPr>
            <a:r>
              <a:rPr lang="en-US" sz="1800" dirty="0"/>
              <a:t>For those who don’t have online business.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250"/>
              </a:spcAft>
              <a:buSzPts val="2400"/>
              <a:buChar char="◎"/>
            </a:pPr>
            <a:r>
              <a:rPr lang="en-US" sz="1800" dirty="0"/>
              <a:t>Third party application(Mediator).</a:t>
            </a:r>
          </a:p>
          <a:p>
            <a:pPr marL="0" lvl="0" indent="0" algn="l" rtl="0">
              <a:spcBef>
                <a:spcPts val="600"/>
              </a:spcBef>
              <a:spcAft>
                <a:spcPts val="250"/>
              </a:spcAft>
              <a:buNone/>
            </a:pPr>
            <a:endParaRPr sz="18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595633" y="294198"/>
            <a:ext cx="2699936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1"/>
          </p:nvPr>
        </p:nvSpPr>
        <p:spPr>
          <a:xfrm>
            <a:off x="2499940" y="1348132"/>
            <a:ext cx="5711409" cy="293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Facility of Products and Services.</a:t>
            </a:r>
          </a:p>
          <a:p>
            <a:r>
              <a:rPr lang="en-US" dirty="0"/>
              <a:t>Saving time from visiting individual stores. </a:t>
            </a:r>
          </a:p>
          <a:p>
            <a:r>
              <a:rPr lang="en-US" dirty="0"/>
              <a:t>Support ventures in advertisement. </a:t>
            </a:r>
          </a:p>
          <a:p>
            <a:r>
              <a:rPr lang="en-US" dirty="0"/>
              <a:t>Provides customization of individual store/site. </a:t>
            </a:r>
          </a:p>
          <a:p>
            <a:r>
              <a:rPr lang="en-US" dirty="0"/>
              <a:t>A one-stop shop for individual business.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892410" y="79513"/>
            <a:ext cx="6170110" cy="588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 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359" y="1220541"/>
            <a:ext cx="6614232" cy="3375600"/>
          </a:xfrm>
        </p:spPr>
        <p:txBody>
          <a:bodyPr/>
          <a:lstStyle/>
          <a:p>
            <a:r>
              <a:rPr lang="en-US" sz="1800" dirty="0"/>
              <a:t>No one-stop platform for </a:t>
            </a:r>
            <a:r>
              <a:rPr lang="en-US" sz="1800" dirty="0" smtClean="0"/>
              <a:t>E-store.</a:t>
            </a:r>
            <a:endParaRPr lang="en-US" sz="1800" dirty="0"/>
          </a:p>
          <a:p>
            <a:r>
              <a:rPr lang="en-US" sz="1800" dirty="0"/>
              <a:t>Most </a:t>
            </a:r>
            <a:r>
              <a:rPr lang="en-US" sz="1800" dirty="0" smtClean="0"/>
              <a:t>automobile companies </a:t>
            </a:r>
            <a:r>
              <a:rPr lang="en-US" sz="1800" dirty="0"/>
              <a:t>don’t have online store. </a:t>
            </a:r>
          </a:p>
          <a:p>
            <a:r>
              <a:rPr lang="en-US" sz="1800" dirty="0"/>
              <a:t>Facing issue of not getting payment on time.</a:t>
            </a:r>
          </a:p>
          <a:p>
            <a:r>
              <a:rPr lang="en-US" sz="1800" dirty="0"/>
              <a:t>Issue of online sales and promotions.</a:t>
            </a:r>
          </a:p>
          <a:p>
            <a:r>
              <a:rPr lang="en-US" sz="1800" dirty="0"/>
              <a:t>Customer have to visit many websites.</a:t>
            </a:r>
          </a:p>
          <a:p>
            <a:r>
              <a:rPr lang="en-US" sz="1800" dirty="0"/>
              <a:t>Time </a:t>
            </a:r>
            <a:r>
              <a:rPr lang="en-US" sz="1800" dirty="0" smtClean="0"/>
              <a:t>wastage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2035533" y="413154"/>
            <a:ext cx="2401295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1789043" y="1247749"/>
            <a:ext cx="7110408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A Hub for all </a:t>
            </a:r>
            <a:r>
              <a:rPr lang="en-US" sz="1800" dirty="0" smtClean="0"/>
              <a:t>automobile companies.</a:t>
            </a:r>
            <a:endParaRPr lang="en-US" sz="1800" dirty="0"/>
          </a:p>
          <a:p>
            <a:r>
              <a:rPr lang="en-US" sz="1800" dirty="0"/>
              <a:t>An online store for every business.</a:t>
            </a:r>
          </a:p>
          <a:p>
            <a:r>
              <a:rPr lang="en-US" sz="1800" dirty="0"/>
              <a:t>Security assurance of payments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No more browsing on individual sites.</a:t>
            </a:r>
          </a:p>
          <a:p>
            <a:r>
              <a:rPr lang="en-US" sz="1800" dirty="0"/>
              <a:t>Time saving.</a:t>
            </a:r>
          </a:p>
          <a:p>
            <a:r>
              <a:rPr lang="en-US" sz="1800" dirty="0"/>
              <a:t>Customization of theme and looks individually for all.</a:t>
            </a:r>
          </a:p>
          <a:p>
            <a:pPr marL="101600" indent="0">
              <a:buNone/>
            </a:pPr>
            <a:endParaRPr lang="en-US" sz="1800" dirty="0"/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  <p:bldP spid="27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067339" y="262394"/>
            <a:ext cx="6259472" cy="508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Projects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0849" y="1306698"/>
            <a:ext cx="6300897" cy="3375600"/>
          </a:xfrm>
        </p:spPr>
        <p:txBody>
          <a:bodyPr/>
          <a:lstStyle/>
          <a:p>
            <a:r>
              <a:rPr lang="en-US" sz="1800" dirty="0"/>
              <a:t>https://</a:t>
            </a:r>
            <a:r>
              <a:rPr lang="en-US" sz="1800" dirty="0" smtClean="0"/>
              <a:t>www.napaonline.com</a:t>
            </a:r>
            <a:r>
              <a:rPr lang="en-US" sz="1800" dirty="0"/>
              <a:t>/</a:t>
            </a:r>
          </a:p>
          <a:p>
            <a:r>
              <a:rPr lang="en-US" sz="1800" dirty="0"/>
              <a:t>https://</a:t>
            </a:r>
            <a:r>
              <a:rPr lang="en-US" sz="1800" dirty="0" smtClean="0"/>
              <a:t>www.popularmechanics.pk/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smtClean="0"/>
              <a:t>www.sehgalmotors.pk</a:t>
            </a:r>
            <a:r>
              <a:rPr lang="en-US" sz="1800" dirty="0"/>
              <a:t>/</a:t>
            </a:r>
          </a:p>
          <a:p>
            <a:r>
              <a:rPr lang="en-US" sz="1800" dirty="0"/>
              <a:t>https://</a:t>
            </a:r>
            <a:r>
              <a:rPr lang="en-US" sz="1800" dirty="0" smtClean="0"/>
              <a:t>www.chaudhryautostore.com/</a:t>
            </a:r>
            <a:endParaRPr lang="en-US" sz="1800" dirty="0"/>
          </a:p>
          <a:p>
            <a:r>
              <a:rPr lang="en-US" sz="1800" dirty="0"/>
              <a:t>https</a:t>
            </a:r>
            <a:r>
              <a:rPr lang="en-US" sz="1800" dirty="0" smtClean="0"/>
              <a:t>://trims.pk/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74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328965" y="103367"/>
            <a:ext cx="3842169" cy="597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62F0-DB85-45FD-9F92-4B11A87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013" y="1222544"/>
            <a:ext cx="4417075" cy="3375600"/>
          </a:xfrm>
        </p:spPr>
        <p:txBody>
          <a:bodyPr/>
          <a:lstStyle/>
          <a:p>
            <a:r>
              <a:rPr lang="en-US" sz="1800" dirty="0" err="1" smtClean="0"/>
              <a:t>.Net</a:t>
            </a:r>
            <a:r>
              <a:rPr lang="en-US" sz="1800" dirty="0" smtClean="0"/>
              <a:t> for backend programming.</a:t>
            </a:r>
            <a:endParaRPr lang="en-US" sz="1800" dirty="0"/>
          </a:p>
          <a:p>
            <a:r>
              <a:rPr lang="en-US" sz="1800" dirty="0" smtClean="0"/>
              <a:t>Database(MYSQL).</a:t>
            </a:r>
            <a:endParaRPr lang="en-US" sz="1800" dirty="0"/>
          </a:p>
          <a:p>
            <a:r>
              <a:rPr lang="en-US" sz="1800" dirty="0"/>
              <a:t>Frontend </a:t>
            </a:r>
          </a:p>
          <a:p>
            <a:pPr lvl="1"/>
            <a:r>
              <a:rPr lang="en-US" sz="1800" dirty="0"/>
              <a:t>HTML. </a:t>
            </a:r>
          </a:p>
          <a:p>
            <a:pPr lvl="1"/>
            <a:r>
              <a:rPr lang="en-US" sz="1800" dirty="0"/>
              <a:t>CSS(bootstrap).</a:t>
            </a:r>
          </a:p>
          <a:p>
            <a:pPr lvl="1"/>
            <a:r>
              <a:rPr lang="en-US" sz="1800" dirty="0"/>
              <a:t>jQuery.</a:t>
            </a:r>
          </a:p>
          <a:p>
            <a:pPr lvl="1"/>
            <a:r>
              <a:rPr lang="en-US" sz="1800" dirty="0"/>
              <a:t>JS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Bootstrap-4</a:t>
            </a:r>
            <a:endParaRPr lang="en-US"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16B7BA-D4DC-49C6-A36B-15E6B5064A1F}"/>
              </a:ext>
            </a:extLst>
          </p:cNvPr>
          <p:cNvGrpSpPr/>
          <p:nvPr/>
        </p:nvGrpSpPr>
        <p:grpSpPr>
          <a:xfrm>
            <a:off x="6415062" y="429622"/>
            <a:ext cx="1024128" cy="1133856"/>
            <a:chOff x="1187416" y="2338532"/>
            <a:chExt cx="1484244" cy="1484244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F1F3C2A-CA03-4C09-884F-B9FAEFD5E34C}"/>
                </a:ext>
              </a:extLst>
            </p:cNvPr>
            <p:cNvSpPr/>
            <p:nvPr/>
          </p:nvSpPr>
          <p:spPr>
            <a:xfrm rot="2700000">
              <a:off x="1187416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1490273-7557-4ACE-A56E-12EC12F56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453" y="2693518"/>
              <a:ext cx="774274" cy="7742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0D805-CEEE-4CD7-A51E-BB80E9636D20}"/>
              </a:ext>
            </a:extLst>
          </p:cNvPr>
          <p:cNvGrpSpPr/>
          <p:nvPr/>
        </p:nvGrpSpPr>
        <p:grpSpPr>
          <a:xfrm>
            <a:off x="7032000" y="1251477"/>
            <a:ext cx="1561308" cy="1133856"/>
            <a:chOff x="7032000" y="1251477"/>
            <a:chExt cx="1561308" cy="11338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C6D80A3-2B3D-4EC6-964C-371762CA2F76}"/>
                </a:ext>
              </a:extLst>
            </p:cNvPr>
            <p:cNvGrpSpPr/>
            <p:nvPr/>
          </p:nvGrpSpPr>
          <p:grpSpPr>
            <a:xfrm>
              <a:off x="7269582" y="1251477"/>
              <a:ext cx="1024128" cy="1133856"/>
              <a:chOff x="7452656" y="2338532"/>
              <a:chExt cx="1484244" cy="148424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F825BC9-947E-4905-B689-17D207292B1F}"/>
                  </a:ext>
                </a:extLst>
              </p:cNvPr>
              <p:cNvSpPr/>
              <p:nvPr/>
            </p:nvSpPr>
            <p:spPr>
              <a:xfrm rot="2700000">
                <a:off x="7452656" y="2338532"/>
                <a:ext cx="1484244" cy="1484244"/>
              </a:xfrm>
              <a:prstGeom prst="roundRect">
                <a:avLst>
                  <a:gd name="adj" fmla="val 1309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A833463-BA85-4E61-B164-A8AAFC98B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3420" y="2621560"/>
                <a:ext cx="918188" cy="918188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44EF91-9046-4435-8C91-3F63D5EC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2000" y="1407328"/>
              <a:ext cx="1561308" cy="8390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532793-F0D4-499F-9A84-33C3B312EAA1}"/>
              </a:ext>
            </a:extLst>
          </p:cNvPr>
          <p:cNvGrpSpPr/>
          <p:nvPr/>
        </p:nvGrpSpPr>
        <p:grpSpPr>
          <a:xfrm>
            <a:off x="6090798" y="3552835"/>
            <a:ext cx="2002021" cy="1335812"/>
            <a:chOff x="6104127" y="3527755"/>
            <a:chExt cx="2002021" cy="13358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5FBEB0-058D-4036-B1E9-4DF271B4D4D6}"/>
                </a:ext>
              </a:extLst>
            </p:cNvPr>
            <p:cNvSpPr/>
            <p:nvPr/>
          </p:nvSpPr>
          <p:spPr>
            <a:xfrm rot="2700000">
              <a:off x="6526133" y="3634008"/>
              <a:ext cx="1133856" cy="1024128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339B544-40B3-4991-AF5D-16F475D27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4127" y="3527755"/>
              <a:ext cx="2002021" cy="133581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1F81D7-860F-4992-95F4-B2F362BB1C2B}"/>
              </a:ext>
            </a:extLst>
          </p:cNvPr>
          <p:cNvGrpSpPr/>
          <p:nvPr/>
        </p:nvGrpSpPr>
        <p:grpSpPr>
          <a:xfrm>
            <a:off x="7137024" y="2836720"/>
            <a:ext cx="1525927" cy="1298674"/>
            <a:chOff x="7156548" y="2844756"/>
            <a:chExt cx="1525927" cy="12986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48E95DD-A9E1-447C-97CC-12F558FB332C}"/>
                </a:ext>
              </a:extLst>
            </p:cNvPr>
            <p:cNvSpPr/>
            <p:nvPr/>
          </p:nvSpPr>
          <p:spPr>
            <a:xfrm rot="2700000">
              <a:off x="7301173" y="2899620"/>
              <a:ext cx="1133856" cy="1024128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D6EB7C5-B2CA-4F40-9048-32219A827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6548" y="2980792"/>
              <a:ext cx="1525927" cy="116263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30DD0-4610-434B-BACB-E8162D9992A9}"/>
              </a:ext>
            </a:extLst>
          </p:cNvPr>
          <p:cNvGrpSpPr/>
          <p:nvPr/>
        </p:nvGrpSpPr>
        <p:grpSpPr>
          <a:xfrm>
            <a:off x="6456428" y="1944296"/>
            <a:ext cx="1151143" cy="1183499"/>
            <a:chOff x="6468754" y="1964796"/>
            <a:chExt cx="1151143" cy="118349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9A25364-B6D9-400F-9F15-760C407C2B25}"/>
                </a:ext>
              </a:extLst>
            </p:cNvPr>
            <p:cNvSpPr/>
            <p:nvPr/>
          </p:nvSpPr>
          <p:spPr>
            <a:xfrm rot="2700000">
              <a:off x="6464105" y="2069303"/>
              <a:ext cx="1133856" cy="1024128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90EA16E-C69C-4EA7-B203-B3E9CD7D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8754" y="1964796"/>
              <a:ext cx="1151143" cy="115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29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8830</TotalTime>
  <Words>620</Words>
  <Application>Microsoft Office PowerPoint</Application>
  <PresentationFormat>On-screen Show (16:9)</PresentationFormat>
  <Paragraphs>156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Rockwell</vt:lpstr>
      <vt:lpstr>Nexa Light</vt:lpstr>
      <vt:lpstr>Nixie One</vt:lpstr>
      <vt:lpstr>Corbel </vt:lpstr>
      <vt:lpstr>Bookman Old Style</vt:lpstr>
      <vt:lpstr>Arial</vt:lpstr>
      <vt:lpstr>Varela Round</vt:lpstr>
      <vt:lpstr>Damask</vt:lpstr>
      <vt:lpstr>AUTOMOBILE</vt:lpstr>
      <vt:lpstr>Group Members!</vt:lpstr>
      <vt:lpstr>Idea of Automobile E-Store</vt:lpstr>
      <vt:lpstr>Introduction:</vt:lpstr>
      <vt:lpstr>Objectives</vt:lpstr>
      <vt:lpstr>Problem Statement </vt:lpstr>
      <vt:lpstr>Solution</vt:lpstr>
      <vt:lpstr>Similar Projects</vt:lpstr>
      <vt:lpstr>Implementation</vt:lpstr>
      <vt:lpstr>Why we choose Web?</vt:lpstr>
      <vt:lpstr>Architecture</vt:lpstr>
      <vt:lpstr>Modules</vt:lpstr>
      <vt:lpstr>Admin Panel</vt:lpstr>
      <vt:lpstr>BUYer Panel</vt:lpstr>
      <vt:lpstr>Supplier Panel</vt:lpstr>
      <vt:lpstr>Key Features</vt:lpstr>
      <vt:lpstr>Development Hurdles</vt:lpstr>
      <vt:lpstr>Conclusion</vt:lpstr>
      <vt:lpstr>Task Completed </vt:lpstr>
      <vt:lpstr>Remaining Tasks</vt:lpstr>
      <vt:lpstr>Acknowledgement</vt:lpstr>
      <vt:lpstr>JAZAK ALLAH!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HUBZUH</dc:title>
  <dc:creator>UMer</dc:creator>
  <cp:lastModifiedBy>Kahloon</cp:lastModifiedBy>
  <cp:revision>176</cp:revision>
  <dcterms:modified xsi:type="dcterms:W3CDTF">2020-05-18T09:26:15Z</dcterms:modified>
</cp:coreProperties>
</file>