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5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9279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5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1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49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3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3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9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6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7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5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D22070-512C-4821-9AA8-EB93E067BE2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6A1A39-FB1E-4849-AE31-D60949FA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3D355DA-3C63-4DC9-8225-94995EEB3592}"/>
              </a:ext>
            </a:extLst>
          </p:cNvPr>
          <p:cNvSpPr txBox="1"/>
          <p:nvPr/>
        </p:nvSpPr>
        <p:spPr>
          <a:xfrm>
            <a:off x="4349261" y="1350498"/>
            <a:ext cx="3331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SCIENCE HACKATHON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0F5CB8-EEA6-4EAD-9E21-59C0137ACA18}"/>
              </a:ext>
            </a:extLst>
          </p:cNvPr>
          <p:cNvSpPr txBox="1"/>
          <p:nvPr/>
        </p:nvSpPr>
        <p:spPr>
          <a:xfrm>
            <a:off x="4940103" y="2427716"/>
            <a:ext cx="23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Metal Slugs IBA</a:t>
            </a:r>
          </a:p>
        </p:txBody>
      </p:sp>
    </p:spTree>
    <p:extLst>
      <p:ext uri="{BB962C8B-B14F-4D97-AF65-F5344CB8AC3E}">
        <p14:creationId xmlns:p14="http://schemas.microsoft.com/office/powerpoint/2010/main" val="57499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1C7DC9-0201-4DD9-998E-E5DF401B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3632981" cy="4237892"/>
          </a:xfrm>
        </p:spPr>
        <p:txBody>
          <a:bodyPr>
            <a:normAutofit/>
          </a:bodyPr>
          <a:lstStyle/>
          <a:p>
            <a:r>
              <a:rPr lang="en-US" dirty="0"/>
              <a:t>The Burning Question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="" xmlns:a16="http://schemas.microsoft.com/office/drawing/2014/main" id="{4A8DC681-1AD4-481E-8BD7-414D1C00128E}"/>
              </a:ext>
            </a:extLst>
          </p:cNvPr>
          <p:cNvSpPr/>
          <p:nvPr/>
        </p:nvSpPr>
        <p:spPr>
          <a:xfrm>
            <a:off x="5442612" y="309489"/>
            <a:ext cx="5959867" cy="1528275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How can we Machine Learning make the Blood Screening Process more efficient?</a:t>
            </a:r>
          </a:p>
        </p:txBody>
      </p:sp>
      <p:pic>
        <p:nvPicPr>
          <p:cNvPr id="1030" name="Picture 6" descr="Image result for vector graphics cartoon png">
            <a:extLst>
              <a:ext uri="{FF2B5EF4-FFF2-40B4-BE49-F238E27FC236}">
                <a16:creationId xmlns="" xmlns:a16="http://schemas.microsoft.com/office/drawing/2014/main" id="{659E1A63-6D0C-4F0F-964E-7FC2397C133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2111377"/>
            <a:ext cx="3954818" cy="28123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0467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718CB88-5A1C-4AD2-B350-5BD95595A309}"/>
              </a:ext>
            </a:extLst>
          </p:cNvPr>
          <p:cNvSpPr/>
          <p:nvPr/>
        </p:nvSpPr>
        <p:spPr>
          <a:xfrm>
            <a:off x="742122" y="267601"/>
            <a:ext cx="10880035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A Time Series Analysis of the Number of Donors who Failed the Blood Tests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1B340348-30B9-476A-B508-857B5BA9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38" y="1616469"/>
            <a:ext cx="8505601" cy="36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313388" y="3052295"/>
            <a:ext cx="12505387" cy="1970471"/>
            <a:chOff x="-334851" y="3889420"/>
            <a:chExt cx="12160068" cy="160986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91463"/>
            <a:stretch/>
          </p:blipFill>
          <p:spPr>
            <a:xfrm>
              <a:off x="-334851" y="5048518"/>
              <a:ext cx="12160068" cy="45076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-106" t="47561" r="106" b="30488"/>
            <a:stretch/>
          </p:blipFill>
          <p:spPr>
            <a:xfrm>
              <a:off x="-334851" y="3889420"/>
              <a:ext cx="12160068" cy="1159098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939306" y="1275008"/>
            <a:ext cx="22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33352" y="3206840"/>
            <a:ext cx="1700011" cy="1264191"/>
          </a:xfrm>
          <a:prstGeom prst="rect">
            <a:avLst/>
          </a:prstGeom>
          <a:solidFill>
            <a:srgbClr val="8ABAD4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4854" y="3206839"/>
            <a:ext cx="1700011" cy="1264191"/>
          </a:xfrm>
          <a:prstGeom prst="rect">
            <a:avLst/>
          </a:prstGeom>
          <a:solidFill>
            <a:srgbClr val="8ABAD4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56356" y="3206838"/>
            <a:ext cx="1700011" cy="1264191"/>
          </a:xfrm>
          <a:prstGeom prst="rect">
            <a:avLst/>
          </a:prstGeom>
          <a:solidFill>
            <a:srgbClr val="8ABAD4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238" y="403935"/>
            <a:ext cx="11256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Berlin Sans FB" panose="020E0602020502020306" pitchFamily="34" charset="0"/>
              </a:defRPr>
            </a:lvl1pPr>
          </a:lstStyle>
          <a:p>
            <a:r>
              <a:rPr lang="en-US" sz="2400" dirty="0">
                <a:latin typeface="Century Gothic" panose="020B0502020202020204" pitchFamily="34" charset="0"/>
                <a:cs typeface="Arial" panose="020B0604020202020204" pitchFamily="34" charset="0"/>
              </a:rPr>
              <a:t>As we can see from the graph </a:t>
            </a:r>
            <a:r>
              <a:rPr lang="en-US" sz="24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below, </a:t>
            </a:r>
            <a:r>
              <a:rPr lang="en-US" sz="2400" dirty="0">
                <a:latin typeface="Century Gothic" panose="020B0502020202020204" pitchFamily="34" charset="0"/>
                <a:cs typeface="Arial" panose="020B0604020202020204" pitchFamily="34" charset="0"/>
              </a:rPr>
              <a:t>the seasonal traits seem to fluctuate with a pattern. During the Summer of each season we experience a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</a:t>
            </a:r>
            <a:r>
              <a:rPr lang="en-US" sz="24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Century Gothic" panose="020B0502020202020204" pitchFamily="34" charset="0"/>
                <a:cs typeface="Arial" panose="020B0604020202020204" pitchFamily="34" charset="0"/>
              </a:rPr>
              <a:t>the amount of failed </a:t>
            </a:r>
            <a:r>
              <a:rPr lang="en-US" sz="24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tests </a:t>
            </a:r>
            <a:r>
              <a:rPr lang="en-US" sz="2400" dirty="0">
                <a:latin typeface="Century Gothic" panose="020B0502020202020204" pitchFamily="34" charset="0"/>
                <a:cs typeface="Arial" panose="020B0604020202020204" pitchFamily="34" charset="0"/>
              </a:rPr>
              <a:t>which can </a:t>
            </a:r>
            <a:r>
              <a:rPr lang="en-US" sz="24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tell </a:t>
            </a:r>
            <a:r>
              <a:rPr lang="en-US" sz="2400" dirty="0">
                <a:latin typeface="Century Gothic" panose="020B0502020202020204" pitchFamily="34" charset="0"/>
                <a:cs typeface="Arial" panose="020B0604020202020204" pitchFamily="34" charset="0"/>
              </a:rPr>
              <a:t>us a lot about the cost incurred during the blood loss in the Summer </a:t>
            </a:r>
            <a:r>
              <a:rPr lang="en-US" sz="24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Season. Therefore, </a:t>
            </a:r>
            <a:r>
              <a:rPr lang="en-US" sz="2400" dirty="0" err="1" smtClean="0">
                <a:latin typeface="Century Gothic" panose="020B0502020202020204" pitchFamily="34" charset="0"/>
                <a:cs typeface="Arial" panose="020B0604020202020204" pitchFamily="34" charset="0"/>
              </a:rPr>
              <a:t>Hussaini</a:t>
            </a:r>
            <a:r>
              <a:rPr lang="en-US" sz="24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Blood Bank can relax their screening process in the other months.</a:t>
            </a:r>
            <a:endParaRPr lang="en-US" sz="24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6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631" b="1874"/>
          <a:stretch/>
        </p:blipFill>
        <p:spPr>
          <a:xfrm>
            <a:off x="1400188" y="784583"/>
            <a:ext cx="9049265" cy="45215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754" y="210752"/>
            <a:ext cx="11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Berlin Sans FB" panose="020E0602020502020306" pitchFamily="34" charset="0"/>
              </a:defRPr>
            </a:lvl1pPr>
          </a:lstStyle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/>
                <a:cs typeface="Arial" panose="020B0604020202020204" pitchFamily="34" charset="0"/>
              </a:rPr>
              <a:t>Forecast Model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 Neue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4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dascena.com/hs-fs/hubfs/Bravo%20Website/Images/Blog/Inline/Source%20%E2%80%94%20rn.com.png?width=959&amp;name=Source%20%E2%80%94%20rn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26" y="1173049"/>
            <a:ext cx="10464280" cy="436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6652" y="218942"/>
            <a:ext cx="1097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Helvetica Neue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latin typeface="Century Gothic" panose="020B0502020202020204" pitchFamily="34" charset="0"/>
              </a:rPr>
              <a:t>We </a:t>
            </a:r>
            <a:r>
              <a:rPr lang="en-US" dirty="0" smtClean="0">
                <a:latin typeface="Century Gothic" panose="020B0502020202020204" pitchFamily="34" charset="0"/>
              </a:rPr>
              <a:t>suggest</a:t>
            </a:r>
            <a:r>
              <a:rPr lang="en-US" dirty="0" smtClean="0">
                <a:latin typeface="Century Gothic" panose="020B0502020202020204" pitchFamily="34" charset="0"/>
              </a:rPr>
              <a:t> using a MEW-Score as a measure to indicate a healthy </a:t>
            </a:r>
            <a:r>
              <a:rPr lang="en-US" smtClean="0">
                <a:latin typeface="Century Gothic" panose="020B0502020202020204" pitchFamily="34" charset="0"/>
              </a:rPr>
              <a:t>blood donor </a:t>
            </a:r>
            <a:r>
              <a:rPr lang="en-US" dirty="0" smtClean="0">
                <a:latin typeface="Century Gothic" panose="020B0502020202020204" pitchFamily="34" charset="0"/>
              </a:rPr>
              <a:t>on the basis of vital signs.    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38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67</TotalTime>
  <Words>129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Helvetica Neue</vt:lpstr>
      <vt:lpstr>Impact</vt:lpstr>
      <vt:lpstr>Main Event</vt:lpstr>
      <vt:lpstr>PowerPoint Presentation</vt:lpstr>
      <vt:lpstr>The Burning Question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Talat Zubair</dc:creator>
  <cp:lastModifiedBy>Syed Mohammad Sualeh Ali</cp:lastModifiedBy>
  <cp:revision>11</cp:revision>
  <dcterms:created xsi:type="dcterms:W3CDTF">2019-04-21T06:23:11Z</dcterms:created>
  <dcterms:modified xsi:type="dcterms:W3CDTF">2019-04-21T07:37:51Z</dcterms:modified>
</cp:coreProperties>
</file>