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0"/>
  </p:notesMasterIdLst>
  <p:handoutMasterIdLst>
    <p:handoutMasterId r:id="rId31"/>
  </p:handoutMasterIdLst>
  <p:sldIdLst>
    <p:sldId id="312" r:id="rId2"/>
    <p:sldId id="315" r:id="rId3"/>
    <p:sldId id="259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7" r:id="rId14"/>
    <p:sldId id="299" r:id="rId15"/>
    <p:sldId id="300" r:id="rId16"/>
    <p:sldId id="301" r:id="rId17"/>
    <p:sldId id="302" r:id="rId18"/>
    <p:sldId id="303" r:id="rId19"/>
    <p:sldId id="296" r:id="rId20"/>
    <p:sldId id="304" r:id="rId21"/>
    <p:sldId id="305" r:id="rId22"/>
    <p:sldId id="306" r:id="rId23"/>
    <p:sldId id="314" r:id="rId24"/>
    <p:sldId id="313" r:id="rId25"/>
    <p:sldId id="307" r:id="rId26"/>
    <p:sldId id="309" r:id="rId27"/>
    <p:sldId id="310" r:id="rId28"/>
    <p:sldId id="311" r:id="rId29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4B6"/>
    <a:srgbClr val="E0CFB6"/>
    <a:srgbClr val="CFC3B1"/>
    <a:srgbClr val="C2BEBE"/>
    <a:srgbClr val="FF9999"/>
    <a:srgbClr val="869E22"/>
    <a:srgbClr val="E7DDA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90399" autoAdjust="0"/>
  </p:normalViewPr>
  <p:slideViewPr>
    <p:cSldViewPr>
      <p:cViewPr varScale="1">
        <p:scale>
          <a:sx n="44" d="100"/>
          <a:sy n="44" d="100"/>
        </p:scale>
        <p:origin x="53" y="192"/>
      </p:cViewPr>
      <p:guideLst>
        <p:guide orient="horz"/>
        <p:guide pos="19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246" y="72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="" xmlns:a16="http://schemas.microsoft.com/office/drawing/2014/main" id="{F14E4826-0DEE-4899-BB88-945BC7F830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20163" name="Rectangle 3">
            <a:extLst>
              <a:ext uri="{FF2B5EF4-FFF2-40B4-BE49-F238E27FC236}">
                <a16:creationId xmlns="" xmlns:a16="http://schemas.microsoft.com/office/drawing/2014/main" id="{6C817629-9036-4183-AB57-6F1D40D31B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20164" name="Rectangle 4">
            <a:extLst>
              <a:ext uri="{FF2B5EF4-FFF2-40B4-BE49-F238E27FC236}">
                <a16:creationId xmlns="" xmlns:a16="http://schemas.microsoft.com/office/drawing/2014/main" id="{C6ABACB5-7A56-4B68-9CAC-0FAAF9BD06C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anose="020B0606020202030204" pitchFamily="34" charset="0"/>
              </a:defRPr>
            </a:lvl1pPr>
          </a:lstStyle>
          <a:p>
            <a:r>
              <a:rPr lang="en-US" altLang="en-US" smtClean="0"/>
              <a:t>fgfgfgfgfgfg</a:t>
            </a:r>
            <a:endParaRPr lang="en-US" altLang="en-US"/>
          </a:p>
        </p:txBody>
      </p:sp>
      <p:sp>
        <p:nvSpPr>
          <p:cNvPr id="220165" name="Rectangle 5">
            <a:extLst>
              <a:ext uri="{FF2B5EF4-FFF2-40B4-BE49-F238E27FC236}">
                <a16:creationId xmlns="" xmlns:a16="http://schemas.microsoft.com/office/drawing/2014/main" id="{EAB36719-6788-40CD-BA68-4193355C0A7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anose="020B0606020202030204" pitchFamily="34" charset="0"/>
              </a:defRPr>
            </a:lvl1pPr>
          </a:lstStyle>
          <a:p>
            <a:fld id="{0AD7E276-21B2-4035-83EF-73ECE5E396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070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="" xmlns:a16="http://schemas.microsoft.com/office/drawing/2014/main" id="{ED164A82-180D-4499-8C72-5BBD2B4ED7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4755" name="Rectangle 3">
            <a:extLst>
              <a:ext uri="{FF2B5EF4-FFF2-40B4-BE49-F238E27FC236}">
                <a16:creationId xmlns="" xmlns:a16="http://schemas.microsoft.com/office/drawing/2014/main" id="{771F60B4-5384-4194-83FA-1D4AAE2663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4756" name="Rectangle 4">
            <a:extLst>
              <a:ext uri="{FF2B5EF4-FFF2-40B4-BE49-F238E27FC236}">
                <a16:creationId xmlns="" xmlns:a16="http://schemas.microsoft.com/office/drawing/2014/main" id="{9BC41CA9-5183-4087-B9D7-2343B9B1EF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="" xmlns:a16="http://schemas.microsoft.com/office/drawing/2014/main" id="{529C1836-5D9E-49A6-B4F9-E0F3BF640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="" xmlns:a16="http://schemas.microsoft.com/office/drawing/2014/main" id="{B4804843-4B14-4D8B-9D7C-DE301D2B603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anose="020B0606020202030204" pitchFamily="34" charset="0"/>
              </a:defRPr>
            </a:lvl1pPr>
          </a:lstStyle>
          <a:p>
            <a:r>
              <a:rPr lang="en-US" altLang="en-US" smtClean="0"/>
              <a:t>fgfgfgfgfgfg</a:t>
            </a:r>
            <a:endParaRPr lang="en-US" altLang="en-US"/>
          </a:p>
        </p:txBody>
      </p:sp>
      <p:sp>
        <p:nvSpPr>
          <p:cNvPr id="74759" name="Rectangle 7">
            <a:extLst>
              <a:ext uri="{FF2B5EF4-FFF2-40B4-BE49-F238E27FC236}">
                <a16:creationId xmlns="" xmlns:a16="http://schemas.microsoft.com/office/drawing/2014/main" id="{9B894427-5364-43A0-80B1-341A9CD7A3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anose="020B0606020202030204" pitchFamily="34" charset="0"/>
              </a:defRPr>
            </a:lvl1pPr>
          </a:lstStyle>
          <a:p>
            <a:fld id="{E66DCFCF-AA08-4DE8-8607-3B532F5FE1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2786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DCFCF-AA08-4DE8-8607-3B532F5FE1A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358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DCFCF-AA08-4DE8-8607-3B532F5FE1A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73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="" xmlns:a16="http://schemas.microsoft.com/office/drawing/2014/main" id="{CFD62EA7-9EFB-43DB-A713-860F4B804B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>
            <a:extLst>
              <a:ext uri="{FF2B5EF4-FFF2-40B4-BE49-F238E27FC236}">
                <a16:creationId xmlns="" xmlns:a16="http://schemas.microsoft.com/office/drawing/2014/main" id="{4534303F-43DF-46EC-A52D-14D6A1905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DCFCF-AA08-4DE8-8607-3B532F5FE1A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916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DCFCF-AA08-4DE8-8607-3B532F5FE1A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5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6DCFCF-AA08-4DE8-8607-3B532F5FE1A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903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="" xmlns:a16="http://schemas.microsoft.com/office/drawing/2014/main" id="{DD1D7947-0FA3-4589-9F70-DFAAA72EA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>
            <a:extLst>
              <a:ext uri="{FF2B5EF4-FFF2-40B4-BE49-F238E27FC236}">
                <a16:creationId xmlns="" xmlns:a16="http://schemas.microsoft.com/office/drawing/2014/main" id="{317304E2-60FA-4D57-B087-05C4BFDA4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DCFCF-AA08-4DE8-8607-3B532F5FE1A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458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>
            <a:extLst>
              <a:ext uri="{FF2B5EF4-FFF2-40B4-BE49-F238E27FC236}">
                <a16:creationId xmlns="" xmlns:a16="http://schemas.microsoft.com/office/drawing/2014/main" id="{7AC84492-0E04-44E8-9802-E44818AAF5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>
            <a:extLst>
              <a:ext uri="{FF2B5EF4-FFF2-40B4-BE49-F238E27FC236}">
                <a16:creationId xmlns="" xmlns:a16="http://schemas.microsoft.com/office/drawing/2014/main" id="{6C4388C6-6B19-4625-BB19-72DF62DDC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DCFCF-AA08-4DE8-8607-3B532F5FE1AE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645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DCFCF-AA08-4DE8-8607-3B532F5FE1AE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30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92" name="Rectangle 8">
            <a:extLst>
              <a:ext uri="{FF2B5EF4-FFF2-40B4-BE49-F238E27FC236}">
                <a16:creationId xmlns="" xmlns:a16="http://schemas.microsoft.com/office/drawing/2014/main" id="{521402A4-EFFA-4D99-AF7B-D335514EA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29350"/>
            <a:ext cx="9144000" cy="95250"/>
          </a:xfrm>
          <a:prstGeom prst="rect">
            <a:avLst/>
          </a:prstGeom>
          <a:solidFill>
            <a:srgbClr val="869E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5D33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86" name="Rectangle 2">
            <a:extLst>
              <a:ext uri="{FF2B5EF4-FFF2-40B4-BE49-F238E27FC236}">
                <a16:creationId xmlns="" xmlns:a16="http://schemas.microsoft.com/office/drawing/2014/main" id="{7024EB7C-4823-4BB3-A0B8-447A28FAC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24600"/>
            <a:ext cx="9144000" cy="152400"/>
          </a:xfrm>
          <a:prstGeom prst="rect">
            <a:avLst/>
          </a:prstGeom>
          <a:gradFill rotWithShape="1">
            <a:gsLst>
              <a:gs pos="0">
                <a:srgbClr val="242985"/>
              </a:gs>
              <a:gs pos="100000">
                <a:srgbClr val="242985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87" name="Line 3">
            <a:extLst>
              <a:ext uri="{FF2B5EF4-FFF2-40B4-BE49-F238E27FC236}">
                <a16:creationId xmlns="" xmlns:a16="http://schemas.microsoft.com/office/drawing/2014/main" id="{836134A3-E83F-4771-9CAB-6FF129F06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9190" name="Rectangle 6">
            <a:extLst>
              <a:ext uri="{FF2B5EF4-FFF2-40B4-BE49-F238E27FC236}">
                <a16:creationId xmlns="" xmlns:a16="http://schemas.microsoft.com/office/drawing/2014/main" id="{4A5EC2F3-AEDD-4126-94FF-2639F1747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438"/>
            <a:ext cx="9144000" cy="25876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1" name="Line 7">
            <a:extLst>
              <a:ext uri="{FF2B5EF4-FFF2-40B4-BE49-F238E27FC236}">
                <a16:creationId xmlns="" xmlns:a16="http://schemas.microsoft.com/office/drawing/2014/main" id="{E81AE633-1B63-4AD6-ABC2-544AB5EF8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3038"/>
            <a:ext cx="91440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9194" name="Rectangle 10">
            <a:extLst>
              <a:ext uri="{FF2B5EF4-FFF2-40B4-BE49-F238E27FC236}">
                <a16:creationId xmlns="" xmlns:a16="http://schemas.microsoft.com/office/drawing/2014/main" id="{DC840580-E709-4B5D-BA3A-354C4CF25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E11521"/>
              </a:gs>
              <a:gs pos="100000">
                <a:srgbClr val="E11521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5" name="Line 11">
            <a:extLst>
              <a:ext uri="{FF2B5EF4-FFF2-40B4-BE49-F238E27FC236}">
                <a16:creationId xmlns="" xmlns:a16="http://schemas.microsoft.com/office/drawing/2014/main" id="{2D21DE37-77AC-4455-950A-F3A555204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9197" name="Line 13">
            <a:extLst>
              <a:ext uri="{FF2B5EF4-FFF2-40B4-BE49-F238E27FC236}">
                <a16:creationId xmlns="" xmlns:a16="http://schemas.microsoft.com/office/drawing/2014/main" id="{9938EB45-2057-4E4A-A475-C6D20F117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9198" name="Rectangle 14">
            <a:extLst>
              <a:ext uri="{FF2B5EF4-FFF2-40B4-BE49-F238E27FC236}">
                <a16:creationId xmlns="" xmlns:a16="http://schemas.microsoft.com/office/drawing/2014/main" id="{445105A6-0B57-4526-A4B4-68C70A8E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D91A21">
                  <a:alpha val="80000"/>
                </a:srgb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9" name="Line 15">
            <a:extLst>
              <a:ext uri="{FF2B5EF4-FFF2-40B4-BE49-F238E27FC236}">
                <a16:creationId xmlns="" xmlns:a16="http://schemas.microsoft.com/office/drawing/2014/main" id="{8E95D8B7-44DD-422B-9DB5-8549AB07B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77838"/>
            <a:ext cx="91440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9200" name="Rectangle 16">
            <a:extLst>
              <a:ext uri="{FF2B5EF4-FFF2-40B4-BE49-F238E27FC236}">
                <a16:creationId xmlns="" xmlns:a16="http://schemas.microsoft.com/office/drawing/2014/main" id="{13CBCC69-EA3C-4446-BECC-170F16CE4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43663"/>
            <a:ext cx="9144000" cy="95250"/>
          </a:xfrm>
          <a:prstGeom prst="rect">
            <a:avLst/>
          </a:prstGeom>
          <a:gradFill rotWithShape="1">
            <a:gsLst>
              <a:gs pos="0">
                <a:srgbClr val="FBE136">
                  <a:alpha val="80000"/>
                </a:srgbClr>
              </a:gs>
              <a:gs pos="100000">
                <a:srgbClr val="FBE136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1" name="Line 17">
            <a:extLst>
              <a:ext uri="{FF2B5EF4-FFF2-40B4-BE49-F238E27FC236}">
                <a16:creationId xmlns="" xmlns:a16="http://schemas.microsoft.com/office/drawing/2014/main" id="{30C47AD0-9B84-4CDD-9E61-A32775433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51600"/>
            <a:ext cx="91440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9202" name="Rectangle 18">
            <a:extLst>
              <a:ext uri="{FF2B5EF4-FFF2-40B4-BE49-F238E27FC236}">
                <a16:creationId xmlns="" xmlns:a16="http://schemas.microsoft.com/office/drawing/2014/main" id="{255D62F7-DEA8-4984-9F11-4835EB4F26D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178175"/>
            <a:ext cx="7772400" cy="147002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49203" name="Rectangle 19">
            <a:extLst>
              <a:ext uri="{FF2B5EF4-FFF2-40B4-BE49-F238E27FC236}">
                <a16:creationId xmlns="" xmlns:a16="http://schemas.microsoft.com/office/drawing/2014/main" id="{D2A5AA01-0F59-4875-B4BE-D6AEE475BD86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1371600"/>
            <a:ext cx="3505200" cy="1447800"/>
          </a:xfrm>
        </p:spPr>
        <p:txBody>
          <a:bodyPr/>
          <a:lstStyle>
            <a:lvl1pPr algn="ctr">
              <a:defRPr b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49208" name="Line 24">
            <a:extLst>
              <a:ext uri="{FF2B5EF4-FFF2-40B4-BE49-F238E27FC236}">
                <a16:creationId xmlns="" xmlns:a16="http://schemas.microsoft.com/office/drawing/2014/main" id="{324AA562-5FE4-4F35-839C-6A6376F0D3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219825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1EDAD2-775B-4321-96BE-647DFB00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3935A2F-E165-4C48-BE28-1C6EDC845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93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ACE0A08-2596-484B-A292-F117A23FD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175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91B80F2-4B88-4157-BF9E-678EF08DE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175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538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1D5499-0616-4919-A25C-5AF3AEBD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67EA0F-A6F2-4F5A-9FB4-76AD8A770E3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DD3936A-24C9-4344-90FB-0D12E2480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29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E80927-0B7E-454E-BBDA-96DADEBE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="" xmlns:a16="http://schemas.microsoft.com/office/drawing/2014/main" id="{24379AA9-6D3D-44A7-90B2-509D0389945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F5BF5A-5652-4543-9AF5-7FC43468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29E358-BF44-493E-A523-C0AFCF5C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60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A85883-5B15-4307-8A23-08FC9933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3E04724-B54B-4DD9-8DB2-34B523792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72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84122D-215C-4699-A30B-71A7A1A0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EDD835-AACA-4120-83F7-EEF939E2C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A30A746-6620-4345-B0F0-D565AEEBE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198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91D84D-6A69-4ABF-BEE2-FFE6649E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E442C0-8FF9-4FAE-86A6-3D9E9DC79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2AB6E5D-7F0D-4D49-89D0-49C21E986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4BC915-5AF5-45B5-A823-E00DFC59A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C3E31E3-8832-469E-B072-84DCFE7D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934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05DEAB-E62F-4FA1-A841-8EE38A10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486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03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82B126-143E-40CB-A8CF-B4C53749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228891-A51E-4585-8503-43DD40C3A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12D481A-4932-46F5-9DA2-2D86F405F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900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02FEF-03D1-4E94-A0E3-9F776FCE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F2BF239-E807-4B4E-938E-97FC5CD25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7B002F-5495-466D-AE19-240E9913E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801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="" xmlns:a16="http://schemas.microsoft.com/office/drawing/2014/main" id="{E30695E1-571F-4073-8AA8-4915D3F1C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E11521">
                  <a:gamma/>
                  <a:shade val="46275"/>
                  <a:invGamma/>
                </a:srgbClr>
              </a:gs>
              <a:gs pos="100000">
                <a:srgbClr val="E1152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3" name="Rectangle 3">
            <a:extLst>
              <a:ext uri="{FF2B5EF4-FFF2-40B4-BE49-F238E27FC236}">
                <a16:creationId xmlns="" xmlns:a16="http://schemas.microsoft.com/office/drawing/2014/main" id="{B495BE39-F6C7-4413-8A82-33E87F5AD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                                         </a:t>
            </a:r>
          </a:p>
          <a:p>
            <a:pPr lvl="4"/>
            <a:endParaRPr lang="en-US" altLang="en-US"/>
          </a:p>
        </p:txBody>
      </p:sp>
      <p:sp>
        <p:nvSpPr>
          <p:cNvPr id="348164" name="Line 4">
            <a:extLst>
              <a:ext uri="{FF2B5EF4-FFF2-40B4-BE49-F238E27FC236}">
                <a16:creationId xmlns="" xmlns:a16="http://schemas.microsoft.com/office/drawing/2014/main" id="{4CB807E5-7447-4793-B0C9-A2C778CA6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65" name="Line 5">
            <a:extLst>
              <a:ext uri="{FF2B5EF4-FFF2-40B4-BE49-F238E27FC236}">
                <a16:creationId xmlns="" xmlns:a16="http://schemas.microsoft.com/office/drawing/2014/main" id="{1EBBEAAD-0960-4643-8C73-BE3ACF88A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66" name="Rectangle 6">
            <a:extLst>
              <a:ext uri="{FF2B5EF4-FFF2-40B4-BE49-F238E27FC236}">
                <a16:creationId xmlns="" xmlns:a16="http://schemas.microsoft.com/office/drawing/2014/main" id="{5BC903DC-7569-45B1-B0D5-56B5DADA7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2250"/>
            <a:ext cx="91440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15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ctr">
              <a:spcBef>
                <a:spcPct val="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Larson &amp; Farber, </a:t>
            </a:r>
            <a:r>
              <a:rPr lang="en-US" altLang="en-US" sz="1400" b="1" i="1">
                <a:latin typeface="Times New Roman" panose="02020603050405020304" pitchFamily="18" charset="0"/>
              </a:rPr>
              <a:t>Elementary Statistics: Picturing the World</a:t>
            </a:r>
            <a:r>
              <a:rPr lang="en-US" altLang="en-US" sz="1400" b="1">
                <a:latin typeface="Times New Roman" panose="02020603050405020304" pitchFamily="18" charset="0"/>
              </a:rPr>
              <a:t>, 3e</a:t>
            </a:r>
          </a:p>
        </p:txBody>
      </p:sp>
      <p:sp>
        <p:nvSpPr>
          <p:cNvPr id="348167" name="Text Box 7">
            <a:extLst>
              <a:ext uri="{FF2B5EF4-FFF2-40B4-BE49-F238E27FC236}">
                <a16:creationId xmlns="" xmlns:a16="http://schemas.microsoft.com/office/drawing/2014/main" id="{FC5F6D9E-2D6E-465D-A689-8AC303DFE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68" name="Rectangle 8">
            <a:extLst>
              <a:ext uri="{FF2B5EF4-FFF2-40B4-BE49-F238E27FC236}">
                <a16:creationId xmlns="" xmlns:a16="http://schemas.microsoft.com/office/drawing/2014/main" id="{F19F6AD5-DB7C-4A1A-A1CE-9DFAA9DE3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gradFill rotWithShape="1">
            <a:gsLst>
              <a:gs pos="0">
                <a:srgbClr val="242985"/>
              </a:gs>
              <a:gs pos="100000">
                <a:srgbClr val="242985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9" name="Text Box 9">
            <a:extLst>
              <a:ext uri="{FF2B5EF4-FFF2-40B4-BE49-F238E27FC236}">
                <a16:creationId xmlns="" xmlns:a16="http://schemas.microsoft.com/office/drawing/2014/main" id="{F41F1F39-31B4-4160-A36D-5405EE166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4400">
              <a:latin typeface="Times New Roman" panose="02020603050405020304" pitchFamily="18" charset="0"/>
            </a:endParaRPr>
          </a:p>
        </p:txBody>
      </p:sp>
      <p:sp>
        <p:nvSpPr>
          <p:cNvPr id="348170" name="Rectangle 10">
            <a:extLst>
              <a:ext uri="{FF2B5EF4-FFF2-40B4-BE49-F238E27FC236}">
                <a16:creationId xmlns="" xmlns:a16="http://schemas.microsoft.com/office/drawing/2014/main" id="{A9808BBA-7A86-4C74-A85D-1A5009464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B5D335"/>
              </a:gs>
              <a:gs pos="100000">
                <a:srgbClr val="B5D335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3" name="Text Box 13">
            <a:extLst>
              <a:ext uri="{FF2B5EF4-FFF2-40B4-BE49-F238E27FC236}">
                <a16:creationId xmlns="" xmlns:a16="http://schemas.microsoft.com/office/drawing/2014/main" id="{6274E3B7-B63B-48D5-828B-F3958A816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74" name="Line 14">
            <a:extLst>
              <a:ext uri="{FF2B5EF4-FFF2-40B4-BE49-F238E27FC236}">
                <a16:creationId xmlns="" xmlns:a16="http://schemas.microsoft.com/office/drawing/2014/main" id="{7E313434-24C4-44EF-A8CB-0781FAC3C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77" name="Rectangle 17">
            <a:extLst>
              <a:ext uri="{FF2B5EF4-FFF2-40B4-BE49-F238E27FC236}">
                <a16:creationId xmlns="" xmlns:a16="http://schemas.microsoft.com/office/drawing/2014/main" id="{0132DA9E-F85C-414C-B057-C64ABB6E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solidFill>
            <a:schemeClr val="tx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8" name="Line 18">
            <a:extLst>
              <a:ext uri="{FF2B5EF4-FFF2-40B4-BE49-F238E27FC236}">
                <a16:creationId xmlns="" xmlns:a16="http://schemas.microsoft.com/office/drawing/2014/main" id="{CCE11624-7DD2-4B37-BBEF-179B4890D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41400"/>
            <a:ext cx="91440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85" name="Rectangle 25">
            <a:extLst>
              <a:ext uri="{FF2B5EF4-FFF2-40B4-BE49-F238E27FC236}">
                <a16:creationId xmlns="" xmlns:a16="http://schemas.microsoft.com/office/drawing/2014/main" id="{328715A2-ECE3-4B50-A39E-7E7DE971A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48186" name="Rectangle 26">
            <a:extLst>
              <a:ext uri="{FF2B5EF4-FFF2-40B4-BE49-F238E27FC236}">
                <a16:creationId xmlns="" xmlns:a16="http://schemas.microsoft.com/office/drawing/2014/main" id="{F6E433B1-7EC0-46B6-89B3-45923AF605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29675" y="6584950"/>
            <a:ext cx="39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ctr">
              <a:spcBef>
                <a:spcPct val="0"/>
              </a:spcBef>
            </a:pPr>
            <a:fld id="{CAAD4F2B-3F22-43BD-B0F6-E1AF117B383F}" type="slidenum">
              <a:rPr lang="en-US" altLang="en-US" sz="1400" b="1">
                <a:latin typeface="Times New Roman" panose="02020603050405020304" pitchFamily="18" charset="0"/>
              </a:rPr>
              <a:pPr fontAlgn="ctr">
                <a:spcBef>
                  <a:spcPct val="0"/>
                </a:spcBef>
              </a:pPr>
              <a:t>‹#›</a:t>
            </a:fld>
            <a:endParaRPr lang="en-US" altLang="en-US" sz="1400" b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Garamond" panose="020204040303010108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Garamond" panose="020204040303010108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Garamond" panose="020204040303010108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Garamond" panose="020204040303010108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Garamond" panose="020204040303010108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Garamond" panose="020204040303010108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Garamond" panose="020204040303010108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Garamond" panose="02020404030301010803" pitchFamily="18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791325" indent="-66770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072313" indent="-166688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t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7415213" indent="-228600" algn="l" rtl="0" fontAlgn="base">
        <a:spcBef>
          <a:spcPct val="20000"/>
        </a:spcBef>
        <a:spcAft>
          <a:spcPct val="0"/>
        </a:spcAft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529513" indent="60325" algn="l" rtl="0" fontAlgn="base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Mabaso/Quantitative-Techniques-Lectur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QTS105D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14800"/>
            <a:ext cx="7162800" cy="381000"/>
          </a:xfrm>
        </p:spPr>
        <p:txBody>
          <a:bodyPr/>
          <a:lstStyle/>
          <a:p>
            <a:r>
              <a:rPr lang="en-ZA" dirty="0" smtClean="0"/>
              <a:t>Matsilele Mabaso, PhD (Computer Vision)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990600" y="23622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5400" b="1" dirty="0"/>
              <a:t>Introduction to Statistics</a:t>
            </a:r>
            <a:endParaRPr lang="en-ZA" sz="5400" b="1" dirty="0"/>
          </a:p>
        </p:txBody>
      </p:sp>
    </p:spTree>
    <p:extLst>
      <p:ext uri="{BB962C8B-B14F-4D97-AF65-F5344CB8AC3E}">
        <p14:creationId xmlns:p14="http://schemas.microsoft.com/office/powerpoint/2010/main" val="22007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>
            <a:extLst>
              <a:ext uri="{FF2B5EF4-FFF2-40B4-BE49-F238E27FC236}">
                <a16:creationId xmlns="" xmlns:a16="http://schemas.microsoft.com/office/drawing/2014/main" id="{FD15AD85-BDFF-4453-BAB2-96AD392F4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954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2835" name="Rectangle 3">
            <a:extLst>
              <a:ext uri="{FF2B5EF4-FFF2-40B4-BE49-F238E27FC236}">
                <a16:creationId xmlns="" xmlns:a16="http://schemas.microsoft.com/office/drawing/2014/main" id="{173A2AE0-C56C-4C0C-AA38-BA39638613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676400" cy="1143000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4400">
                <a:latin typeface="Book Antiqua" panose="02040602050305030304" pitchFamily="18" charset="0"/>
              </a:rPr>
              <a:t>§ </a:t>
            </a:r>
            <a:r>
              <a:rPr lang="en-US" altLang="en-US" sz="4400"/>
              <a:t>1.2</a:t>
            </a:r>
          </a:p>
        </p:txBody>
      </p:sp>
      <p:sp>
        <p:nvSpPr>
          <p:cNvPr id="632836" name="Rectangle 4">
            <a:extLst>
              <a:ext uri="{FF2B5EF4-FFF2-40B4-BE49-F238E27FC236}">
                <a16:creationId xmlns="" xmlns:a16="http://schemas.microsoft.com/office/drawing/2014/main" id="{DD1A41CF-4A76-4385-889E-09B0BF0C19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2057400"/>
            <a:ext cx="7239000" cy="1752600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0"/>
              <a:t>Data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>
            <a:extLst>
              <a:ext uri="{FF2B5EF4-FFF2-40B4-BE49-F238E27FC236}">
                <a16:creationId xmlns="" xmlns:a16="http://schemas.microsoft.com/office/drawing/2014/main" id="{9543D255-3F42-4C1E-AA11-28C47A411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Data</a:t>
            </a:r>
          </a:p>
        </p:txBody>
      </p:sp>
      <p:sp>
        <p:nvSpPr>
          <p:cNvPr id="636931" name="Rectangle 3">
            <a:extLst>
              <a:ext uri="{FF2B5EF4-FFF2-40B4-BE49-F238E27FC236}">
                <a16:creationId xmlns="" xmlns:a16="http://schemas.microsoft.com/office/drawing/2014/main" id="{3476914C-B461-444D-BBB3-EF248C400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716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Data sets can consist of two types of data: </a:t>
            </a:r>
            <a:r>
              <a:rPr lang="en-US" altLang="en-US" b="1">
                <a:solidFill>
                  <a:schemeClr val="folHlink"/>
                </a:solidFill>
              </a:rPr>
              <a:t>qualitative data </a:t>
            </a:r>
            <a:r>
              <a:rPr lang="en-US" altLang="en-US"/>
              <a:t>and</a:t>
            </a:r>
            <a:r>
              <a:rPr lang="en-US" altLang="en-US" b="1">
                <a:solidFill>
                  <a:schemeClr val="folHlink"/>
                </a:solidFill>
              </a:rPr>
              <a:t> quantitative data</a:t>
            </a:r>
            <a:r>
              <a:rPr lang="en-US" altLang="en-US"/>
              <a:t>.</a:t>
            </a:r>
          </a:p>
        </p:txBody>
      </p:sp>
      <p:sp>
        <p:nvSpPr>
          <p:cNvPr id="636932" name="Text Box 4">
            <a:extLst>
              <a:ext uri="{FF2B5EF4-FFF2-40B4-BE49-F238E27FC236}">
                <a16:creationId xmlns="" xmlns:a16="http://schemas.microsoft.com/office/drawing/2014/main" id="{011D10B9-E47F-408F-BE8D-CCC27284E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419350"/>
            <a:ext cx="1600200" cy="466725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Data</a:t>
            </a:r>
          </a:p>
        </p:txBody>
      </p:sp>
      <p:sp>
        <p:nvSpPr>
          <p:cNvPr id="636933" name="Line 5">
            <a:extLst>
              <a:ext uri="{FF2B5EF4-FFF2-40B4-BE49-F238E27FC236}">
                <a16:creationId xmlns="" xmlns:a16="http://schemas.microsoft.com/office/drawing/2014/main" id="{1E9D415F-D7DE-4585-A377-341088404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2892425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6934" name="Line 6">
            <a:extLst>
              <a:ext uri="{FF2B5EF4-FFF2-40B4-BE49-F238E27FC236}">
                <a16:creationId xmlns="" xmlns:a16="http://schemas.microsoft.com/office/drawing/2014/main" id="{F6D0EA22-5079-4D73-A95A-D6C965786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892425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6935" name="Rectangle 7">
            <a:extLst>
              <a:ext uri="{FF2B5EF4-FFF2-40B4-BE49-F238E27FC236}">
                <a16:creationId xmlns="" xmlns:a16="http://schemas.microsoft.com/office/drawing/2014/main" id="{61D751CC-52A7-4A4C-B806-89E7F9FE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578225"/>
            <a:ext cx="2392363" cy="955675"/>
          </a:xfrm>
          <a:prstGeom prst="rect">
            <a:avLst/>
          </a:prstGeom>
          <a:solidFill>
            <a:schemeClr val="folHlink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/>
              <a:t>Qualitative Data</a:t>
            </a:r>
          </a:p>
        </p:txBody>
      </p:sp>
      <p:sp>
        <p:nvSpPr>
          <p:cNvPr id="636936" name="Rectangle 8">
            <a:extLst>
              <a:ext uri="{FF2B5EF4-FFF2-40B4-BE49-F238E27FC236}">
                <a16:creationId xmlns="" xmlns:a16="http://schemas.microsoft.com/office/drawing/2014/main" id="{06FC6357-7935-4E8A-8118-C042BA952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838" y="3565525"/>
            <a:ext cx="2392362" cy="955675"/>
          </a:xfrm>
          <a:prstGeom prst="rect">
            <a:avLst/>
          </a:prstGeom>
          <a:solidFill>
            <a:schemeClr val="hlink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/>
              <a:t>Quantitative Data</a:t>
            </a:r>
          </a:p>
        </p:txBody>
      </p:sp>
      <p:sp>
        <p:nvSpPr>
          <p:cNvPr id="636937" name="Rectangle 9">
            <a:extLst>
              <a:ext uri="{FF2B5EF4-FFF2-40B4-BE49-F238E27FC236}">
                <a16:creationId xmlns="" xmlns:a16="http://schemas.microsoft.com/office/drawing/2014/main" id="{2192D54B-CA78-4F57-958E-280AC2DCF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572000"/>
            <a:ext cx="2667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/>
              <a:t>Consists of attributes, labels, or </a:t>
            </a:r>
            <a:r>
              <a:rPr lang="en-US" altLang="en-US" sz="2800" u="sng"/>
              <a:t>nonnumerical</a:t>
            </a:r>
            <a:r>
              <a:rPr lang="en-US" altLang="en-US" sz="2800"/>
              <a:t> entries.</a:t>
            </a:r>
          </a:p>
        </p:txBody>
      </p:sp>
      <p:sp>
        <p:nvSpPr>
          <p:cNvPr id="636938" name="Rectangle 10">
            <a:extLst>
              <a:ext uri="{FF2B5EF4-FFF2-40B4-BE49-F238E27FC236}">
                <a16:creationId xmlns="" xmlns:a16="http://schemas.microsoft.com/office/drawing/2014/main" id="{387677B7-2FD7-48F5-AF88-C7F455D70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72000"/>
            <a:ext cx="2971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/>
              <a:t>Consists of </a:t>
            </a:r>
            <a:r>
              <a:rPr lang="en-US" altLang="en-US" sz="2800" u="sng"/>
              <a:t>numerical</a:t>
            </a:r>
            <a:r>
              <a:rPr lang="en-US" altLang="en-US" sz="2800"/>
              <a:t> measurements or counts.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2" grpId="0" animBg="1"/>
      <p:bldP spid="636935" grpId="0" animBg="1"/>
      <p:bldP spid="636936" grpId="0" animBg="1"/>
      <p:bldP spid="636937" grpId="0"/>
      <p:bldP spid="6369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>
            <a:extLst>
              <a:ext uri="{FF2B5EF4-FFF2-40B4-BE49-F238E27FC236}">
                <a16:creationId xmlns="" xmlns:a16="http://schemas.microsoft.com/office/drawing/2014/main" id="{A9E65652-E86E-4BAC-8E2E-837DD5AA9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Qualitative and Quantitative Data</a:t>
            </a:r>
          </a:p>
        </p:txBody>
      </p:sp>
      <p:sp>
        <p:nvSpPr>
          <p:cNvPr id="637955" name="Rectangle 3">
            <a:extLst>
              <a:ext uri="{FF2B5EF4-FFF2-40B4-BE49-F238E27FC236}">
                <a16:creationId xmlns="" xmlns:a16="http://schemas.microsoft.com/office/drawing/2014/main" id="{4BF11AC1-F698-46AB-B41F-D2C8526F29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458200" cy="45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/>
              <a:t>Example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</a:pPr>
            <a:r>
              <a:rPr lang="en-US" altLang="en-US"/>
              <a:t>The grade point averages of five students are listed in the table.  Which data are qualitative data and which are quantitative data?</a:t>
            </a:r>
          </a:p>
        </p:txBody>
      </p:sp>
      <p:graphicFrame>
        <p:nvGraphicFramePr>
          <p:cNvPr id="637985" name="Group 33">
            <a:extLst>
              <a:ext uri="{FF2B5EF4-FFF2-40B4-BE49-F238E27FC236}">
                <a16:creationId xmlns="" xmlns:a16="http://schemas.microsoft.com/office/drawing/2014/main" id="{3DC92E8E-6CAF-4DFB-8ADD-6C087241EA3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441700" y="2981325"/>
          <a:ext cx="2667000" cy="27432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="" xmlns:a16="http://schemas.microsoft.com/office/drawing/2014/main" val="3314119668"/>
                    </a:ext>
                  </a:extLst>
                </a:gridCol>
                <a:gridCol w="1333500">
                  <a:extLst>
                    <a:ext uri="{9D8B030D-6E8A-4147-A177-3AD203B41FA5}">
                      <a16:colId xmlns="" xmlns:a16="http://schemas.microsoft.com/office/drawing/2014/main" val="107945114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Student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623139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3.22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214748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Bob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3.98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5412060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Cindy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7251546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Mark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2.24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3367901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Kathy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Char char="t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buChar char="&gt;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3.84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38295992"/>
                  </a:ext>
                </a:extLst>
              </a:tr>
            </a:tbl>
          </a:graphicData>
        </a:graphic>
      </p:graphicFrame>
      <p:grpSp>
        <p:nvGrpSpPr>
          <p:cNvPr id="637991" name="Group 39">
            <a:extLst>
              <a:ext uri="{FF2B5EF4-FFF2-40B4-BE49-F238E27FC236}">
                <a16:creationId xmlns="" xmlns:a16="http://schemas.microsoft.com/office/drawing/2014/main" id="{2645CDE4-6C5A-48CE-9E57-4495A977E3B0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27700"/>
            <a:ext cx="3505200" cy="554038"/>
            <a:chOff x="3408" y="3608"/>
            <a:chExt cx="2208" cy="349"/>
          </a:xfrm>
        </p:grpSpPr>
        <p:sp>
          <p:nvSpPr>
            <p:cNvPr id="637986" name="Freeform 34">
              <a:extLst>
                <a:ext uri="{FF2B5EF4-FFF2-40B4-BE49-F238E27FC236}">
                  <a16:creationId xmlns="" xmlns:a16="http://schemas.microsoft.com/office/drawing/2014/main" id="{C026C0E9-ED43-4C3E-9A74-6FE14205D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3608"/>
              <a:ext cx="432" cy="192"/>
            </a:xfrm>
            <a:custGeom>
              <a:avLst/>
              <a:gdLst>
                <a:gd name="T0" fmla="*/ 0 w 432"/>
                <a:gd name="T1" fmla="*/ 0 h 96"/>
                <a:gd name="T2" fmla="*/ 0 w 432"/>
                <a:gd name="T3" fmla="*/ 96 h 96"/>
                <a:gd name="T4" fmla="*/ 432 w 43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6">
                  <a:moveTo>
                    <a:pt x="0" y="0"/>
                  </a:moveTo>
                  <a:lnTo>
                    <a:pt x="0" y="96"/>
                  </a:lnTo>
                  <a:lnTo>
                    <a:pt x="432" y="9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37987" name="Text Box 35">
              <a:extLst>
                <a:ext uri="{FF2B5EF4-FFF2-40B4-BE49-F238E27FC236}">
                  <a16:creationId xmlns="" xmlns:a16="http://schemas.microsoft.com/office/drawing/2014/main" id="{78D34F88-596B-4906-B4F3-3EC02F4C4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" y="3630"/>
              <a:ext cx="17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>
                  <a:solidFill>
                    <a:schemeClr val="folHlink"/>
                  </a:solidFill>
                </a:rPr>
                <a:t>Quantitative data</a:t>
              </a:r>
            </a:p>
          </p:txBody>
        </p:sp>
      </p:grpSp>
      <p:grpSp>
        <p:nvGrpSpPr>
          <p:cNvPr id="637990" name="Group 38">
            <a:extLst>
              <a:ext uri="{FF2B5EF4-FFF2-40B4-BE49-F238E27FC236}">
                <a16:creationId xmlns="" xmlns:a16="http://schemas.microsoft.com/office/drawing/2014/main" id="{F34C332C-0D4F-4562-AAEC-21F8B77C9D6B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5715000"/>
            <a:ext cx="3171825" cy="554038"/>
            <a:chOff x="450" y="3600"/>
            <a:chExt cx="1998" cy="349"/>
          </a:xfrm>
        </p:grpSpPr>
        <p:sp>
          <p:nvSpPr>
            <p:cNvPr id="637988" name="Freeform 36">
              <a:extLst>
                <a:ext uri="{FF2B5EF4-FFF2-40B4-BE49-F238E27FC236}">
                  <a16:creationId xmlns="" xmlns:a16="http://schemas.microsoft.com/office/drawing/2014/main" id="{97DC67B2-BEFB-4FD7-9142-B355EE3F94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600"/>
              <a:ext cx="432" cy="192"/>
            </a:xfrm>
            <a:custGeom>
              <a:avLst/>
              <a:gdLst>
                <a:gd name="T0" fmla="*/ 0 w 432"/>
                <a:gd name="T1" fmla="*/ 0 h 96"/>
                <a:gd name="T2" fmla="*/ 0 w 432"/>
                <a:gd name="T3" fmla="*/ 96 h 96"/>
                <a:gd name="T4" fmla="*/ 432 w 43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6">
                  <a:moveTo>
                    <a:pt x="0" y="0"/>
                  </a:moveTo>
                  <a:lnTo>
                    <a:pt x="0" y="96"/>
                  </a:lnTo>
                  <a:lnTo>
                    <a:pt x="432" y="9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37989" name="Text Box 37">
              <a:extLst>
                <a:ext uri="{FF2B5EF4-FFF2-40B4-BE49-F238E27FC236}">
                  <a16:creationId xmlns="" xmlns:a16="http://schemas.microsoft.com/office/drawing/2014/main" id="{365BB848-263B-47EA-B484-59E1A28D0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" y="3622"/>
              <a:ext cx="17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>
                  <a:solidFill>
                    <a:schemeClr val="folHlink"/>
                  </a:solidFill>
                </a:rPr>
                <a:t>  Qualitative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3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3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>
            <a:extLst>
              <a:ext uri="{FF2B5EF4-FFF2-40B4-BE49-F238E27FC236}">
                <a16:creationId xmlns="" xmlns:a16="http://schemas.microsoft.com/office/drawing/2014/main" id="{DBFE00F3-8944-4943-B624-14F0311EB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Levels of Measurement</a:t>
            </a:r>
          </a:p>
        </p:txBody>
      </p:sp>
      <p:sp>
        <p:nvSpPr>
          <p:cNvPr id="642051" name="Rectangle 3">
            <a:extLst>
              <a:ext uri="{FF2B5EF4-FFF2-40B4-BE49-F238E27FC236}">
                <a16:creationId xmlns="" xmlns:a16="http://schemas.microsoft.com/office/drawing/2014/main" id="{41BDA639-4119-4D3A-A02D-470AF1E01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The level of measurement determines which statistical calculations are meaningful.  The four levels of measurement are: </a:t>
            </a:r>
            <a:r>
              <a:rPr lang="en-US" altLang="en-US" b="1">
                <a:solidFill>
                  <a:schemeClr val="folHlink"/>
                </a:solidFill>
              </a:rPr>
              <a:t>nominal</a:t>
            </a:r>
            <a:r>
              <a:rPr lang="en-US" altLang="en-US"/>
              <a:t>,</a:t>
            </a:r>
            <a:r>
              <a:rPr lang="en-US" altLang="en-US" b="1">
                <a:solidFill>
                  <a:schemeClr val="folHlink"/>
                </a:solidFill>
              </a:rPr>
              <a:t> ordinal</a:t>
            </a:r>
            <a:r>
              <a:rPr lang="en-US" altLang="en-US"/>
              <a:t>,</a:t>
            </a:r>
            <a:r>
              <a:rPr lang="en-US" altLang="en-US" b="1">
                <a:solidFill>
                  <a:schemeClr val="folHlink"/>
                </a:solidFill>
              </a:rPr>
              <a:t> interval</a:t>
            </a:r>
            <a:r>
              <a:rPr lang="en-US" altLang="en-US"/>
              <a:t>,</a:t>
            </a:r>
            <a:r>
              <a:rPr lang="en-US" altLang="en-US" b="1">
                <a:solidFill>
                  <a:schemeClr val="folHlink"/>
                </a:solidFill>
              </a:rPr>
              <a:t> </a:t>
            </a:r>
            <a:r>
              <a:rPr lang="en-US" altLang="en-US"/>
              <a:t>and</a:t>
            </a:r>
            <a:r>
              <a:rPr lang="en-US" altLang="en-US" b="1">
                <a:solidFill>
                  <a:schemeClr val="folHlink"/>
                </a:solidFill>
              </a:rPr>
              <a:t> ratio</a:t>
            </a:r>
            <a:r>
              <a:rPr lang="en-US" altLang="en-US"/>
              <a:t>.</a:t>
            </a:r>
          </a:p>
        </p:txBody>
      </p:sp>
      <p:sp>
        <p:nvSpPr>
          <p:cNvPr id="642052" name="Text Box 4">
            <a:extLst>
              <a:ext uri="{FF2B5EF4-FFF2-40B4-BE49-F238E27FC236}">
                <a16:creationId xmlns="" xmlns:a16="http://schemas.microsoft.com/office/drawing/2014/main" id="{6DD74573-8130-4ED7-AC3D-C5BB728EB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75088"/>
            <a:ext cx="2438400" cy="1196975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Levels                 of      Measurement</a:t>
            </a:r>
          </a:p>
        </p:txBody>
      </p:sp>
      <p:sp>
        <p:nvSpPr>
          <p:cNvPr id="642055" name="Rectangle 7">
            <a:extLst>
              <a:ext uri="{FF2B5EF4-FFF2-40B4-BE49-F238E27FC236}">
                <a16:creationId xmlns="" xmlns:a16="http://schemas.microsoft.com/office/drawing/2014/main" id="{8A63E53B-C663-495D-92CF-3DB7EBAE0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3203575"/>
            <a:ext cx="2392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/>
              <a:t>Nominal</a:t>
            </a:r>
          </a:p>
        </p:txBody>
      </p:sp>
      <p:sp>
        <p:nvSpPr>
          <p:cNvPr id="642056" name="Rectangle 8">
            <a:extLst>
              <a:ext uri="{FF2B5EF4-FFF2-40B4-BE49-F238E27FC236}">
                <a16:creationId xmlns="" xmlns:a16="http://schemas.microsoft.com/office/drawing/2014/main" id="{EDBA7484-D80B-4C15-A00B-95A9D8C6E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3898900"/>
            <a:ext cx="2392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/>
              <a:t>Ordinal</a:t>
            </a:r>
          </a:p>
        </p:txBody>
      </p:sp>
      <p:sp>
        <p:nvSpPr>
          <p:cNvPr id="642060" name="Rectangle 12">
            <a:extLst>
              <a:ext uri="{FF2B5EF4-FFF2-40B4-BE49-F238E27FC236}">
                <a16:creationId xmlns="" xmlns:a16="http://schemas.microsoft.com/office/drawing/2014/main" id="{01BD16EE-F336-4F96-85B7-A4605F934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4530725"/>
            <a:ext cx="2392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/>
              <a:t>Interval</a:t>
            </a:r>
          </a:p>
        </p:txBody>
      </p:sp>
      <p:sp>
        <p:nvSpPr>
          <p:cNvPr id="642061" name="Rectangle 13">
            <a:extLst>
              <a:ext uri="{FF2B5EF4-FFF2-40B4-BE49-F238E27FC236}">
                <a16:creationId xmlns="" xmlns:a16="http://schemas.microsoft.com/office/drawing/2014/main" id="{DA13241F-3396-43FB-80B2-AB86BB43D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5195888"/>
            <a:ext cx="2392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/>
              <a:t>Ratio</a:t>
            </a:r>
          </a:p>
        </p:txBody>
      </p:sp>
      <p:sp>
        <p:nvSpPr>
          <p:cNvPr id="642062" name="Line 14">
            <a:extLst>
              <a:ext uri="{FF2B5EF4-FFF2-40B4-BE49-F238E27FC236}">
                <a16:creationId xmlns="" xmlns:a16="http://schemas.microsoft.com/office/drawing/2014/main" id="{20EE407E-7C86-4728-B2D9-A44B43D5B1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417888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63" name="Line 15">
            <a:extLst>
              <a:ext uri="{FF2B5EF4-FFF2-40B4-BE49-F238E27FC236}">
                <a16:creationId xmlns="" xmlns:a16="http://schemas.microsoft.com/office/drawing/2014/main" id="{6F568CF3-A539-476D-A47D-0B9BA3926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065713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65" name="Line 17">
            <a:extLst>
              <a:ext uri="{FF2B5EF4-FFF2-40B4-BE49-F238E27FC236}">
                <a16:creationId xmlns="" xmlns:a16="http://schemas.microsoft.com/office/drawing/2014/main" id="{E51C5A2D-036F-4AB2-9889-52F1207DB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925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66" name="Line 18">
            <a:extLst>
              <a:ext uri="{FF2B5EF4-FFF2-40B4-BE49-F238E27FC236}">
                <a16:creationId xmlns="" xmlns:a16="http://schemas.microsoft.com/office/drawing/2014/main" id="{739A75A9-833B-42F7-A390-B947CAEBC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767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42069" name="Group 21">
            <a:extLst>
              <a:ext uri="{FF2B5EF4-FFF2-40B4-BE49-F238E27FC236}">
                <a16:creationId xmlns="" xmlns:a16="http://schemas.microsoft.com/office/drawing/2014/main" id="{F497C07B-0353-414C-81AF-BEA60F9F9D66}"/>
              </a:ext>
            </a:extLst>
          </p:cNvPr>
          <p:cNvGrpSpPr>
            <a:grpSpLocks/>
          </p:cNvGrpSpPr>
          <p:nvPr/>
        </p:nvGrpSpPr>
        <p:grpSpPr bwMode="auto">
          <a:xfrm>
            <a:off x="6238875" y="3340100"/>
            <a:ext cx="1682750" cy="2286000"/>
            <a:chOff x="3930" y="2104"/>
            <a:chExt cx="1060" cy="1440"/>
          </a:xfrm>
        </p:grpSpPr>
        <p:sp>
          <p:nvSpPr>
            <p:cNvPr id="642067" name="Text Box 19">
              <a:extLst>
                <a:ext uri="{FF2B5EF4-FFF2-40B4-BE49-F238E27FC236}">
                  <a16:creationId xmlns="" xmlns:a16="http://schemas.microsoft.com/office/drawing/2014/main" id="{ACF4CE86-D282-4C04-931C-6A8264866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4" y="2352"/>
              <a:ext cx="81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Lowest to highest</a:t>
              </a:r>
            </a:p>
          </p:txBody>
        </p:sp>
        <p:sp>
          <p:nvSpPr>
            <p:cNvPr id="642068" name="Line 20">
              <a:extLst>
                <a:ext uri="{FF2B5EF4-FFF2-40B4-BE49-F238E27FC236}">
                  <a16:creationId xmlns="" xmlns:a16="http://schemas.microsoft.com/office/drawing/2014/main" id="{14EAD892-1FEC-4C63-84AD-11A9E1803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" y="2104"/>
              <a:ext cx="0" cy="14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4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64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4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64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4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64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64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2" grpId="0" animBg="1"/>
      <p:bldP spid="642055" grpId="0"/>
      <p:bldP spid="642056" grpId="0"/>
      <p:bldP spid="642060" grpId="0"/>
      <p:bldP spid="6420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>
            <a:extLst>
              <a:ext uri="{FF2B5EF4-FFF2-40B4-BE49-F238E27FC236}">
                <a16:creationId xmlns="" xmlns:a16="http://schemas.microsoft.com/office/drawing/2014/main" id="{A117AA95-1330-4F6C-9E6E-B32864E35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Nominal Level of Measurement</a:t>
            </a:r>
          </a:p>
        </p:txBody>
      </p:sp>
      <p:sp>
        <p:nvSpPr>
          <p:cNvPr id="644099" name="Rectangle 3">
            <a:extLst>
              <a:ext uri="{FF2B5EF4-FFF2-40B4-BE49-F238E27FC236}">
                <a16:creationId xmlns="" xmlns:a16="http://schemas.microsoft.com/office/drawing/2014/main" id="{E69CCEF2-29E1-4D0E-8060-4B2D4B43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Data at the </a:t>
            </a:r>
            <a:r>
              <a:rPr lang="en-US" altLang="en-US" b="1">
                <a:solidFill>
                  <a:schemeClr val="folHlink"/>
                </a:solidFill>
              </a:rPr>
              <a:t>nominal</a:t>
            </a:r>
            <a:r>
              <a:rPr lang="en-US" altLang="en-US"/>
              <a:t> </a:t>
            </a:r>
            <a:r>
              <a:rPr lang="en-US" altLang="en-US" b="1">
                <a:solidFill>
                  <a:schemeClr val="folHlink"/>
                </a:solidFill>
              </a:rPr>
              <a:t>level of measurement </a:t>
            </a:r>
            <a:r>
              <a:rPr lang="en-US" altLang="en-US"/>
              <a:t>are qualitative only.</a:t>
            </a:r>
            <a:endParaRPr lang="en-US" altLang="en-US" b="1">
              <a:solidFill>
                <a:schemeClr val="folHlink"/>
              </a:solidFill>
            </a:endParaRPr>
          </a:p>
        </p:txBody>
      </p:sp>
      <p:sp>
        <p:nvSpPr>
          <p:cNvPr id="644100" name="Text Box 4">
            <a:extLst>
              <a:ext uri="{FF2B5EF4-FFF2-40B4-BE49-F238E27FC236}">
                <a16:creationId xmlns="" xmlns:a16="http://schemas.microsoft.com/office/drawing/2014/main" id="{1B2A4AFC-7F9F-4B0F-9A7D-7104B9745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09913"/>
            <a:ext cx="2438400" cy="1196975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Levels                 of      Measurement</a:t>
            </a:r>
          </a:p>
        </p:txBody>
      </p:sp>
      <p:sp>
        <p:nvSpPr>
          <p:cNvPr id="644101" name="Rectangle 5">
            <a:extLst>
              <a:ext uri="{FF2B5EF4-FFF2-40B4-BE49-F238E27FC236}">
                <a16:creationId xmlns="" xmlns:a16="http://schemas.microsoft.com/office/drawing/2014/main" id="{249B419C-68D1-46DA-BACA-E09FD3214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2438400"/>
            <a:ext cx="2392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/>
              <a:t>Nominal</a:t>
            </a:r>
          </a:p>
        </p:txBody>
      </p:sp>
      <p:sp>
        <p:nvSpPr>
          <p:cNvPr id="644105" name="Line 9">
            <a:extLst>
              <a:ext uri="{FF2B5EF4-FFF2-40B4-BE49-F238E27FC236}">
                <a16:creationId xmlns="" xmlns:a16="http://schemas.microsoft.com/office/drawing/2014/main" id="{ACD2C209-5C6A-43B3-969B-47C8487EFB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652713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4112" name="Text Box 16">
            <a:extLst>
              <a:ext uri="{FF2B5EF4-FFF2-40B4-BE49-F238E27FC236}">
                <a16:creationId xmlns="" xmlns:a16="http://schemas.microsoft.com/office/drawing/2014/main" id="{14688614-01DD-4E79-AB59-8FC102DA6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3048000"/>
            <a:ext cx="3937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Calculated using names, labels, or qualities.  No mathematical computations can be made at this level.</a:t>
            </a:r>
          </a:p>
        </p:txBody>
      </p:sp>
      <p:sp>
        <p:nvSpPr>
          <p:cNvPr id="644114" name="Text Box 18">
            <a:extLst>
              <a:ext uri="{FF2B5EF4-FFF2-40B4-BE49-F238E27FC236}">
                <a16:creationId xmlns="" xmlns:a16="http://schemas.microsoft.com/office/drawing/2014/main" id="{57FCB3E4-B570-4F42-BED7-E21A8C199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29200"/>
            <a:ext cx="1295400" cy="1225550"/>
          </a:xfrm>
          <a:prstGeom prst="rect">
            <a:avLst/>
          </a:prstGeom>
          <a:noFill/>
          <a:ln w="381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Colors in the US flag</a:t>
            </a:r>
          </a:p>
        </p:txBody>
      </p:sp>
      <p:sp>
        <p:nvSpPr>
          <p:cNvPr id="644115" name="Text Box 19">
            <a:extLst>
              <a:ext uri="{FF2B5EF4-FFF2-40B4-BE49-F238E27FC236}">
                <a16:creationId xmlns="" xmlns:a16="http://schemas.microsoft.com/office/drawing/2014/main" id="{925D7D77-AAE7-44B1-9645-83D0BF918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029200"/>
            <a:ext cx="2133600" cy="1225550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Names of students in your class</a:t>
            </a:r>
          </a:p>
        </p:txBody>
      </p:sp>
      <p:sp>
        <p:nvSpPr>
          <p:cNvPr id="644117" name="Text Box 21">
            <a:extLst>
              <a:ext uri="{FF2B5EF4-FFF2-40B4-BE49-F238E27FC236}">
                <a16:creationId xmlns="" xmlns:a16="http://schemas.microsoft.com/office/drawing/2014/main" id="{E03607F0-6FC7-4E14-9808-D70E3B878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029200"/>
            <a:ext cx="2133600" cy="1225550"/>
          </a:xfrm>
          <a:prstGeom prst="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Textbooks you are using this semester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12" grpId="0"/>
      <p:bldP spid="644114" grpId="0" animBg="1"/>
      <p:bldP spid="644115" grpId="0" animBg="1"/>
      <p:bldP spid="6441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>
            <a:extLst>
              <a:ext uri="{FF2B5EF4-FFF2-40B4-BE49-F238E27FC236}">
                <a16:creationId xmlns="" xmlns:a16="http://schemas.microsoft.com/office/drawing/2014/main" id="{BA15ABC0-D4C8-4156-88BF-6FB9A3B42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Ordinal Level of Measurement</a:t>
            </a:r>
          </a:p>
        </p:txBody>
      </p:sp>
      <p:sp>
        <p:nvSpPr>
          <p:cNvPr id="645123" name="Rectangle 3">
            <a:extLst>
              <a:ext uri="{FF2B5EF4-FFF2-40B4-BE49-F238E27FC236}">
                <a16:creationId xmlns="" xmlns:a16="http://schemas.microsoft.com/office/drawing/2014/main" id="{2AD778E9-08A2-49E6-94A7-1BAEAAE30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Data at the </a:t>
            </a:r>
            <a:r>
              <a:rPr lang="en-US" altLang="en-US" b="1">
                <a:solidFill>
                  <a:schemeClr val="folHlink"/>
                </a:solidFill>
              </a:rPr>
              <a:t>ordinal</a:t>
            </a:r>
            <a:r>
              <a:rPr lang="en-US" altLang="en-US"/>
              <a:t> </a:t>
            </a:r>
            <a:r>
              <a:rPr lang="en-US" altLang="en-US" b="1">
                <a:solidFill>
                  <a:schemeClr val="folHlink"/>
                </a:solidFill>
              </a:rPr>
              <a:t>level of measurement </a:t>
            </a:r>
            <a:r>
              <a:rPr lang="en-US" altLang="en-US"/>
              <a:t>are qualitative or quantitative.</a:t>
            </a:r>
            <a:endParaRPr lang="en-US" altLang="en-US" b="1">
              <a:solidFill>
                <a:schemeClr val="folHlink"/>
              </a:solidFill>
            </a:endParaRPr>
          </a:p>
        </p:txBody>
      </p:sp>
      <p:sp>
        <p:nvSpPr>
          <p:cNvPr id="645124" name="Text Box 4">
            <a:extLst>
              <a:ext uri="{FF2B5EF4-FFF2-40B4-BE49-F238E27FC236}">
                <a16:creationId xmlns="" xmlns:a16="http://schemas.microsoft.com/office/drawing/2014/main" id="{F8835193-3034-4968-9ECC-A523908FC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2438400" cy="1196975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Levels                 of      Measurement</a:t>
            </a:r>
          </a:p>
        </p:txBody>
      </p:sp>
      <p:sp>
        <p:nvSpPr>
          <p:cNvPr id="645127" name="Text Box 7">
            <a:extLst>
              <a:ext uri="{FF2B5EF4-FFF2-40B4-BE49-F238E27FC236}">
                <a16:creationId xmlns="" xmlns:a16="http://schemas.microsoft.com/office/drawing/2014/main" id="{DF0CF355-6D54-4A93-A987-73FDE891E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3322638"/>
            <a:ext cx="393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Arranged in order, but differences between data entries are not meaningful.</a:t>
            </a:r>
          </a:p>
        </p:txBody>
      </p:sp>
      <p:sp>
        <p:nvSpPr>
          <p:cNvPr id="645128" name="Text Box 8">
            <a:extLst>
              <a:ext uri="{FF2B5EF4-FFF2-40B4-BE49-F238E27FC236}">
                <a16:creationId xmlns="" xmlns:a16="http://schemas.microsoft.com/office/drawing/2014/main" id="{024AAB89-EA94-46FC-A278-C5F0B36E3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756150"/>
            <a:ext cx="2286000" cy="1590675"/>
          </a:xfrm>
          <a:prstGeom prst="rect">
            <a:avLst/>
          </a:prstGeom>
          <a:noFill/>
          <a:ln w="381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Class standings: freshman, sophomore, junior, senior</a:t>
            </a:r>
          </a:p>
        </p:txBody>
      </p:sp>
      <p:sp>
        <p:nvSpPr>
          <p:cNvPr id="645129" name="Text Box 9">
            <a:extLst>
              <a:ext uri="{FF2B5EF4-FFF2-40B4-BE49-F238E27FC236}">
                <a16:creationId xmlns="" xmlns:a16="http://schemas.microsoft.com/office/drawing/2014/main" id="{3C1D0E92-A4F2-43D0-8F45-BE057E58A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756150"/>
            <a:ext cx="2286000" cy="1225550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Numbers on the back of each player’s shirt</a:t>
            </a:r>
          </a:p>
        </p:txBody>
      </p:sp>
      <p:sp>
        <p:nvSpPr>
          <p:cNvPr id="645131" name="Rectangle 11">
            <a:extLst>
              <a:ext uri="{FF2B5EF4-FFF2-40B4-BE49-F238E27FC236}">
                <a16:creationId xmlns="" xmlns:a16="http://schemas.microsoft.com/office/drawing/2014/main" id="{3547990B-B56C-43DF-BBBF-80C0A42D2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2833688"/>
            <a:ext cx="2392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/>
              <a:t>Ordinal</a:t>
            </a:r>
          </a:p>
        </p:txBody>
      </p:sp>
      <p:sp>
        <p:nvSpPr>
          <p:cNvPr id="645132" name="Line 12">
            <a:extLst>
              <a:ext uri="{FF2B5EF4-FFF2-40B4-BE49-F238E27FC236}">
                <a16:creationId xmlns="" xmlns:a16="http://schemas.microsoft.com/office/drawing/2014/main" id="{157015EE-932D-40A4-AD3A-20EA14C6E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1273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133" name="Text Box 13">
            <a:extLst>
              <a:ext uri="{FF2B5EF4-FFF2-40B4-BE49-F238E27FC236}">
                <a16:creationId xmlns="" xmlns:a16="http://schemas.microsoft.com/office/drawing/2014/main" id="{8E262E25-2488-45AB-A677-DDB2B604A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756150"/>
            <a:ext cx="2133600" cy="1225550"/>
          </a:xfrm>
          <a:prstGeom prst="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Top 50 songs played on the radio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7" grpId="0"/>
      <p:bldP spid="645128" grpId="0" animBg="1"/>
      <p:bldP spid="645129" grpId="0" animBg="1"/>
      <p:bldP spid="6451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="" xmlns:a16="http://schemas.microsoft.com/office/drawing/2014/main" id="{4BFA5855-4E88-4DE3-880D-060E9F2E4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Level of Measurement</a:t>
            </a:r>
          </a:p>
        </p:txBody>
      </p:sp>
      <p:sp>
        <p:nvSpPr>
          <p:cNvPr id="646147" name="Rectangle 3">
            <a:extLst>
              <a:ext uri="{FF2B5EF4-FFF2-40B4-BE49-F238E27FC236}">
                <a16:creationId xmlns="" xmlns:a16="http://schemas.microsoft.com/office/drawing/2014/main" id="{F8A04D88-821D-4192-9032-75C057BB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5255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Data at the </a:t>
            </a:r>
            <a:r>
              <a:rPr lang="en-US" altLang="en-US" b="1">
                <a:solidFill>
                  <a:schemeClr val="folHlink"/>
                </a:solidFill>
              </a:rPr>
              <a:t>interval</a:t>
            </a:r>
            <a:r>
              <a:rPr lang="en-US" altLang="en-US"/>
              <a:t> </a:t>
            </a:r>
            <a:r>
              <a:rPr lang="en-US" altLang="en-US" b="1">
                <a:solidFill>
                  <a:schemeClr val="folHlink"/>
                </a:solidFill>
              </a:rPr>
              <a:t>level of measurement </a:t>
            </a:r>
            <a:r>
              <a:rPr lang="en-US" altLang="en-US"/>
              <a:t>are quantitative.  A zero entry simply represents a position on a scale; the entry is not an inherent zero.</a:t>
            </a:r>
            <a:endParaRPr lang="en-US" altLang="en-US" b="1">
              <a:solidFill>
                <a:schemeClr val="folHlink"/>
              </a:solidFill>
            </a:endParaRPr>
          </a:p>
        </p:txBody>
      </p:sp>
      <p:sp>
        <p:nvSpPr>
          <p:cNvPr id="646148" name="Text Box 4">
            <a:extLst>
              <a:ext uri="{FF2B5EF4-FFF2-40B4-BE49-F238E27FC236}">
                <a16:creationId xmlns="" xmlns:a16="http://schemas.microsoft.com/office/drawing/2014/main" id="{5B0EAE9B-271B-4899-8199-023BCDD1F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2438400" cy="1196975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Levels                 of      Measurement</a:t>
            </a:r>
          </a:p>
        </p:txBody>
      </p:sp>
      <p:sp>
        <p:nvSpPr>
          <p:cNvPr id="646149" name="Text Box 5">
            <a:extLst>
              <a:ext uri="{FF2B5EF4-FFF2-40B4-BE49-F238E27FC236}">
                <a16:creationId xmlns="" xmlns:a16="http://schemas.microsoft.com/office/drawing/2014/main" id="{E15A1052-412C-490E-BA2E-3BD5D7E9D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3644900"/>
            <a:ext cx="477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Arranged in order, the differences between data entries can be calculated.</a:t>
            </a:r>
          </a:p>
        </p:txBody>
      </p:sp>
      <p:sp>
        <p:nvSpPr>
          <p:cNvPr id="646150" name="Text Box 6">
            <a:extLst>
              <a:ext uri="{FF2B5EF4-FFF2-40B4-BE49-F238E27FC236}">
                <a16:creationId xmlns="" xmlns:a16="http://schemas.microsoft.com/office/drawing/2014/main" id="{26692A55-AACE-47F9-ADF7-8DA401374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756150"/>
            <a:ext cx="2286000" cy="495300"/>
          </a:xfrm>
          <a:prstGeom prst="rect">
            <a:avLst/>
          </a:prstGeom>
          <a:noFill/>
          <a:ln w="381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Temperatures</a:t>
            </a:r>
          </a:p>
        </p:txBody>
      </p:sp>
      <p:sp>
        <p:nvSpPr>
          <p:cNvPr id="646151" name="Text Box 7">
            <a:extLst>
              <a:ext uri="{FF2B5EF4-FFF2-40B4-BE49-F238E27FC236}">
                <a16:creationId xmlns="" xmlns:a16="http://schemas.microsoft.com/office/drawing/2014/main" id="{58FE3DFC-3DD6-4D8B-921A-6A7EFA9AB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756150"/>
            <a:ext cx="2286000" cy="860425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Years on a timeline</a:t>
            </a:r>
          </a:p>
        </p:txBody>
      </p:sp>
      <p:sp>
        <p:nvSpPr>
          <p:cNvPr id="646152" name="Rectangle 8">
            <a:extLst>
              <a:ext uri="{FF2B5EF4-FFF2-40B4-BE49-F238E27FC236}">
                <a16:creationId xmlns="" xmlns:a16="http://schemas.microsoft.com/office/drawing/2014/main" id="{FC2BEF27-18E5-4AD8-B733-A16E4B8CF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3214688"/>
            <a:ext cx="2392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/>
              <a:t>Interval</a:t>
            </a:r>
          </a:p>
        </p:txBody>
      </p:sp>
      <p:sp>
        <p:nvSpPr>
          <p:cNvPr id="646153" name="Line 9">
            <a:extLst>
              <a:ext uri="{FF2B5EF4-FFF2-40B4-BE49-F238E27FC236}">
                <a16:creationId xmlns="" xmlns:a16="http://schemas.microsoft.com/office/drawing/2014/main" id="{8A1C89E1-EADA-4918-82C5-184F3094B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5083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6154" name="Text Box 10">
            <a:extLst>
              <a:ext uri="{FF2B5EF4-FFF2-40B4-BE49-F238E27FC236}">
                <a16:creationId xmlns="" xmlns:a16="http://schemas.microsoft.com/office/drawing/2014/main" id="{8AC1EAB9-00FF-4E8C-9D78-FAC6A0D3D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756150"/>
            <a:ext cx="2133600" cy="1225550"/>
          </a:xfrm>
          <a:prstGeom prst="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Atlanta Braves World Series victories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9" grpId="0"/>
      <p:bldP spid="646150" grpId="0" animBg="1"/>
      <p:bldP spid="646151" grpId="0" animBg="1"/>
      <p:bldP spid="6461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>
            <a:extLst>
              <a:ext uri="{FF2B5EF4-FFF2-40B4-BE49-F238E27FC236}">
                <a16:creationId xmlns="" xmlns:a16="http://schemas.microsoft.com/office/drawing/2014/main" id="{DA813A17-4CCF-4F5E-A720-32BE79E11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Ratio Level of Measurement</a:t>
            </a:r>
          </a:p>
        </p:txBody>
      </p:sp>
      <p:sp>
        <p:nvSpPr>
          <p:cNvPr id="647171" name="Rectangle 3">
            <a:extLst>
              <a:ext uri="{FF2B5EF4-FFF2-40B4-BE49-F238E27FC236}">
                <a16:creationId xmlns="" xmlns:a16="http://schemas.microsoft.com/office/drawing/2014/main" id="{AA8F2F1E-585E-442C-8CF9-883E707A6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5255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Data at the </a:t>
            </a:r>
            <a:r>
              <a:rPr lang="en-US" altLang="en-US" b="1">
                <a:solidFill>
                  <a:schemeClr val="folHlink"/>
                </a:solidFill>
              </a:rPr>
              <a:t>ratio</a:t>
            </a:r>
            <a:r>
              <a:rPr lang="en-US" altLang="en-US"/>
              <a:t> </a:t>
            </a:r>
            <a:r>
              <a:rPr lang="en-US" altLang="en-US" b="1">
                <a:solidFill>
                  <a:schemeClr val="folHlink"/>
                </a:solidFill>
              </a:rPr>
              <a:t>level of measurement </a:t>
            </a:r>
            <a:r>
              <a:rPr lang="en-US" altLang="en-US"/>
              <a:t>are similar to the interval level, but a zero entry is meaningful.</a:t>
            </a:r>
            <a:endParaRPr lang="en-US" altLang="en-US" b="1">
              <a:solidFill>
                <a:schemeClr val="folHlink"/>
              </a:solidFill>
            </a:endParaRPr>
          </a:p>
        </p:txBody>
      </p:sp>
      <p:sp>
        <p:nvSpPr>
          <p:cNvPr id="647172" name="Text Box 4">
            <a:extLst>
              <a:ext uri="{FF2B5EF4-FFF2-40B4-BE49-F238E27FC236}">
                <a16:creationId xmlns="" xmlns:a16="http://schemas.microsoft.com/office/drawing/2014/main" id="{DD8CC797-E3BE-4D64-B735-B3A8FF293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2438400" cy="1196975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Levels                 of      Measurement</a:t>
            </a:r>
          </a:p>
        </p:txBody>
      </p:sp>
      <p:sp>
        <p:nvSpPr>
          <p:cNvPr id="647173" name="Text Box 5">
            <a:extLst>
              <a:ext uri="{FF2B5EF4-FFF2-40B4-BE49-F238E27FC236}">
                <a16:creationId xmlns="" xmlns:a16="http://schemas.microsoft.com/office/drawing/2014/main" id="{8C5D4004-3B00-4CF0-95E4-DD2636490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514600"/>
            <a:ext cx="4775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 ratio of two data values can be formed so one data value can be expressed as a ratio.</a:t>
            </a:r>
          </a:p>
        </p:txBody>
      </p:sp>
      <p:sp>
        <p:nvSpPr>
          <p:cNvPr id="647174" name="Text Box 6">
            <a:extLst>
              <a:ext uri="{FF2B5EF4-FFF2-40B4-BE49-F238E27FC236}">
                <a16:creationId xmlns="" xmlns:a16="http://schemas.microsoft.com/office/drawing/2014/main" id="{159559F5-A353-47FC-A718-AB5150E2D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022850"/>
            <a:ext cx="990600" cy="495300"/>
          </a:xfrm>
          <a:prstGeom prst="rect">
            <a:avLst/>
          </a:prstGeom>
          <a:noFill/>
          <a:ln w="381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Ages</a:t>
            </a:r>
          </a:p>
        </p:txBody>
      </p:sp>
      <p:sp>
        <p:nvSpPr>
          <p:cNvPr id="647175" name="Text Box 7">
            <a:extLst>
              <a:ext uri="{FF2B5EF4-FFF2-40B4-BE49-F238E27FC236}">
                <a16:creationId xmlns="" xmlns:a16="http://schemas.microsoft.com/office/drawing/2014/main" id="{CE6FC435-1BA5-4F7E-9378-75B2E621B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022850"/>
            <a:ext cx="2286000" cy="860425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Grade point averages</a:t>
            </a:r>
          </a:p>
        </p:txBody>
      </p:sp>
      <p:sp>
        <p:nvSpPr>
          <p:cNvPr id="647176" name="Rectangle 8">
            <a:extLst>
              <a:ext uri="{FF2B5EF4-FFF2-40B4-BE49-F238E27FC236}">
                <a16:creationId xmlns="" xmlns:a16="http://schemas.microsoft.com/office/drawing/2014/main" id="{5E7CF791-DA3B-48B6-A8C7-629EED19E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863" y="4024313"/>
            <a:ext cx="2392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/>
              <a:t>Ratio</a:t>
            </a:r>
          </a:p>
        </p:txBody>
      </p:sp>
      <p:sp>
        <p:nvSpPr>
          <p:cNvPr id="647177" name="Line 9">
            <a:extLst>
              <a:ext uri="{FF2B5EF4-FFF2-40B4-BE49-F238E27FC236}">
                <a16:creationId xmlns="" xmlns:a16="http://schemas.microsoft.com/office/drawing/2014/main" id="{C054E0E9-FE84-4F56-BF0B-4212E9323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857625"/>
            <a:ext cx="838200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7178" name="Text Box 10">
            <a:extLst>
              <a:ext uri="{FF2B5EF4-FFF2-40B4-BE49-F238E27FC236}">
                <a16:creationId xmlns="" xmlns:a16="http://schemas.microsoft.com/office/drawing/2014/main" id="{199F7DE2-21CB-48E2-8714-2351E1EF1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022850"/>
            <a:ext cx="2133600" cy="495300"/>
          </a:xfrm>
          <a:prstGeom prst="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Weights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3" grpId="0"/>
      <p:bldP spid="647174" grpId="0" animBg="1"/>
      <p:bldP spid="647175" grpId="0" animBg="1"/>
      <p:bldP spid="6471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="" xmlns:a16="http://schemas.microsoft.com/office/drawing/2014/main" id="{68E2E0A3-58BE-403F-A56C-2BAEECD99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Levels of Measurement</a:t>
            </a:r>
          </a:p>
        </p:txBody>
      </p:sp>
      <p:sp>
        <p:nvSpPr>
          <p:cNvPr id="648273" name="Rectangle 81">
            <a:extLst>
              <a:ext uri="{FF2B5EF4-FFF2-40B4-BE49-F238E27FC236}">
                <a16:creationId xmlns="" xmlns:a16="http://schemas.microsoft.com/office/drawing/2014/main" id="{64708F5A-8896-43DA-AC06-44CCF6A8F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074988"/>
            <a:ext cx="22860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hlink"/>
                </a:solidFill>
              </a:rPr>
              <a:t>No</a:t>
            </a:r>
          </a:p>
        </p:txBody>
      </p:sp>
      <p:sp>
        <p:nvSpPr>
          <p:cNvPr id="648271" name="Rectangle 79">
            <a:extLst>
              <a:ext uri="{FF2B5EF4-FFF2-40B4-BE49-F238E27FC236}">
                <a16:creationId xmlns="" xmlns:a16="http://schemas.microsoft.com/office/drawing/2014/main" id="{578EA8B0-86BC-4F6A-9304-05303E0FD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3074988"/>
            <a:ext cx="16764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hlink"/>
                </a:solidFill>
              </a:rPr>
              <a:t>No</a:t>
            </a:r>
          </a:p>
        </p:txBody>
      </p:sp>
      <p:sp>
        <p:nvSpPr>
          <p:cNvPr id="648269" name="Rectangle 77">
            <a:extLst>
              <a:ext uri="{FF2B5EF4-FFF2-40B4-BE49-F238E27FC236}">
                <a16:creationId xmlns="" xmlns:a16="http://schemas.microsoft.com/office/drawing/2014/main" id="{25D3157F-FC37-43E5-A2FA-08C54BF01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074988"/>
            <a:ext cx="12350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hlink"/>
                </a:solidFill>
              </a:rPr>
              <a:t>No</a:t>
            </a:r>
          </a:p>
        </p:txBody>
      </p:sp>
      <p:sp>
        <p:nvSpPr>
          <p:cNvPr id="648267" name="Rectangle 75">
            <a:extLst>
              <a:ext uri="{FF2B5EF4-FFF2-40B4-BE49-F238E27FC236}">
                <a16:creationId xmlns="" xmlns:a16="http://schemas.microsoft.com/office/drawing/2014/main" id="{859C2E29-FFE9-4031-A9E0-C310314F9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74988"/>
            <a:ext cx="15240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65" name="Rectangle 73">
            <a:extLst>
              <a:ext uri="{FF2B5EF4-FFF2-40B4-BE49-F238E27FC236}">
                <a16:creationId xmlns="" xmlns:a16="http://schemas.microsoft.com/office/drawing/2014/main" id="{1FF09DE9-568F-403E-A25D-4A0CE6069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3074988"/>
            <a:ext cx="19653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b="1"/>
              <a:t>Nominal</a:t>
            </a:r>
          </a:p>
        </p:txBody>
      </p:sp>
      <p:sp>
        <p:nvSpPr>
          <p:cNvPr id="648262" name="Rectangle 70">
            <a:extLst>
              <a:ext uri="{FF2B5EF4-FFF2-40B4-BE49-F238E27FC236}">
                <a16:creationId xmlns="" xmlns:a16="http://schemas.microsoft.com/office/drawing/2014/main" id="{60E8861D-0591-4733-8244-56E8F766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530600"/>
            <a:ext cx="22860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hlink"/>
                </a:solidFill>
              </a:rPr>
              <a:t>No</a:t>
            </a:r>
          </a:p>
        </p:txBody>
      </p:sp>
      <p:sp>
        <p:nvSpPr>
          <p:cNvPr id="648260" name="Rectangle 68">
            <a:extLst>
              <a:ext uri="{FF2B5EF4-FFF2-40B4-BE49-F238E27FC236}">
                <a16:creationId xmlns="" xmlns:a16="http://schemas.microsoft.com/office/drawing/2014/main" id="{673C75CE-7EF7-42A2-9F1D-C23741070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3530600"/>
            <a:ext cx="16764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hlink"/>
                </a:solidFill>
              </a:rPr>
              <a:t>No</a:t>
            </a:r>
          </a:p>
        </p:txBody>
      </p:sp>
      <p:sp>
        <p:nvSpPr>
          <p:cNvPr id="648258" name="Rectangle 66">
            <a:extLst>
              <a:ext uri="{FF2B5EF4-FFF2-40B4-BE49-F238E27FC236}">
                <a16:creationId xmlns="" xmlns:a16="http://schemas.microsoft.com/office/drawing/2014/main" id="{95408D2B-FBC9-4110-A49F-07AB51199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530600"/>
            <a:ext cx="12350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56" name="Rectangle 64">
            <a:extLst>
              <a:ext uri="{FF2B5EF4-FFF2-40B4-BE49-F238E27FC236}">
                <a16:creationId xmlns="" xmlns:a16="http://schemas.microsoft.com/office/drawing/2014/main" id="{8C9FD334-37F4-4A22-B228-92B8B2B4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30600"/>
            <a:ext cx="15240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54" name="Rectangle 62">
            <a:extLst>
              <a:ext uri="{FF2B5EF4-FFF2-40B4-BE49-F238E27FC236}">
                <a16:creationId xmlns="" xmlns:a16="http://schemas.microsoft.com/office/drawing/2014/main" id="{4965E7E8-338A-483D-BF07-BB5D0FAAE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3530600"/>
            <a:ext cx="19653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b="1"/>
              <a:t>Ordinal</a:t>
            </a:r>
          </a:p>
        </p:txBody>
      </p:sp>
      <p:sp>
        <p:nvSpPr>
          <p:cNvPr id="648251" name="Rectangle 59">
            <a:extLst>
              <a:ext uri="{FF2B5EF4-FFF2-40B4-BE49-F238E27FC236}">
                <a16:creationId xmlns="" xmlns:a16="http://schemas.microsoft.com/office/drawing/2014/main" id="{7A38D05A-CB8B-4073-B711-3FC718512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986213"/>
            <a:ext cx="22860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hlink"/>
                </a:solidFill>
              </a:rPr>
              <a:t>No</a:t>
            </a:r>
          </a:p>
        </p:txBody>
      </p:sp>
      <p:sp>
        <p:nvSpPr>
          <p:cNvPr id="648249" name="Rectangle 57">
            <a:extLst>
              <a:ext uri="{FF2B5EF4-FFF2-40B4-BE49-F238E27FC236}">
                <a16:creationId xmlns="" xmlns:a16="http://schemas.microsoft.com/office/drawing/2014/main" id="{ED7F8B0C-6162-45C7-B4FF-4DAAB7AB6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3986213"/>
            <a:ext cx="16764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47" name="Rectangle 55">
            <a:extLst>
              <a:ext uri="{FF2B5EF4-FFF2-40B4-BE49-F238E27FC236}">
                <a16:creationId xmlns="" xmlns:a16="http://schemas.microsoft.com/office/drawing/2014/main" id="{A178CCD4-DFA2-4BD3-858C-C432F9E1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86213"/>
            <a:ext cx="12350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45" name="Rectangle 53">
            <a:extLst>
              <a:ext uri="{FF2B5EF4-FFF2-40B4-BE49-F238E27FC236}">
                <a16:creationId xmlns="" xmlns:a16="http://schemas.microsoft.com/office/drawing/2014/main" id="{5920FBFF-D584-4416-8C9C-FCD404B06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986213"/>
            <a:ext cx="15240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43" name="Rectangle 51">
            <a:extLst>
              <a:ext uri="{FF2B5EF4-FFF2-40B4-BE49-F238E27FC236}">
                <a16:creationId xmlns="" xmlns:a16="http://schemas.microsoft.com/office/drawing/2014/main" id="{322AAC4F-7D3E-44CB-A005-BE54FDEC2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3986213"/>
            <a:ext cx="19653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b="1"/>
              <a:t>Interval</a:t>
            </a:r>
          </a:p>
        </p:txBody>
      </p:sp>
      <p:sp>
        <p:nvSpPr>
          <p:cNvPr id="648218" name="Rectangle 26">
            <a:extLst>
              <a:ext uri="{FF2B5EF4-FFF2-40B4-BE49-F238E27FC236}">
                <a16:creationId xmlns="" xmlns:a16="http://schemas.microsoft.com/office/drawing/2014/main" id="{06F4B79F-3047-4F9A-9732-F117E614D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4441825"/>
            <a:ext cx="22860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17" name="Rectangle 25">
            <a:extLst>
              <a:ext uri="{FF2B5EF4-FFF2-40B4-BE49-F238E27FC236}">
                <a16:creationId xmlns="" xmlns:a16="http://schemas.microsoft.com/office/drawing/2014/main" id="{63F50825-3E5F-4605-AC21-F439FEB9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4441825"/>
            <a:ext cx="16764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16" name="Rectangle 24">
            <a:extLst>
              <a:ext uri="{FF2B5EF4-FFF2-40B4-BE49-F238E27FC236}">
                <a16:creationId xmlns="" xmlns:a16="http://schemas.microsoft.com/office/drawing/2014/main" id="{E4016482-0332-498B-9600-F0640FF1C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41825"/>
            <a:ext cx="12350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15" name="Rectangle 23">
            <a:extLst>
              <a:ext uri="{FF2B5EF4-FFF2-40B4-BE49-F238E27FC236}">
                <a16:creationId xmlns="" xmlns:a16="http://schemas.microsoft.com/office/drawing/2014/main" id="{F825C7C6-45E2-4FF9-ABD7-C314FE09C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41825"/>
            <a:ext cx="15240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48214" name="Rectangle 22">
            <a:extLst>
              <a:ext uri="{FF2B5EF4-FFF2-40B4-BE49-F238E27FC236}">
                <a16:creationId xmlns="" xmlns:a16="http://schemas.microsoft.com/office/drawing/2014/main" id="{E672793B-3C9C-47E8-B14B-5DD404934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4441825"/>
            <a:ext cx="19653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b="1"/>
              <a:t>Ratio</a:t>
            </a:r>
          </a:p>
        </p:txBody>
      </p:sp>
      <p:sp>
        <p:nvSpPr>
          <p:cNvPr id="648220" name="Line 28">
            <a:extLst>
              <a:ext uri="{FF2B5EF4-FFF2-40B4-BE49-F238E27FC236}">
                <a16:creationId xmlns="" xmlns:a16="http://schemas.microsoft.com/office/drawing/2014/main" id="{71590F1F-D645-4FF0-BCA0-415E0FCF0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75" y="3074988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48300" name="Group 108">
            <a:extLst>
              <a:ext uri="{FF2B5EF4-FFF2-40B4-BE49-F238E27FC236}">
                <a16:creationId xmlns="" xmlns:a16="http://schemas.microsoft.com/office/drawing/2014/main" id="{ABF71F20-BC36-4642-9BAB-5FFB657FC0C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24000"/>
            <a:ext cx="8686800" cy="3373438"/>
            <a:chOff x="154" y="960"/>
            <a:chExt cx="5472" cy="2125"/>
          </a:xfrm>
        </p:grpSpPr>
        <p:sp>
          <p:nvSpPr>
            <p:cNvPr id="648213" name="Rectangle 21">
              <a:extLst>
                <a:ext uri="{FF2B5EF4-FFF2-40B4-BE49-F238E27FC236}">
                  <a16:creationId xmlns="" xmlns:a16="http://schemas.microsoft.com/office/drawing/2014/main" id="{89FA94B0-0250-4CBF-86F4-E7D5C0FB5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" y="960"/>
              <a:ext cx="1440" cy="977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/>
              <a:r>
                <a:rPr lang="en-US" altLang="en-US" b="1"/>
                <a:t>Determine if one data value is a multiple of another</a:t>
              </a:r>
            </a:p>
          </p:txBody>
        </p:sp>
        <p:sp>
          <p:nvSpPr>
            <p:cNvPr id="648212" name="Rectangle 20">
              <a:extLst>
                <a:ext uri="{FF2B5EF4-FFF2-40B4-BE49-F238E27FC236}">
                  <a16:creationId xmlns="" xmlns:a16="http://schemas.microsoft.com/office/drawing/2014/main" id="{A33C9CC7-ED24-4857-9324-5D53CC6B8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960"/>
              <a:ext cx="1056" cy="977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/>
              <a:r>
                <a:rPr lang="en-US" altLang="en-US" b="1"/>
                <a:t>Subtract data values</a:t>
              </a:r>
            </a:p>
          </p:txBody>
        </p:sp>
        <p:sp>
          <p:nvSpPr>
            <p:cNvPr id="648211" name="Rectangle 19">
              <a:extLst>
                <a:ext uri="{FF2B5EF4-FFF2-40B4-BE49-F238E27FC236}">
                  <a16:creationId xmlns="" xmlns:a16="http://schemas.microsoft.com/office/drawing/2014/main" id="{38972429-63A1-45D9-B1DC-8C687CDB3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960"/>
              <a:ext cx="778" cy="977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/>
              <a:r>
                <a:rPr lang="en-US" altLang="en-US" b="1"/>
                <a:t>Arrange data in order</a:t>
              </a:r>
            </a:p>
          </p:txBody>
        </p:sp>
        <p:sp>
          <p:nvSpPr>
            <p:cNvPr id="648210" name="Rectangle 18">
              <a:extLst>
                <a:ext uri="{FF2B5EF4-FFF2-40B4-BE49-F238E27FC236}">
                  <a16:creationId xmlns="" xmlns:a16="http://schemas.microsoft.com/office/drawing/2014/main" id="{5B371FF2-A328-420C-8D13-CD3359A12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960"/>
              <a:ext cx="960" cy="977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/>
              <a:r>
                <a:rPr lang="en-US" altLang="en-US" b="1"/>
                <a:t>Put data in categories</a:t>
              </a:r>
            </a:p>
          </p:txBody>
        </p:sp>
        <p:sp>
          <p:nvSpPr>
            <p:cNvPr id="648209" name="Rectangle 17">
              <a:extLst>
                <a:ext uri="{FF2B5EF4-FFF2-40B4-BE49-F238E27FC236}">
                  <a16:creationId xmlns="" xmlns:a16="http://schemas.microsoft.com/office/drawing/2014/main" id="{9D1FEA1E-0C88-4D6B-AE2D-15FCC87C3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960"/>
              <a:ext cx="1238" cy="977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/>
              <a:r>
                <a:rPr lang="en-US" altLang="en-US" b="1"/>
                <a:t>Level of measurement</a:t>
              </a:r>
            </a:p>
          </p:txBody>
        </p:sp>
        <p:sp>
          <p:nvSpPr>
            <p:cNvPr id="648219" name="Line 27">
              <a:extLst>
                <a:ext uri="{FF2B5EF4-FFF2-40B4-BE49-F238E27FC236}">
                  <a16:creationId xmlns="" xmlns:a16="http://schemas.microsoft.com/office/drawing/2014/main" id="{B4FF04B7-35D3-4C77-B3F8-31C401685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" y="96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8221" name="Line 29">
              <a:extLst>
                <a:ext uri="{FF2B5EF4-FFF2-40B4-BE49-F238E27FC236}">
                  <a16:creationId xmlns="" xmlns:a16="http://schemas.microsoft.com/office/drawing/2014/main" id="{73B784A0-DD05-4071-8A6E-FAC4AE9F6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" y="3085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8222" name="Line 30">
              <a:extLst>
                <a:ext uri="{FF2B5EF4-FFF2-40B4-BE49-F238E27FC236}">
                  <a16:creationId xmlns="" xmlns:a16="http://schemas.microsoft.com/office/drawing/2014/main" id="{E00FCBA2-1D07-4C4C-AEC3-59160A97B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" y="960"/>
              <a:ext cx="0" cy="21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8223" name="Line 31">
              <a:extLst>
                <a:ext uri="{FF2B5EF4-FFF2-40B4-BE49-F238E27FC236}">
                  <a16:creationId xmlns="" xmlns:a16="http://schemas.microsoft.com/office/drawing/2014/main" id="{24874605-74C1-4FCA-99A7-3063BB99C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960"/>
              <a:ext cx="0" cy="2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8224" name="Line 32">
              <a:extLst>
                <a:ext uri="{FF2B5EF4-FFF2-40B4-BE49-F238E27FC236}">
                  <a16:creationId xmlns="" xmlns:a16="http://schemas.microsoft.com/office/drawing/2014/main" id="{06F9F2F3-ADC9-43B4-BA20-60014D9F6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60"/>
              <a:ext cx="0" cy="2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8225" name="Line 33">
              <a:extLst>
                <a:ext uri="{FF2B5EF4-FFF2-40B4-BE49-F238E27FC236}">
                  <a16:creationId xmlns="" xmlns:a16="http://schemas.microsoft.com/office/drawing/2014/main" id="{6CFFA4A8-5C22-4431-A9C2-73A6C1D25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960"/>
              <a:ext cx="0" cy="2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8226" name="Line 34">
              <a:extLst>
                <a:ext uri="{FF2B5EF4-FFF2-40B4-BE49-F238E27FC236}">
                  <a16:creationId xmlns="" xmlns:a16="http://schemas.microsoft.com/office/drawing/2014/main" id="{AE27E074-E01D-434F-8886-90AEDAEC0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960"/>
              <a:ext cx="0" cy="2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8227" name="Line 35">
              <a:extLst>
                <a:ext uri="{FF2B5EF4-FFF2-40B4-BE49-F238E27FC236}">
                  <a16:creationId xmlns="" xmlns:a16="http://schemas.microsoft.com/office/drawing/2014/main" id="{A9E9AE0B-2520-4418-A78C-ED348D107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" y="960"/>
              <a:ext cx="0" cy="21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48244" name="Line 52">
            <a:extLst>
              <a:ext uri="{FF2B5EF4-FFF2-40B4-BE49-F238E27FC236}">
                <a16:creationId xmlns="" xmlns:a16="http://schemas.microsoft.com/office/drawing/2014/main" id="{A0EDE5E4-2437-4A5D-B47B-BDC225C73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75" y="4441825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8255" name="Line 63">
            <a:extLst>
              <a:ext uri="{FF2B5EF4-FFF2-40B4-BE49-F238E27FC236}">
                <a16:creationId xmlns="" xmlns:a16="http://schemas.microsoft.com/office/drawing/2014/main" id="{37096ED1-6079-4EC6-ADA5-AB36F4F73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75" y="3986213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8266" name="Line 74">
            <a:extLst>
              <a:ext uri="{FF2B5EF4-FFF2-40B4-BE49-F238E27FC236}">
                <a16:creationId xmlns="" xmlns:a16="http://schemas.microsoft.com/office/drawing/2014/main" id="{1D57B80D-D8D9-41E4-9514-B861A0624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75" y="35306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64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4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64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4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64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4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64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64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64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64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73" grpId="0"/>
      <p:bldP spid="648271" grpId="0"/>
      <p:bldP spid="648269" grpId="0"/>
      <p:bldP spid="648265" grpId="0"/>
      <p:bldP spid="648262" grpId="0"/>
      <p:bldP spid="648260" grpId="0"/>
      <p:bldP spid="648258" grpId="0"/>
      <p:bldP spid="648256" grpId="0"/>
      <p:bldP spid="648254" grpId="0"/>
      <p:bldP spid="648251" grpId="0"/>
      <p:bldP spid="648249" grpId="0"/>
      <p:bldP spid="648247" grpId="0"/>
      <p:bldP spid="648245" grpId="0"/>
      <p:bldP spid="648243" grpId="0"/>
      <p:bldP spid="648218" grpId="0"/>
      <p:bldP spid="648217" grpId="0"/>
      <p:bldP spid="648216" grpId="0"/>
      <p:bldP spid="648215" grpId="0"/>
      <p:bldP spid="6482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Text Box 2">
            <a:extLst>
              <a:ext uri="{FF2B5EF4-FFF2-40B4-BE49-F238E27FC236}">
                <a16:creationId xmlns="" xmlns:a16="http://schemas.microsoft.com/office/drawing/2014/main" id="{DA4263EF-D1E7-4472-BD47-A1BC400F6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954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8979" name="Rectangle 3">
            <a:extLst>
              <a:ext uri="{FF2B5EF4-FFF2-40B4-BE49-F238E27FC236}">
                <a16:creationId xmlns="" xmlns:a16="http://schemas.microsoft.com/office/drawing/2014/main" id="{47495CE1-3B15-4C37-8A02-3AD10A4A1D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676400" cy="1143000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4400">
                <a:latin typeface="Book Antiqua" panose="02040602050305030304" pitchFamily="18" charset="0"/>
              </a:rPr>
              <a:t>§ </a:t>
            </a:r>
            <a:r>
              <a:rPr lang="en-US" altLang="en-US" sz="4400"/>
              <a:t>1.3</a:t>
            </a:r>
          </a:p>
        </p:txBody>
      </p:sp>
      <p:sp>
        <p:nvSpPr>
          <p:cNvPr id="638980" name="Rectangle 4">
            <a:extLst>
              <a:ext uri="{FF2B5EF4-FFF2-40B4-BE49-F238E27FC236}">
                <a16:creationId xmlns="" xmlns:a16="http://schemas.microsoft.com/office/drawing/2014/main" id="{48C979CE-5D2F-43DF-8CA7-7FCE70CAF0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2057400"/>
            <a:ext cx="7239000" cy="1752600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0"/>
              <a:t>Experimental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QTS105D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152400" y="13716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Course Materials</a:t>
            </a:r>
            <a:endParaRPr lang="en-ZA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2094130"/>
            <a:ext cx="8763000" cy="407806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ZA" dirty="0" smtClean="0"/>
              <a:t>Lecture Notes</a:t>
            </a:r>
          </a:p>
          <a:p>
            <a:pPr marL="571500" lvl="1" indent="-457200">
              <a:buFont typeface="Wingdings" panose="05000000000000000000" pitchFamily="2" charset="2"/>
              <a:buChar char="Ø"/>
            </a:pPr>
            <a:r>
              <a:rPr lang="en-ZA" dirty="0" smtClean="0">
                <a:hlinkClick r:id="rId4"/>
              </a:rPr>
              <a:t>https</a:t>
            </a:r>
            <a:r>
              <a:rPr lang="en-ZA" dirty="0">
                <a:hlinkClick r:id="rId4"/>
              </a:rPr>
              <a:t>://github.com/MMabaso/Quantitative-Techniques-Lecture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1189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>
            <a:extLst>
              <a:ext uri="{FF2B5EF4-FFF2-40B4-BE49-F238E27FC236}">
                <a16:creationId xmlns="" xmlns:a16="http://schemas.microsoft.com/office/drawing/2014/main" id="{6C89CC30-8182-49C7-8A03-44CAE78A0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Statistical Study</a:t>
            </a:r>
          </a:p>
        </p:txBody>
      </p:sp>
      <p:sp>
        <p:nvSpPr>
          <p:cNvPr id="651267" name="Rectangle 3">
            <a:extLst>
              <a:ext uri="{FF2B5EF4-FFF2-40B4-BE49-F238E27FC236}">
                <a16:creationId xmlns="" xmlns:a16="http://schemas.microsoft.com/office/drawing/2014/main" id="{00163DE2-244E-49F6-950B-10708B237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6225" y="1371600"/>
            <a:ext cx="8686800" cy="4959350"/>
          </a:xfrm>
          <a:solidFill>
            <a:schemeClr val="folHlink">
              <a:alpha val="5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lnSpc>
                <a:spcPct val="95000"/>
              </a:lnSpc>
              <a:spcBef>
                <a:spcPct val="15000"/>
              </a:spcBef>
            </a:pPr>
            <a:r>
              <a:rPr lang="en-US" altLang="en-US" b="1"/>
              <a:t>GUIDELINES</a:t>
            </a:r>
          </a:p>
          <a:p>
            <a:pPr marL="533400" indent="-533400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AutoNum type="arabicPeriod"/>
            </a:pPr>
            <a:r>
              <a:rPr lang="en-US" altLang="en-US"/>
              <a:t>Identify the variable(s) of interest (the focus) and the population of the study.</a:t>
            </a:r>
          </a:p>
          <a:p>
            <a:pPr marL="533400" indent="-533400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AutoNum type="arabicPeriod"/>
            </a:pPr>
            <a:r>
              <a:rPr lang="en-US" altLang="en-US"/>
              <a:t>Develop a detailed plan for collecting data.  If you use a sample, make sure the sample is representative of the population.</a:t>
            </a:r>
          </a:p>
          <a:p>
            <a:pPr marL="533400" indent="-533400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AutoNum type="arabicPeriod"/>
            </a:pPr>
            <a:r>
              <a:rPr lang="en-US" altLang="en-US"/>
              <a:t>Collect the data.</a:t>
            </a:r>
          </a:p>
          <a:p>
            <a:pPr marL="533400" indent="-533400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AutoNum type="arabicPeriod"/>
            </a:pPr>
            <a:r>
              <a:rPr lang="en-US" altLang="en-US"/>
              <a:t>Describe the data.</a:t>
            </a:r>
          </a:p>
          <a:p>
            <a:pPr marL="533400" indent="-533400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AutoNum type="arabicPeriod"/>
            </a:pPr>
            <a:r>
              <a:rPr lang="en-US" altLang="en-US"/>
              <a:t>Interpret the data and make decisions about the population using inferential statistics.</a:t>
            </a:r>
          </a:p>
          <a:p>
            <a:pPr marL="533400" indent="-533400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AutoNum type="arabicPeriod"/>
            </a:pPr>
            <a:r>
              <a:rPr lang="en-US" altLang="en-US"/>
              <a:t>Identify any possible errors.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5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="" xmlns:a16="http://schemas.microsoft.com/office/drawing/2014/main" id="{84441FCB-738F-45CC-B085-2D2FB5A5F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 Data Collection</a:t>
            </a:r>
          </a:p>
        </p:txBody>
      </p:sp>
      <p:sp>
        <p:nvSpPr>
          <p:cNvPr id="652291" name="Rectangle 3">
            <a:extLst>
              <a:ext uri="{FF2B5EF4-FFF2-40B4-BE49-F238E27FC236}">
                <a16:creationId xmlns="" xmlns:a16="http://schemas.microsoft.com/office/drawing/2014/main" id="{F73D6EDB-6AEC-4E2C-9230-732937BBC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5255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/>
              <a:t>In an </a:t>
            </a:r>
            <a:r>
              <a:rPr lang="en-US" altLang="en-US" b="1">
                <a:solidFill>
                  <a:schemeClr val="folHlink"/>
                </a:solidFill>
              </a:rPr>
              <a:t>observational study</a:t>
            </a:r>
            <a:r>
              <a:rPr lang="en-US" altLang="en-US"/>
              <a:t>, a researcher observes and measures characteristics of interest of part of a population.</a:t>
            </a:r>
            <a:endParaRPr lang="en-US" altLang="en-US" b="1">
              <a:solidFill>
                <a:schemeClr val="folHlink"/>
              </a:solidFill>
            </a:endParaRPr>
          </a:p>
        </p:txBody>
      </p:sp>
      <p:sp>
        <p:nvSpPr>
          <p:cNvPr id="652299" name="Rectangle 11">
            <a:extLst>
              <a:ext uri="{FF2B5EF4-FFF2-40B4-BE49-F238E27FC236}">
                <a16:creationId xmlns="" xmlns:a16="http://schemas.microsoft.com/office/drawing/2014/main" id="{00CFEBF6-058B-4912-AA32-92D23A689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9870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/>
              <a:t>In an </a:t>
            </a:r>
            <a:r>
              <a:rPr lang="en-US" altLang="en-US" b="1">
                <a:solidFill>
                  <a:schemeClr val="folHlink"/>
                </a:solidFill>
              </a:rPr>
              <a:t>experiment</a:t>
            </a:r>
            <a:r>
              <a:rPr lang="en-US" altLang="en-US"/>
              <a:t>, a treatment is applied to part of a population, and responses are observed.</a:t>
            </a:r>
            <a:endParaRPr lang="en-US" altLang="en-US" b="1">
              <a:solidFill>
                <a:schemeClr val="folHlink"/>
              </a:solidFill>
            </a:endParaRPr>
          </a:p>
        </p:txBody>
      </p:sp>
      <p:sp>
        <p:nvSpPr>
          <p:cNvPr id="652300" name="Rectangle 12">
            <a:extLst>
              <a:ext uri="{FF2B5EF4-FFF2-40B4-BE49-F238E27FC236}">
                <a16:creationId xmlns="" xmlns:a16="http://schemas.microsoft.com/office/drawing/2014/main" id="{56527FB6-0818-4A4C-9374-07CDE4DCD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4485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folHlink"/>
                </a:solidFill>
              </a:rPr>
              <a:t>simulation</a:t>
            </a:r>
            <a:r>
              <a:rPr lang="en-US" altLang="en-US"/>
              <a:t> is the use of a mathematical or physical model to reproduce the conditions of a situation or process.</a:t>
            </a:r>
            <a:endParaRPr lang="en-US" altLang="en-US" b="1">
              <a:solidFill>
                <a:schemeClr val="folHlink"/>
              </a:solidFill>
            </a:endParaRPr>
          </a:p>
        </p:txBody>
      </p:sp>
      <p:sp>
        <p:nvSpPr>
          <p:cNvPr id="652301" name="Rectangle 13">
            <a:extLst>
              <a:ext uri="{FF2B5EF4-FFF2-40B4-BE49-F238E27FC236}">
                <a16:creationId xmlns="" xmlns:a16="http://schemas.microsoft.com/office/drawing/2014/main" id="{6FC4E705-405F-4ACD-AD00-41F1AA6BA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9100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folHlink"/>
                </a:solidFill>
              </a:rPr>
              <a:t>survey</a:t>
            </a:r>
            <a:r>
              <a:rPr lang="en-US" altLang="en-US"/>
              <a:t> is an investigation of one or more characteristics of a population.</a:t>
            </a:r>
            <a:endParaRPr lang="en-US" altLang="en-US" b="1">
              <a:solidFill>
                <a:schemeClr val="folHlink"/>
              </a:solidFill>
            </a:endParaRPr>
          </a:p>
        </p:txBody>
      </p:sp>
      <p:grpSp>
        <p:nvGrpSpPr>
          <p:cNvPr id="652306" name="Group 18">
            <a:extLst>
              <a:ext uri="{FF2B5EF4-FFF2-40B4-BE49-F238E27FC236}">
                <a16:creationId xmlns="" xmlns:a16="http://schemas.microsoft.com/office/drawing/2014/main" id="{F9E9037B-64AA-47AF-BFAF-6AEC08AC5849}"/>
              </a:ext>
            </a:extLst>
          </p:cNvPr>
          <p:cNvGrpSpPr>
            <a:grpSpLocks/>
          </p:cNvGrpSpPr>
          <p:nvPr/>
        </p:nvGrpSpPr>
        <p:grpSpPr bwMode="auto">
          <a:xfrm>
            <a:off x="1009650" y="5105400"/>
            <a:ext cx="7905750" cy="519113"/>
            <a:chOff x="636" y="3216"/>
            <a:chExt cx="4980" cy="327"/>
          </a:xfrm>
        </p:grpSpPr>
        <p:sp>
          <p:nvSpPr>
            <p:cNvPr id="652302" name="Line 14">
              <a:extLst>
                <a:ext uri="{FF2B5EF4-FFF2-40B4-BE49-F238E27FC236}">
                  <a16:creationId xmlns="" xmlns:a16="http://schemas.microsoft.com/office/drawing/2014/main" id="{65094D0D-EF88-4EF5-A24C-C4508AF3D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" y="339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52303" name="Text Box 15">
              <a:extLst>
                <a:ext uri="{FF2B5EF4-FFF2-40B4-BE49-F238E27FC236}">
                  <a16:creationId xmlns="" xmlns:a16="http://schemas.microsoft.com/office/drawing/2014/main" id="{F79F149B-F608-49B3-820F-64BBC9D3C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16"/>
              <a:ext cx="46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A </a:t>
              </a:r>
              <a:r>
                <a:rPr lang="en-US" altLang="en-US" sz="2800" b="1">
                  <a:solidFill>
                    <a:schemeClr val="folHlink"/>
                  </a:solidFill>
                </a:rPr>
                <a:t>census</a:t>
              </a:r>
              <a:r>
                <a:rPr lang="en-US" altLang="en-US"/>
                <a:t> is a measurement of an </a:t>
              </a:r>
              <a:r>
                <a:rPr lang="en-US" altLang="en-US" i="1"/>
                <a:t>entire</a:t>
              </a:r>
              <a:r>
                <a:rPr lang="en-US" altLang="en-US"/>
                <a:t> population.</a:t>
              </a:r>
            </a:p>
          </p:txBody>
        </p:sp>
      </p:grpSp>
      <p:grpSp>
        <p:nvGrpSpPr>
          <p:cNvPr id="652307" name="Group 19">
            <a:extLst>
              <a:ext uri="{FF2B5EF4-FFF2-40B4-BE49-F238E27FC236}">
                <a16:creationId xmlns="" xmlns:a16="http://schemas.microsoft.com/office/drawing/2014/main" id="{2BA01657-A4DC-4AC3-A897-7466A44D8065}"/>
              </a:ext>
            </a:extLst>
          </p:cNvPr>
          <p:cNvGrpSpPr>
            <a:grpSpLocks/>
          </p:cNvGrpSpPr>
          <p:nvPr/>
        </p:nvGrpSpPr>
        <p:grpSpPr bwMode="auto">
          <a:xfrm>
            <a:off x="1009650" y="5729288"/>
            <a:ext cx="7905750" cy="519112"/>
            <a:chOff x="636" y="3609"/>
            <a:chExt cx="4980" cy="327"/>
          </a:xfrm>
        </p:grpSpPr>
        <p:sp>
          <p:nvSpPr>
            <p:cNvPr id="652304" name="Line 16">
              <a:extLst>
                <a:ext uri="{FF2B5EF4-FFF2-40B4-BE49-F238E27FC236}">
                  <a16:creationId xmlns="" xmlns:a16="http://schemas.microsoft.com/office/drawing/2014/main" id="{04BEE0C2-FA09-4931-AA99-5FD7ED428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" y="378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52305" name="Text Box 17">
              <a:extLst>
                <a:ext uri="{FF2B5EF4-FFF2-40B4-BE49-F238E27FC236}">
                  <a16:creationId xmlns="" xmlns:a16="http://schemas.microsoft.com/office/drawing/2014/main" id="{DC935637-D659-4DC9-9CB6-04BF6A66D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609"/>
              <a:ext cx="46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A </a:t>
              </a:r>
              <a:r>
                <a:rPr lang="en-US" altLang="en-US" sz="2800" b="1">
                  <a:solidFill>
                    <a:schemeClr val="folHlink"/>
                  </a:solidFill>
                </a:rPr>
                <a:t>sampling</a:t>
              </a:r>
              <a:r>
                <a:rPr lang="en-US" altLang="en-US"/>
                <a:t> is a measurement of </a:t>
              </a:r>
              <a:r>
                <a:rPr lang="en-US" altLang="en-US" i="1"/>
                <a:t>part</a:t>
              </a:r>
              <a:r>
                <a:rPr lang="en-US" altLang="en-US"/>
                <a:t> of a population.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9" grpId="0"/>
      <p:bldP spid="652300" grpId="0"/>
      <p:bldP spid="6523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>
            <a:extLst>
              <a:ext uri="{FF2B5EF4-FFF2-40B4-BE49-F238E27FC236}">
                <a16:creationId xmlns="" xmlns:a16="http://schemas.microsoft.com/office/drawing/2014/main" id="{9881D1A3-5310-4E41-8BBC-3761C9BCE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Simple Random </a:t>
            </a:r>
            <a:r>
              <a:rPr lang="en-US" altLang="en-US" dirty="0"/>
              <a:t>Samples</a:t>
            </a:r>
          </a:p>
        </p:txBody>
      </p:sp>
      <p:sp>
        <p:nvSpPr>
          <p:cNvPr id="653315" name="Rectangle 3">
            <a:extLst>
              <a:ext uri="{FF2B5EF4-FFF2-40B4-BE49-F238E27FC236}">
                <a16:creationId xmlns="" xmlns:a16="http://schemas.microsoft.com/office/drawing/2014/main" id="{BD97904A-C1B7-4DC7-9F9F-A4E9FA0FF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52550"/>
            <a:ext cx="89154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dirty="0"/>
              <a:t>A </a:t>
            </a:r>
            <a:r>
              <a:rPr lang="en-US" altLang="en-US" b="1" dirty="0" smtClean="0">
                <a:solidFill>
                  <a:schemeClr val="folHlink"/>
                </a:solidFill>
              </a:rPr>
              <a:t>simple random sample </a:t>
            </a:r>
            <a:r>
              <a:rPr lang="en-US" altLang="en-US" dirty="0" smtClean="0"/>
              <a:t>is a subset of the population selected in such a manner that every sample of size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from the population has an equal chance of being selected. members from each segment of a population.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>
            <a:extLst>
              <a:ext uri="{FF2B5EF4-FFF2-40B4-BE49-F238E27FC236}">
                <a16:creationId xmlns="" xmlns:a16="http://schemas.microsoft.com/office/drawing/2014/main" id="{9881D1A3-5310-4E41-8BBC-3761C9BCE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Simple Random </a:t>
            </a:r>
            <a:r>
              <a:rPr lang="en-US" altLang="en-US" dirty="0"/>
              <a:t>Samples</a:t>
            </a:r>
          </a:p>
        </p:txBody>
      </p:sp>
      <p:sp>
        <p:nvSpPr>
          <p:cNvPr id="653315" name="Rectangle 3">
            <a:extLst>
              <a:ext uri="{FF2B5EF4-FFF2-40B4-BE49-F238E27FC236}">
                <a16:creationId xmlns="" xmlns:a16="http://schemas.microsoft.com/office/drawing/2014/main" id="{BD97904A-C1B7-4DC7-9F9F-A4E9FA0FF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52550"/>
            <a:ext cx="89154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dirty="0" smtClean="0"/>
              <a:t> 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2" y="2057400"/>
            <a:ext cx="9084036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15887" y="1352550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rgbClr val="0073A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0073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tabLst>
                <a:tab pos="465138" algn="l"/>
                <a:tab pos="1371600" algn="l"/>
                <a:tab pos="1547813" algn="l"/>
              </a:tabLst>
            </a:pPr>
            <a:r>
              <a:rPr lang="en-US" altLang="en-US" b="1"/>
              <a:t>Procedure:</a:t>
            </a:r>
          </a:p>
        </p:txBody>
      </p:sp>
    </p:spTree>
    <p:extLst>
      <p:ext uri="{BB962C8B-B14F-4D97-AF65-F5344CB8AC3E}">
        <p14:creationId xmlns:p14="http://schemas.microsoft.com/office/powerpoint/2010/main" val="29714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>
            <a:extLst>
              <a:ext uri="{FF2B5EF4-FFF2-40B4-BE49-F238E27FC236}">
                <a16:creationId xmlns="" xmlns:a16="http://schemas.microsoft.com/office/drawing/2014/main" id="{9881D1A3-5310-4E41-8BBC-3761C9BCE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Stratified Samples</a:t>
            </a:r>
          </a:p>
        </p:txBody>
      </p:sp>
      <p:sp>
        <p:nvSpPr>
          <p:cNvPr id="653315" name="Rectangle 3">
            <a:extLst>
              <a:ext uri="{FF2B5EF4-FFF2-40B4-BE49-F238E27FC236}">
                <a16:creationId xmlns="" xmlns:a16="http://schemas.microsoft.com/office/drawing/2014/main" id="{BD97904A-C1B7-4DC7-9F9F-A4E9FA0FF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52550"/>
            <a:ext cx="86106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folHlink"/>
                </a:solidFill>
              </a:rPr>
              <a:t>stratified sample </a:t>
            </a:r>
            <a:r>
              <a:rPr lang="en-US" altLang="en-US"/>
              <a:t>has members from each segment of a population.  This ensures that each segment from the population is represented.</a:t>
            </a:r>
          </a:p>
        </p:txBody>
      </p:sp>
      <p:grpSp>
        <p:nvGrpSpPr>
          <p:cNvPr id="653358" name="Group 46">
            <a:extLst>
              <a:ext uri="{FF2B5EF4-FFF2-40B4-BE49-F238E27FC236}">
                <a16:creationId xmlns="" xmlns:a16="http://schemas.microsoft.com/office/drawing/2014/main" id="{D1DE1524-D1F3-42DC-A268-3A00A53E2C19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124200"/>
            <a:ext cx="1219200" cy="1371600"/>
            <a:chOff x="528" y="2016"/>
            <a:chExt cx="768" cy="864"/>
          </a:xfrm>
        </p:grpSpPr>
        <p:sp>
          <p:nvSpPr>
            <p:cNvPr id="653327" name="AutoShape 15">
              <a:extLst>
                <a:ext uri="{FF2B5EF4-FFF2-40B4-BE49-F238E27FC236}">
                  <a16:creationId xmlns="" xmlns:a16="http://schemas.microsoft.com/office/drawing/2014/main" id="{2812C0F0-0B76-4181-BA08-401DBBC04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0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29" name="AutoShape 17">
              <a:extLst>
                <a:ext uri="{FF2B5EF4-FFF2-40B4-BE49-F238E27FC236}">
                  <a16:creationId xmlns="" xmlns:a16="http://schemas.microsoft.com/office/drawing/2014/main" id="{0CDCBDF1-6FE7-49F2-95AE-8E460C6F8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30" name="AutoShape 18">
              <a:extLst>
                <a:ext uri="{FF2B5EF4-FFF2-40B4-BE49-F238E27FC236}">
                  <a16:creationId xmlns="" xmlns:a16="http://schemas.microsoft.com/office/drawing/2014/main" id="{F0A17933-E876-46E1-8EE8-74EEBB3A4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9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31" name="AutoShape 19">
              <a:extLst>
                <a:ext uri="{FF2B5EF4-FFF2-40B4-BE49-F238E27FC236}">
                  <a16:creationId xmlns="" xmlns:a16="http://schemas.microsoft.com/office/drawing/2014/main" id="{21C3A560-9718-496B-B881-73912C6DB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11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32" name="AutoShape 20">
              <a:extLst>
                <a:ext uri="{FF2B5EF4-FFF2-40B4-BE49-F238E27FC236}">
                  <a16:creationId xmlns="" xmlns:a16="http://schemas.microsoft.com/office/drawing/2014/main" id="{39EBD895-6BAD-4270-B115-D56533ED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35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33" name="AutoShape 21">
              <a:extLst>
                <a:ext uri="{FF2B5EF4-FFF2-40B4-BE49-F238E27FC236}">
                  <a16:creationId xmlns="" xmlns:a16="http://schemas.microsoft.com/office/drawing/2014/main" id="{D6841BB2-F22D-4E09-9BC8-6D82F2EBC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016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53359" name="Group 47">
            <a:extLst>
              <a:ext uri="{FF2B5EF4-FFF2-40B4-BE49-F238E27FC236}">
                <a16:creationId xmlns="" xmlns:a16="http://schemas.microsoft.com/office/drawing/2014/main" id="{EA0EDF44-15EC-417B-A508-6A826DA3B74F}"/>
              </a:ext>
            </a:extLst>
          </p:cNvPr>
          <p:cNvGrpSpPr>
            <a:grpSpLocks/>
          </p:cNvGrpSpPr>
          <p:nvPr/>
        </p:nvGrpSpPr>
        <p:grpSpPr bwMode="auto">
          <a:xfrm>
            <a:off x="2616200" y="3048000"/>
            <a:ext cx="1447800" cy="1752600"/>
            <a:chOff x="1632" y="2016"/>
            <a:chExt cx="912" cy="1104"/>
          </a:xfrm>
        </p:grpSpPr>
        <p:sp>
          <p:nvSpPr>
            <p:cNvPr id="653334" name="AutoShape 22">
              <a:extLst>
                <a:ext uri="{FF2B5EF4-FFF2-40B4-BE49-F238E27FC236}">
                  <a16:creationId xmlns="" xmlns:a16="http://schemas.microsoft.com/office/drawing/2014/main" id="{70FBB7BF-4055-416A-A92F-3AB7756C3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40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35" name="AutoShape 23">
              <a:extLst>
                <a:ext uri="{FF2B5EF4-FFF2-40B4-BE49-F238E27FC236}">
                  <a16:creationId xmlns="" xmlns:a16="http://schemas.microsoft.com/office/drawing/2014/main" id="{772F9D3C-894C-42B6-ACAF-5988DCC91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36" name="AutoShape 24">
              <a:extLst>
                <a:ext uri="{FF2B5EF4-FFF2-40B4-BE49-F238E27FC236}">
                  <a16:creationId xmlns="" xmlns:a16="http://schemas.microsoft.com/office/drawing/2014/main" id="{6C673109-33CE-4E91-9A0D-BB9799DEF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59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37" name="AutoShape 25">
              <a:extLst>
                <a:ext uri="{FF2B5EF4-FFF2-40B4-BE49-F238E27FC236}">
                  <a16:creationId xmlns="" xmlns:a16="http://schemas.microsoft.com/office/drawing/2014/main" id="{9E7C6AC2-EE5D-4A92-B2B5-BBDD9781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11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38" name="AutoShape 26">
              <a:extLst>
                <a:ext uri="{FF2B5EF4-FFF2-40B4-BE49-F238E27FC236}">
                  <a16:creationId xmlns="" xmlns:a16="http://schemas.microsoft.com/office/drawing/2014/main" id="{D8081782-F705-4379-82DF-02A984D1F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35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39" name="AutoShape 27">
              <a:extLst>
                <a:ext uri="{FF2B5EF4-FFF2-40B4-BE49-F238E27FC236}">
                  <a16:creationId xmlns="" xmlns:a16="http://schemas.microsoft.com/office/drawing/2014/main" id="{04562CFF-5B8F-4086-AA08-44419EAF9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16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52" name="AutoShape 40">
              <a:extLst>
                <a:ext uri="{FF2B5EF4-FFF2-40B4-BE49-F238E27FC236}">
                  <a16:creationId xmlns="" xmlns:a16="http://schemas.microsoft.com/office/drawing/2014/main" id="{FDF539BB-D06F-4451-81B3-EAF1201AB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8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53" name="AutoShape 41">
              <a:extLst>
                <a:ext uri="{FF2B5EF4-FFF2-40B4-BE49-F238E27FC236}">
                  <a16:creationId xmlns="" xmlns:a16="http://schemas.microsoft.com/office/drawing/2014/main" id="{D9C0E255-DA85-48D3-9F52-492AED0A2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35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53360" name="Group 48">
            <a:extLst>
              <a:ext uri="{FF2B5EF4-FFF2-40B4-BE49-F238E27FC236}">
                <a16:creationId xmlns="" xmlns:a16="http://schemas.microsoft.com/office/drawing/2014/main" id="{1DEDD8A6-6458-4EAE-8A49-6CBACD82EEC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124200"/>
            <a:ext cx="1828800" cy="1371600"/>
            <a:chOff x="2832" y="2016"/>
            <a:chExt cx="1152" cy="864"/>
          </a:xfrm>
        </p:grpSpPr>
        <p:sp>
          <p:nvSpPr>
            <p:cNvPr id="653340" name="AutoShape 28">
              <a:extLst>
                <a:ext uri="{FF2B5EF4-FFF2-40B4-BE49-F238E27FC236}">
                  <a16:creationId xmlns="" xmlns:a16="http://schemas.microsoft.com/office/drawing/2014/main" id="{CD96396E-70C9-4F8C-A458-CA0A6ABEC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0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41" name="AutoShape 29">
              <a:extLst>
                <a:ext uri="{FF2B5EF4-FFF2-40B4-BE49-F238E27FC236}">
                  <a16:creationId xmlns="" xmlns:a16="http://schemas.microsoft.com/office/drawing/2014/main" id="{4EF48F9F-8C2E-42C9-998D-DB68D8DF9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42" name="AutoShape 30">
              <a:extLst>
                <a:ext uri="{FF2B5EF4-FFF2-40B4-BE49-F238E27FC236}">
                  <a16:creationId xmlns="" xmlns:a16="http://schemas.microsoft.com/office/drawing/2014/main" id="{6D34150A-7CF1-48CA-9B72-0750BE496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9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43" name="AutoShape 31">
              <a:extLst>
                <a:ext uri="{FF2B5EF4-FFF2-40B4-BE49-F238E27FC236}">
                  <a16:creationId xmlns="" xmlns:a16="http://schemas.microsoft.com/office/drawing/2014/main" id="{F002502E-09BF-48B2-B1F0-7C30C0641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1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44" name="AutoShape 32">
              <a:extLst>
                <a:ext uri="{FF2B5EF4-FFF2-40B4-BE49-F238E27FC236}">
                  <a16:creationId xmlns="" xmlns:a16="http://schemas.microsoft.com/office/drawing/2014/main" id="{4DF6515A-F6E6-4D0E-AE35-B8252EE99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35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45" name="AutoShape 33">
              <a:extLst>
                <a:ext uri="{FF2B5EF4-FFF2-40B4-BE49-F238E27FC236}">
                  <a16:creationId xmlns="" xmlns:a16="http://schemas.microsoft.com/office/drawing/2014/main" id="{BBE047B8-086D-4C68-B556-9F448B631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16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54" name="AutoShape 42">
              <a:extLst>
                <a:ext uri="{FF2B5EF4-FFF2-40B4-BE49-F238E27FC236}">
                  <a16:creationId xmlns="" xmlns:a16="http://schemas.microsoft.com/office/drawing/2014/main" id="{A2CB08B0-3A3D-4958-9D75-4424D2638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8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55" name="AutoShape 43">
              <a:extLst>
                <a:ext uri="{FF2B5EF4-FFF2-40B4-BE49-F238E27FC236}">
                  <a16:creationId xmlns="" xmlns:a16="http://schemas.microsoft.com/office/drawing/2014/main" id="{759E4735-F3AE-4CA7-8201-ACA67463A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3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53361" name="Group 49">
            <a:extLst>
              <a:ext uri="{FF2B5EF4-FFF2-40B4-BE49-F238E27FC236}">
                <a16:creationId xmlns="" xmlns:a16="http://schemas.microsoft.com/office/drawing/2014/main" id="{C1B213EE-846D-4A0B-9863-5E5493D94785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124200"/>
            <a:ext cx="1447800" cy="1371600"/>
            <a:chOff x="4560" y="2016"/>
            <a:chExt cx="912" cy="864"/>
          </a:xfrm>
        </p:grpSpPr>
        <p:sp>
          <p:nvSpPr>
            <p:cNvPr id="653346" name="AutoShape 34">
              <a:extLst>
                <a:ext uri="{FF2B5EF4-FFF2-40B4-BE49-F238E27FC236}">
                  <a16:creationId xmlns="" xmlns:a16="http://schemas.microsoft.com/office/drawing/2014/main" id="{F2C13C83-3DF3-4A0F-8AD9-5ECFEBBEC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0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47" name="AutoShape 35">
              <a:extLst>
                <a:ext uri="{FF2B5EF4-FFF2-40B4-BE49-F238E27FC236}">
                  <a16:creationId xmlns="" xmlns:a16="http://schemas.microsoft.com/office/drawing/2014/main" id="{D7E7CE9C-825F-4752-830A-75D8FDBC0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4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48" name="AutoShape 36">
              <a:extLst>
                <a:ext uri="{FF2B5EF4-FFF2-40B4-BE49-F238E27FC236}">
                  <a16:creationId xmlns="" xmlns:a16="http://schemas.microsoft.com/office/drawing/2014/main" id="{0A935994-302A-4ADF-AFE4-C32CB23D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59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49" name="AutoShape 37">
              <a:extLst>
                <a:ext uri="{FF2B5EF4-FFF2-40B4-BE49-F238E27FC236}">
                  <a16:creationId xmlns="" xmlns:a16="http://schemas.microsoft.com/office/drawing/2014/main" id="{75B95D75-D171-44E7-871F-A51DCCD95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11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50" name="AutoShape 38">
              <a:extLst>
                <a:ext uri="{FF2B5EF4-FFF2-40B4-BE49-F238E27FC236}">
                  <a16:creationId xmlns="" xmlns:a16="http://schemas.microsoft.com/office/drawing/2014/main" id="{0EE8CCCE-3BA8-426D-A80E-B1501DA66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352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51" name="AutoShape 39">
              <a:extLst>
                <a:ext uri="{FF2B5EF4-FFF2-40B4-BE49-F238E27FC236}">
                  <a16:creationId xmlns="" xmlns:a16="http://schemas.microsoft.com/office/drawing/2014/main" id="{76CA7CA6-B9E0-4930-8DDD-F58C80F32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016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3356" name="AutoShape 44">
              <a:extLst>
                <a:ext uri="{FF2B5EF4-FFF2-40B4-BE49-F238E27FC236}">
                  <a16:creationId xmlns="" xmlns:a16="http://schemas.microsoft.com/office/drawing/2014/main" id="{7F00C046-37FE-457E-8FFD-21FE1CA6A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2400"/>
              <a:ext cx="240" cy="240"/>
            </a:xfrm>
            <a:prstGeom prst="smileyFace">
              <a:avLst>
                <a:gd name="adj" fmla="val 4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53357" name="Text Box 45">
            <a:extLst>
              <a:ext uri="{FF2B5EF4-FFF2-40B4-BE49-F238E27FC236}">
                <a16:creationId xmlns="" xmlns:a16="http://schemas.microsoft.com/office/drawing/2014/main" id="{AEE7D2D1-AA67-48D3-93B5-76E12D3CA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76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Freshmen</a:t>
            </a:r>
          </a:p>
        </p:txBody>
      </p:sp>
      <p:sp>
        <p:nvSpPr>
          <p:cNvPr id="653362" name="Text Box 50">
            <a:extLst>
              <a:ext uri="{FF2B5EF4-FFF2-40B4-BE49-F238E27FC236}">
                <a16:creationId xmlns="" xmlns:a16="http://schemas.microsoft.com/office/drawing/2014/main" id="{0B9BE691-6EBB-498D-AED6-E7E568AC3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180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Sophomores</a:t>
            </a:r>
          </a:p>
        </p:txBody>
      </p:sp>
      <p:sp>
        <p:nvSpPr>
          <p:cNvPr id="653363" name="Text Box 51">
            <a:extLst>
              <a:ext uri="{FF2B5EF4-FFF2-40B4-BE49-F238E27FC236}">
                <a16:creationId xmlns="" xmlns:a16="http://schemas.microsoft.com/office/drawing/2014/main" id="{139DC112-D235-43BF-8C77-D75643EE1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4876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Juniors</a:t>
            </a:r>
          </a:p>
        </p:txBody>
      </p:sp>
      <p:sp>
        <p:nvSpPr>
          <p:cNvPr id="653364" name="Text Box 52">
            <a:extLst>
              <a:ext uri="{FF2B5EF4-FFF2-40B4-BE49-F238E27FC236}">
                <a16:creationId xmlns="" xmlns:a16="http://schemas.microsoft.com/office/drawing/2014/main" id="{FED3A4AC-8FF0-497E-9803-907934DE2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876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Seniors</a:t>
            </a:r>
          </a:p>
        </p:txBody>
      </p:sp>
      <p:sp>
        <p:nvSpPr>
          <p:cNvPr id="653365" name="Oval 53">
            <a:extLst>
              <a:ext uri="{FF2B5EF4-FFF2-40B4-BE49-F238E27FC236}">
                <a16:creationId xmlns="" xmlns:a16="http://schemas.microsoft.com/office/drawing/2014/main" id="{6B7DB77A-6748-4B27-8677-37B8A3846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3657600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3366" name="Oval 54">
            <a:extLst>
              <a:ext uri="{FF2B5EF4-FFF2-40B4-BE49-F238E27FC236}">
                <a16:creationId xmlns="" xmlns:a16="http://schemas.microsoft.com/office/drawing/2014/main" id="{8FBE9556-F1DF-46D5-9F39-4493BBFE2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051175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3367" name="Oval 55">
            <a:extLst>
              <a:ext uri="{FF2B5EF4-FFF2-40B4-BE49-F238E27FC236}">
                <a16:creationId xmlns="" xmlns:a16="http://schemas.microsoft.com/office/drawing/2014/main" id="{3A7C4AB4-57EE-447C-9053-B79A9C01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2971800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3368" name="Oval 56">
            <a:extLst>
              <a:ext uri="{FF2B5EF4-FFF2-40B4-BE49-F238E27FC236}">
                <a16:creationId xmlns="" xmlns:a16="http://schemas.microsoft.com/office/drawing/2014/main" id="{EAF2FB90-85C3-4FE7-AB42-8A61B16F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3505200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3369" name="Oval 57">
            <a:extLst>
              <a:ext uri="{FF2B5EF4-FFF2-40B4-BE49-F238E27FC236}">
                <a16:creationId xmlns="" xmlns:a16="http://schemas.microsoft.com/office/drawing/2014/main" id="{5A908CAD-6C04-4AAF-BD76-6E235F155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4343400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3370" name="Oval 58">
            <a:extLst>
              <a:ext uri="{FF2B5EF4-FFF2-40B4-BE49-F238E27FC236}">
                <a16:creationId xmlns="" xmlns:a16="http://schemas.microsoft.com/office/drawing/2014/main" id="{A7F68B14-76B4-4454-B9BB-79275FD30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00400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3371" name="Oval 59">
            <a:extLst>
              <a:ext uri="{FF2B5EF4-FFF2-40B4-BE49-F238E27FC236}">
                <a16:creationId xmlns="" xmlns:a16="http://schemas.microsoft.com/office/drawing/2014/main" id="{B636F852-BA0B-48C4-9272-D4648883C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200400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3372" name="Oval 60">
            <a:extLst>
              <a:ext uri="{FF2B5EF4-FFF2-40B4-BE49-F238E27FC236}">
                <a16:creationId xmlns="" xmlns:a16="http://schemas.microsoft.com/office/drawing/2014/main" id="{CC32BF53-393A-430C-965C-49475CAF9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048000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3373" name="Oval 61">
            <a:extLst>
              <a:ext uri="{FF2B5EF4-FFF2-40B4-BE49-F238E27FC236}">
                <a16:creationId xmlns="" xmlns:a16="http://schemas.microsoft.com/office/drawing/2014/main" id="{DEB3AE3F-F3E4-44F9-909C-C299FE669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657600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3374" name="Oval 62">
            <a:extLst>
              <a:ext uri="{FF2B5EF4-FFF2-40B4-BE49-F238E27FC236}">
                <a16:creationId xmlns="" xmlns:a16="http://schemas.microsoft.com/office/drawing/2014/main" id="{82B13A71-CCF6-4424-88B2-6BA18D371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81400"/>
            <a:ext cx="5334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5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5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5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5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65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5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5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65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65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65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65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65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65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7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65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57" grpId="0"/>
      <p:bldP spid="653362" grpId="0"/>
      <p:bldP spid="653363" grpId="0"/>
      <p:bldP spid="6533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>
            <a:extLst>
              <a:ext uri="{FF2B5EF4-FFF2-40B4-BE49-F238E27FC236}">
                <a16:creationId xmlns="" xmlns:a16="http://schemas.microsoft.com/office/drawing/2014/main" id="{082C57ED-4FD8-43DF-BA38-2655FDD7A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Samples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="" xmlns:a16="http://schemas.microsoft.com/office/drawing/2014/main" id="{74145AE1-F9E0-4108-9227-914BA9DD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6106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folHlink"/>
                </a:solidFill>
              </a:rPr>
              <a:t>cluster sample </a:t>
            </a:r>
            <a:r>
              <a:rPr lang="en-US" altLang="en-US"/>
              <a:t>has all members from randomly selected  segments of a population.  This is used when the population falls into naturally occurring subgroups.</a:t>
            </a:r>
          </a:p>
        </p:txBody>
      </p:sp>
      <p:sp>
        <p:nvSpPr>
          <p:cNvPr id="654557" name="Rectangle 221">
            <a:extLst>
              <a:ext uri="{FF2B5EF4-FFF2-40B4-BE49-F238E27FC236}">
                <a16:creationId xmlns="" xmlns:a16="http://schemas.microsoft.com/office/drawing/2014/main" id="{8D3077FC-3F75-4D78-AA37-F3D928D11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5275263"/>
            <a:ext cx="498475" cy="5064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4448" name="Rectangle 112">
            <a:extLst>
              <a:ext uri="{FF2B5EF4-FFF2-40B4-BE49-F238E27FC236}">
                <a16:creationId xmlns="" xmlns:a16="http://schemas.microsoft.com/office/drawing/2014/main" id="{B62DCA37-3C98-457D-AC4E-4572A1BD2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75" y="5275263"/>
            <a:ext cx="498475" cy="5064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4419" name="Rectangle 83">
            <a:extLst>
              <a:ext uri="{FF2B5EF4-FFF2-40B4-BE49-F238E27FC236}">
                <a16:creationId xmlns="" xmlns:a16="http://schemas.microsoft.com/office/drawing/2014/main" id="{55240DC1-E2FA-45F3-A54B-85EAD57AA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5275263"/>
            <a:ext cx="496888" cy="5064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4408" name="Rectangle 72">
            <a:extLst>
              <a:ext uri="{FF2B5EF4-FFF2-40B4-BE49-F238E27FC236}">
                <a16:creationId xmlns="" xmlns:a16="http://schemas.microsoft.com/office/drawing/2014/main" id="{8AF40EE9-ADA8-4799-B667-EA72AD486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725" y="4262438"/>
            <a:ext cx="498475" cy="5064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4406" name="Rectangle 70">
            <a:extLst>
              <a:ext uri="{FF2B5EF4-FFF2-40B4-BE49-F238E27FC236}">
                <a16:creationId xmlns="" xmlns:a16="http://schemas.microsoft.com/office/drawing/2014/main" id="{4ED69A21-113A-41D3-8A7B-2AA901BAD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188" y="4262438"/>
            <a:ext cx="500062" cy="5064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4404" name="Rectangle 68">
            <a:extLst>
              <a:ext uri="{FF2B5EF4-FFF2-40B4-BE49-F238E27FC236}">
                <a16:creationId xmlns="" xmlns:a16="http://schemas.microsoft.com/office/drawing/2014/main" id="{B0ADB3E0-FF55-4493-B997-F8BDD4DDB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4262438"/>
            <a:ext cx="501650" cy="5064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4399" name="Rectangle 63">
            <a:extLst>
              <a:ext uri="{FF2B5EF4-FFF2-40B4-BE49-F238E27FC236}">
                <a16:creationId xmlns="" xmlns:a16="http://schemas.microsoft.com/office/drawing/2014/main" id="{F25DFC80-E032-4C6D-9892-CFF931174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188" y="3249613"/>
            <a:ext cx="500062" cy="5064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4389" name="Rectangle 53">
            <a:extLst>
              <a:ext uri="{FF2B5EF4-FFF2-40B4-BE49-F238E27FC236}">
                <a16:creationId xmlns="" xmlns:a16="http://schemas.microsoft.com/office/drawing/2014/main" id="{EEFD89C3-7B44-4ABB-99F9-500C14872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175" y="2743200"/>
            <a:ext cx="498475" cy="5064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4388" name="Rectangle 52">
            <a:extLst>
              <a:ext uri="{FF2B5EF4-FFF2-40B4-BE49-F238E27FC236}">
                <a16:creationId xmlns="" xmlns:a16="http://schemas.microsoft.com/office/drawing/2014/main" id="{9FE610CD-DB88-4973-9CD3-35B6989D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743200"/>
            <a:ext cx="498475" cy="5064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654562" name="Group 226">
            <a:extLst>
              <a:ext uri="{FF2B5EF4-FFF2-40B4-BE49-F238E27FC236}">
                <a16:creationId xmlns="" xmlns:a16="http://schemas.microsoft.com/office/drawing/2014/main" id="{C83B319E-66BF-4DC9-AB99-3F8287E45A3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743200"/>
            <a:ext cx="5486400" cy="3038475"/>
            <a:chOff x="1200" y="1728"/>
            <a:chExt cx="3456" cy="1914"/>
          </a:xfrm>
        </p:grpSpPr>
        <p:sp>
          <p:nvSpPr>
            <p:cNvPr id="654429" name="Line 93">
              <a:extLst>
                <a:ext uri="{FF2B5EF4-FFF2-40B4-BE49-F238E27FC236}">
                  <a16:creationId xmlns="" xmlns:a16="http://schemas.microsoft.com/office/drawing/2014/main" id="{D991C650-A5A5-4568-B6CA-5265BC6B2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728"/>
              <a:ext cx="0" cy="191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654561" name="Group 225">
              <a:extLst>
                <a:ext uri="{FF2B5EF4-FFF2-40B4-BE49-F238E27FC236}">
                  <a16:creationId xmlns="" xmlns:a16="http://schemas.microsoft.com/office/drawing/2014/main" id="{CAC61AA0-DD37-4DA8-AA21-3D01A3FA0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728"/>
              <a:ext cx="3456" cy="1914"/>
              <a:chOff x="1200" y="1728"/>
              <a:chExt cx="3456" cy="1914"/>
            </a:xfrm>
          </p:grpSpPr>
          <p:sp>
            <p:nvSpPr>
              <p:cNvPr id="654555" name="Rectangle 219">
                <a:extLst>
                  <a:ext uri="{FF2B5EF4-FFF2-40B4-BE49-F238E27FC236}">
                    <a16:creationId xmlns="" xmlns:a16="http://schemas.microsoft.com/office/drawing/2014/main" id="{875AA52A-D3BB-4EE3-BBDF-AC35B9D55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3004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53" name="Rectangle 217">
                <a:extLst>
                  <a:ext uri="{FF2B5EF4-FFF2-40B4-BE49-F238E27FC236}">
                    <a16:creationId xmlns="" xmlns:a16="http://schemas.microsoft.com/office/drawing/2014/main" id="{EF9798F4-AAC3-4994-A04B-7CA010B68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2685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51" name="Rectangle 215">
                <a:extLst>
                  <a:ext uri="{FF2B5EF4-FFF2-40B4-BE49-F238E27FC236}">
                    <a16:creationId xmlns="" xmlns:a16="http://schemas.microsoft.com/office/drawing/2014/main" id="{A8DEDFF2-1209-4377-895A-B90E09988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2366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49" name="Rectangle 213">
                <a:extLst>
                  <a:ext uri="{FF2B5EF4-FFF2-40B4-BE49-F238E27FC236}">
                    <a16:creationId xmlns="" xmlns:a16="http://schemas.microsoft.com/office/drawing/2014/main" id="{991A25AD-5C1D-4CCC-A791-9A8728E9D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2047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47" name="Rectangle 211">
                <a:extLst>
                  <a:ext uri="{FF2B5EF4-FFF2-40B4-BE49-F238E27FC236}">
                    <a16:creationId xmlns="" xmlns:a16="http://schemas.microsoft.com/office/drawing/2014/main" id="{E43DFBA1-3524-4A4E-8112-58C04E150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1728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45" name="Rectangle 209">
                <a:extLst>
                  <a:ext uri="{FF2B5EF4-FFF2-40B4-BE49-F238E27FC236}">
                    <a16:creationId xmlns="" xmlns:a16="http://schemas.microsoft.com/office/drawing/2014/main" id="{A92D8617-0598-470E-BD65-FD50FA5B4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3323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43" name="Rectangle 207">
                <a:extLst>
                  <a:ext uri="{FF2B5EF4-FFF2-40B4-BE49-F238E27FC236}">
                    <a16:creationId xmlns="" xmlns:a16="http://schemas.microsoft.com/office/drawing/2014/main" id="{5B070897-E18C-47B9-A037-5EB2B526B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3004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41" name="Rectangle 205">
                <a:extLst>
                  <a:ext uri="{FF2B5EF4-FFF2-40B4-BE49-F238E27FC236}">
                    <a16:creationId xmlns="" xmlns:a16="http://schemas.microsoft.com/office/drawing/2014/main" id="{B1D017C9-0941-4FB0-A616-D664190F0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2685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39" name="Rectangle 203">
                <a:extLst>
                  <a:ext uri="{FF2B5EF4-FFF2-40B4-BE49-F238E27FC236}">
                    <a16:creationId xmlns="" xmlns:a16="http://schemas.microsoft.com/office/drawing/2014/main" id="{5F1BD9BC-890C-4D8F-8335-BF9AE2D34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2366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37" name="Rectangle 201">
                <a:extLst>
                  <a:ext uri="{FF2B5EF4-FFF2-40B4-BE49-F238E27FC236}">
                    <a16:creationId xmlns="" xmlns:a16="http://schemas.microsoft.com/office/drawing/2014/main" id="{FB25EF95-AE32-4D27-BD05-8FFB916E8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2047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35" name="Rectangle 199">
                <a:extLst>
                  <a:ext uri="{FF2B5EF4-FFF2-40B4-BE49-F238E27FC236}">
                    <a16:creationId xmlns="" xmlns:a16="http://schemas.microsoft.com/office/drawing/2014/main" id="{86441218-B1D1-4BEA-A186-56D5E82E1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1728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32" name="Rectangle 196">
                <a:extLst>
                  <a:ext uri="{FF2B5EF4-FFF2-40B4-BE49-F238E27FC236}">
                    <a16:creationId xmlns="" xmlns:a16="http://schemas.microsoft.com/office/drawing/2014/main" id="{24AD2C56-30CF-4317-B65F-19B9E986C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2366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30" name="Rectangle 194">
                <a:extLst>
                  <a:ext uri="{FF2B5EF4-FFF2-40B4-BE49-F238E27FC236}">
                    <a16:creationId xmlns="" xmlns:a16="http://schemas.microsoft.com/office/drawing/2014/main" id="{C72772B9-075B-47F3-AA1A-B0FC44AFD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2366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28" name="Rectangle 192">
                <a:extLst>
                  <a:ext uri="{FF2B5EF4-FFF2-40B4-BE49-F238E27FC236}">
                    <a16:creationId xmlns="" xmlns:a16="http://schemas.microsoft.com/office/drawing/2014/main" id="{AA5441F8-45A5-4C4E-A007-5F89B2C0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2366"/>
                <a:ext cx="315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26" name="Rectangle 190">
                <a:extLst>
                  <a:ext uri="{FF2B5EF4-FFF2-40B4-BE49-F238E27FC236}">
                    <a16:creationId xmlns="" xmlns:a16="http://schemas.microsoft.com/office/drawing/2014/main" id="{3BD9251B-C57D-4BF8-94E5-910625439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366"/>
                <a:ext cx="313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24" name="Rectangle 188">
                <a:extLst>
                  <a:ext uri="{FF2B5EF4-FFF2-40B4-BE49-F238E27FC236}">
                    <a16:creationId xmlns="" xmlns:a16="http://schemas.microsoft.com/office/drawing/2014/main" id="{7018873C-674B-4C80-AAF3-2E38796BA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2366"/>
                <a:ext cx="316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22" name="Rectangle 186">
                <a:extLst>
                  <a:ext uri="{FF2B5EF4-FFF2-40B4-BE49-F238E27FC236}">
                    <a16:creationId xmlns="" xmlns:a16="http://schemas.microsoft.com/office/drawing/2014/main" id="{690F4552-A9BC-42CC-9E5F-81A123C0F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2366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20" name="Rectangle 184">
                <a:extLst>
                  <a:ext uri="{FF2B5EF4-FFF2-40B4-BE49-F238E27FC236}">
                    <a16:creationId xmlns="" xmlns:a16="http://schemas.microsoft.com/office/drawing/2014/main" id="{857FD20A-0D7C-4CD1-8482-28E7ACA49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366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18" name="Rectangle 182">
                <a:extLst>
                  <a:ext uri="{FF2B5EF4-FFF2-40B4-BE49-F238E27FC236}">
                    <a16:creationId xmlns="" xmlns:a16="http://schemas.microsoft.com/office/drawing/2014/main" id="{65889C00-83E5-401D-A0D4-E92C68FA4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4" y="2366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516" name="Rectangle 180">
                <a:extLst>
                  <a:ext uri="{FF2B5EF4-FFF2-40B4-BE49-F238E27FC236}">
                    <a16:creationId xmlns="" xmlns:a16="http://schemas.microsoft.com/office/drawing/2014/main" id="{DEAB940F-99C8-4628-B66B-F90C75D6D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366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58" name="Rectangle 122">
                <a:extLst>
                  <a:ext uri="{FF2B5EF4-FFF2-40B4-BE49-F238E27FC236}">
                    <a16:creationId xmlns="" xmlns:a16="http://schemas.microsoft.com/office/drawing/2014/main" id="{2CB891A7-C240-46F0-96A8-A7F966442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3323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56" name="Rectangle 120">
                <a:extLst>
                  <a:ext uri="{FF2B5EF4-FFF2-40B4-BE49-F238E27FC236}">
                    <a16:creationId xmlns="" xmlns:a16="http://schemas.microsoft.com/office/drawing/2014/main" id="{6511C724-2759-4D29-A2BF-549B17395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3004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54" name="Rectangle 118">
                <a:extLst>
                  <a:ext uri="{FF2B5EF4-FFF2-40B4-BE49-F238E27FC236}">
                    <a16:creationId xmlns="" xmlns:a16="http://schemas.microsoft.com/office/drawing/2014/main" id="{0E7FDEE2-96B2-4F36-9FBD-DFC8F30D6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685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52" name="Rectangle 116">
                <a:extLst>
                  <a:ext uri="{FF2B5EF4-FFF2-40B4-BE49-F238E27FC236}">
                    <a16:creationId xmlns="" xmlns:a16="http://schemas.microsoft.com/office/drawing/2014/main" id="{AEC8189E-9D51-4510-9B91-31DC02455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047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50" name="Rectangle 114">
                <a:extLst>
                  <a:ext uri="{FF2B5EF4-FFF2-40B4-BE49-F238E27FC236}">
                    <a16:creationId xmlns="" xmlns:a16="http://schemas.microsoft.com/office/drawing/2014/main" id="{9F0B6C58-8893-492D-BFED-890A255F9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1728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46" name="Rectangle 110">
                <a:extLst>
                  <a:ext uri="{FF2B5EF4-FFF2-40B4-BE49-F238E27FC236}">
                    <a16:creationId xmlns="" xmlns:a16="http://schemas.microsoft.com/office/drawing/2014/main" id="{CFF31CF3-1E33-4DF2-9C4B-81B1374AA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4" y="3004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44" name="Rectangle 108">
                <a:extLst>
                  <a:ext uri="{FF2B5EF4-FFF2-40B4-BE49-F238E27FC236}">
                    <a16:creationId xmlns="" xmlns:a16="http://schemas.microsoft.com/office/drawing/2014/main" id="{9115A1BD-17B3-473A-AD82-5884B2F3E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4" y="2685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42" name="Rectangle 106">
                <a:extLst>
                  <a:ext uri="{FF2B5EF4-FFF2-40B4-BE49-F238E27FC236}">
                    <a16:creationId xmlns="" xmlns:a16="http://schemas.microsoft.com/office/drawing/2014/main" id="{78CD5E7C-339C-46DF-8BC2-126C9BF92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4" y="2047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40" name="Rectangle 104">
                <a:extLst>
                  <a:ext uri="{FF2B5EF4-FFF2-40B4-BE49-F238E27FC236}">
                    <a16:creationId xmlns="" xmlns:a16="http://schemas.microsoft.com/office/drawing/2014/main" id="{6D56311F-3C52-4C58-98BE-CF277421D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4" y="1728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22" name="Rectangle 86">
                <a:extLst>
                  <a:ext uri="{FF2B5EF4-FFF2-40B4-BE49-F238E27FC236}">
                    <a16:creationId xmlns="" xmlns:a16="http://schemas.microsoft.com/office/drawing/2014/main" id="{EE17560C-078A-40B5-B062-FD584F8B0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3323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21" name="Rectangle 85">
                <a:extLst>
                  <a:ext uri="{FF2B5EF4-FFF2-40B4-BE49-F238E27FC236}">
                    <a16:creationId xmlns="" xmlns:a16="http://schemas.microsoft.com/office/drawing/2014/main" id="{3EA7C889-DA34-4220-ACF4-E88AC498A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3323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20" name="Rectangle 84">
                <a:extLst>
                  <a:ext uri="{FF2B5EF4-FFF2-40B4-BE49-F238E27FC236}">
                    <a16:creationId xmlns="" xmlns:a16="http://schemas.microsoft.com/office/drawing/2014/main" id="{54485A49-DBFE-4D8E-9711-63AE48A00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3323"/>
                <a:ext cx="315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18" name="Rectangle 82">
                <a:extLst>
                  <a:ext uri="{FF2B5EF4-FFF2-40B4-BE49-F238E27FC236}">
                    <a16:creationId xmlns="" xmlns:a16="http://schemas.microsoft.com/office/drawing/2014/main" id="{46E23387-E08E-4052-B4ED-358EF8BC2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3323"/>
                <a:ext cx="316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17" name="Rectangle 81">
                <a:extLst>
                  <a:ext uri="{FF2B5EF4-FFF2-40B4-BE49-F238E27FC236}">
                    <a16:creationId xmlns="" xmlns:a16="http://schemas.microsoft.com/office/drawing/2014/main" id="{5DAFC238-60E8-42EF-B023-091F4E29A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3323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16" name="Rectangle 80">
                <a:extLst>
                  <a:ext uri="{FF2B5EF4-FFF2-40B4-BE49-F238E27FC236}">
                    <a16:creationId xmlns="" xmlns:a16="http://schemas.microsoft.com/office/drawing/2014/main" id="{47E7A276-7453-4242-8888-638F916C4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323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15" name="Rectangle 79">
                <a:extLst>
                  <a:ext uri="{FF2B5EF4-FFF2-40B4-BE49-F238E27FC236}">
                    <a16:creationId xmlns="" xmlns:a16="http://schemas.microsoft.com/office/drawing/2014/main" id="{3BDFA89B-E9C7-4C58-9963-37056B218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3004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14" name="Rectangle 78">
                <a:extLst>
                  <a:ext uri="{FF2B5EF4-FFF2-40B4-BE49-F238E27FC236}">
                    <a16:creationId xmlns="" xmlns:a16="http://schemas.microsoft.com/office/drawing/2014/main" id="{4FE8CD40-337A-4BCE-8DF5-2B7C98F04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3004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13" name="Rectangle 77">
                <a:extLst>
                  <a:ext uri="{FF2B5EF4-FFF2-40B4-BE49-F238E27FC236}">
                    <a16:creationId xmlns="" xmlns:a16="http://schemas.microsoft.com/office/drawing/2014/main" id="{9FA71873-AE5A-4452-B783-1B02C88A8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3004"/>
                <a:ext cx="315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12" name="Rectangle 76">
                <a:extLst>
                  <a:ext uri="{FF2B5EF4-FFF2-40B4-BE49-F238E27FC236}">
                    <a16:creationId xmlns="" xmlns:a16="http://schemas.microsoft.com/office/drawing/2014/main" id="{56F5973C-B687-4CFC-BD18-1C5DF93F5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3004"/>
                <a:ext cx="313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11" name="Rectangle 75">
                <a:extLst>
                  <a:ext uri="{FF2B5EF4-FFF2-40B4-BE49-F238E27FC236}">
                    <a16:creationId xmlns="" xmlns:a16="http://schemas.microsoft.com/office/drawing/2014/main" id="{64B81C12-DB1D-4970-B9DD-6B86B140C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3004"/>
                <a:ext cx="316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10" name="Rectangle 74">
                <a:extLst>
                  <a:ext uri="{FF2B5EF4-FFF2-40B4-BE49-F238E27FC236}">
                    <a16:creationId xmlns="" xmlns:a16="http://schemas.microsoft.com/office/drawing/2014/main" id="{E342C16F-E085-4481-AEAC-E7FE492B9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3004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09" name="Rectangle 73">
                <a:extLst>
                  <a:ext uri="{FF2B5EF4-FFF2-40B4-BE49-F238E27FC236}">
                    <a16:creationId xmlns="" xmlns:a16="http://schemas.microsoft.com/office/drawing/2014/main" id="{594ED567-63B1-4B0E-B1C7-080376D22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004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07" name="Rectangle 71">
                <a:extLst>
                  <a:ext uri="{FF2B5EF4-FFF2-40B4-BE49-F238E27FC236}">
                    <a16:creationId xmlns="" xmlns:a16="http://schemas.microsoft.com/office/drawing/2014/main" id="{30A82C63-2B39-42AE-8909-CE87FBCDE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2685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05" name="Rectangle 69">
                <a:extLst>
                  <a:ext uri="{FF2B5EF4-FFF2-40B4-BE49-F238E27FC236}">
                    <a16:creationId xmlns="" xmlns:a16="http://schemas.microsoft.com/office/drawing/2014/main" id="{29A32D7C-C7F0-4DA9-9EDD-1859387FA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685"/>
                <a:ext cx="313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03" name="Rectangle 67">
                <a:extLst>
                  <a:ext uri="{FF2B5EF4-FFF2-40B4-BE49-F238E27FC236}">
                    <a16:creationId xmlns="" xmlns:a16="http://schemas.microsoft.com/office/drawing/2014/main" id="{1337F04D-CBEC-47F6-A089-84F6D79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2685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02" name="Rectangle 66">
                <a:extLst>
                  <a:ext uri="{FF2B5EF4-FFF2-40B4-BE49-F238E27FC236}">
                    <a16:creationId xmlns="" xmlns:a16="http://schemas.microsoft.com/office/drawing/2014/main" id="{04F3A8F5-1151-4A89-B0F6-63E81A339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85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01" name="Rectangle 65">
                <a:extLst>
                  <a:ext uri="{FF2B5EF4-FFF2-40B4-BE49-F238E27FC236}">
                    <a16:creationId xmlns="" xmlns:a16="http://schemas.microsoft.com/office/drawing/2014/main" id="{58B212DB-C3B6-428B-93FA-A59CE54B6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2047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00" name="Rectangle 64">
                <a:extLst>
                  <a:ext uri="{FF2B5EF4-FFF2-40B4-BE49-F238E27FC236}">
                    <a16:creationId xmlns="" xmlns:a16="http://schemas.microsoft.com/office/drawing/2014/main" id="{49ADDE7C-8B54-4608-8D6B-79266F7F6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2047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398" name="Rectangle 62">
                <a:extLst>
                  <a:ext uri="{FF2B5EF4-FFF2-40B4-BE49-F238E27FC236}">
                    <a16:creationId xmlns="" xmlns:a16="http://schemas.microsoft.com/office/drawing/2014/main" id="{F89ECC6C-3177-4566-93B9-B155BF07F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047"/>
                <a:ext cx="313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397" name="Rectangle 61">
                <a:extLst>
                  <a:ext uri="{FF2B5EF4-FFF2-40B4-BE49-F238E27FC236}">
                    <a16:creationId xmlns="" xmlns:a16="http://schemas.microsoft.com/office/drawing/2014/main" id="{8DCCCE24-A92F-494B-8164-236869145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2047"/>
                <a:ext cx="316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396" name="Rectangle 60">
                <a:extLst>
                  <a:ext uri="{FF2B5EF4-FFF2-40B4-BE49-F238E27FC236}">
                    <a16:creationId xmlns="" xmlns:a16="http://schemas.microsoft.com/office/drawing/2014/main" id="{161450D6-FABC-43E4-BA36-DA5AB1863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2047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395" name="Rectangle 59">
                <a:extLst>
                  <a:ext uri="{FF2B5EF4-FFF2-40B4-BE49-F238E27FC236}">
                    <a16:creationId xmlns="" xmlns:a16="http://schemas.microsoft.com/office/drawing/2014/main" id="{D4614F19-3310-4BD4-8044-00F902FB3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047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394" name="Rectangle 58">
                <a:extLst>
                  <a:ext uri="{FF2B5EF4-FFF2-40B4-BE49-F238E27FC236}">
                    <a16:creationId xmlns="" xmlns:a16="http://schemas.microsoft.com/office/drawing/2014/main" id="{FC91D7C3-F7B8-47C9-AB8F-9DDF83FAB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1728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393" name="Rectangle 57">
                <a:extLst>
                  <a:ext uri="{FF2B5EF4-FFF2-40B4-BE49-F238E27FC236}">
                    <a16:creationId xmlns="" xmlns:a16="http://schemas.microsoft.com/office/drawing/2014/main" id="{9553726A-11FA-4C15-8C06-01233F347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1728"/>
                <a:ext cx="314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392" name="Rectangle 56">
                <a:extLst>
                  <a:ext uri="{FF2B5EF4-FFF2-40B4-BE49-F238E27FC236}">
                    <a16:creationId xmlns="" xmlns:a16="http://schemas.microsoft.com/office/drawing/2014/main" id="{F3C3B897-72A9-4C5C-ABB2-1C70DBE60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1728"/>
                <a:ext cx="315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391" name="Rectangle 55">
                <a:extLst>
                  <a:ext uri="{FF2B5EF4-FFF2-40B4-BE49-F238E27FC236}">
                    <a16:creationId xmlns="" xmlns:a16="http://schemas.microsoft.com/office/drawing/2014/main" id="{89B51D18-69E7-4BE9-8125-BE298D65E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1728"/>
                <a:ext cx="313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390" name="Rectangle 54">
                <a:extLst>
                  <a:ext uri="{FF2B5EF4-FFF2-40B4-BE49-F238E27FC236}">
                    <a16:creationId xmlns="" xmlns:a16="http://schemas.microsoft.com/office/drawing/2014/main" id="{4A20A4E4-E0BB-4944-8304-33DB38E84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1728"/>
                <a:ext cx="316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4423" name="Line 87">
                <a:extLst>
                  <a:ext uri="{FF2B5EF4-FFF2-40B4-BE49-F238E27FC236}">
                    <a16:creationId xmlns="" xmlns:a16="http://schemas.microsoft.com/office/drawing/2014/main" id="{92A5D045-E162-4AB4-8AAC-D99F5567B2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728"/>
                <a:ext cx="34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24" name="Line 88">
                <a:extLst>
                  <a:ext uri="{FF2B5EF4-FFF2-40B4-BE49-F238E27FC236}">
                    <a16:creationId xmlns="" xmlns:a16="http://schemas.microsoft.com/office/drawing/2014/main" id="{1DE2E4E8-A55A-462C-92EB-F64BD33D6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047"/>
                <a:ext cx="34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25" name="Line 89">
                <a:extLst>
                  <a:ext uri="{FF2B5EF4-FFF2-40B4-BE49-F238E27FC236}">
                    <a16:creationId xmlns="" xmlns:a16="http://schemas.microsoft.com/office/drawing/2014/main" id="{59B9F62F-796D-43EE-BED9-49DD100CC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366"/>
                <a:ext cx="34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26" name="Line 90">
                <a:extLst>
                  <a:ext uri="{FF2B5EF4-FFF2-40B4-BE49-F238E27FC236}">
                    <a16:creationId xmlns="" xmlns:a16="http://schemas.microsoft.com/office/drawing/2014/main" id="{0DC3C4E5-134F-443D-A57D-F1A2E1EF6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004"/>
                <a:ext cx="34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27" name="Line 91">
                <a:extLst>
                  <a:ext uri="{FF2B5EF4-FFF2-40B4-BE49-F238E27FC236}">
                    <a16:creationId xmlns="" xmlns:a16="http://schemas.microsoft.com/office/drawing/2014/main" id="{BE368204-794C-47B6-9F97-42331E477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323"/>
                <a:ext cx="34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28" name="Line 92">
                <a:extLst>
                  <a:ext uri="{FF2B5EF4-FFF2-40B4-BE49-F238E27FC236}">
                    <a16:creationId xmlns="" xmlns:a16="http://schemas.microsoft.com/office/drawing/2014/main" id="{DF25D13B-719D-44BF-B0E2-1C0686BED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642"/>
                <a:ext cx="34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30" name="Line 94">
                <a:extLst>
                  <a:ext uri="{FF2B5EF4-FFF2-40B4-BE49-F238E27FC236}">
                    <a16:creationId xmlns="" xmlns:a16="http://schemas.microsoft.com/office/drawing/2014/main" id="{137657F5-0EE1-46CC-B09D-DDFADD051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4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31" name="Line 95">
                <a:extLst>
                  <a:ext uri="{FF2B5EF4-FFF2-40B4-BE49-F238E27FC236}">
                    <a16:creationId xmlns="" xmlns:a16="http://schemas.microsoft.com/office/drawing/2014/main" id="{7FF2512C-D85E-463D-91B4-76FF3192D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4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32" name="Line 96">
                <a:extLst>
                  <a:ext uri="{FF2B5EF4-FFF2-40B4-BE49-F238E27FC236}">
                    <a16:creationId xmlns="" xmlns:a16="http://schemas.microsoft.com/office/drawing/2014/main" id="{19EDAEBC-498C-430E-B05F-7081EBAF8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0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33" name="Line 97">
                <a:extLst>
                  <a:ext uri="{FF2B5EF4-FFF2-40B4-BE49-F238E27FC236}">
                    <a16:creationId xmlns="" xmlns:a16="http://schemas.microsoft.com/office/drawing/2014/main" id="{B3955FF2-980B-47CD-96DB-EF24FCDBA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3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34" name="Line 98">
                <a:extLst>
                  <a:ext uri="{FF2B5EF4-FFF2-40B4-BE49-F238E27FC236}">
                    <a16:creationId xmlns="" xmlns:a16="http://schemas.microsoft.com/office/drawing/2014/main" id="{075D7F78-3538-46EA-A1D6-86160F5E9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8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35" name="Line 99">
                <a:extLst>
                  <a:ext uri="{FF2B5EF4-FFF2-40B4-BE49-F238E27FC236}">
                    <a16:creationId xmlns="" xmlns:a16="http://schemas.microsoft.com/office/drawing/2014/main" id="{8F337804-7404-4FE4-B02B-022009457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2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36" name="Line 100">
                <a:extLst>
                  <a:ext uri="{FF2B5EF4-FFF2-40B4-BE49-F238E27FC236}">
                    <a16:creationId xmlns="" xmlns:a16="http://schemas.microsoft.com/office/drawing/2014/main" id="{78C12456-1BF9-4A35-A659-2458345F4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728"/>
                <a:ext cx="0" cy="191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41" name="Line 105">
                <a:extLst>
                  <a:ext uri="{FF2B5EF4-FFF2-40B4-BE49-F238E27FC236}">
                    <a16:creationId xmlns="" xmlns:a16="http://schemas.microsoft.com/office/drawing/2014/main" id="{C14D8F4B-8FD3-4007-9704-38BC5B863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451" name="Line 115">
                <a:extLst>
                  <a:ext uri="{FF2B5EF4-FFF2-40B4-BE49-F238E27FC236}">
                    <a16:creationId xmlns="" xmlns:a16="http://schemas.microsoft.com/office/drawing/2014/main" id="{01D748D1-3B7B-48B8-9584-6B823771A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2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517" name="Line 181">
                <a:extLst>
                  <a:ext uri="{FF2B5EF4-FFF2-40B4-BE49-F238E27FC236}">
                    <a16:creationId xmlns="" xmlns:a16="http://schemas.microsoft.com/office/drawing/2014/main" id="{022CDD2E-97D3-4FDC-93FB-0513682EE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685"/>
                <a:ext cx="34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536" name="Line 200">
                <a:extLst>
                  <a:ext uri="{FF2B5EF4-FFF2-40B4-BE49-F238E27FC236}">
                    <a16:creationId xmlns="" xmlns:a16="http://schemas.microsoft.com/office/drawing/2014/main" id="{19B4E45C-BB76-4A54-AA23-33323BB5C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4548" name="Line 212">
                <a:extLst>
                  <a:ext uri="{FF2B5EF4-FFF2-40B4-BE49-F238E27FC236}">
                    <a16:creationId xmlns="" xmlns:a16="http://schemas.microsoft.com/office/drawing/2014/main" id="{22480E7E-D9D4-4989-94E6-A23970FB7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0" y="1728"/>
                <a:ext cx="0" cy="1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54560" name="Text Box 224">
            <a:extLst>
              <a:ext uri="{FF2B5EF4-FFF2-40B4-BE49-F238E27FC236}">
                <a16:creationId xmlns="" xmlns:a16="http://schemas.microsoft.com/office/drawing/2014/main" id="{7AF9D052-C3D8-464A-9167-A7DBD7156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9436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city of Clarksville divided into city blocks.</a:t>
            </a:r>
          </a:p>
        </p:txBody>
      </p:sp>
      <p:sp>
        <p:nvSpPr>
          <p:cNvPr id="654563" name="Text Box 227">
            <a:extLst>
              <a:ext uri="{FF2B5EF4-FFF2-40B4-BE49-F238E27FC236}">
                <a16:creationId xmlns="" xmlns:a16="http://schemas.microsoft.com/office/drawing/2014/main" id="{D0D32E5E-C163-4575-93E2-C268BB575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3352800"/>
            <a:ext cx="19145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All members in each selected group are used.</a:t>
            </a:r>
          </a:p>
        </p:txBody>
      </p:sp>
      <p:sp>
        <p:nvSpPr>
          <p:cNvPr id="654564" name="Line 228">
            <a:extLst>
              <a:ext uri="{FF2B5EF4-FFF2-40B4-BE49-F238E27FC236}">
                <a16:creationId xmlns="" xmlns:a16="http://schemas.microsoft.com/office/drawing/2014/main" id="{BAECFF87-6E8E-4473-886D-9A0090CB2E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971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4565" name="Line 229">
            <a:extLst>
              <a:ext uri="{FF2B5EF4-FFF2-40B4-BE49-F238E27FC236}">
                <a16:creationId xmlns="" xmlns:a16="http://schemas.microsoft.com/office/drawing/2014/main" id="{E1ECCAB1-D0B6-4FDC-ABFE-3CF6DD9A82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9718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4566" name="Line 230">
            <a:extLst>
              <a:ext uri="{FF2B5EF4-FFF2-40B4-BE49-F238E27FC236}">
                <a16:creationId xmlns="" xmlns:a16="http://schemas.microsoft.com/office/drawing/2014/main" id="{72979849-1D27-4F94-B3EC-BB54EB74B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191000"/>
            <a:ext cx="3657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4567" name="Line 231">
            <a:extLst>
              <a:ext uri="{FF2B5EF4-FFF2-40B4-BE49-F238E27FC236}">
                <a16:creationId xmlns="" xmlns:a16="http://schemas.microsoft.com/office/drawing/2014/main" id="{7FC342D0-FB70-4311-B0D0-36C00BE8D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6482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5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5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5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5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5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557" grpId="0" animBg="1"/>
      <p:bldP spid="654448" grpId="0" animBg="1"/>
      <p:bldP spid="654419" grpId="0" animBg="1"/>
      <p:bldP spid="654408" grpId="0" animBg="1"/>
      <p:bldP spid="654406" grpId="0" animBg="1"/>
      <p:bldP spid="654404" grpId="0" animBg="1"/>
      <p:bldP spid="654399" grpId="0" animBg="1"/>
      <p:bldP spid="654389" grpId="0" animBg="1"/>
      <p:bldP spid="654388" grpId="0" animBg="1"/>
      <p:bldP spid="654560" grpId="0"/>
      <p:bldP spid="6545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>
            <a:extLst>
              <a:ext uri="{FF2B5EF4-FFF2-40B4-BE49-F238E27FC236}">
                <a16:creationId xmlns="" xmlns:a16="http://schemas.microsoft.com/office/drawing/2014/main" id="{96D2DA3C-059C-4098-BC01-9A866833D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Systematic Samples</a:t>
            </a:r>
          </a:p>
        </p:txBody>
      </p:sp>
      <p:sp>
        <p:nvSpPr>
          <p:cNvPr id="657411" name="Rectangle 3">
            <a:extLst>
              <a:ext uri="{FF2B5EF4-FFF2-40B4-BE49-F238E27FC236}">
                <a16:creationId xmlns="" xmlns:a16="http://schemas.microsoft.com/office/drawing/2014/main" id="{3294A9AC-77F3-499C-A658-A64096416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6106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folHlink"/>
                </a:solidFill>
              </a:rPr>
              <a:t>systematic sample </a:t>
            </a:r>
            <a:r>
              <a:rPr lang="en-US" altLang="en-US"/>
              <a:t>is a sample in which each member of the population is assigned a number.  A starting number is randomly selected and sample members are selected at regular intervals.</a:t>
            </a:r>
          </a:p>
        </p:txBody>
      </p:sp>
      <p:sp>
        <p:nvSpPr>
          <p:cNvPr id="657499" name="Text Box 91">
            <a:extLst>
              <a:ext uri="{FF2B5EF4-FFF2-40B4-BE49-F238E27FC236}">
                <a16:creationId xmlns="" xmlns:a16="http://schemas.microsoft.com/office/drawing/2014/main" id="{31764E0D-B627-463A-A231-6A6997717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7244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Every fourth member is chosen.</a:t>
            </a:r>
          </a:p>
        </p:txBody>
      </p:sp>
      <p:sp>
        <p:nvSpPr>
          <p:cNvPr id="657500" name="AutoShape 92">
            <a:extLst>
              <a:ext uri="{FF2B5EF4-FFF2-40B4-BE49-F238E27FC236}">
                <a16:creationId xmlns="" xmlns:a16="http://schemas.microsoft.com/office/drawing/2014/main" id="{48779F15-9466-4FCB-AA53-75187E1CB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01" name="AutoShape 93">
            <a:extLst>
              <a:ext uri="{FF2B5EF4-FFF2-40B4-BE49-F238E27FC236}">
                <a16:creationId xmlns="" xmlns:a16="http://schemas.microsoft.com/office/drawing/2014/main" id="{F1343BDE-81B1-4202-B5D5-34006E7FD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02" name="AutoShape 94">
            <a:extLst>
              <a:ext uri="{FF2B5EF4-FFF2-40B4-BE49-F238E27FC236}">
                <a16:creationId xmlns="" xmlns:a16="http://schemas.microsoft.com/office/drawing/2014/main" id="{2F618146-3451-49A1-B148-AC1F76D4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03" name="AutoShape 95">
            <a:extLst>
              <a:ext uri="{FF2B5EF4-FFF2-40B4-BE49-F238E27FC236}">
                <a16:creationId xmlns="" xmlns:a16="http://schemas.microsoft.com/office/drawing/2014/main" id="{A8BB710E-3CE6-4904-9194-80489D02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04" name="AutoShape 96">
            <a:extLst>
              <a:ext uri="{FF2B5EF4-FFF2-40B4-BE49-F238E27FC236}">
                <a16:creationId xmlns="" xmlns:a16="http://schemas.microsoft.com/office/drawing/2014/main" id="{A07566BD-45B8-4415-A4D0-8FD05E6FF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05" name="AutoShape 97">
            <a:extLst>
              <a:ext uri="{FF2B5EF4-FFF2-40B4-BE49-F238E27FC236}">
                <a16:creationId xmlns="" xmlns:a16="http://schemas.microsoft.com/office/drawing/2014/main" id="{DC00CA12-8FEC-4826-9E22-41120EE2D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06" name="AutoShape 98">
            <a:extLst>
              <a:ext uri="{FF2B5EF4-FFF2-40B4-BE49-F238E27FC236}">
                <a16:creationId xmlns="" xmlns:a16="http://schemas.microsoft.com/office/drawing/2014/main" id="{3927EE64-D5CF-479A-BA59-5127B297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07" name="AutoShape 99">
            <a:extLst>
              <a:ext uri="{FF2B5EF4-FFF2-40B4-BE49-F238E27FC236}">
                <a16:creationId xmlns="" xmlns:a16="http://schemas.microsoft.com/office/drawing/2014/main" id="{AF4C7756-FFB5-4DCB-B8F4-20AEA9FB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08" name="AutoShape 100">
            <a:extLst>
              <a:ext uri="{FF2B5EF4-FFF2-40B4-BE49-F238E27FC236}">
                <a16:creationId xmlns="" xmlns:a16="http://schemas.microsoft.com/office/drawing/2014/main" id="{9B47C085-890C-48F6-850E-A632C2663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09" name="AutoShape 101">
            <a:extLst>
              <a:ext uri="{FF2B5EF4-FFF2-40B4-BE49-F238E27FC236}">
                <a16:creationId xmlns="" xmlns:a16="http://schemas.microsoft.com/office/drawing/2014/main" id="{1E92D73A-7202-4B47-A601-2FEDEAD28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3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0" name="AutoShape 102">
            <a:extLst>
              <a:ext uri="{FF2B5EF4-FFF2-40B4-BE49-F238E27FC236}">
                <a16:creationId xmlns="" xmlns:a16="http://schemas.microsoft.com/office/drawing/2014/main" id="{37532C69-93A6-45ED-9BFF-E79C1D61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1" name="AutoShape 103">
            <a:extLst>
              <a:ext uri="{FF2B5EF4-FFF2-40B4-BE49-F238E27FC236}">
                <a16:creationId xmlns="" xmlns:a16="http://schemas.microsoft.com/office/drawing/2014/main" id="{744D37D1-74A9-4CCB-B61C-DDF843D8F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2" name="AutoShape 104">
            <a:extLst>
              <a:ext uri="{FF2B5EF4-FFF2-40B4-BE49-F238E27FC236}">
                <a16:creationId xmlns="" xmlns:a16="http://schemas.microsoft.com/office/drawing/2014/main" id="{4A7A2DA5-D08C-4679-927B-B5A91817A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3" name="AutoShape 105">
            <a:extLst>
              <a:ext uri="{FF2B5EF4-FFF2-40B4-BE49-F238E27FC236}">
                <a16:creationId xmlns="" xmlns:a16="http://schemas.microsoft.com/office/drawing/2014/main" id="{D9AAA413-94A4-4687-BA76-CA091DD4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4" name="AutoShape 106">
            <a:extLst>
              <a:ext uri="{FF2B5EF4-FFF2-40B4-BE49-F238E27FC236}">
                <a16:creationId xmlns="" xmlns:a16="http://schemas.microsoft.com/office/drawing/2014/main" id="{A5FF72BB-0108-45B9-A885-802BA8A7E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5" name="AutoShape 107">
            <a:extLst>
              <a:ext uri="{FF2B5EF4-FFF2-40B4-BE49-F238E27FC236}">
                <a16:creationId xmlns="" xmlns:a16="http://schemas.microsoft.com/office/drawing/2014/main" id="{D9DBDCA9-EE9E-4F17-BB68-B5E5119CE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6" name="AutoShape 108">
            <a:extLst>
              <a:ext uri="{FF2B5EF4-FFF2-40B4-BE49-F238E27FC236}">
                <a16:creationId xmlns="" xmlns:a16="http://schemas.microsoft.com/office/drawing/2014/main" id="{8E4E8A84-F160-4323-A429-DF687A69D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7" name="AutoShape 109">
            <a:extLst>
              <a:ext uri="{FF2B5EF4-FFF2-40B4-BE49-F238E27FC236}">
                <a16:creationId xmlns="" xmlns:a16="http://schemas.microsoft.com/office/drawing/2014/main" id="{B74882D2-E378-436B-B0D2-8BEFA30F1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8" name="AutoShape 110">
            <a:extLst>
              <a:ext uri="{FF2B5EF4-FFF2-40B4-BE49-F238E27FC236}">
                <a16:creationId xmlns="" xmlns:a16="http://schemas.microsoft.com/office/drawing/2014/main" id="{A90D80B4-7EB6-4A9F-9A93-411A0C542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19" name="AutoShape 111">
            <a:extLst>
              <a:ext uri="{FF2B5EF4-FFF2-40B4-BE49-F238E27FC236}">
                <a16:creationId xmlns="" xmlns:a16="http://schemas.microsoft.com/office/drawing/2014/main" id="{5AD1C2FF-12E1-4B79-9EBB-1C8A0A401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20" name="AutoShape 112">
            <a:extLst>
              <a:ext uri="{FF2B5EF4-FFF2-40B4-BE49-F238E27FC236}">
                <a16:creationId xmlns="" xmlns:a16="http://schemas.microsoft.com/office/drawing/2014/main" id="{C51C2C39-1431-4885-BB8B-78AD1E7E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21" name="AutoShape 113">
            <a:extLst>
              <a:ext uri="{FF2B5EF4-FFF2-40B4-BE49-F238E27FC236}">
                <a16:creationId xmlns="" xmlns:a16="http://schemas.microsoft.com/office/drawing/2014/main" id="{E1D5ACC5-CAD5-413A-8749-B4B0F3C7F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22" name="AutoShape 114">
            <a:extLst>
              <a:ext uri="{FF2B5EF4-FFF2-40B4-BE49-F238E27FC236}">
                <a16:creationId xmlns="" xmlns:a16="http://schemas.microsoft.com/office/drawing/2014/main" id="{0A034707-43E1-4286-A5B5-E9489EE10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25" name="AutoShape 117">
            <a:extLst>
              <a:ext uri="{FF2B5EF4-FFF2-40B4-BE49-F238E27FC236}">
                <a16:creationId xmlns="" xmlns:a16="http://schemas.microsoft.com/office/drawing/2014/main" id="{928B2393-0620-4A77-B9EC-2C5C62EF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27" name="AutoShape 119">
            <a:extLst>
              <a:ext uri="{FF2B5EF4-FFF2-40B4-BE49-F238E27FC236}">
                <a16:creationId xmlns="" xmlns:a16="http://schemas.microsoft.com/office/drawing/2014/main" id="{193FF9CF-A148-42B3-9F2B-1757DA3C8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29" name="AutoShape 121">
            <a:extLst>
              <a:ext uri="{FF2B5EF4-FFF2-40B4-BE49-F238E27FC236}">
                <a16:creationId xmlns="" xmlns:a16="http://schemas.microsoft.com/office/drawing/2014/main" id="{40006F34-3C40-44F5-BB48-96ED99F9F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76600"/>
            <a:ext cx="361950" cy="8382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30" name="AutoShape 122">
            <a:extLst>
              <a:ext uri="{FF2B5EF4-FFF2-40B4-BE49-F238E27FC236}">
                <a16:creationId xmlns="" xmlns:a16="http://schemas.microsoft.com/office/drawing/2014/main" id="{1FC14580-F12E-4104-899B-42E4EDA9C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3284538"/>
            <a:ext cx="361950" cy="8382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31" name="AutoShape 123">
            <a:extLst>
              <a:ext uri="{FF2B5EF4-FFF2-40B4-BE49-F238E27FC236}">
                <a16:creationId xmlns="" xmlns:a16="http://schemas.microsoft.com/office/drawing/2014/main" id="{32820DAF-DFA4-41D9-97BF-1F5E94F8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84538"/>
            <a:ext cx="361950" cy="8382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32" name="AutoShape 124">
            <a:extLst>
              <a:ext uri="{FF2B5EF4-FFF2-40B4-BE49-F238E27FC236}">
                <a16:creationId xmlns="" xmlns:a16="http://schemas.microsoft.com/office/drawing/2014/main" id="{0AE3B962-F287-4B7D-828E-D6DE3E2EF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3279775"/>
            <a:ext cx="361950" cy="8382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33" name="AutoShape 125">
            <a:extLst>
              <a:ext uri="{FF2B5EF4-FFF2-40B4-BE49-F238E27FC236}">
                <a16:creationId xmlns="" xmlns:a16="http://schemas.microsoft.com/office/drawing/2014/main" id="{231EDC32-B938-4B48-8871-AF123EB03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3279775"/>
            <a:ext cx="361950" cy="8382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34" name="AutoShape 126">
            <a:extLst>
              <a:ext uri="{FF2B5EF4-FFF2-40B4-BE49-F238E27FC236}">
                <a16:creationId xmlns="" xmlns:a16="http://schemas.microsoft.com/office/drawing/2014/main" id="{2B2CD1F4-50DC-4FB5-B12D-DFDD29E26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279775"/>
            <a:ext cx="361950" cy="8382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35" name="AutoShape 127">
            <a:extLst>
              <a:ext uri="{FF2B5EF4-FFF2-40B4-BE49-F238E27FC236}">
                <a16:creationId xmlns="" xmlns:a16="http://schemas.microsoft.com/office/drawing/2014/main" id="{E2634658-DC45-4081-B8AE-41CE3B768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3279775"/>
            <a:ext cx="361950" cy="8382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65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5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5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65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65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65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65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65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9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>
            <a:extLst>
              <a:ext uri="{FF2B5EF4-FFF2-40B4-BE49-F238E27FC236}">
                <a16:creationId xmlns="" xmlns:a16="http://schemas.microsoft.com/office/drawing/2014/main" id="{BAE41AD6-E3AD-49FF-932D-37EE6066F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Convenience Samples</a:t>
            </a:r>
          </a:p>
        </p:txBody>
      </p:sp>
      <p:sp>
        <p:nvSpPr>
          <p:cNvPr id="658435" name="Rectangle 3">
            <a:extLst>
              <a:ext uri="{FF2B5EF4-FFF2-40B4-BE49-F238E27FC236}">
                <a16:creationId xmlns="" xmlns:a16="http://schemas.microsoft.com/office/drawing/2014/main" id="{6D264F17-FD19-4E0D-91D9-FC1E2903B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63650"/>
            <a:ext cx="86106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folHlink"/>
                </a:solidFill>
              </a:rPr>
              <a:t>convenience sample </a:t>
            </a:r>
            <a:r>
              <a:rPr lang="en-US" altLang="en-US"/>
              <a:t>consists only of available members of the population.</a:t>
            </a:r>
          </a:p>
        </p:txBody>
      </p:sp>
      <p:sp>
        <p:nvSpPr>
          <p:cNvPr id="658436" name="Text Box 4">
            <a:extLst>
              <a:ext uri="{FF2B5EF4-FFF2-40B4-BE49-F238E27FC236}">
                <a16:creationId xmlns="" xmlns:a16="http://schemas.microsoft.com/office/drawing/2014/main" id="{A196D50F-6EFC-4321-8F5B-C9ED797C8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33600"/>
            <a:ext cx="80772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/>
              <a:t>Example</a:t>
            </a:r>
            <a:r>
              <a:rPr lang="en-US" altLang="en-US"/>
              <a:t>: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You are doing a study to determine the number of years of education each teacher at your college has.  Identify the sampling technique used if you select the samples listed.</a:t>
            </a:r>
          </a:p>
        </p:txBody>
      </p:sp>
      <p:sp>
        <p:nvSpPr>
          <p:cNvPr id="658469" name="Text Box 37">
            <a:extLst>
              <a:ext uri="{FF2B5EF4-FFF2-40B4-BE49-F238E27FC236}">
                <a16:creationId xmlns="" xmlns:a16="http://schemas.microsoft.com/office/drawing/2014/main" id="{6B9F1EA0-5527-4642-B68D-97CDC527D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862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5715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Garamond" panose="02020404030301010803" pitchFamily="18" charset="0"/>
              </a:rPr>
              <a:t>1.)  You randomly select two different departments and survey each teacher in those departments.</a:t>
            </a:r>
          </a:p>
        </p:txBody>
      </p:sp>
      <p:sp>
        <p:nvSpPr>
          <p:cNvPr id="658470" name="Text Box 38">
            <a:extLst>
              <a:ext uri="{FF2B5EF4-FFF2-40B4-BE49-F238E27FC236}">
                <a16:creationId xmlns="" xmlns:a16="http://schemas.microsoft.com/office/drawing/2014/main" id="{14A04448-97F4-4B6C-9C59-4B5CAEAC1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37125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5715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Garamond" panose="02020404030301010803" pitchFamily="18" charset="0"/>
              </a:rPr>
              <a:t>2.)  You select only the teachers you currently have this semester.</a:t>
            </a:r>
          </a:p>
        </p:txBody>
      </p:sp>
      <p:sp>
        <p:nvSpPr>
          <p:cNvPr id="658471" name="Text Box 39">
            <a:extLst>
              <a:ext uri="{FF2B5EF4-FFF2-40B4-BE49-F238E27FC236}">
                <a16:creationId xmlns="" xmlns:a16="http://schemas.microsoft.com/office/drawing/2014/main" id="{E5C53BBD-074C-4CE3-B4CF-9B184E4E6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2292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5715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Garamond" panose="02020404030301010803" pitchFamily="18" charset="0"/>
              </a:rPr>
              <a:t>3.)  You divide the teachers up according to their department and then choose and survey some teachers in each department.</a:t>
            </a:r>
          </a:p>
        </p:txBody>
      </p:sp>
      <p:sp>
        <p:nvSpPr>
          <p:cNvPr id="658472" name="Text Box 40">
            <a:extLst>
              <a:ext uri="{FF2B5EF4-FFF2-40B4-BE49-F238E27FC236}">
                <a16:creationId xmlns="" xmlns:a16="http://schemas.microsoft.com/office/drawing/2014/main" id="{F8794204-2FD0-4520-9FEE-2FDCAEF33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61563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folHlink"/>
                </a:solidFill>
              </a:rPr>
              <a:t>Continued.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5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5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6" grpId="0"/>
      <p:bldP spid="658469" grpId="0"/>
      <p:bldP spid="658470" grpId="0"/>
      <p:bldP spid="6584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>
            <a:extLst>
              <a:ext uri="{FF2B5EF4-FFF2-40B4-BE49-F238E27FC236}">
                <a16:creationId xmlns="" xmlns:a16="http://schemas.microsoft.com/office/drawing/2014/main" id="{2996D2C9-5881-42F3-933F-FCFB04F70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the Sampling Technique</a:t>
            </a:r>
          </a:p>
        </p:txBody>
      </p:sp>
      <p:sp>
        <p:nvSpPr>
          <p:cNvPr id="659460" name="Text Box 4">
            <a:extLst>
              <a:ext uri="{FF2B5EF4-FFF2-40B4-BE49-F238E27FC236}">
                <a16:creationId xmlns="" xmlns:a16="http://schemas.microsoft.com/office/drawing/2014/main" id="{3F35B6E6-D0AA-4F44-872E-9C9270446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0772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/>
              <a:t>Example continued</a:t>
            </a:r>
            <a:r>
              <a:rPr lang="en-US" altLang="en-US"/>
              <a:t>: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You are doing a study to determine the number of years of education each teacher at your college has.  Identify the sampling technique used if you select the samples listed.</a:t>
            </a:r>
          </a:p>
        </p:txBody>
      </p:sp>
      <p:sp>
        <p:nvSpPr>
          <p:cNvPr id="659461" name="Text Box 5">
            <a:extLst>
              <a:ext uri="{FF2B5EF4-FFF2-40B4-BE49-F238E27FC236}">
                <a16:creationId xmlns="" xmlns:a16="http://schemas.microsoft.com/office/drawing/2014/main" id="{BA0ABADB-A813-417D-B8AB-4F42A02A6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5715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  <a:latin typeface="Garamond" panose="02020404030301010803" pitchFamily="18" charset="0"/>
              </a:rPr>
              <a:t>1.)  This is a cluster sample because each department is a naturally occurring subdivision.</a:t>
            </a:r>
          </a:p>
        </p:txBody>
      </p:sp>
      <p:sp>
        <p:nvSpPr>
          <p:cNvPr id="659462" name="Text Box 6">
            <a:extLst>
              <a:ext uri="{FF2B5EF4-FFF2-40B4-BE49-F238E27FC236}">
                <a16:creationId xmlns="" xmlns:a16="http://schemas.microsoft.com/office/drawing/2014/main" id="{FF43D157-D274-42CE-874A-2B49303A3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291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5715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  <a:latin typeface="Garamond" panose="02020404030301010803" pitchFamily="18" charset="0"/>
              </a:rPr>
              <a:t>2.)  This is a convenience sample because you are using the teachers that are readily available to you.</a:t>
            </a:r>
          </a:p>
        </p:txBody>
      </p:sp>
      <p:sp>
        <p:nvSpPr>
          <p:cNvPr id="659463" name="Text Box 7">
            <a:extLst>
              <a:ext uri="{FF2B5EF4-FFF2-40B4-BE49-F238E27FC236}">
                <a16:creationId xmlns="" xmlns:a16="http://schemas.microsoft.com/office/drawing/2014/main" id="{589971CE-E9A3-4FB5-9CB0-98BEA4997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0"/>
            <a:ext cx="838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5715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  <a:latin typeface="Garamond" panose="02020404030301010803" pitchFamily="18" charset="0"/>
              </a:rPr>
              <a:t>3.)  This is a stratified sample because the teachers are divided by department and some from each department are randomly selected.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1" grpId="0"/>
      <p:bldP spid="659462" grpId="0"/>
      <p:bldP spid="6594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="" xmlns:a16="http://schemas.microsoft.com/office/drawing/2014/main" id="{35990B93-D418-454A-9EB6-932E9638F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954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="" xmlns:a16="http://schemas.microsoft.com/office/drawing/2014/main" id="{AB67925B-D87C-42FF-8245-EC8B4E9126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676400" cy="1143000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4400" dirty="0">
                <a:latin typeface="Book Antiqua" panose="02040602050305030304" pitchFamily="18" charset="0"/>
              </a:rPr>
              <a:t>§ </a:t>
            </a:r>
            <a:r>
              <a:rPr lang="en-US" altLang="en-US" sz="4400" dirty="0"/>
              <a:t>1.1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="" xmlns:a16="http://schemas.microsoft.com/office/drawing/2014/main" id="{9380B87C-CB02-42EE-93C5-D348CB38792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2057400"/>
            <a:ext cx="7239000" cy="1752600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5400"/>
              <a:t>An Overview of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600" name="Rectangle 8">
            <a:extLst>
              <a:ext uri="{FF2B5EF4-FFF2-40B4-BE49-F238E27FC236}">
                <a16:creationId xmlns="" xmlns:a16="http://schemas.microsoft.com/office/drawing/2014/main" id="{5C1CEE88-7B40-4B40-A7FA-F72DDBB0F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and Statistics</a:t>
            </a:r>
          </a:p>
        </p:txBody>
      </p:sp>
      <p:sp>
        <p:nvSpPr>
          <p:cNvPr id="622601" name="Rectangle 9">
            <a:extLst>
              <a:ext uri="{FF2B5EF4-FFF2-40B4-BE49-F238E27FC236}">
                <a16:creationId xmlns="" xmlns:a16="http://schemas.microsoft.com/office/drawing/2014/main" id="{2BEA641A-DA82-462C-A186-EF5E6142F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17650"/>
            <a:ext cx="8229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chemeClr val="folHlink"/>
                </a:solidFill>
              </a:rPr>
              <a:t>Data</a:t>
            </a:r>
            <a:r>
              <a:rPr lang="en-US" altLang="en-US"/>
              <a:t> consists of information coming from observations, counts, measurements, or responses.</a:t>
            </a:r>
          </a:p>
        </p:txBody>
      </p:sp>
      <p:sp>
        <p:nvSpPr>
          <p:cNvPr id="622602" name="Rectangle 10">
            <a:extLst>
              <a:ext uri="{FF2B5EF4-FFF2-40B4-BE49-F238E27FC236}">
                <a16:creationId xmlns="" xmlns:a16="http://schemas.microsoft.com/office/drawing/2014/main" id="{17D6A2FD-14C9-41E3-8192-95DBD9E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14638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>
                <a:solidFill>
                  <a:schemeClr val="folHlink"/>
                </a:solidFill>
              </a:rPr>
              <a:t>Statistics </a:t>
            </a:r>
            <a:r>
              <a:rPr lang="en-US" altLang="en-US"/>
              <a:t>is the science of collecting, organizing, analyzing, and interpreting data in order to make decisions.</a:t>
            </a:r>
          </a:p>
        </p:txBody>
      </p:sp>
      <p:sp>
        <p:nvSpPr>
          <p:cNvPr id="622603" name="Rectangle 11">
            <a:extLst>
              <a:ext uri="{FF2B5EF4-FFF2-40B4-BE49-F238E27FC236}">
                <a16:creationId xmlns="" xmlns:a16="http://schemas.microsoft.com/office/drawing/2014/main" id="{0BA1E6FE-27DD-40FF-AFB1-5BB5C40B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1625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folHlink"/>
                </a:solidFill>
              </a:rPr>
              <a:t>population </a:t>
            </a:r>
            <a:r>
              <a:rPr lang="en-US" altLang="en-US"/>
              <a:t>is the collection of </a:t>
            </a:r>
            <a:r>
              <a:rPr lang="en-US" altLang="en-US" i="1"/>
              <a:t>all</a:t>
            </a:r>
            <a:r>
              <a:rPr lang="en-US" altLang="en-US"/>
              <a:t> outcomes, responses, measurement, or counts that are of interest.</a:t>
            </a:r>
          </a:p>
        </p:txBody>
      </p:sp>
      <p:sp>
        <p:nvSpPr>
          <p:cNvPr id="622604" name="Rectangle 12">
            <a:extLst>
              <a:ext uri="{FF2B5EF4-FFF2-40B4-BE49-F238E27FC236}">
                <a16:creationId xmlns="" xmlns:a16="http://schemas.microsoft.com/office/drawing/2014/main" id="{DDB5E4F6-E847-493C-87D7-E6A89E87D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4102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chemeClr val="folHlink"/>
                </a:solidFill>
              </a:rPr>
              <a:t>sample </a:t>
            </a:r>
            <a:r>
              <a:rPr lang="en-US" altLang="en-US" dirty="0"/>
              <a:t>is a subset of a population.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2" grpId="0"/>
      <p:bldP spid="622603" grpId="0"/>
      <p:bldP spid="6226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>
            <a:extLst>
              <a:ext uri="{FF2B5EF4-FFF2-40B4-BE49-F238E27FC236}">
                <a16:creationId xmlns="" xmlns:a16="http://schemas.microsoft.com/office/drawing/2014/main" id="{7B4B2872-3158-4BEF-AF9B-D82A05539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Populations &amp; Samples</a:t>
            </a:r>
          </a:p>
        </p:txBody>
      </p:sp>
      <p:sp>
        <p:nvSpPr>
          <p:cNvPr id="627715" name="Rectangle 3">
            <a:extLst>
              <a:ext uri="{FF2B5EF4-FFF2-40B4-BE49-F238E27FC236}">
                <a16:creationId xmlns="" xmlns:a16="http://schemas.microsoft.com/office/drawing/2014/main" id="{442832DA-D3E0-40B0-AC74-0A9A3E657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/>
              <a:t>Example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 a recent survey, 250 college students at Union College were asked if they smoked cigarettes regularly.  35 of the students said yes.  Identify the population and the sample.</a:t>
            </a:r>
          </a:p>
        </p:txBody>
      </p:sp>
      <p:sp>
        <p:nvSpPr>
          <p:cNvPr id="627717" name="Text Box 5">
            <a:extLst>
              <a:ext uri="{FF2B5EF4-FFF2-40B4-BE49-F238E27FC236}">
                <a16:creationId xmlns="" xmlns:a16="http://schemas.microsoft.com/office/drawing/2014/main" id="{54D93273-B44E-435A-9C6C-0F82D2F46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29000"/>
            <a:ext cx="3124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Responses of all students at Union College (</a:t>
            </a:r>
            <a:r>
              <a:rPr lang="en-US" altLang="en-US" sz="2000">
                <a:solidFill>
                  <a:schemeClr val="hlink"/>
                </a:solidFill>
              </a:rPr>
              <a:t>population</a:t>
            </a:r>
            <a:r>
              <a:rPr lang="en-US" altLang="en-US" sz="2000"/>
              <a:t>)</a:t>
            </a:r>
          </a:p>
        </p:txBody>
      </p:sp>
      <p:sp>
        <p:nvSpPr>
          <p:cNvPr id="627718" name="Freeform 6">
            <a:extLst>
              <a:ext uri="{FF2B5EF4-FFF2-40B4-BE49-F238E27FC236}">
                <a16:creationId xmlns="" xmlns:a16="http://schemas.microsoft.com/office/drawing/2014/main" id="{0BE65EC3-AE29-4BE8-9615-BAAE71FB2587}"/>
              </a:ext>
            </a:extLst>
          </p:cNvPr>
          <p:cNvSpPr>
            <a:spLocks/>
          </p:cNvSpPr>
          <p:nvPr/>
        </p:nvSpPr>
        <p:spPr bwMode="auto">
          <a:xfrm>
            <a:off x="2743200" y="4267200"/>
            <a:ext cx="2895600" cy="1905000"/>
          </a:xfrm>
          <a:custGeom>
            <a:avLst/>
            <a:gdLst>
              <a:gd name="T0" fmla="*/ 600 w 1704"/>
              <a:gd name="T1" fmla="*/ 24 h 912"/>
              <a:gd name="T2" fmla="*/ 216 w 1704"/>
              <a:gd name="T3" fmla="*/ 216 h 912"/>
              <a:gd name="T4" fmla="*/ 72 w 1704"/>
              <a:gd name="T5" fmla="*/ 552 h 912"/>
              <a:gd name="T6" fmla="*/ 648 w 1704"/>
              <a:gd name="T7" fmla="*/ 648 h 912"/>
              <a:gd name="T8" fmla="*/ 840 w 1704"/>
              <a:gd name="T9" fmla="*/ 744 h 912"/>
              <a:gd name="T10" fmla="*/ 1320 w 1704"/>
              <a:gd name="T11" fmla="*/ 888 h 912"/>
              <a:gd name="T12" fmla="*/ 1656 w 1704"/>
              <a:gd name="T13" fmla="*/ 600 h 912"/>
              <a:gd name="T14" fmla="*/ 1608 w 1704"/>
              <a:gd name="T15" fmla="*/ 312 h 912"/>
              <a:gd name="T16" fmla="*/ 1080 w 1704"/>
              <a:gd name="T17" fmla="*/ 216 h 912"/>
              <a:gd name="T18" fmla="*/ 888 w 1704"/>
              <a:gd name="T19" fmla="*/ 72 h 912"/>
              <a:gd name="T20" fmla="*/ 600 w 1704"/>
              <a:gd name="T21" fmla="*/ 24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4" h="912">
                <a:moveTo>
                  <a:pt x="600" y="24"/>
                </a:moveTo>
                <a:cubicBezTo>
                  <a:pt x="488" y="48"/>
                  <a:pt x="304" y="128"/>
                  <a:pt x="216" y="216"/>
                </a:cubicBezTo>
                <a:cubicBezTo>
                  <a:pt x="128" y="304"/>
                  <a:pt x="0" y="480"/>
                  <a:pt x="72" y="552"/>
                </a:cubicBezTo>
                <a:cubicBezTo>
                  <a:pt x="144" y="624"/>
                  <a:pt x="520" y="616"/>
                  <a:pt x="648" y="648"/>
                </a:cubicBezTo>
                <a:cubicBezTo>
                  <a:pt x="776" y="680"/>
                  <a:pt x="728" y="704"/>
                  <a:pt x="840" y="744"/>
                </a:cubicBezTo>
                <a:cubicBezTo>
                  <a:pt x="952" y="784"/>
                  <a:pt x="1184" y="912"/>
                  <a:pt x="1320" y="888"/>
                </a:cubicBezTo>
                <a:cubicBezTo>
                  <a:pt x="1456" y="864"/>
                  <a:pt x="1608" y="696"/>
                  <a:pt x="1656" y="600"/>
                </a:cubicBezTo>
                <a:cubicBezTo>
                  <a:pt x="1704" y="504"/>
                  <a:pt x="1704" y="376"/>
                  <a:pt x="1608" y="312"/>
                </a:cubicBezTo>
                <a:cubicBezTo>
                  <a:pt x="1512" y="248"/>
                  <a:pt x="1200" y="256"/>
                  <a:pt x="1080" y="216"/>
                </a:cubicBezTo>
                <a:cubicBezTo>
                  <a:pt x="960" y="176"/>
                  <a:pt x="976" y="104"/>
                  <a:pt x="888" y="72"/>
                </a:cubicBezTo>
                <a:cubicBezTo>
                  <a:pt x="800" y="40"/>
                  <a:pt x="712" y="0"/>
                  <a:pt x="600" y="24"/>
                </a:cubicBezTo>
                <a:close/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7719" name="Text Box 7">
            <a:extLst>
              <a:ext uri="{FF2B5EF4-FFF2-40B4-BE49-F238E27FC236}">
                <a16:creationId xmlns="" xmlns:a16="http://schemas.microsoft.com/office/drawing/2014/main" id="{33FCF397-3D42-4D27-A78D-D8D353C9F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03775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Responses of students in survey (</a:t>
            </a:r>
            <a:r>
              <a:rPr lang="en-US" altLang="en-US" sz="2000">
                <a:solidFill>
                  <a:schemeClr val="folHlink"/>
                </a:solidFill>
              </a:rPr>
              <a:t>sample</a:t>
            </a:r>
            <a:r>
              <a:rPr lang="en-US" altLang="en-US" sz="2000"/>
              <a:t>)</a:t>
            </a:r>
          </a:p>
        </p:txBody>
      </p:sp>
      <p:sp>
        <p:nvSpPr>
          <p:cNvPr id="627720" name="Rectangle 8">
            <a:extLst>
              <a:ext uri="{FF2B5EF4-FFF2-40B4-BE49-F238E27FC236}">
                <a16:creationId xmlns="" xmlns:a16="http://schemas.microsoft.com/office/drawing/2014/main" id="{8C29B42D-42B6-4298-B38C-2D6E09EC1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352800"/>
            <a:ext cx="5867400" cy="28956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6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7" grpId="0"/>
      <p:bldP spid="6277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>
            <a:extLst>
              <a:ext uri="{FF2B5EF4-FFF2-40B4-BE49-F238E27FC236}">
                <a16:creationId xmlns="" xmlns:a16="http://schemas.microsoft.com/office/drawing/2014/main" id="{FDAB2E81-5702-445A-B1B5-04CDF0C61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Parameters &amp; Statistics</a:t>
            </a:r>
          </a:p>
        </p:txBody>
      </p:sp>
      <p:sp>
        <p:nvSpPr>
          <p:cNvPr id="628745" name="Rectangle 9">
            <a:extLst>
              <a:ext uri="{FF2B5EF4-FFF2-40B4-BE49-F238E27FC236}">
                <a16:creationId xmlns="" xmlns:a16="http://schemas.microsoft.com/office/drawing/2014/main" id="{B8598333-6796-44B6-9025-4737B4361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1765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chemeClr val="folHlink"/>
                </a:solidFill>
              </a:rPr>
              <a:t>parameter</a:t>
            </a:r>
            <a:r>
              <a:rPr lang="en-US" altLang="en-US" dirty="0"/>
              <a:t> is a numerical description of a </a:t>
            </a:r>
            <a:r>
              <a:rPr lang="en-US" altLang="en-US" i="1" dirty="0"/>
              <a:t>population</a:t>
            </a:r>
            <a:r>
              <a:rPr lang="en-US" altLang="en-US" dirty="0"/>
              <a:t> characteristic.</a:t>
            </a:r>
          </a:p>
        </p:txBody>
      </p:sp>
      <p:sp>
        <p:nvSpPr>
          <p:cNvPr id="628746" name="Rectangle 10">
            <a:extLst>
              <a:ext uri="{FF2B5EF4-FFF2-40B4-BE49-F238E27FC236}">
                <a16:creationId xmlns="" xmlns:a16="http://schemas.microsoft.com/office/drawing/2014/main" id="{821E58DD-5308-4AED-A368-9A6F417F4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718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folHlink"/>
                </a:solidFill>
              </a:rPr>
              <a:t>statistic</a:t>
            </a:r>
            <a:r>
              <a:rPr lang="en-US" altLang="en-US"/>
              <a:t> is a numerical description of a </a:t>
            </a:r>
            <a:r>
              <a:rPr lang="en-US" altLang="en-US" i="1"/>
              <a:t>sample</a:t>
            </a:r>
            <a:r>
              <a:rPr lang="en-US" altLang="en-US"/>
              <a:t> characteristic.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628747" name="Rectangle 11">
            <a:extLst>
              <a:ext uri="{FF2B5EF4-FFF2-40B4-BE49-F238E27FC236}">
                <a16:creationId xmlns="" xmlns:a16="http://schemas.microsoft.com/office/drawing/2014/main" id="{750E4CA6-6264-4794-A49C-680F7FD1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4267200"/>
            <a:ext cx="173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chemeClr val="hlink"/>
                </a:solidFill>
              </a:rPr>
              <a:t>Parameter</a:t>
            </a:r>
          </a:p>
        </p:txBody>
      </p:sp>
      <p:sp>
        <p:nvSpPr>
          <p:cNvPr id="628748" name="Line 12">
            <a:extLst>
              <a:ext uri="{FF2B5EF4-FFF2-40B4-BE49-F238E27FC236}">
                <a16:creationId xmlns="" xmlns:a16="http://schemas.microsoft.com/office/drawing/2014/main" id="{AA22C16A-BCF1-498A-A406-9EA9A916F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825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8749" name="Rectangle 13">
            <a:extLst>
              <a:ext uri="{FF2B5EF4-FFF2-40B4-BE49-F238E27FC236}">
                <a16:creationId xmlns="" xmlns:a16="http://schemas.microsoft.com/office/drawing/2014/main" id="{E692601E-B3D7-4A1F-AD28-DD9CA16C3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4279900"/>
            <a:ext cx="1838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chemeClr val="hlink"/>
                </a:solidFill>
              </a:rPr>
              <a:t>Population</a:t>
            </a:r>
          </a:p>
        </p:txBody>
      </p:sp>
      <p:grpSp>
        <p:nvGrpSpPr>
          <p:cNvPr id="628752" name="Group 16">
            <a:extLst>
              <a:ext uri="{FF2B5EF4-FFF2-40B4-BE49-F238E27FC236}">
                <a16:creationId xmlns="" xmlns:a16="http://schemas.microsoft.com/office/drawing/2014/main" id="{59CBE02C-976C-40F6-B371-C224862AAEBE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4724400"/>
            <a:ext cx="228600" cy="73025"/>
            <a:chOff x="1152" y="3456"/>
            <a:chExt cx="144" cy="46"/>
          </a:xfrm>
        </p:grpSpPr>
        <p:sp>
          <p:nvSpPr>
            <p:cNvPr id="628750" name="Line 14">
              <a:extLst>
                <a:ext uri="{FF2B5EF4-FFF2-40B4-BE49-F238E27FC236}">
                  <a16:creationId xmlns="" xmlns:a16="http://schemas.microsoft.com/office/drawing/2014/main" id="{88B5BE36-57B7-4E31-BA7C-E65D82D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51" name="Line 15">
              <a:extLst>
                <a:ext uri="{FF2B5EF4-FFF2-40B4-BE49-F238E27FC236}">
                  <a16:creationId xmlns="" xmlns:a16="http://schemas.microsoft.com/office/drawing/2014/main" id="{3CE5ABB9-89F0-4DDB-8152-319269903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0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28753" name="Group 17">
            <a:extLst>
              <a:ext uri="{FF2B5EF4-FFF2-40B4-BE49-F238E27FC236}">
                <a16:creationId xmlns="" xmlns:a16="http://schemas.microsoft.com/office/drawing/2014/main" id="{F85F776B-92E7-4A14-9B80-AE6BCDBFA9FD}"/>
              </a:ext>
            </a:extLst>
          </p:cNvPr>
          <p:cNvGrpSpPr>
            <a:grpSpLocks/>
          </p:cNvGrpSpPr>
          <p:nvPr/>
        </p:nvGrpSpPr>
        <p:grpSpPr bwMode="auto">
          <a:xfrm>
            <a:off x="4768850" y="4724400"/>
            <a:ext cx="228600" cy="73025"/>
            <a:chOff x="1152" y="3456"/>
            <a:chExt cx="144" cy="46"/>
          </a:xfrm>
        </p:grpSpPr>
        <p:sp>
          <p:nvSpPr>
            <p:cNvPr id="628754" name="Line 18">
              <a:extLst>
                <a:ext uri="{FF2B5EF4-FFF2-40B4-BE49-F238E27FC236}">
                  <a16:creationId xmlns="" xmlns:a16="http://schemas.microsoft.com/office/drawing/2014/main" id="{BDEC35F5-ADC6-4429-A6CC-FC2DFC125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55" name="Line 19">
              <a:extLst>
                <a:ext uri="{FF2B5EF4-FFF2-40B4-BE49-F238E27FC236}">
                  <a16:creationId xmlns="" xmlns:a16="http://schemas.microsoft.com/office/drawing/2014/main" id="{F8478439-A2AA-4EE2-869C-1DBFD8515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0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28756" name="Rectangle 20">
            <a:extLst>
              <a:ext uri="{FF2B5EF4-FFF2-40B4-BE49-F238E27FC236}">
                <a16:creationId xmlns="" xmlns:a16="http://schemas.microsoft.com/office/drawing/2014/main" id="{179E284F-5CF6-42C7-AF48-F0FF3EB4E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5181600"/>
            <a:ext cx="1382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chemeClr val="hlink"/>
                </a:solidFill>
              </a:rPr>
              <a:t>Statistic</a:t>
            </a:r>
          </a:p>
        </p:txBody>
      </p:sp>
      <p:sp>
        <p:nvSpPr>
          <p:cNvPr id="628757" name="Line 21">
            <a:extLst>
              <a:ext uri="{FF2B5EF4-FFF2-40B4-BE49-F238E27FC236}">
                <a16:creationId xmlns="" xmlns:a16="http://schemas.microsoft.com/office/drawing/2014/main" id="{88FBCDEA-3D18-41F6-8BB4-45D2CF86F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8250" y="548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8758" name="Rectangle 22">
            <a:extLst>
              <a:ext uri="{FF2B5EF4-FFF2-40B4-BE49-F238E27FC236}">
                <a16:creationId xmlns="" xmlns:a16="http://schemas.microsoft.com/office/drawing/2014/main" id="{62DB68BD-EC07-4E07-98F3-4DE4AC569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5194300"/>
            <a:ext cx="1290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chemeClr val="hlink"/>
                </a:solidFill>
              </a:rPr>
              <a:t>Sample</a:t>
            </a:r>
          </a:p>
        </p:txBody>
      </p:sp>
      <p:grpSp>
        <p:nvGrpSpPr>
          <p:cNvPr id="628759" name="Group 23">
            <a:extLst>
              <a:ext uri="{FF2B5EF4-FFF2-40B4-BE49-F238E27FC236}">
                <a16:creationId xmlns="" xmlns:a16="http://schemas.microsoft.com/office/drawing/2014/main" id="{C7A387A6-DD83-421F-84EE-B1F3A7E0172D}"/>
              </a:ext>
            </a:extLst>
          </p:cNvPr>
          <p:cNvGrpSpPr>
            <a:grpSpLocks/>
          </p:cNvGrpSpPr>
          <p:nvPr/>
        </p:nvGrpSpPr>
        <p:grpSpPr bwMode="auto">
          <a:xfrm>
            <a:off x="2427288" y="5622925"/>
            <a:ext cx="228600" cy="73025"/>
            <a:chOff x="1152" y="3456"/>
            <a:chExt cx="144" cy="46"/>
          </a:xfrm>
        </p:grpSpPr>
        <p:sp>
          <p:nvSpPr>
            <p:cNvPr id="628760" name="Line 24">
              <a:extLst>
                <a:ext uri="{FF2B5EF4-FFF2-40B4-BE49-F238E27FC236}">
                  <a16:creationId xmlns="" xmlns:a16="http://schemas.microsoft.com/office/drawing/2014/main" id="{3F1BA373-BE1E-4EB0-B582-0524EBB9A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61" name="Line 25">
              <a:extLst>
                <a:ext uri="{FF2B5EF4-FFF2-40B4-BE49-F238E27FC236}">
                  <a16:creationId xmlns="" xmlns:a16="http://schemas.microsoft.com/office/drawing/2014/main" id="{E3EC7D37-F2F7-42E7-A526-FE0A53461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0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28762" name="Group 26">
            <a:extLst>
              <a:ext uri="{FF2B5EF4-FFF2-40B4-BE49-F238E27FC236}">
                <a16:creationId xmlns="" xmlns:a16="http://schemas.microsoft.com/office/drawing/2014/main" id="{E2AF880F-4229-402A-824A-3DF878C9FC72}"/>
              </a:ext>
            </a:extLst>
          </p:cNvPr>
          <p:cNvGrpSpPr>
            <a:grpSpLocks/>
          </p:cNvGrpSpPr>
          <p:nvPr/>
        </p:nvGrpSpPr>
        <p:grpSpPr bwMode="auto">
          <a:xfrm>
            <a:off x="4768850" y="5622925"/>
            <a:ext cx="228600" cy="73025"/>
            <a:chOff x="1152" y="3456"/>
            <a:chExt cx="144" cy="46"/>
          </a:xfrm>
        </p:grpSpPr>
        <p:sp>
          <p:nvSpPr>
            <p:cNvPr id="628763" name="Line 27">
              <a:extLst>
                <a:ext uri="{FF2B5EF4-FFF2-40B4-BE49-F238E27FC236}">
                  <a16:creationId xmlns="" xmlns:a16="http://schemas.microsoft.com/office/drawing/2014/main" id="{59FDF24A-DB05-4BB4-9EC5-FE8F376CA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64" name="Line 28">
              <a:extLst>
                <a:ext uri="{FF2B5EF4-FFF2-40B4-BE49-F238E27FC236}">
                  <a16:creationId xmlns="" xmlns:a16="http://schemas.microsoft.com/office/drawing/2014/main" id="{F88CB573-A851-4DBC-B8A2-AB0C55132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0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2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2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8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8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2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8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8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2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2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8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8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6" grpId="0"/>
      <p:bldP spid="628747" grpId="0"/>
      <p:bldP spid="628749" grpId="0"/>
      <p:bldP spid="628756" grpId="0"/>
      <p:bldP spid="6287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>
            <a:extLst>
              <a:ext uri="{FF2B5EF4-FFF2-40B4-BE49-F238E27FC236}">
                <a16:creationId xmlns="" xmlns:a16="http://schemas.microsoft.com/office/drawing/2014/main" id="{97292575-3104-4D11-9939-8D502DE76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Parameters &amp; Statistics</a:t>
            </a:r>
          </a:p>
        </p:txBody>
      </p:sp>
      <p:sp>
        <p:nvSpPr>
          <p:cNvPr id="629763" name="Rectangle 3">
            <a:extLst>
              <a:ext uri="{FF2B5EF4-FFF2-40B4-BE49-F238E27FC236}">
                <a16:creationId xmlns="" xmlns:a16="http://schemas.microsoft.com/office/drawing/2014/main" id="{8CD7970E-95EB-4786-92D8-716BD5155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5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/>
              <a:t>Example</a:t>
            </a:r>
            <a:r>
              <a:rPr lang="en-US" altLang="en-US" dirty="0"/>
              <a:t>: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Decide whether the numerical value describes a population parameter or a sample statistic.</a:t>
            </a:r>
          </a:p>
        </p:txBody>
      </p:sp>
      <p:sp>
        <p:nvSpPr>
          <p:cNvPr id="629768" name="Rectangle 8">
            <a:extLst>
              <a:ext uri="{FF2B5EF4-FFF2-40B4-BE49-F238E27FC236}">
                <a16:creationId xmlns="" xmlns:a16="http://schemas.microsoft.com/office/drawing/2014/main" id="{32B0FB4F-BDEF-43CC-B1EE-404AC2F80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67000"/>
            <a:ext cx="8305800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8604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9747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latin typeface="Garamond" panose="02020404030301010803" pitchFamily="18" charset="0"/>
              </a:rPr>
              <a:t>a.)   A recent survey of a sample of 450 college students reported that the average weekly income for students is $325.</a:t>
            </a:r>
          </a:p>
        </p:txBody>
      </p:sp>
      <p:sp>
        <p:nvSpPr>
          <p:cNvPr id="629769" name="Rectangle 9">
            <a:extLst>
              <a:ext uri="{FF2B5EF4-FFF2-40B4-BE49-F238E27FC236}">
                <a16:creationId xmlns="" xmlns:a16="http://schemas.microsoft.com/office/drawing/2014/main" id="{F7CCD631-4A53-4B8E-8DB9-EDEDAB318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3973513"/>
            <a:ext cx="760571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8604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9747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folHlink"/>
                </a:solidFill>
                <a:latin typeface="Garamond" panose="02020404030301010803" pitchFamily="18" charset="0"/>
              </a:rPr>
              <a:t>Because the average of $325 is based on a sample, this is a sample statistic.</a:t>
            </a:r>
          </a:p>
        </p:txBody>
      </p:sp>
      <p:sp>
        <p:nvSpPr>
          <p:cNvPr id="629770" name="Rectangle 10">
            <a:extLst>
              <a:ext uri="{FF2B5EF4-FFF2-40B4-BE49-F238E27FC236}">
                <a16:creationId xmlns="" xmlns:a16="http://schemas.microsoft.com/office/drawing/2014/main" id="{6C93AFD2-ACB8-4717-B147-A3A6C61C2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938713"/>
            <a:ext cx="83058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8604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9747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latin typeface="Garamond" panose="02020404030301010803" pitchFamily="18" charset="0"/>
              </a:rPr>
              <a:t>b.)   The average weekly income for all students is $405.</a:t>
            </a:r>
          </a:p>
        </p:txBody>
      </p:sp>
      <p:sp>
        <p:nvSpPr>
          <p:cNvPr id="629771" name="Rectangle 11">
            <a:extLst>
              <a:ext uri="{FF2B5EF4-FFF2-40B4-BE49-F238E27FC236}">
                <a16:creationId xmlns="" xmlns:a16="http://schemas.microsoft.com/office/drawing/2014/main" id="{2214B617-97E7-4514-9613-2E4301CD3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5562600"/>
            <a:ext cx="77724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8604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9747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folHlink"/>
                </a:solidFill>
                <a:latin typeface="Garamond" panose="02020404030301010803" pitchFamily="18" charset="0"/>
              </a:rPr>
              <a:t>Because the average of $405 is based on a population, this is a population parameter.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8" grpId="0"/>
      <p:bldP spid="629769" grpId="0"/>
      <p:bldP spid="629770" grpId="0"/>
      <p:bldP spid="629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>
            <a:extLst>
              <a:ext uri="{FF2B5EF4-FFF2-40B4-BE49-F238E27FC236}">
                <a16:creationId xmlns="" xmlns:a16="http://schemas.microsoft.com/office/drawing/2014/main" id="{9C3D6283-0D63-4D0A-AD11-2AE3B030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Branches of Statistics</a:t>
            </a:r>
          </a:p>
        </p:txBody>
      </p:sp>
      <p:sp>
        <p:nvSpPr>
          <p:cNvPr id="630788" name="Rectangle 4">
            <a:extLst>
              <a:ext uri="{FF2B5EF4-FFF2-40B4-BE49-F238E27FC236}">
                <a16:creationId xmlns="" xmlns:a16="http://schemas.microsoft.com/office/drawing/2014/main" id="{826C06A1-5202-4DB3-993A-F187108FB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6791325" indent="-66770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7072313" indent="-1666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415213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29513" indent="60325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79867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84439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89011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9358313" indent="60325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The study of statistics has two major branches: </a:t>
            </a:r>
            <a:r>
              <a:rPr lang="en-US" altLang="en-US" b="1">
                <a:solidFill>
                  <a:schemeClr val="folHlink"/>
                </a:solidFill>
              </a:rPr>
              <a:t>descriptive statistics </a:t>
            </a:r>
            <a:r>
              <a:rPr lang="en-US" altLang="en-US"/>
              <a:t>and</a:t>
            </a:r>
            <a:r>
              <a:rPr lang="en-US" altLang="en-US" b="1">
                <a:solidFill>
                  <a:schemeClr val="folHlink"/>
                </a:solidFill>
              </a:rPr>
              <a:t> inferential statistics</a:t>
            </a:r>
            <a:r>
              <a:rPr lang="en-US" altLang="en-US"/>
              <a:t>.</a:t>
            </a:r>
          </a:p>
        </p:txBody>
      </p:sp>
      <p:sp>
        <p:nvSpPr>
          <p:cNvPr id="630789" name="Text Box 5">
            <a:extLst>
              <a:ext uri="{FF2B5EF4-FFF2-40B4-BE49-F238E27FC236}">
                <a16:creationId xmlns="" xmlns:a16="http://schemas.microsoft.com/office/drawing/2014/main" id="{7C7D2BD9-668E-40EE-A563-702831894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419350"/>
            <a:ext cx="1600200" cy="466725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Statistics</a:t>
            </a:r>
          </a:p>
        </p:txBody>
      </p:sp>
      <p:sp>
        <p:nvSpPr>
          <p:cNvPr id="630790" name="Line 6">
            <a:extLst>
              <a:ext uri="{FF2B5EF4-FFF2-40B4-BE49-F238E27FC236}">
                <a16:creationId xmlns="" xmlns:a16="http://schemas.microsoft.com/office/drawing/2014/main" id="{3EC1DAA1-C5BD-4E32-936E-F573BBC211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2892425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0791" name="Line 7">
            <a:extLst>
              <a:ext uri="{FF2B5EF4-FFF2-40B4-BE49-F238E27FC236}">
                <a16:creationId xmlns="" xmlns:a16="http://schemas.microsoft.com/office/drawing/2014/main" id="{008350C5-598F-41BD-B6A5-0C5D8C630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892425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0792" name="Rectangle 8">
            <a:extLst>
              <a:ext uri="{FF2B5EF4-FFF2-40B4-BE49-F238E27FC236}">
                <a16:creationId xmlns="" xmlns:a16="http://schemas.microsoft.com/office/drawing/2014/main" id="{6205C92E-1FA2-4644-A6C0-0249FDC6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78225"/>
            <a:ext cx="2392363" cy="955675"/>
          </a:xfrm>
          <a:prstGeom prst="rect">
            <a:avLst/>
          </a:prstGeom>
          <a:solidFill>
            <a:schemeClr val="folHlink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/>
              <a:t>Descriptive</a:t>
            </a:r>
            <a:r>
              <a:rPr lang="en-US" altLang="en-US" sz="2800" b="1">
                <a:solidFill>
                  <a:schemeClr val="folHlink"/>
                </a:solidFill>
              </a:rPr>
              <a:t> </a:t>
            </a:r>
            <a:r>
              <a:rPr lang="en-US" altLang="en-US" sz="2800"/>
              <a:t>statistics</a:t>
            </a:r>
          </a:p>
        </p:txBody>
      </p:sp>
      <p:sp>
        <p:nvSpPr>
          <p:cNvPr id="630793" name="Rectangle 9">
            <a:extLst>
              <a:ext uri="{FF2B5EF4-FFF2-40B4-BE49-F238E27FC236}">
                <a16:creationId xmlns="" xmlns:a16="http://schemas.microsoft.com/office/drawing/2014/main" id="{6087BAB4-E4C7-448C-B9FB-F2AA92039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3565525"/>
            <a:ext cx="2392362" cy="955675"/>
          </a:xfrm>
          <a:prstGeom prst="rect">
            <a:avLst/>
          </a:prstGeom>
          <a:solidFill>
            <a:schemeClr val="hlink">
              <a:alpha val="7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/>
              <a:t>Inferential</a:t>
            </a:r>
            <a:r>
              <a:rPr lang="en-US" altLang="en-US" sz="2800" b="1">
                <a:solidFill>
                  <a:schemeClr val="folHlink"/>
                </a:solidFill>
              </a:rPr>
              <a:t> </a:t>
            </a:r>
            <a:r>
              <a:rPr lang="en-US" altLang="en-US" sz="2800"/>
              <a:t>statistics</a:t>
            </a:r>
          </a:p>
        </p:txBody>
      </p:sp>
      <p:sp>
        <p:nvSpPr>
          <p:cNvPr id="630795" name="Rectangle 11">
            <a:extLst>
              <a:ext uri="{FF2B5EF4-FFF2-40B4-BE49-F238E27FC236}">
                <a16:creationId xmlns="" xmlns:a16="http://schemas.microsoft.com/office/drawing/2014/main" id="{E03A3B2B-3D2A-405D-B7EA-94B55DF4A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0"/>
            <a:ext cx="2971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Involves the organization, summarization,  and display of data.</a:t>
            </a:r>
          </a:p>
        </p:txBody>
      </p:sp>
      <p:sp>
        <p:nvSpPr>
          <p:cNvPr id="630796" name="Rectangle 12">
            <a:extLst>
              <a:ext uri="{FF2B5EF4-FFF2-40B4-BE49-F238E27FC236}">
                <a16:creationId xmlns="" xmlns:a16="http://schemas.microsoft.com/office/drawing/2014/main" id="{248E4EFA-814C-4B7E-8F50-456A71BD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72000"/>
            <a:ext cx="2971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Involves using a sample to draw conclusions about a population.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3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9" grpId="0" animBg="1"/>
      <p:bldP spid="630792" grpId="0" animBg="1"/>
      <p:bldP spid="630793" grpId="0" animBg="1"/>
      <p:bldP spid="630795" grpId="0"/>
      <p:bldP spid="6307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>
            <a:extLst>
              <a:ext uri="{FF2B5EF4-FFF2-40B4-BE49-F238E27FC236}">
                <a16:creationId xmlns="" xmlns:a16="http://schemas.microsoft.com/office/drawing/2014/main" id="{7B003218-89AB-48DE-896A-57BB7DC74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Descriptive and Inferential Statistics</a:t>
            </a:r>
          </a:p>
        </p:txBody>
      </p:sp>
      <p:sp>
        <p:nvSpPr>
          <p:cNvPr id="631811" name="Rectangle 3">
            <a:extLst>
              <a:ext uri="{FF2B5EF4-FFF2-40B4-BE49-F238E27FC236}">
                <a16:creationId xmlns="" xmlns:a16="http://schemas.microsoft.com/office/drawing/2014/main" id="{D33484D0-794E-47F1-8036-82F313402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5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/>
              <a:t>Example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 a recent study, volunteers who had less than 6 hours of sleep were four times more likely to answer incorrectly on a science test than were participants who had at least 8 hours of sleep.  Decide which part is the descriptive statistic and what conclusion might be drawn using inferential statistics.</a:t>
            </a:r>
          </a:p>
        </p:txBody>
      </p:sp>
      <p:sp>
        <p:nvSpPr>
          <p:cNvPr id="631813" name="Rectangle 5">
            <a:extLst>
              <a:ext uri="{FF2B5EF4-FFF2-40B4-BE49-F238E27FC236}">
                <a16:creationId xmlns="" xmlns:a16="http://schemas.microsoft.com/office/drawing/2014/main" id="{01D28AAE-F489-4626-9822-42FD4522C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3879850"/>
            <a:ext cx="7605713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8604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974725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folHlink"/>
                </a:solidFill>
                <a:latin typeface="Garamond" panose="02020404030301010803" pitchFamily="18" charset="0"/>
              </a:rPr>
              <a:t>The statement “four times more likely to answer incorrectly” is a descriptive statistic.  An inference drawn from the sample is that all individuals sleeping less than 6 hours are more likely to answer science question incorrectly than individuals who sleep at least 8 hours.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3" grpId="0"/>
    </p:bldLst>
  </p:timing>
</p:sld>
</file>

<file path=ppt/theme/theme1.xml><?xml version="1.0" encoding="utf-8"?>
<a:theme xmlns:a="http://schemas.openxmlformats.org/drawingml/2006/main" name="Larson &amp; Farber">
  <a:themeElements>
    <a:clrScheme name="Larson &amp; Farber 6">
      <a:dk1>
        <a:srgbClr val="000000"/>
      </a:dk1>
      <a:lt1>
        <a:srgbClr val="DDDDDD"/>
      </a:lt1>
      <a:dk2>
        <a:srgbClr val="000000"/>
      </a:dk2>
      <a:lt2>
        <a:srgbClr val="FFFFFF"/>
      </a:lt2>
      <a:accent1>
        <a:srgbClr val="B5D335"/>
      </a:accent1>
      <a:accent2>
        <a:srgbClr val="FBE136"/>
      </a:accent2>
      <a:accent3>
        <a:srgbClr val="EBEBEB"/>
      </a:accent3>
      <a:accent4>
        <a:srgbClr val="000000"/>
      </a:accent4>
      <a:accent5>
        <a:srgbClr val="D7E6AE"/>
      </a:accent5>
      <a:accent6>
        <a:srgbClr val="E3CC30"/>
      </a:accent6>
      <a:hlink>
        <a:srgbClr val="E11521"/>
      </a:hlink>
      <a:folHlink>
        <a:srgbClr val="242985"/>
      </a:folHlink>
    </a:clrScheme>
    <a:fontScheme name="Larson &amp; Farber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</a:defRPr>
        </a:defPPr>
      </a:lstStyle>
    </a:lnDef>
  </a:objectDefaults>
  <a:extraClrSchemeLst>
    <a:extraClrScheme>
      <a:clrScheme name="Larson &amp; Farber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son &amp; Farber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son &amp; Farber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son &amp; Farber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son &amp; Farber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son &amp; Farber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B5D335"/>
        </a:accent1>
        <a:accent2>
          <a:srgbClr val="FBE136"/>
        </a:accent2>
        <a:accent3>
          <a:srgbClr val="EBEBEB"/>
        </a:accent3>
        <a:accent4>
          <a:srgbClr val="000000"/>
        </a:accent4>
        <a:accent5>
          <a:srgbClr val="D7E6AE"/>
        </a:accent5>
        <a:accent6>
          <a:srgbClr val="E3CC30"/>
        </a:accent6>
        <a:hlink>
          <a:srgbClr val="E11521"/>
        </a:hlink>
        <a:folHlink>
          <a:srgbClr val="24298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3233</TotalTime>
  <Words>1378</Words>
  <Application>Microsoft Office PowerPoint</Application>
  <PresentationFormat>On-screen Show (4:3)</PresentationFormat>
  <Paragraphs>193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Narrow</vt:lpstr>
      <vt:lpstr>Book Antiqua</vt:lpstr>
      <vt:lpstr>Garamond</vt:lpstr>
      <vt:lpstr>Times New Roman</vt:lpstr>
      <vt:lpstr>Wingdings</vt:lpstr>
      <vt:lpstr>Larson &amp; Farber</vt:lpstr>
      <vt:lpstr>QTS105D</vt:lpstr>
      <vt:lpstr>QTS105D</vt:lpstr>
      <vt:lpstr>§ 1.1</vt:lpstr>
      <vt:lpstr>Data and Statistics</vt:lpstr>
      <vt:lpstr>Populations &amp; Samples</vt:lpstr>
      <vt:lpstr>Parameters &amp; Statistics</vt:lpstr>
      <vt:lpstr>Parameters &amp; Statistics</vt:lpstr>
      <vt:lpstr>Branches of Statistics</vt:lpstr>
      <vt:lpstr>Descriptive and Inferential Statistics</vt:lpstr>
      <vt:lpstr>§ 1.2</vt:lpstr>
      <vt:lpstr>Types of Data</vt:lpstr>
      <vt:lpstr>Qualitative and Quantitative Data</vt:lpstr>
      <vt:lpstr>Levels of Measurement</vt:lpstr>
      <vt:lpstr>Nominal Level of Measurement</vt:lpstr>
      <vt:lpstr>Ordinal Level of Measurement</vt:lpstr>
      <vt:lpstr>Interval Level of Measurement</vt:lpstr>
      <vt:lpstr>Ratio Level of Measurement</vt:lpstr>
      <vt:lpstr>Summary of Levels of Measurement</vt:lpstr>
      <vt:lpstr>§ 1.3</vt:lpstr>
      <vt:lpstr>Designing a Statistical Study</vt:lpstr>
      <vt:lpstr>Methods of Data Collection</vt:lpstr>
      <vt:lpstr>Simple Random Samples</vt:lpstr>
      <vt:lpstr>Simple Random Samples</vt:lpstr>
      <vt:lpstr>Stratified Samples</vt:lpstr>
      <vt:lpstr>Cluster Samples</vt:lpstr>
      <vt:lpstr>Systematic Samples</vt:lpstr>
      <vt:lpstr>Convenience Samples</vt:lpstr>
      <vt:lpstr>Identifying the Sampling Technique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An Overview of Statistics</dc:title>
  <dc:creator>Peggy M. Slavik</dc:creator>
  <cp:lastModifiedBy>MMabaso</cp:lastModifiedBy>
  <cp:revision>218</cp:revision>
  <cp:lastPrinted>1601-01-01T00:00:00Z</cp:lastPrinted>
  <dcterms:created xsi:type="dcterms:W3CDTF">2003-11-22T17:01:38Z</dcterms:created>
  <dcterms:modified xsi:type="dcterms:W3CDTF">2019-04-03T11:40:46Z</dcterms:modified>
</cp:coreProperties>
</file>