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D9498F-8DD9-42BE-B45C-FC77307DB177}"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178135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9498F-8DD9-42BE-B45C-FC77307DB177}"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337080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9498F-8DD9-42BE-B45C-FC77307DB177}"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B93134-4E17-4C40-A3CA-6220C772478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041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D9498F-8DD9-42BE-B45C-FC77307DB177}"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806880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D9498F-8DD9-42BE-B45C-FC77307DB177}"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B93134-4E17-4C40-A3CA-6220C772478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9570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D9498F-8DD9-42BE-B45C-FC77307DB177}"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414445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9498F-8DD9-42BE-B45C-FC77307DB177}"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2216971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9498F-8DD9-42BE-B45C-FC77307DB177}"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158796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9498F-8DD9-42BE-B45C-FC77307DB177}"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129943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9498F-8DD9-42BE-B45C-FC77307DB177}"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407178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D9498F-8DD9-42BE-B45C-FC77307DB177}"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45468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D9498F-8DD9-42BE-B45C-FC77307DB177}"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16658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D9498F-8DD9-42BE-B45C-FC77307DB177}"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295634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9498F-8DD9-42BE-B45C-FC77307DB177}"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198123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D9498F-8DD9-42BE-B45C-FC77307DB177}"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325565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D9498F-8DD9-42BE-B45C-FC77307DB177}"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B93134-4E17-4C40-A3CA-6220C772478D}" type="slidenum">
              <a:rPr lang="en-US" smtClean="0"/>
              <a:t>‹#›</a:t>
            </a:fld>
            <a:endParaRPr lang="en-US"/>
          </a:p>
        </p:txBody>
      </p:sp>
    </p:spTree>
    <p:extLst>
      <p:ext uri="{BB962C8B-B14F-4D97-AF65-F5344CB8AC3E}">
        <p14:creationId xmlns:p14="http://schemas.microsoft.com/office/powerpoint/2010/main" val="146105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D9498F-8DD9-42BE-B45C-FC77307DB177}" type="datetimeFigureOut">
              <a:rPr lang="en-US" smtClean="0"/>
              <a:t>7/3/2024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B93134-4E17-4C40-A3CA-6220C772478D}" type="slidenum">
              <a:rPr lang="en-US" smtClean="0"/>
              <a:t>‹#›</a:t>
            </a:fld>
            <a:endParaRPr lang="en-US"/>
          </a:p>
        </p:txBody>
      </p:sp>
    </p:spTree>
    <p:extLst>
      <p:ext uri="{BB962C8B-B14F-4D97-AF65-F5344CB8AC3E}">
        <p14:creationId xmlns:p14="http://schemas.microsoft.com/office/powerpoint/2010/main" val="169093644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7FF0-81EB-332A-9964-EFE597790DE5}"/>
              </a:ext>
            </a:extLst>
          </p:cNvPr>
          <p:cNvSpPr>
            <a:spLocks noGrp="1"/>
          </p:cNvSpPr>
          <p:nvPr>
            <p:ph type="ctrTitle"/>
          </p:nvPr>
        </p:nvSpPr>
        <p:spPr/>
        <p:txBody>
          <a:bodyPr/>
          <a:lstStyle/>
          <a:p>
            <a:r>
              <a:rPr lang="en-US" dirty="0"/>
              <a:t>Practical Exam - Recipe Site Traffic</a:t>
            </a:r>
          </a:p>
        </p:txBody>
      </p:sp>
      <p:sp>
        <p:nvSpPr>
          <p:cNvPr id="3" name="Subtitle 2">
            <a:extLst>
              <a:ext uri="{FF2B5EF4-FFF2-40B4-BE49-F238E27FC236}">
                <a16:creationId xmlns:a16="http://schemas.microsoft.com/office/drawing/2014/main" id="{10740456-FB91-7B30-EE14-1B64F3A9C2EA}"/>
              </a:ext>
            </a:extLst>
          </p:cNvPr>
          <p:cNvSpPr>
            <a:spLocks noGrp="1"/>
          </p:cNvSpPr>
          <p:nvPr>
            <p:ph type="subTitle" idx="1"/>
          </p:nvPr>
        </p:nvSpPr>
        <p:spPr/>
        <p:txBody>
          <a:bodyPr/>
          <a:lstStyle/>
          <a:p>
            <a:r>
              <a:rPr lang="en-US" dirty="0"/>
              <a:t>Mohamed Sayed</a:t>
            </a:r>
          </a:p>
          <a:p>
            <a:r>
              <a:rPr lang="en-US" dirty="0" err="1"/>
              <a:t>DataCamp</a:t>
            </a:r>
            <a:r>
              <a:rPr lang="en-US" dirty="0"/>
              <a:t> Data science Professional Certification</a:t>
            </a:r>
          </a:p>
        </p:txBody>
      </p:sp>
    </p:spTree>
    <p:extLst>
      <p:ext uri="{BB962C8B-B14F-4D97-AF65-F5344CB8AC3E}">
        <p14:creationId xmlns:p14="http://schemas.microsoft.com/office/powerpoint/2010/main" val="68208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BD1C-2F08-283D-25CE-3561825106E4}"/>
              </a:ext>
            </a:extLst>
          </p:cNvPr>
          <p:cNvSpPr>
            <a:spLocks noGrp="1"/>
          </p:cNvSpPr>
          <p:nvPr>
            <p:ph type="title"/>
          </p:nvPr>
        </p:nvSpPr>
        <p:spPr/>
        <p:txBody>
          <a:bodyPr>
            <a:normAutofit/>
          </a:bodyPr>
          <a:lstStyle/>
          <a:p>
            <a:r>
              <a:rPr lang="en-US" sz="4400" dirty="0"/>
              <a:t>Overview</a:t>
            </a:r>
          </a:p>
        </p:txBody>
      </p:sp>
      <p:sp>
        <p:nvSpPr>
          <p:cNvPr id="3" name="Content Placeholder 2">
            <a:extLst>
              <a:ext uri="{FF2B5EF4-FFF2-40B4-BE49-F238E27FC236}">
                <a16:creationId xmlns:a16="http://schemas.microsoft.com/office/drawing/2014/main" id="{46BE529B-F2B1-449E-C6A0-1E719235CD4B}"/>
              </a:ext>
            </a:extLst>
          </p:cNvPr>
          <p:cNvSpPr>
            <a:spLocks noGrp="1"/>
          </p:cNvSpPr>
          <p:nvPr>
            <p:ph idx="1"/>
          </p:nvPr>
        </p:nvSpPr>
        <p:spPr/>
        <p:txBody>
          <a:bodyPr>
            <a:normAutofit/>
          </a:bodyPr>
          <a:lstStyle/>
          <a:p>
            <a:r>
              <a:rPr lang="en-US" sz="2000" dirty="0"/>
              <a:t>Tasty Bites is a search Engine for recipes helping people to find ways to use their home supplies for easy meals</a:t>
            </a:r>
          </a:p>
          <a:p>
            <a:r>
              <a:rPr lang="en-US" sz="2000" dirty="0"/>
              <a:t>The business wants to use Data Science to improve their traffic on the website. </a:t>
            </a:r>
          </a:p>
          <a:p>
            <a:r>
              <a:rPr lang="en-US" sz="2000" dirty="0"/>
              <a:t>During the project, exploratory Data analysis, visualization and Machine learning techniques will be used to have insights and increase the traffic.</a:t>
            </a:r>
          </a:p>
          <a:p>
            <a:r>
              <a:rPr lang="en-US" sz="2000" dirty="0"/>
              <a:t>We also will implement a Key performance indicator for easy evaluation of our models and for further usage.</a:t>
            </a:r>
          </a:p>
        </p:txBody>
      </p:sp>
    </p:spTree>
    <p:extLst>
      <p:ext uri="{BB962C8B-B14F-4D97-AF65-F5344CB8AC3E}">
        <p14:creationId xmlns:p14="http://schemas.microsoft.com/office/powerpoint/2010/main" val="137009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D46-43FA-916E-DC08-0A1DE9FCE0C1}"/>
              </a:ext>
            </a:extLst>
          </p:cNvPr>
          <p:cNvSpPr>
            <a:spLocks noGrp="1"/>
          </p:cNvSpPr>
          <p:nvPr>
            <p:ph type="title"/>
          </p:nvPr>
        </p:nvSpPr>
        <p:spPr/>
        <p:txBody>
          <a:bodyPr>
            <a:normAutofit/>
          </a:bodyPr>
          <a:lstStyle/>
          <a:p>
            <a:r>
              <a:rPr lang="en-US" sz="4000" dirty="0"/>
              <a:t>Business goals</a:t>
            </a:r>
          </a:p>
        </p:txBody>
      </p:sp>
      <p:sp>
        <p:nvSpPr>
          <p:cNvPr id="3" name="Content Placeholder 2">
            <a:extLst>
              <a:ext uri="{FF2B5EF4-FFF2-40B4-BE49-F238E27FC236}">
                <a16:creationId xmlns:a16="http://schemas.microsoft.com/office/drawing/2014/main" id="{0C8B0A31-86E5-B473-A446-BB3628DF115A}"/>
              </a:ext>
            </a:extLst>
          </p:cNvPr>
          <p:cNvSpPr>
            <a:spLocks noGrp="1"/>
          </p:cNvSpPr>
          <p:nvPr>
            <p:ph idx="1"/>
          </p:nvPr>
        </p:nvSpPr>
        <p:spPr/>
        <p:txBody>
          <a:bodyPr>
            <a:normAutofit/>
          </a:bodyPr>
          <a:lstStyle/>
          <a:p>
            <a:r>
              <a:rPr lang="en-US" sz="2000" dirty="0"/>
              <a:t>The company noticed that the traffic of the website increases according to the recipes that are shown on the homepage of the website. </a:t>
            </a:r>
          </a:p>
          <a:p>
            <a:r>
              <a:rPr lang="en-US" sz="2000" dirty="0"/>
              <a:t>Choosing the recipes is a critical process that affect the traffic directly, so modification in the process could increase the traffic dramatically. </a:t>
            </a:r>
          </a:p>
          <a:p>
            <a:r>
              <a:rPr lang="en-US" sz="2000" dirty="0"/>
              <a:t>The business goals are to :</a:t>
            </a:r>
          </a:p>
          <a:p>
            <a:pPr lvl="2"/>
            <a:r>
              <a:rPr lang="en-US" sz="1600" dirty="0"/>
              <a:t>Predict which recipes will lead to High Traffic.</a:t>
            </a:r>
          </a:p>
          <a:p>
            <a:pPr lvl="2"/>
            <a:r>
              <a:rPr lang="en-US" sz="1600" dirty="0"/>
              <a:t>Predict High Traffic recipes correctly 80% of the time.</a:t>
            </a:r>
          </a:p>
        </p:txBody>
      </p:sp>
    </p:spTree>
    <p:extLst>
      <p:ext uri="{BB962C8B-B14F-4D97-AF65-F5344CB8AC3E}">
        <p14:creationId xmlns:p14="http://schemas.microsoft.com/office/powerpoint/2010/main" val="379903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3897-906D-963D-7924-A971BC9B498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0E4ACB0-1E3A-EFAE-7C7C-2CD489093D28}"/>
              </a:ext>
            </a:extLst>
          </p:cNvPr>
          <p:cNvSpPr>
            <a:spLocks noGrp="1"/>
          </p:cNvSpPr>
          <p:nvPr>
            <p:ph idx="1"/>
          </p:nvPr>
        </p:nvSpPr>
        <p:spPr/>
        <p:txBody>
          <a:bodyPr/>
          <a:lstStyle/>
          <a:p>
            <a:r>
              <a:rPr lang="en-US" dirty="0"/>
              <a:t>To address the problem, I first had to explore the data and get insights from it before using Machine Learning techniques. </a:t>
            </a:r>
          </a:p>
          <a:p>
            <a:r>
              <a:rPr lang="en-US" dirty="0"/>
              <a:t>Data was cleaned and organized to be used for further analysis.</a:t>
            </a:r>
          </a:p>
          <a:p>
            <a:r>
              <a:rPr lang="en-US" dirty="0"/>
              <a:t>Exploratory data analysis were made to see insights, relationships between different features, and effect of feature on traffic. </a:t>
            </a:r>
          </a:p>
          <a:p>
            <a:r>
              <a:rPr lang="en-US" dirty="0"/>
              <a:t>Visualization were made to see the distribution of the data, their relationships, and locate outliers. </a:t>
            </a:r>
          </a:p>
          <a:p>
            <a:r>
              <a:rPr lang="en-US" dirty="0"/>
              <a:t>Later, the problem were indicated as classification, then 2 machine learning models were fitted and used to predict the outcome.</a:t>
            </a:r>
          </a:p>
          <a:p>
            <a:r>
              <a:rPr lang="en-US" dirty="0"/>
              <a:t>A key Performance indicator were defined to help assess the model and compare results in more understandable way. </a:t>
            </a:r>
          </a:p>
        </p:txBody>
      </p:sp>
    </p:spTree>
    <p:extLst>
      <p:ext uri="{BB962C8B-B14F-4D97-AF65-F5344CB8AC3E}">
        <p14:creationId xmlns:p14="http://schemas.microsoft.com/office/powerpoint/2010/main" val="286460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F56A-1A8B-5AC7-F9C1-C18B2329FA3E}"/>
              </a:ext>
            </a:extLst>
          </p:cNvPr>
          <p:cNvSpPr>
            <a:spLocks noGrp="1"/>
          </p:cNvSpPr>
          <p:nvPr>
            <p:ph type="title"/>
          </p:nvPr>
        </p:nvSpPr>
        <p:spPr>
          <a:xfrm>
            <a:off x="1770434" y="116732"/>
            <a:ext cx="9734177" cy="1788268"/>
          </a:xfrm>
        </p:spPr>
        <p:txBody>
          <a:bodyPr>
            <a:normAutofit/>
          </a:bodyPr>
          <a:lstStyle/>
          <a:p>
            <a:r>
              <a:rPr lang="en-US" dirty="0"/>
              <a:t>Outcome</a:t>
            </a:r>
            <a:br>
              <a:rPr lang="en-US" dirty="0"/>
            </a:br>
            <a:r>
              <a:rPr lang="en-US" sz="2000" dirty="0"/>
              <a:t>Exploratory Analysis: visualization of the data were made to explore the distribution. </a:t>
            </a:r>
            <a:endParaRPr lang="en-US" dirty="0"/>
          </a:p>
        </p:txBody>
      </p:sp>
      <p:sp>
        <p:nvSpPr>
          <p:cNvPr id="6" name="Content Placeholder 5">
            <a:extLst>
              <a:ext uri="{FF2B5EF4-FFF2-40B4-BE49-F238E27FC236}">
                <a16:creationId xmlns:a16="http://schemas.microsoft.com/office/drawing/2014/main" id="{CA2252D2-9E21-BA53-6D0E-5A81F5B25680}"/>
              </a:ext>
            </a:extLst>
          </p:cNvPr>
          <p:cNvSpPr>
            <a:spLocks noGrp="1"/>
          </p:cNvSpPr>
          <p:nvPr>
            <p:ph sz="half" idx="1"/>
          </p:nvPr>
        </p:nvSpPr>
        <p:spPr>
          <a:xfrm>
            <a:off x="945237" y="1647216"/>
            <a:ext cx="4638440" cy="5094052"/>
          </a:xfrm>
        </p:spPr>
        <p:txBody>
          <a:bodyPr/>
          <a:lstStyle/>
          <a:p>
            <a:r>
              <a:rPr lang="en-US" dirty="0"/>
              <a:t>The pair plot showed that there is no correlation between numerical features.</a:t>
            </a:r>
          </a:p>
          <a:p>
            <a:r>
              <a:rPr lang="en-US" dirty="0"/>
              <a:t>It also showed that the distribution of the data is skewed to the right, which need normalization should be made to use data. </a:t>
            </a:r>
          </a:p>
        </p:txBody>
      </p:sp>
      <p:pic>
        <p:nvPicPr>
          <p:cNvPr id="1026" name="Picture 2">
            <a:extLst>
              <a:ext uri="{FF2B5EF4-FFF2-40B4-BE49-F238E27FC236}">
                <a16:creationId xmlns:a16="http://schemas.microsoft.com/office/drawing/2014/main" id="{44876E4F-954F-F626-3B81-91D01343239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10135" y="1268403"/>
            <a:ext cx="6254886" cy="551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12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CE0B-3B6E-D3B9-4BF5-47236FE1FBB3}"/>
              </a:ext>
            </a:extLst>
          </p:cNvPr>
          <p:cNvSpPr>
            <a:spLocks noGrp="1"/>
          </p:cNvSpPr>
          <p:nvPr>
            <p:ph type="title"/>
          </p:nvPr>
        </p:nvSpPr>
        <p:spPr>
          <a:xfrm>
            <a:off x="1946972" y="235085"/>
            <a:ext cx="8911687" cy="1280890"/>
          </a:xfrm>
        </p:spPr>
        <p:txBody>
          <a:bodyPr/>
          <a:lstStyle/>
          <a:p>
            <a:r>
              <a:rPr lang="en-US" dirty="0"/>
              <a:t>Outcome</a:t>
            </a:r>
            <a:br>
              <a:rPr lang="en-US" dirty="0"/>
            </a:br>
            <a:r>
              <a:rPr lang="en-US" sz="2800" dirty="0"/>
              <a:t>Effect of recipe category on traffic</a:t>
            </a:r>
            <a:endParaRPr lang="en-US" dirty="0"/>
          </a:p>
        </p:txBody>
      </p:sp>
      <p:sp>
        <p:nvSpPr>
          <p:cNvPr id="3" name="Content Placeholder 2">
            <a:extLst>
              <a:ext uri="{FF2B5EF4-FFF2-40B4-BE49-F238E27FC236}">
                <a16:creationId xmlns:a16="http://schemas.microsoft.com/office/drawing/2014/main" id="{8D16DA6D-080D-436C-99CB-E958EEAB4348}"/>
              </a:ext>
            </a:extLst>
          </p:cNvPr>
          <p:cNvSpPr>
            <a:spLocks noGrp="1"/>
          </p:cNvSpPr>
          <p:nvPr>
            <p:ph sz="half" idx="1"/>
          </p:nvPr>
        </p:nvSpPr>
        <p:spPr>
          <a:xfrm>
            <a:off x="1272141" y="1856763"/>
            <a:ext cx="4457540" cy="3872918"/>
          </a:xfrm>
        </p:spPr>
        <p:txBody>
          <a:bodyPr>
            <a:normAutofit lnSpcReduction="10000"/>
          </a:bodyPr>
          <a:lstStyle/>
          <a:p>
            <a:r>
              <a:rPr lang="en-US" dirty="0"/>
              <a:t>The following graph represents the percent of each category against the traffic. </a:t>
            </a:r>
          </a:p>
          <a:p>
            <a:r>
              <a:rPr lang="en-US" dirty="0"/>
              <a:t>The graph shows that category highly affect the traffic. </a:t>
            </a:r>
          </a:p>
          <a:p>
            <a:r>
              <a:rPr lang="en-US" dirty="0"/>
              <a:t>It shows that recipes with Vegetable, Pork, and potato has high traffic.</a:t>
            </a:r>
          </a:p>
          <a:p>
            <a:r>
              <a:rPr lang="en-US" dirty="0"/>
              <a:t>While beverages and breakfast has low traffic. </a:t>
            </a:r>
          </a:p>
          <a:p>
            <a:r>
              <a:rPr lang="en-US" dirty="0"/>
              <a:t>So, Recipes with high traffic categories should be highlighted. </a:t>
            </a:r>
          </a:p>
        </p:txBody>
      </p:sp>
      <p:pic>
        <p:nvPicPr>
          <p:cNvPr id="2054" name="Picture 6">
            <a:extLst>
              <a:ext uri="{FF2B5EF4-FFF2-40B4-BE49-F238E27FC236}">
                <a16:creationId xmlns:a16="http://schemas.microsoft.com/office/drawing/2014/main" id="{D2235BB4-A209-6FE8-F03B-5541E72024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8400" y="1686886"/>
            <a:ext cx="5722355" cy="471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8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168F-E4E2-8373-9600-4CD20FF37C97}"/>
              </a:ext>
            </a:extLst>
          </p:cNvPr>
          <p:cNvSpPr>
            <a:spLocks noGrp="1"/>
          </p:cNvSpPr>
          <p:nvPr>
            <p:ph type="title"/>
          </p:nvPr>
        </p:nvSpPr>
        <p:spPr/>
        <p:txBody>
          <a:bodyPr/>
          <a:lstStyle/>
          <a:p>
            <a:r>
              <a:rPr lang="en-US" dirty="0"/>
              <a:t>Outcome</a:t>
            </a:r>
            <a:br>
              <a:rPr lang="en-US" dirty="0"/>
            </a:br>
            <a:r>
              <a:rPr lang="en-US" sz="2600" dirty="0"/>
              <a:t>Machine learning models</a:t>
            </a:r>
          </a:p>
        </p:txBody>
      </p:sp>
      <p:sp>
        <p:nvSpPr>
          <p:cNvPr id="5" name="Text Placeholder 4">
            <a:extLst>
              <a:ext uri="{FF2B5EF4-FFF2-40B4-BE49-F238E27FC236}">
                <a16:creationId xmlns:a16="http://schemas.microsoft.com/office/drawing/2014/main" id="{9FE38B10-F806-DFCB-CEC5-FFBB76AC81FA}"/>
              </a:ext>
            </a:extLst>
          </p:cNvPr>
          <p:cNvSpPr>
            <a:spLocks noGrp="1"/>
          </p:cNvSpPr>
          <p:nvPr>
            <p:ph type="body" idx="1"/>
          </p:nvPr>
        </p:nvSpPr>
        <p:spPr>
          <a:xfrm>
            <a:off x="1510017" y="1972703"/>
            <a:ext cx="4688141" cy="576262"/>
          </a:xfrm>
        </p:spPr>
        <p:txBody>
          <a:bodyPr/>
          <a:lstStyle/>
          <a:p>
            <a:r>
              <a:rPr lang="en-US" dirty="0"/>
              <a:t>Baseline: Logistic Regression</a:t>
            </a:r>
          </a:p>
        </p:txBody>
      </p:sp>
      <p:sp>
        <p:nvSpPr>
          <p:cNvPr id="6" name="Content Placeholder 5">
            <a:extLst>
              <a:ext uri="{FF2B5EF4-FFF2-40B4-BE49-F238E27FC236}">
                <a16:creationId xmlns:a16="http://schemas.microsoft.com/office/drawing/2014/main" id="{F6B9D5C2-6342-C7F7-C722-DB6FA9FEA426}"/>
              </a:ext>
            </a:extLst>
          </p:cNvPr>
          <p:cNvSpPr>
            <a:spLocks noGrp="1"/>
          </p:cNvSpPr>
          <p:nvPr>
            <p:ph sz="half" idx="2"/>
          </p:nvPr>
        </p:nvSpPr>
        <p:spPr>
          <a:xfrm>
            <a:off x="1510019" y="2548966"/>
            <a:ext cx="4689446" cy="3354060"/>
          </a:xfrm>
        </p:spPr>
        <p:txBody>
          <a:bodyPr>
            <a:normAutofit lnSpcReduction="10000"/>
          </a:bodyPr>
          <a:lstStyle/>
          <a:p>
            <a:r>
              <a:rPr lang="en-US" dirty="0"/>
              <a:t>Logistic regression were used as a baseline Model.</a:t>
            </a:r>
          </a:p>
          <a:p>
            <a:r>
              <a:rPr lang="en-US" dirty="0"/>
              <a:t>On training, it showed good accuracy with 76.25%, and it correctly predicated High traffic (precision) 80% of the time, which align with business requirement. </a:t>
            </a:r>
          </a:p>
          <a:p>
            <a:r>
              <a:rPr lang="en-US" dirty="0"/>
              <a:t>While tested, the percentages almost didn’t change, which means the model could be used for increasing traffic.  </a:t>
            </a:r>
          </a:p>
        </p:txBody>
      </p:sp>
      <p:sp>
        <p:nvSpPr>
          <p:cNvPr id="7" name="Text Placeholder 6">
            <a:extLst>
              <a:ext uri="{FF2B5EF4-FFF2-40B4-BE49-F238E27FC236}">
                <a16:creationId xmlns:a16="http://schemas.microsoft.com/office/drawing/2014/main" id="{EE6BAD1D-C95E-DCF0-95EC-BF67173DEC57}"/>
              </a:ext>
            </a:extLst>
          </p:cNvPr>
          <p:cNvSpPr>
            <a:spLocks noGrp="1"/>
          </p:cNvSpPr>
          <p:nvPr>
            <p:ph type="body" sz="quarter" idx="3"/>
          </p:nvPr>
        </p:nvSpPr>
        <p:spPr>
          <a:xfrm>
            <a:off x="6419031" y="1969475"/>
            <a:ext cx="5086600" cy="576262"/>
          </a:xfrm>
        </p:spPr>
        <p:txBody>
          <a:bodyPr/>
          <a:lstStyle/>
          <a:p>
            <a:r>
              <a:rPr lang="en-US" dirty="0"/>
              <a:t>Random Forest Classifier</a:t>
            </a:r>
          </a:p>
        </p:txBody>
      </p:sp>
      <p:sp>
        <p:nvSpPr>
          <p:cNvPr id="8" name="Content Placeholder 7">
            <a:extLst>
              <a:ext uri="{FF2B5EF4-FFF2-40B4-BE49-F238E27FC236}">
                <a16:creationId xmlns:a16="http://schemas.microsoft.com/office/drawing/2014/main" id="{BEADAB92-F493-E16C-1017-B76873F09A3F}"/>
              </a:ext>
            </a:extLst>
          </p:cNvPr>
          <p:cNvSpPr>
            <a:spLocks noGrp="1"/>
          </p:cNvSpPr>
          <p:nvPr>
            <p:ph sz="quarter" idx="4"/>
          </p:nvPr>
        </p:nvSpPr>
        <p:spPr>
          <a:xfrm>
            <a:off x="6420337" y="2545737"/>
            <a:ext cx="5307472" cy="3354060"/>
          </a:xfrm>
        </p:spPr>
        <p:txBody>
          <a:bodyPr>
            <a:normAutofit lnSpcReduction="10000"/>
          </a:bodyPr>
          <a:lstStyle/>
          <a:p>
            <a:r>
              <a:rPr lang="en-US" dirty="0"/>
              <a:t>On comparing RF against Log Reg, it scored higher accuracy and precision.</a:t>
            </a:r>
          </a:p>
          <a:p>
            <a:r>
              <a:rPr lang="en-US" dirty="0"/>
              <a:t>On training, it showed 86 accuracy and precision 83.6</a:t>
            </a:r>
            <a:r>
              <a:rPr lang="ar-EG" dirty="0"/>
              <a:t> </a:t>
            </a:r>
            <a:r>
              <a:rPr lang="en-US" dirty="0"/>
              <a:t> precision, which also aligns with business requirement. </a:t>
            </a:r>
          </a:p>
          <a:p>
            <a:r>
              <a:rPr lang="en-US" dirty="0"/>
              <a:t>When tests, the accuracy dropped to 77%, but maintained precision 80%, which means it will be safe to use it to predict high traffic correctly. </a:t>
            </a:r>
          </a:p>
        </p:txBody>
      </p:sp>
    </p:spTree>
    <p:extLst>
      <p:ext uri="{BB962C8B-B14F-4D97-AF65-F5344CB8AC3E}">
        <p14:creationId xmlns:p14="http://schemas.microsoft.com/office/powerpoint/2010/main" val="93758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8E6C-694E-A645-7772-248F6ED62813}"/>
              </a:ext>
            </a:extLst>
          </p:cNvPr>
          <p:cNvSpPr>
            <a:spLocks noGrp="1"/>
          </p:cNvSpPr>
          <p:nvPr>
            <p:ph type="title"/>
          </p:nvPr>
        </p:nvSpPr>
        <p:spPr/>
        <p:txBody>
          <a:bodyPr/>
          <a:lstStyle/>
          <a:p>
            <a:r>
              <a:rPr lang="en-US" dirty="0"/>
              <a:t>Business metric</a:t>
            </a:r>
            <a:br>
              <a:rPr lang="en-US" dirty="0"/>
            </a:br>
            <a:r>
              <a:rPr lang="en-US" sz="3600" dirty="0"/>
              <a:t>Key performance indicator (KPI)</a:t>
            </a:r>
            <a:endParaRPr lang="en-US" dirty="0"/>
          </a:p>
        </p:txBody>
      </p:sp>
      <p:sp>
        <p:nvSpPr>
          <p:cNvPr id="7" name="Content Placeholder 6">
            <a:extLst>
              <a:ext uri="{FF2B5EF4-FFF2-40B4-BE49-F238E27FC236}">
                <a16:creationId xmlns:a16="http://schemas.microsoft.com/office/drawing/2014/main" id="{D0A2D4C9-73FB-99C9-726D-E3B9639C5ED2}"/>
              </a:ext>
            </a:extLst>
          </p:cNvPr>
          <p:cNvSpPr>
            <a:spLocks noGrp="1"/>
          </p:cNvSpPr>
          <p:nvPr>
            <p:ph idx="1"/>
          </p:nvPr>
        </p:nvSpPr>
        <p:spPr/>
        <p:txBody>
          <a:bodyPr>
            <a:normAutofit lnSpcReduction="10000"/>
          </a:bodyPr>
          <a:lstStyle/>
          <a:p>
            <a:r>
              <a:rPr lang="en-US" dirty="0"/>
              <a:t>In order to compare results, a new parameter were defined to make easier and more obvious comparisons. </a:t>
            </a:r>
          </a:p>
          <a:p>
            <a:r>
              <a:rPr lang="en-US" dirty="0"/>
              <a:t>We defined our KPI as the ratio of Correctly High Traffic predications to mistakenly predicted High traffic recipes. </a:t>
            </a:r>
          </a:p>
          <a:p>
            <a:r>
              <a:rPr lang="en-US" dirty="0"/>
              <a:t>Our goal is 80%, to achieve our goal, we need to have Ration higher than 4. </a:t>
            </a:r>
          </a:p>
          <a:p>
            <a:r>
              <a:rPr lang="en-US" dirty="0"/>
              <a:t>For our models, Logistic Regression(</a:t>
            </a:r>
            <a:r>
              <a:rPr lang="en-US" dirty="0" err="1"/>
              <a:t>LogReg</a:t>
            </a:r>
            <a:r>
              <a:rPr lang="en-US" dirty="0"/>
              <a:t>) achieved 4 for training, and 4.22 for testing, while Random forest(RF) achieved 5.13 for training and 4 for testing.</a:t>
            </a:r>
          </a:p>
          <a:p>
            <a:r>
              <a:rPr lang="en-US" dirty="0"/>
              <a:t>The results showed that Both </a:t>
            </a:r>
            <a:r>
              <a:rPr lang="en-US" dirty="0" err="1"/>
              <a:t>LogReg</a:t>
            </a:r>
            <a:r>
              <a:rPr lang="en-US" dirty="0"/>
              <a:t> and RF could be used to predict the high traffic recipes to be shown on the home page, which will increase website traffic. </a:t>
            </a:r>
          </a:p>
        </p:txBody>
      </p:sp>
    </p:spTree>
    <p:extLst>
      <p:ext uri="{BB962C8B-B14F-4D97-AF65-F5344CB8AC3E}">
        <p14:creationId xmlns:p14="http://schemas.microsoft.com/office/powerpoint/2010/main" val="169784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85B2-4148-6806-6DB7-875A2DBF513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9DE5A7B-89E0-DAF5-C8B8-1DDEBF8DF0FE}"/>
              </a:ext>
            </a:extLst>
          </p:cNvPr>
          <p:cNvSpPr>
            <a:spLocks noGrp="1"/>
          </p:cNvSpPr>
          <p:nvPr>
            <p:ph idx="1"/>
          </p:nvPr>
        </p:nvSpPr>
        <p:spPr/>
        <p:txBody>
          <a:bodyPr>
            <a:normAutofit lnSpcReduction="10000"/>
          </a:bodyPr>
          <a:lstStyle/>
          <a:p>
            <a:r>
              <a:rPr lang="en-US" dirty="0"/>
              <a:t>To help the website increase the traffic, we can implement Random Forest Classifier to predict if the recipe will get High traffic or not to be displayed in the homepage. By implementing the Model, we will be able to predict more Than 80% of High traffic recipes. This will help choosing the right recipes and therefore increasing the traffic.</a:t>
            </a:r>
          </a:p>
          <a:p>
            <a:r>
              <a:rPr lang="en-US" dirty="0"/>
              <a:t>To implement and Improve model, I may consider the following:</a:t>
            </a:r>
          </a:p>
          <a:p>
            <a:pPr lvl="1"/>
            <a:r>
              <a:rPr lang="en-US" dirty="0"/>
              <a:t>Collecting more data, as grouping categories that visitors choose, and timestamp of visits of each category</a:t>
            </a:r>
          </a:p>
          <a:p>
            <a:pPr lvl="1"/>
            <a:r>
              <a:rPr lang="en-US" dirty="0"/>
              <a:t>Looking for best way to implement the model in terms of performance and cost. In my </a:t>
            </a:r>
            <a:r>
              <a:rPr lang="en-US" dirty="0" err="1"/>
              <a:t>PoV</a:t>
            </a:r>
            <a:r>
              <a:rPr lang="en-US" dirty="0"/>
              <a:t>, best way that the model implemented directly to the website and update by itself based on the visits, but that may need some work. Simpler way is to change the recipes every day manually based on Visits and prediction of new recipes.</a:t>
            </a:r>
          </a:p>
        </p:txBody>
      </p:sp>
    </p:spTree>
    <p:extLst>
      <p:ext uri="{BB962C8B-B14F-4D97-AF65-F5344CB8AC3E}">
        <p14:creationId xmlns:p14="http://schemas.microsoft.com/office/powerpoint/2010/main" val="37480366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829</TotalTime>
  <Words>831</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Practical Exam - Recipe Site Traffic</vt:lpstr>
      <vt:lpstr>Overview</vt:lpstr>
      <vt:lpstr>Business goals</vt:lpstr>
      <vt:lpstr>Summary</vt:lpstr>
      <vt:lpstr>Outcome Exploratory Analysis: visualization of the data were made to explore the distribution. </vt:lpstr>
      <vt:lpstr>Outcome Effect of recipe category on traffic</vt:lpstr>
      <vt:lpstr>Outcome Machine learning models</vt:lpstr>
      <vt:lpstr>Business metric Key performance indicator (KPI)</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Exam - Recipe Site Traffic</dc:title>
  <dc:creator>Mohamed Maher</dc:creator>
  <cp:lastModifiedBy>Mohamed Maher Sayed</cp:lastModifiedBy>
  <cp:revision>5</cp:revision>
  <dcterms:created xsi:type="dcterms:W3CDTF">2024-03-03T13:17:53Z</dcterms:created>
  <dcterms:modified xsi:type="dcterms:W3CDTF">2024-07-03T08:57:11Z</dcterms:modified>
</cp:coreProperties>
</file>