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7"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28"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0"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3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3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33"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5"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36"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37"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38"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39"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40"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7"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9"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52"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6"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57"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58"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6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4"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65"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6"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8"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69"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1"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7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7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74"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6"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77"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78"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79"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80"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81"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8"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0"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2"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93"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7"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98"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99"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0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6"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7"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9"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110"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2"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3"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4"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115"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7"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8"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9"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120"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1"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2"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1"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6"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17"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9"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20"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1"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3"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24"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5"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73040" y="5165280"/>
            <a:ext cx="2348280" cy="391320"/>
          </a:xfrm>
          <a:prstGeom prst="rect">
            <a:avLst/>
          </a:prstGeom>
        </p:spPr>
        <p:txBody>
          <a:bodyPr lIns="0" rIns="0" tIns="0" bIns="0"/>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3416040" y="5165280"/>
            <a:ext cx="3194640" cy="391320"/>
          </a:xfrm>
          <a:prstGeom prst="rect">
            <a:avLst/>
          </a:prstGeom>
        </p:spPr>
        <p:txBody>
          <a:bodyPr lIns="0" rIns="0" tIns="0" bIns="0"/>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7196040" y="5165280"/>
            <a:ext cx="2348280" cy="391320"/>
          </a:xfrm>
          <a:prstGeom prst="rect">
            <a:avLst/>
          </a:prstGeom>
        </p:spPr>
        <p:txBody>
          <a:bodyPr lIns="0" rIns="0" tIns="0" bIns="0"/>
          <a:p>
            <a:pPr algn="r"/>
            <a:fld id="{AD002B5F-2A8D-4EE4-A125-CCFC15B83DC3}"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460800" y="225720"/>
            <a:ext cx="9071640" cy="3340080"/>
          </a:xfrm>
          <a:prstGeom prst="rect">
            <a:avLst/>
          </a:prstGeom>
        </p:spPr>
        <p:txBody>
          <a:bodyPr lIns="0" rIns="0" tIns="0" bIns="0" anchor="b">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4" name="PlaceHolder 5"/>
          <p:cNvSpPr>
            <a:spLocks noGrp="1"/>
          </p:cNvSpPr>
          <p:nvPr>
            <p:ph type="body"/>
          </p:nvPr>
        </p:nvSpPr>
        <p:spPr>
          <a:xfrm>
            <a:off x="464400" y="3912120"/>
            <a:ext cx="9064440" cy="1162800"/>
          </a:xfrm>
          <a:prstGeom prst="rect">
            <a:avLst/>
          </a:prstGeom>
        </p:spPr>
        <p:txBody>
          <a:bodyPr lIns="0" rIns="0" tIns="0" bIns="0">
            <a:normAutofit/>
          </a:bodyPr>
          <a:p>
            <a:pPr marL="432000" indent="-324000">
              <a:spcAft>
                <a:spcPts val="924"/>
              </a:spcAft>
              <a:buClr>
                <a:srgbClr val="f49100"/>
              </a:buClr>
              <a:buSzPct val="45000"/>
              <a:buFont typeface="Wingdings" charset="2"/>
              <a:buChar char=""/>
            </a:pPr>
            <a:r>
              <a:rPr b="0" lang="en-US" sz="2100" spc="-1" strike="noStrike">
                <a:solidFill>
                  <a:srgbClr val="dbf5f9"/>
                </a:solidFill>
                <a:latin typeface="Source Sans Pro"/>
              </a:rPr>
              <a:t>Click to edit the outline text format</a:t>
            </a:r>
            <a:endParaRPr b="0" lang="en-US"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en-US" sz="1650" spc="-1" strike="noStrike">
                <a:solidFill>
                  <a:srgbClr val="dbf5f9"/>
                </a:solidFill>
                <a:latin typeface="Source Sans Pro"/>
              </a:rPr>
              <a:t>Second Outline Level</a:t>
            </a:r>
            <a:endParaRPr b="0" lang="en-US"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500" spc="-1" strike="noStrike">
                <a:solidFill>
                  <a:srgbClr val="dbf5f9"/>
                </a:solidFill>
                <a:latin typeface="Source Sans Pro"/>
              </a:rPr>
              <a:t>Fourth Outline Level</a:t>
            </a:r>
            <a:endParaRPr b="0" lang="en-US"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500" spc="-1" strike="noStrike">
                <a:solidFill>
                  <a:srgbClr val="dbf5f9"/>
                </a:solidFill>
                <a:latin typeface="Source Sans Pro"/>
              </a:rPr>
              <a:t>Fifth Outline Level</a:t>
            </a:r>
            <a:endParaRPr b="0" lang="en-US"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500" spc="-1" strike="noStrike">
                <a:solidFill>
                  <a:srgbClr val="dbf5f9"/>
                </a:solidFill>
                <a:latin typeface="Source Sans Pro"/>
              </a:rPr>
              <a:t>Sixth Outline Level</a:t>
            </a:r>
            <a:endParaRPr b="0" lang="en-US"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500" spc="-1" strike="noStrike">
                <a:solidFill>
                  <a:srgbClr val="dbf5f9"/>
                </a:solidFill>
                <a:latin typeface="Source Sans Pro"/>
              </a:rPr>
              <a:t>Seventh Outline Level</a:t>
            </a:r>
            <a:endParaRPr b="0" lang="en-US"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90720"/>
            <a:ext cx="9071640" cy="946800"/>
          </a:xfrm>
          <a:prstGeom prst="rect">
            <a:avLst/>
          </a:prstGeom>
        </p:spPr>
        <p:txBody>
          <a:bodyPr lIns="0" rIns="0" tIns="0" bIns="0" anchor="b">
            <a:normAutofit/>
          </a:bodyPr>
          <a:p>
            <a:r>
              <a:rPr b="0" lang="en-US" sz="4500" spc="-1" strike="noStrike">
                <a:solidFill>
                  <a:srgbClr val="ffffff"/>
                </a:solidFill>
                <a:latin typeface="Source Sans Pro Light"/>
              </a:rPr>
              <a:t>Click to edit the title text format</a:t>
            </a:r>
            <a:endParaRPr b="0" lang="en-US" sz="4500" spc="-1" strike="noStrike">
              <a:solidFill>
                <a:srgbClr val="ffffff"/>
              </a:solidFill>
              <a:latin typeface="Source Sans Pro Light"/>
            </a:endParaRPr>
          </a:p>
        </p:txBody>
      </p:sp>
      <p:sp>
        <p:nvSpPr>
          <p:cNvPr id="42" name="PlaceHolder 2"/>
          <p:cNvSpPr>
            <a:spLocks noGrp="1"/>
          </p:cNvSpPr>
          <p:nvPr>
            <p:ph type="body"/>
          </p:nvPr>
        </p:nvSpPr>
        <p:spPr>
          <a:xfrm>
            <a:off x="502920" y="1440000"/>
            <a:ext cx="9021960" cy="3497760"/>
          </a:xfrm>
          <a:prstGeom prst="rect">
            <a:avLst/>
          </a:prstGeom>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43" name="PlaceHolder 3"/>
          <p:cNvSpPr>
            <a:spLocks noGrp="1"/>
          </p:cNvSpPr>
          <p:nvPr>
            <p:ph type="dt"/>
          </p:nvPr>
        </p:nvSpPr>
        <p:spPr>
          <a:xfrm>
            <a:off x="502920" y="516528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3446280" y="516528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7226280" y="5165280"/>
            <a:ext cx="2348280" cy="391320"/>
          </a:xfrm>
          <a:prstGeom prst="rect">
            <a:avLst/>
          </a:prstGeom>
        </p:spPr>
        <p:txBody>
          <a:bodyPr lIns="0" rIns="0" tIns="0" bIns="0"/>
          <a:p>
            <a:pPr algn="r"/>
            <a:fld id="{D14F2ACF-9B38-45CA-9043-331CD1AFA49E}"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225720"/>
            <a:ext cx="9071640" cy="946800"/>
          </a:xfrm>
          <a:prstGeom prst="rect">
            <a:avLst/>
          </a:prstGeom>
        </p:spPr>
        <p:txBody>
          <a:bodyPr lIns="0" rIns="0" tIns="0" bIns="0" anchor="ctr">
            <a:normAutofit/>
          </a:bodyPr>
          <a:p>
            <a:r>
              <a:rPr b="0" lang="en-US" sz="4500" spc="-1" strike="noStrike">
                <a:solidFill>
                  <a:srgbClr val="04617b"/>
                </a:solidFill>
                <a:latin typeface="Source Sans Pro Light"/>
              </a:rPr>
              <a:t>Click to edit the title text format</a:t>
            </a:r>
            <a:endParaRPr b="0" lang="en-US" sz="4500" spc="-1" strike="noStrike">
              <a:solidFill>
                <a:srgbClr val="04617b"/>
              </a:solidFill>
              <a:latin typeface="Source Sans Pro Light"/>
            </a:endParaRPr>
          </a:p>
        </p:txBody>
      </p:sp>
      <p:sp>
        <p:nvSpPr>
          <p:cNvPr id="83" name="PlaceHolder 2"/>
          <p:cNvSpPr>
            <a:spLocks noGrp="1"/>
          </p:cNvSpPr>
          <p:nvPr>
            <p:ph type="body"/>
          </p:nvPr>
        </p:nvSpPr>
        <p:spPr>
          <a:xfrm>
            <a:off x="502920" y="1371600"/>
            <a:ext cx="9099000" cy="40464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84" name="PlaceHolder 3"/>
          <p:cNvSpPr>
            <a:spLocks noGrp="1"/>
          </p:cNvSpPr>
          <p:nvPr>
            <p:ph type="dt"/>
          </p:nvPr>
        </p:nvSpPr>
        <p:spPr>
          <a:xfrm>
            <a:off x="502920" y="512064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3446280" y="512064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7719120" y="5120640"/>
            <a:ext cx="1893240" cy="391320"/>
          </a:xfrm>
          <a:prstGeom prst="rect">
            <a:avLst/>
          </a:prstGeom>
        </p:spPr>
        <p:txBody>
          <a:bodyPr lIns="0" rIns="0" tIns="0" bIns="0"/>
          <a:p>
            <a:pPr algn="r"/>
            <a:fld id="{2E273074-48E2-4F6C-8967-BDB2FD182C41}"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60800" y="225720"/>
            <a:ext cx="9071640" cy="3340080"/>
          </a:xfrm>
          <a:prstGeom prst="rect">
            <a:avLst/>
          </a:prstGeom>
          <a:noFill/>
          <a:ln>
            <a:noFill/>
          </a:ln>
        </p:spPr>
        <p:txBody>
          <a:bodyPr lIns="0" rIns="0" tIns="0" bIns="0" anchor="b">
            <a:normAutofit/>
          </a:bodyPr>
          <a:p>
            <a:r>
              <a:rPr b="0" lang="en-US" sz="6000" spc="-1" strike="noStrike">
                <a:solidFill>
                  <a:srgbClr val="04617b"/>
                </a:solidFill>
                <a:latin typeface="Source Sans Pro Light"/>
              </a:rPr>
              <a:t>Lazy Loading: Proxy Design Pattern</a:t>
            </a:r>
            <a:endParaRPr b="0" lang="en-US" sz="6000" spc="-1" strike="noStrike">
              <a:solidFill>
                <a:srgbClr val="04617b"/>
              </a:solidFill>
              <a:latin typeface="Source Sans Pro Light"/>
            </a:endParaRPr>
          </a:p>
        </p:txBody>
      </p:sp>
      <p:sp>
        <p:nvSpPr>
          <p:cNvPr id="124" name="TextShape 2"/>
          <p:cNvSpPr txBox="1"/>
          <p:nvPr/>
        </p:nvSpPr>
        <p:spPr>
          <a:xfrm>
            <a:off x="464400" y="3912120"/>
            <a:ext cx="9064440" cy="1162800"/>
          </a:xfrm>
          <a:prstGeom prst="rect">
            <a:avLst/>
          </a:prstGeom>
          <a:noFill/>
          <a:ln>
            <a:noFill/>
          </a:ln>
        </p:spPr>
        <p:txBody>
          <a:bodyPr lIns="0" rIns="0" tIns="0" bIns="0"/>
          <a:p>
            <a:r>
              <a:rPr b="1" lang="en-US" sz="2700" spc="-1" strike="noStrike">
                <a:solidFill>
                  <a:srgbClr val="dbf5f9"/>
                </a:solidFill>
                <a:latin typeface="Source Sans Pro"/>
              </a:rPr>
              <a:t>By </a:t>
            </a:r>
            <a:endParaRPr b="1" lang="en-US" sz="2700" spc="-1" strike="noStrike">
              <a:solidFill>
                <a:srgbClr val="dbf5f9"/>
              </a:solidFill>
              <a:latin typeface="Source Sans Pro"/>
            </a:endParaRPr>
          </a:p>
          <a:p>
            <a:r>
              <a:rPr b="1" lang="en-US" sz="2700" spc="-1" strike="noStrike">
                <a:solidFill>
                  <a:srgbClr val="dbf5f9"/>
                </a:solidFill>
                <a:latin typeface="Source Sans Pro"/>
              </a:rPr>
              <a:t>Muhammad Abdul-Fattah Nasr</a:t>
            </a:r>
            <a:endParaRPr b="1" lang="en-US" sz="2700" spc="-1" strike="noStrike">
              <a:solidFill>
                <a:srgbClr val="dbf5f9"/>
              </a:solidFill>
              <a:latin typeface="Source Sans Pro"/>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5"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What’s Proxy DP</a:t>
            </a:r>
            <a:endParaRPr b="0" lang="en-US" sz="4500" spc="-1" strike="noStrike">
              <a:solidFill>
                <a:srgbClr val="ffffff"/>
              </a:solidFill>
              <a:latin typeface="Source Sans Pro Light"/>
            </a:endParaRPr>
          </a:p>
        </p:txBody>
      </p:sp>
      <p:sp>
        <p:nvSpPr>
          <p:cNvPr id="126" name="TextShape 2"/>
          <p:cNvSpPr txBox="1"/>
          <p:nvPr/>
        </p:nvSpPr>
        <p:spPr>
          <a:xfrm>
            <a:off x="502920" y="1440000"/>
            <a:ext cx="9021960" cy="3497760"/>
          </a:xfrm>
          <a:prstGeom prst="rect">
            <a:avLst/>
          </a:prstGeom>
          <a:noFill/>
          <a:ln>
            <a:noFill/>
          </a:ln>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The Proxy design pattern is one of the twenty-three well-known GoF design patterns that describe how to solve recurring design problems to design flexible and reusable object-oriented software, that is, objects that are easier to implement, change, test, and reuse.</a:t>
            </a:r>
            <a:endParaRPr b="0" lang="en-US" sz="2400" spc="-1" strike="noStrike">
              <a:latin typeface="Source Sans Pro"/>
            </a:endParaRPr>
          </a:p>
          <a:p>
            <a:pPr marL="432000" indent="-324000">
              <a:spcAft>
                <a:spcPts val="1054"/>
              </a:spcAft>
              <a:buClr>
                <a:srgbClr val="04617b"/>
              </a:buClr>
              <a:buSzPct val="45000"/>
              <a:buFont typeface="Wingdings" charset="2"/>
              <a:buChar char=""/>
            </a:pPr>
            <a:endParaRPr b="0" lang="en-US" sz="2400" spc="-1" strike="noStrike">
              <a:latin typeface="Source Sans Pr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502920" y="90720"/>
            <a:ext cx="9071640" cy="946800"/>
          </a:xfrm>
          <a:prstGeom prst="rect">
            <a:avLst/>
          </a:prstGeom>
          <a:noFill/>
          <a:ln>
            <a:noFill/>
          </a:ln>
        </p:spPr>
        <p:txBody>
          <a:bodyPr lIns="0" rIns="0" tIns="0" bIns="0" anchor="b">
            <a:normAutofit/>
          </a:bodyPr>
          <a:p>
            <a:pPr algn="just"/>
            <a:r>
              <a:rPr b="0" lang="en-US" sz="4500" spc="-1" strike="noStrike">
                <a:solidFill>
                  <a:srgbClr val="ffffff"/>
                </a:solidFill>
                <a:latin typeface="Source Sans Pro Light"/>
              </a:rPr>
              <a:t>What problems can the Proxy design pattern solve?</a:t>
            </a:r>
            <a:endParaRPr b="0" lang="en-US" sz="4500" spc="-1" strike="noStrike">
              <a:solidFill>
                <a:srgbClr val="ffffff"/>
              </a:solidFill>
              <a:latin typeface="Source Sans Pro Light"/>
            </a:endParaRPr>
          </a:p>
        </p:txBody>
      </p:sp>
      <p:sp>
        <p:nvSpPr>
          <p:cNvPr id="128" name="TextShape 2"/>
          <p:cNvSpPr txBox="1"/>
          <p:nvPr/>
        </p:nvSpPr>
        <p:spPr>
          <a:xfrm>
            <a:off x="502920" y="1440000"/>
            <a:ext cx="9021960" cy="3497760"/>
          </a:xfrm>
          <a:prstGeom prst="rect">
            <a:avLst/>
          </a:prstGeom>
          <a:noFill/>
          <a:ln>
            <a:noFill/>
          </a:ln>
        </p:spPr>
        <p:txBody>
          <a:bodyPr lIns="0" rIns="0" tIns="0" bIns="0" anchor="ctr">
            <a:normAutofit/>
          </a:bodyPr>
          <a:p>
            <a:pPr marL="432000" indent="-324000" algn="just">
              <a:spcAft>
                <a:spcPts val="1054"/>
              </a:spcAft>
              <a:buClr>
                <a:srgbClr val="04617b"/>
              </a:buClr>
              <a:buSzPct val="45000"/>
              <a:buFont typeface="Wingdings" charset="2"/>
              <a:buChar char=""/>
            </a:pPr>
            <a:r>
              <a:rPr b="0" lang="en-US" sz="2400" spc="-1" strike="noStrike">
                <a:latin typeface="Source Sans Pro"/>
              </a:rPr>
              <a:t>The access to an object should be controlled .</a:t>
            </a:r>
            <a:endParaRPr b="0" lang="en-US" sz="24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Additional functionality should be provided when accessing an object.</a:t>
            </a:r>
            <a:endParaRPr b="0" lang="en-US" sz="24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When accessing sensitive objects, for example, it should be possible to check that clients have the needed access rights.</a:t>
            </a:r>
            <a:endParaRPr b="0" lang="en-US" sz="2400" spc="-1" strike="noStrike">
              <a:latin typeface="Source Sans Pro"/>
            </a:endParaRPr>
          </a:p>
          <a:p>
            <a:pPr marL="432000" indent="-324000" algn="just">
              <a:spcAft>
                <a:spcPts val="1054"/>
              </a:spcAft>
              <a:buClr>
                <a:srgbClr val="04617b"/>
              </a:buClr>
              <a:buSzPct val="45000"/>
              <a:buFont typeface="Wingdings" charset="2"/>
              <a:buChar char=""/>
            </a:pPr>
            <a:endParaRPr b="0" lang="en-US" sz="2400" spc="-1" strike="noStrike">
              <a:latin typeface="Source Sans Pr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2920" y="90720"/>
            <a:ext cx="9071640" cy="946800"/>
          </a:xfrm>
          <a:prstGeom prst="rect">
            <a:avLst/>
          </a:prstGeom>
          <a:noFill/>
          <a:ln>
            <a:noFill/>
          </a:ln>
        </p:spPr>
        <p:txBody>
          <a:bodyPr lIns="0" rIns="0" tIns="0" bIns="0" anchor="b">
            <a:normAutofit/>
          </a:bodyPr>
          <a:p>
            <a:pPr algn="just"/>
            <a:r>
              <a:rPr b="0" lang="en-US" sz="4500" spc="-1" strike="noStrike">
                <a:solidFill>
                  <a:srgbClr val="ffffff"/>
                </a:solidFill>
                <a:latin typeface="Source Sans Pro Light"/>
              </a:rPr>
              <a:t>What solution does the Proxy design pattern describe?</a:t>
            </a:r>
            <a:endParaRPr b="0" lang="en-US" sz="4500" spc="-1" strike="noStrike">
              <a:solidFill>
                <a:srgbClr val="ffffff"/>
              </a:solidFill>
              <a:latin typeface="Source Sans Pro Light"/>
            </a:endParaRPr>
          </a:p>
        </p:txBody>
      </p:sp>
      <p:sp>
        <p:nvSpPr>
          <p:cNvPr id="130" name="TextShape 2"/>
          <p:cNvSpPr txBox="1"/>
          <p:nvPr/>
        </p:nvSpPr>
        <p:spPr>
          <a:xfrm>
            <a:off x="502920" y="1440000"/>
            <a:ext cx="9021960" cy="3497760"/>
          </a:xfrm>
          <a:prstGeom prst="rect">
            <a:avLst/>
          </a:prstGeom>
          <a:noFill/>
          <a:ln>
            <a:noFill/>
          </a:ln>
        </p:spPr>
        <p:txBody>
          <a:bodyPr lIns="0" rIns="0" tIns="0" bIns="0" anchor="ctr">
            <a:normAutofit/>
          </a:bodyPr>
          <a:p>
            <a:pPr marL="432000" indent="-324000" algn="just">
              <a:spcAft>
                <a:spcPts val="1054"/>
              </a:spcAft>
              <a:buClr>
                <a:srgbClr val="04617b"/>
              </a:buClr>
              <a:buSzPct val="45000"/>
              <a:buFont typeface="Wingdings" charset="2"/>
              <a:buChar char=""/>
            </a:pPr>
            <a:r>
              <a:rPr b="0" lang="en-US" sz="2400" spc="-1" strike="noStrike">
                <a:latin typeface="Source Sans Pro"/>
              </a:rPr>
              <a:t>Define a separate Proxy object that</a:t>
            </a:r>
            <a:endParaRPr b="0" lang="en-US" sz="2400" spc="-1" strike="noStrike">
              <a:latin typeface="Source Sans Pro"/>
            </a:endParaRPr>
          </a:p>
          <a:p>
            <a:pPr lvl="1" marL="864000" indent="-324000" algn="just">
              <a:spcAft>
                <a:spcPts val="842"/>
              </a:spcAft>
              <a:buClr>
                <a:srgbClr val="04617b"/>
              </a:buClr>
              <a:buSzPct val="75000"/>
              <a:buFont typeface="Symbol" charset="2"/>
              <a:buChar char=""/>
            </a:pPr>
            <a:r>
              <a:rPr b="0" lang="en-US" sz="2100" spc="-1" strike="noStrike">
                <a:latin typeface="Source Sans Pro"/>
              </a:rPr>
              <a:t>can be used as substitute for another object (Subject) and</a:t>
            </a:r>
            <a:endParaRPr b="0" lang="en-US" sz="2100" spc="-1" strike="noStrike">
              <a:latin typeface="Source Sans Pro"/>
            </a:endParaRPr>
          </a:p>
          <a:p>
            <a:pPr lvl="1" marL="864000" indent="-324000" algn="just">
              <a:spcAft>
                <a:spcPts val="842"/>
              </a:spcAft>
              <a:buClr>
                <a:srgbClr val="04617b"/>
              </a:buClr>
              <a:buSzPct val="75000"/>
              <a:buFont typeface="Symbol" charset="2"/>
              <a:buChar char=""/>
            </a:pPr>
            <a:r>
              <a:rPr b="0" lang="en-US" sz="2100" spc="-1" strike="noStrike">
                <a:latin typeface="Source Sans Pro"/>
              </a:rPr>
              <a:t>implements additional functionality to control the access to this subject.</a:t>
            </a:r>
            <a:endParaRPr b="0" lang="en-US" sz="21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This enables to work through a Proxy object to perform additional functionality when accessing a subject. For example, to check the access rights of clients accessing a sensitive object.</a:t>
            </a:r>
            <a:endParaRPr b="0" lang="en-US" sz="24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To act as substitute for a subject, a proxy must implement the Subject interface. Clients can't tell whether they work with a subject or its proxy.</a:t>
            </a:r>
            <a:endParaRPr b="0" lang="en-US" sz="2400" spc="-1" strike="noStrike">
              <a:latin typeface="Source Sans Pro"/>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Proxy in UML</a:t>
            </a:r>
            <a:endParaRPr b="0" lang="en-US" sz="4500" spc="-1" strike="noStrike">
              <a:solidFill>
                <a:srgbClr val="ffffff"/>
              </a:solidFill>
              <a:latin typeface="Source Sans Pro Light"/>
            </a:endParaRPr>
          </a:p>
        </p:txBody>
      </p:sp>
      <p:pic>
        <p:nvPicPr>
          <p:cNvPr id="132" name="" descr=""/>
          <p:cNvPicPr/>
          <p:nvPr/>
        </p:nvPicPr>
        <p:blipFill>
          <a:blip r:embed="rId1"/>
          <a:stretch/>
        </p:blipFill>
        <p:spPr>
          <a:xfrm>
            <a:off x="1547280" y="1383120"/>
            <a:ext cx="7006320" cy="39124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Possible Usage Scenarios</a:t>
            </a:r>
            <a:endParaRPr b="0" lang="en-US" sz="4500" spc="-1" strike="noStrike">
              <a:solidFill>
                <a:srgbClr val="ffffff"/>
              </a:solidFill>
              <a:latin typeface="Source Sans Pro Light"/>
            </a:endParaRPr>
          </a:p>
        </p:txBody>
      </p:sp>
      <p:sp>
        <p:nvSpPr>
          <p:cNvPr id="134" name="TextShape 2"/>
          <p:cNvSpPr txBox="1"/>
          <p:nvPr/>
        </p:nvSpPr>
        <p:spPr>
          <a:xfrm>
            <a:off x="502920" y="1440000"/>
            <a:ext cx="9021960" cy="3497760"/>
          </a:xfrm>
          <a:prstGeom prst="rect">
            <a:avLst/>
          </a:prstGeom>
          <a:noFill/>
          <a:ln>
            <a:noFill/>
          </a:ln>
        </p:spPr>
        <p:txBody>
          <a:bodyPr lIns="0" rIns="0" tIns="0" bIns="0" anchor="ctr">
            <a:normAutofit/>
          </a:bodyPr>
          <a:p>
            <a:pPr marL="432000" indent="-324000" algn="just">
              <a:spcAft>
                <a:spcPts val="1054"/>
              </a:spcAft>
              <a:buClr>
                <a:srgbClr val="04617b"/>
              </a:buClr>
              <a:buSzPct val="45000"/>
              <a:buFont typeface="Wingdings" charset="2"/>
              <a:buChar char=""/>
            </a:pPr>
            <a:r>
              <a:rPr b="0" lang="en-US" sz="2400" spc="-1" strike="noStrike">
                <a:latin typeface="Source Sans Pro"/>
              </a:rPr>
              <a:t>Remote Proxy</a:t>
            </a:r>
            <a:endParaRPr b="0" lang="en-US" sz="2400" spc="-1" strike="noStrike">
              <a:latin typeface="Source Sans Pro"/>
            </a:endParaRPr>
          </a:p>
          <a:p>
            <a:pPr lvl="1" marL="864000" indent="-324000" algn="just">
              <a:spcAft>
                <a:spcPts val="842"/>
              </a:spcAft>
              <a:buClr>
                <a:srgbClr val="04617b"/>
              </a:buClr>
              <a:buSzPct val="75000"/>
              <a:buFont typeface="Symbol" charset="2"/>
              <a:buChar char=""/>
            </a:pPr>
            <a:r>
              <a:rPr b="0" lang="en-US" sz="2100" spc="-1" strike="noStrike">
                <a:latin typeface="Source Sans Pro"/>
              </a:rPr>
              <a:t>In distributed object communication, a local object represents a remote object (one that belongs to a different address space). The local object is a proxy for the remote object, and method invocation on the local object results in remote method invocation on the remote object. An example would be an ATM implementation, where the ATM might hold proxy objects for bank information that exists in the remote server.</a:t>
            </a:r>
            <a:endParaRPr b="0" lang="en-US" sz="21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Virtual Proxy</a:t>
            </a:r>
            <a:endParaRPr b="0" lang="en-US" sz="2400" spc="-1" strike="noStrike">
              <a:latin typeface="Source Sans Pro"/>
            </a:endParaRPr>
          </a:p>
          <a:p>
            <a:pPr lvl="1" marL="864000" indent="-324000" algn="just">
              <a:spcAft>
                <a:spcPts val="842"/>
              </a:spcAft>
              <a:buClr>
                <a:srgbClr val="04617b"/>
              </a:buClr>
              <a:buSzPct val="75000"/>
              <a:buFont typeface="Symbol" charset="2"/>
              <a:buChar char=""/>
            </a:pPr>
            <a:r>
              <a:rPr b="0" lang="en-US" sz="2100" spc="-1" strike="noStrike">
                <a:latin typeface="Source Sans Pro"/>
              </a:rPr>
              <a:t>In place of a complex or heavy object, a skeleton representation may be advantageous in some cases. When an underlying image is huge in size, it may be represented using a virtual proxy object, loading the real object on demand.</a:t>
            </a:r>
            <a:endParaRPr b="0" lang="en-US" sz="2100" spc="-1" strike="noStrike">
              <a:latin typeface="Source Sans Pro"/>
            </a:endParaRPr>
          </a:p>
          <a:p>
            <a:pPr marL="432000" indent="-324000" algn="just">
              <a:spcAft>
                <a:spcPts val="1054"/>
              </a:spcAft>
              <a:buClr>
                <a:srgbClr val="04617b"/>
              </a:buClr>
              <a:buSzPct val="45000"/>
              <a:buFont typeface="Wingdings" charset="2"/>
              <a:buChar char=""/>
            </a:pPr>
            <a:r>
              <a:rPr b="0" lang="en-US" sz="2400" spc="-1" strike="noStrike">
                <a:latin typeface="Source Sans Pro"/>
              </a:rPr>
              <a:t>Protection Proxy</a:t>
            </a:r>
            <a:endParaRPr b="0" lang="en-US" sz="2400" spc="-1" strike="noStrike">
              <a:latin typeface="Source Sans Pro"/>
            </a:endParaRPr>
          </a:p>
          <a:p>
            <a:pPr lvl="1" marL="864000" indent="-324000" algn="just">
              <a:spcAft>
                <a:spcPts val="842"/>
              </a:spcAft>
              <a:buClr>
                <a:srgbClr val="04617b"/>
              </a:buClr>
              <a:buSzPct val="75000"/>
              <a:buFont typeface="Symbol" charset="2"/>
              <a:buChar char=""/>
            </a:pPr>
            <a:r>
              <a:rPr b="0" lang="en-US" sz="2100" spc="-1" strike="noStrike">
                <a:latin typeface="Source Sans Pro"/>
              </a:rPr>
              <a:t>A protection proxy might be used to control access to a resource based on access rights.</a:t>
            </a:r>
            <a:endParaRPr b="0" lang="en-US" sz="21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2018-05-01T09:34:42Z</dcterms:created>
  <dc:creator/>
  <dc:description/>
  <dc:language>en-US</dc:language>
  <cp:lastModifiedBy/>
  <dcterms:modified xsi:type="dcterms:W3CDTF">2018-05-01T09:42:58Z</dcterms:modified>
  <cp:revision>4</cp:revision>
  <dc:subject/>
  <dc:title/>
</cp:coreProperties>
</file>